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7"/>
  </p:sldMasterIdLst>
  <p:notesMasterIdLst>
    <p:notesMasterId r:id="rId15"/>
  </p:notesMasterIdLst>
  <p:handoutMasterIdLst>
    <p:handoutMasterId r:id="rId16"/>
  </p:handoutMasterIdLst>
  <p:sldIdLst>
    <p:sldId id="369" r:id="rId8"/>
    <p:sldId id="368" r:id="rId9"/>
    <p:sldId id="370" r:id="rId10"/>
    <p:sldId id="371" r:id="rId11"/>
    <p:sldId id="372" r:id="rId12"/>
    <p:sldId id="374" r:id="rId13"/>
    <p:sldId id="364" r:id="rId14"/>
  </p:sldIdLst>
  <p:sldSz cx="9144000" cy="5715000" type="screen16x1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80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uSina" initials="A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29A"/>
    <a:srgbClr val="3082BA"/>
    <a:srgbClr val="358FCB"/>
    <a:srgbClr val="25648F"/>
    <a:srgbClr val="1E5174"/>
    <a:srgbClr val="4E9F8E"/>
    <a:srgbClr val="458B7C"/>
    <a:srgbClr val="2E5C52"/>
    <a:srgbClr val="397367"/>
    <a:srgbClr val="3E7E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91771" autoAdjust="0"/>
  </p:normalViewPr>
  <p:slideViewPr>
    <p:cSldViewPr snapToGrid="0">
      <p:cViewPr varScale="1">
        <p:scale>
          <a:sx n="73" d="100"/>
          <a:sy n="73" d="100"/>
        </p:scale>
        <p:origin x="1206" y="60"/>
      </p:cViewPr>
      <p:guideLst>
        <p:guide orient="horz" pos="2160"/>
        <p:guide pos="2880"/>
        <p:guide orient="horz" pos="180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78095B-6356-49EB-917A-EFB6335D2E8A}" type="datetimeFigureOut">
              <a:rPr lang="en-GB" smtClean="0"/>
              <a:t>29/05/2018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1868D-2A2D-4DC2-AD9D-160ABB3608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046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7FE39-E206-4B27-9658-957DE19B1AAD}" type="datetimeFigureOut">
              <a:rPr lang="id-ID" smtClean="0"/>
              <a:pPr/>
              <a:t>29/05/2018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6A3E7-7B0A-43E6-AF50-B970C3A8BCF7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4181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Contact us template 1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A3E7-7B0A-43E6-AF50-B970C3A8BCF7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03286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0462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000" y="2190425"/>
            <a:ext cx="2628000" cy="3524693"/>
          </a:xfrm>
          <a:prstGeom prst="rect">
            <a:avLst/>
          </a:prstGeom>
        </p:spPr>
      </p:pic>
      <p:pic>
        <p:nvPicPr>
          <p:cNvPr id="4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425"/>
            <a:ext cx="2628000" cy="3524693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933580" y="1658939"/>
            <a:ext cx="6101625" cy="7064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Enter presentation title here</a:t>
            </a:r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933576" y="3222627"/>
            <a:ext cx="5010150" cy="72231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Your Name, Your Title</a:t>
            </a:r>
            <a:br>
              <a:rPr lang="en-US" dirty="0" smtClean="0"/>
            </a:br>
            <a:r>
              <a:rPr lang="en-US" dirty="0" smtClean="0"/>
              <a:t>Trade &amp; Agriculture Directorate (OECD)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924056" y="4151314"/>
            <a:ext cx="5010149" cy="6508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Conference title</a:t>
            </a:r>
            <a:br>
              <a:rPr lang="en-US" dirty="0" smtClean="0"/>
            </a:br>
            <a:r>
              <a:rPr lang="en-US" dirty="0" smtClean="0"/>
              <a:t>Day Month Year</a:t>
            </a:r>
          </a:p>
          <a:p>
            <a:pPr lvl="0"/>
            <a:endParaRPr lang="en-GB" dirty="0"/>
          </a:p>
        </p:txBody>
      </p:sp>
      <p:pic>
        <p:nvPicPr>
          <p:cNvPr id="9" name="Image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44628" y="322772"/>
            <a:ext cx="692307" cy="1440000"/>
          </a:xfrm>
          <a:prstGeom prst="rect">
            <a:avLst/>
          </a:prstGeom>
        </p:spPr>
      </p:pic>
      <p:pic>
        <p:nvPicPr>
          <p:cNvPr id="1026" name="Picture 2" descr="\\FS-CH-1.main.oecd.org\Users3\Ordelheide_S\Communications\Email\Trade - TFI Announcement\Print version\OECD_TEXT_20cm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118" y="5003373"/>
            <a:ext cx="1642163" cy="50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94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for freeform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909942" y="1555751"/>
            <a:ext cx="7514108" cy="343561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21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1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918611" y="815975"/>
            <a:ext cx="7728851" cy="547688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25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Insert title of slide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8614551" y="5303579"/>
            <a:ext cx="3706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4B5E3D8-B559-49FC-84E7-900B409E63B2}" type="slidenum">
              <a:rPr lang="id-ID" sz="1000" b="0" smtClean="0">
                <a:solidFill>
                  <a:schemeClr val="bg1"/>
                </a:solidFill>
                <a:latin typeface="Bernino Sans" pitchFamily="50" charset="0"/>
              </a:rPr>
              <a:pPr/>
              <a:t>‹#›</a:t>
            </a:fld>
            <a:endParaRPr lang="en-GB" sz="1000" b="0" dirty="0">
              <a:latin typeface="Bernino Sans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4" y="4991367"/>
            <a:ext cx="7509651" cy="16007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8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Insert source information for graphs and diagrams here</a:t>
            </a:r>
            <a:endParaRPr lang="en-GB" dirty="0"/>
          </a:p>
        </p:txBody>
      </p:sp>
      <p:pic>
        <p:nvPicPr>
          <p:cNvPr id="2050" name="Picture 2" descr="\\FS-CH-1.main.oecd.org\Users3\Ordelheide_S\Communications\Email\Trade - TFI Announcement\Print version\OECD_TEXT_20cm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40" y="266701"/>
            <a:ext cx="1178585" cy="36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39" y="858027"/>
            <a:ext cx="245135" cy="463996"/>
          </a:xfrm>
          <a:prstGeom prst="rect">
            <a:avLst/>
          </a:prstGeom>
        </p:spPr>
      </p:pic>
      <p:pic>
        <p:nvPicPr>
          <p:cNvPr id="13" name="Picture 4" descr="\\FS-CH-1.main.oecd.org\Users3\ordelheide_s\Desktop\Untitled-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457" y="3954463"/>
            <a:ext cx="1300068" cy="1768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 userDrawn="1"/>
        </p:nvSpPr>
        <p:spPr>
          <a:xfrm>
            <a:off x="8708559" y="5386655"/>
            <a:ext cx="3706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4B5E3D8-B559-49FC-84E7-900B409E63B2}" type="slidenum">
              <a:rPr lang="id-ID" sz="1000" b="0" smtClean="0">
                <a:solidFill>
                  <a:schemeClr val="bg1"/>
                </a:solidFill>
                <a:latin typeface="Bernino Sans" pitchFamily="50" charset="0"/>
              </a:rPr>
              <a:pPr/>
              <a:t>‹#›</a:t>
            </a:fld>
            <a:endParaRPr lang="en-GB" sz="1000" b="0" dirty="0">
              <a:latin typeface="Bernino Sans" pitchFamily="50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506579" y="5407223"/>
            <a:ext cx="79174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Trade and</a:t>
            </a:r>
            <a:r>
              <a:rPr lang="en-GB" sz="7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Agriculture Directorate | Organisation for Economic Co-operation and Development (OECD) | </a:t>
            </a:r>
            <a:r>
              <a:rPr lang="en-GB" sz="700" b="0" i="0" u="none" dirty="0" smtClean="0">
                <a:solidFill>
                  <a:srgbClr val="046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www.oecd.org/tad </a:t>
            </a:r>
            <a:r>
              <a:rPr lang="en-GB" sz="700" b="0" i="0" u="none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en-GB" sz="700" b="0" i="0" u="none" dirty="0" smtClean="0">
                <a:solidFill>
                  <a:srgbClr val="046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tad.contact@oecd.org </a:t>
            </a:r>
            <a:endParaRPr lang="id-ID" sz="700" b="0" i="0" u="none" baseline="0" dirty="0" smtClean="0">
              <a:solidFill>
                <a:srgbClr val="04629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d-ID" sz="7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49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18" grpId="0"/>
      <p:bldP spid="18" grpId="1"/>
      <p:bldP spid="18" grpId="2"/>
      <p:bldP spid="18" grpId="3"/>
      <p:bldP spid="18" grpId="4"/>
      <p:bldP spid="18" grpId="5"/>
      <p:bldP spid="18" grpId="6"/>
      <p:bldP spid="18" grpId="7"/>
      <p:bldP spid="18" grpId="8"/>
      <p:bldP spid="18" grpId="9"/>
      <p:bldP spid="18" grpId="10"/>
      <p:bldP spid="18" grpId="11"/>
      <p:bldP spid="18" grpId="12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for template p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8500251" y="5303579"/>
            <a:ext cx="3706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4B5E3D8-B559-49FC-84E7-900B409E63B2}" type="slidenum">
              <a:rPr lang="id-ID" sz="1000" b="0" smtClean="0">
                <a:solidFill>
                  <a:schemeClr val="bg1"/>
                </a:solidFill>
                <a:latin typeface="Bernino Sans" pitchFamily="50" charset="0"/>
              </a:rPr>
              <a:pPr/>
              <a:t>‹#›</a:t>
            </a:fld>
            <a:endParaRPr lang="en-GB" sz="1000" b="0" dirty="0">
              <a:latin typeface="Bernino Sans" pitchFamily="50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97055" y="5414702"/>
            <a:ext cx="79174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Trade and</a:t>
            </a:r>
            <a:r>
              <a:rPr lang="en-GB" sz="7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Agriculture Directorate | Organisation for Economic Co-operation and Development (OECD) | </a:t>
            </a:r>
            <a:r>
              <a:rPr lang="en-GB" sz="700" b="0" i="0" u="none" dirty="0" smtClean="0">
                <a:solidFill>
                  <a:srgbClr val="046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www.oecd.org/tad | tad.contact@oecd.org </a:t>
            </a:r>
            <a:endParaRPr lang="id-ID" sz="700" b="0" i="0" u="none" baseline="0" dirty="0" smtClean="0">
              <a:solidFill>
                <a:srgbClr val="04629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d-ID" sz="7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8500251" y="5303579"/>
            <a:ext cx="3706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4B5E3D8-B559-49FC-84E7-900B409E63B2}" type="slidenum">
              <a:rPr lang="id-ID" sz="1000" b="0" smtClean="0">
                <a:solidFill>
                  <a:schemeClr val="bg1"/>
                </a:solidFill>
                <a:latin typeface="Bernino Sans" pitchFamily="50" charset="0"/>
              </a:rPr>
              <a:pPr/>
              <a:t>‹#›</a:t>
            </a:fld>
            <a:endParaRPr lang="en-GB" sz="1000" b="0" dirty="0">
              <a:latin typeface="Bernino Sans" pitchFamily="50" charset="0"/>
            </a:endParaRPr>
          </a:p>
        </p:txBody>
      </p:sp>
      <p:sp>
        <p:nvSpPr>
          <p:cNvPr id="26" name="Rectangle 25"/>
          <p:cNvSpPr/>
          <p:nvPr userDrawn="1"/>
        </p:nvSpPr>
        <p:spPr>
          <a:xfrm>
            <a:off x="8614551" y="5303579"/>
            <a:ext cx="3706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4B5E3D8-B559-49FC-84E7-900B409E63B2}" type="slidenum">
              <a:rPr lang="id-ID" sz="1000" b="0" smtClean="0">
                <a:solidFill>
                  <a:schemeClr val="bg1"/>
                </a:solidFill>
                <a:latin typeface="Bernino Sans" pitchFamily="50" charset="0"/>
              </a:rPr>
              <a:pPr/>
              <a:t>‹#›</a:t>
            </a:fld>
            <a:endParaRPr lang="en-GB" sz="1000" b="0" dirty="0">
              <a:latin typeface="Bernino Sans" pitchFamily="50" charset="0"/>
            </a:endParaRPr>
          </a:p>
        </p:txBody>
      </p:sp>
      <p:pic>
        <p:nvPicPr>
          <p:cNvPr id="9" name="Picture 4" descr="\\FS-CH-1.main.oecd.org\Users3\ordelheide_s\Desktop\Untitled-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457" y="3954463"/>
            <a:ext cx="1300068" cy="1768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 userDrawn="1"/>
        </p:nvSpPr>
        <p:spPr>
          <a:xfrm>
            <a:off x="8708559" y="5386655"/>
            <a:ext cx="3706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4B5E3D8-B559-49FC-84E7-900B409E63B2}" type="slidenum">
              <a:rPr lang="id-ID" sz="1000" b="0" smtClean="0">
                <a:solidFill>
                  <a:schemeClr val="bg1"/>
                </a:solidFill>
                <a:latin typeface="Bernino Sans" pitchFamily="50" charset="0"/>
              </a:rPr>
              <a:pPr/>
              <a:t>‹#›</a:t>
            </a:fld>
            <a:endParaRPr lang="en-GB" sz="1000" b="0" dirty="0">
              <a:latin typeface="Bernino Sans" pitchFamily="50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39" y="858027"/>
            <a:ext cx="245135" cy="463996"/>
          </a:xfrm>
          <a:prstGeom prst="rect">
            <a:avLst/>
          </a:prstGeom>
        </p:spPr>
      </p:pic>
      <p:pic>
        <p:nvPicPr>
          <p:cNvPr id="10" name="Picture 2" descr="\\FS-CH-1.main.oecd.org\Users3\Ordelheide_S\Communications\Email\Trade - TFI Announcement\Print version\OECD_TEXT_20cm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40" y="266701"/>
            <a:ext cx="1178585" cy="36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96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16" grpId="0"/>
      <p:bldP spid="16" grpId="1"/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for timelin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8500251" y="5303579"/>
            <a:ext cx="3706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4B5E3D8-B559-49FC-84E7-900B409E63B2}" type="slidenum">
              <a:rPr lang="id-ID" sz="1000" b="0" smtClean="0">
                <a:solidFill>
                  <a:schemeClr val="bg1"/>
                </a:solidFill>
                <a:latin typeface="Bernino Sans" pitchFamily="50" charset="0"/>
              </a:rPr>
              <a:pPr/>
              <a:t>‹#›</a:t>
            </a:fld>
            <a:endParaRPr lang="en-GB" sz="1000" b="0" dirty="0">
              <a:latin typeface="Bernino Sans" pitchFamily="50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8500251" y="5303579"/>
            <a:ext cx="3706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4B5E3D8-B559-49FC-84E7-900B409E63B2}" type="slidenum">
              <a:rPr lang="id-ID" sz="1000" b="0" smtClean="0">
                <a:solidFill>
                  <a:schemeClr val="bg1"/>
                </a:solidFill>
                <a:latin typeface="Bernino Sans" pitchFamily="50" charset="0"/>
              </a:rPr>
              <a:pPr/>
              <a:t>‹#›</a:t>
            </a:fld>
            <a:endParaRPr lang="en-GB" sz="1000" b="0" dirty="0">
              <a:latin typeface="Bernino Sans" pitchFamily="50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8614551" y="5303579"/>
            <a:ext cx="3706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4B5E3D8-B559-49FC-84E7-900B409E63B2}" type="slidenum">
              <a:rPr lang="id-ID" sz="1000" b="0" smtClean="0">
                <a:solidFill>
                  <a:schemeClr val="bg1"/>
                </a:solidFill>
                <a:latin typeface="Bernino Sans" pitchFamily="50" charset="0"/>
              </a:rPr>
              <a:pPr/>
              <a:t>‹#›</a:t>
            </a:fld>
            <a:endParaRPr lang="en-GB" sz="1000" b="0" dirty="0">
              <a:latin typeface="Bernino Sans" pitchFamily="50" charset="0"/>
            </a:endParaRPr>
          </a:p>
        </p:txBody>
      </p:sp>
      <p:pic>
        <p:nvPicPr>
          <p:cNvPr id="8" name="Picture 4" descr="\\FS-CH-1.main.oecd.org\Users3\ordelheide_s\Desktop\Untitled-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457" y="3954463"/>
            <a:ext cx="1300068" cy="1768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8708559" y="5386655"/>
            <a:ext cx="3706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4B5E3D8-B559-49FC-84E7-900B409E63B2}" type="slidenum">
              <a:rPr lang="id-ID" sz="1000" b="0" smtClean="0">
                <a:solidFill>
                  <a:schemeClr val="bg1"/>
                </a:solidFill>
                <a:latin typeface="Bernino Sans" pitchFamily="50" charset="0"/>
              </a:rPr>
              <a:pPr/>
              <a:t>‹#›</a:t>
            </a:fld>
            <a:endParaRPr lang="en-GB" sz="1000" b="0" dirty="0">
              <a:latin typeface="Bernino Sans" pitchFamily="50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497055" y="5414702"/>
            <a:ext cx="79174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Trade and</a:t>
            </a:r>
            <a:r>
              <a:rPr lang="en-GB" sz="7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Agriculture Directorate | Organisation for Economic Co-operation and Development (OECD) | </a:t>
            </a:r>
            <a:r>
              <a:rPr lang="en-GB" sz="700" b="0" i="0" u="none" dirty="0" smtClean="0">
                <a:solidFill>
                  <a:srgbClr val="046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www.oecd.org/tad | tad.contact@oecd.org </a:t>
            </a:r>
            <a:endParaRPr lang="id-ID" sz="700" b="0" i="0" u="none" baseline="0" dirty="0" smtClean="0">
              <a:solidFill>
                <a:srgbClr val="04629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d-ID" sz="7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 descr="\\FS-CH-1.main.oecd.org\Users3\Ordelheide_S\Communications\Email\Trade - TFI Announcement\Print version\OECD_TEXT_20c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40" y="266701"/>
            <a:ext cx="1178585" cy="36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1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5404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2" r:id="rId2"/>
    <p:sldLayoutId id="2147483689" r:id="rId3"/>
    <p:sldLayoutId id="2147483691" r:id="rId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compareyourcountry.org/trade-facilitation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compareyourcountry.org/trade-facilitation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861217"/>
              </p:ext>
            </p:extLst>
          </p:nvPr>
        </p:nvGraphicFramePr>
        <p:xfrm>
          <a:off x="0" y="0"/>
          <a:ext cx="10160000" cy="572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Acrobat Document" r:id="rId3" imgW="9144000" imgH="5143500" progId="Acrobat.Document.DC">
                  <p:embed/>
                </p:oleObj>
              </mc:Choice>
              <mc:Fallback>
                <p:oleObj name="Acrobat Document" r:id="rId3" imgW="9144000" imgH="5143500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0160000" cy="5728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661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smtClean="0"/>
              <a:t>Average trade facilitation performance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914404" y="5181867"/>
            <a:ext cx="7509651" cy="160073"/>
          </a:xfrm>
        </p:spPr>
        <p:txBody>
          <a:bodyPr/>
          <a:lstStyle/>
          <a:p>
            <a:r>
              <a:rPr lang="en-GB" dirty="0" smtClean="0"/>
              <a:t>Source: </a:t>
            </a:r>
            <a:r>
              <a:rPr lang="en-GB" dirty="0" smtClean="0">
                <a:hlinkClick r:id="rId2"/>
              </a:rPr>
              <a:t>www.compareyourcountry.org/trade-facilitation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57063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9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smtClean="0"/>
              <a:t>TFIs 2017: Income Groupings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914404" y="5181867"/>
            <a:ext cx="7509651" cy="160073"/>
          </a:xfrm>
        </p:spPr>
        <p:txBody>
          <a:bodyPr/>
          <a:lstStyle/>
          <a:p>
            <a:r>
              <a:rPr lang="en-GB" dirty="0" smtClean="0"/>
              <a:t>Source: </a:t>
            </a:r>
            <a:r>
              <a:rPr lang="en-GB" dirty="0" smtClean="0">
                <a:hlinkClick r:id="rId2"/>
              </a:rPr>
              <a:t>www.compareyourcountry.org/trade-facilitation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6" name="Content Placeholder 5"/>
          <p:cNvPicPr>
            <a:picLocks noGrp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3" y="1363662"/>
            <a:ext cx="6619871" cy="40084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73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smtClean="0"/>
              <a:t>Income groups: comparing 2015 and 2017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914404" y="5181867"/>
            <a:ext cx="7509651" cy="160073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7" name="Content Placeholder 6"/>
          <p:cNvPicPr>
            <a:picLocks noGrp="1"/>
          </p:cNvPicPr>
          <p:nvPr>
            <p:ph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18" y="1638612"/>
            <a:ext cx="7850490" cy="28190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0841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smtClean="0"/>
              <a:t>Internal border agency co-operation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914404" y="5181867"/>
            <a:ext cx="7509651" cy="160073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7063" cy="572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25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smtClean="0"/>
              <a:t>External border agency co-operation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914404" y="5181867"/>
            <a:ext cx="7509651" cy="160073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7063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39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FS-CH-1.main.oecd.org\Users3\ordelheide_s\Desktop\Picture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4969"/>
            <a:ext cx="9144000" cy="181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989379" y="3973446"/>
            <a:ext cx="1578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 all of the information from the Trade &amp; Agriculture Directorate at:</a:t>
            </a:r>
          </a:p>
          <a:p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b="1" dirty="0" smtClean="0">
                <a:solidFill>
                  <a:srgbClr val="046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www.oecd.org/tad</a:t>
            </a:r>
            <a:endParaRPr lang="en-US" sz="1200" b="1" dirty="0">
              <a:solidFill>
                <a:srgbClr val="04629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63245" y="3967096"/>
            <a:ext cx="19373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reach us via </a:t>
            </a:r>
          </a:p>
          <a:p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 by sending your message to the following address:</a:t>
            </a:r>
          </a:p>
          <a:p>
            <a:endParaRPr lang="en-US" sz="1200" b="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b="1" dirty="0" smtClean="0">
                <a:solidFill>
                  <a:srgbClr val="046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tad.contact@oecd.org</a:t>
            </a:r>
            <a:endParaRPr lang="en-US" sz="1200" b="1" dirty="0">
              <a:solidFill>
                <a:srgbClr val="04629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89233" y="3967096"/>
            <a:ext cx="18830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invite you to connect with us on Twitter by following:</a:t>
            </a:r>
          </a:p>
          <a:p>
            <a:r>
              <a:rPr lang="en-US" sz="1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b="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b="1" dirty="0" smtClean="0">
                <a:solidFill>
                  <a:srgbClr val="046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US" sz="1200" b="1" dirty="0" err="1" smtClean="0">
                <a:solidFill>
                  <a:srgbClr val="046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OECDtrade</a:t>
            </a:r>
            <a:endParaRPr lang="en-US" sz="1200" b="1" dirty="0" smtClean="0">
              <a:solidFill>
                <a:srgbClr val="04629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13798" y="1230828"/>
            <a:ext cx="77822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chemeClr val="bg1">
                    <a:lumMod val="50000"/>
                  </a:schemeClr>
                </a:solidFill>
              </a:rPr>
              <a:t>We look forward to hearing from you!</a:t>
            </a:r>
            <a:endParaRPr lang="id-ID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16151" y="850750"/>
            <a:ext cx="18405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en-GB" sz="25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>
                <a:solidFill>
                  <a:srgbClr val="046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</a:t>
            </a:r>
            <a:endParaRPr lang="id-ID" sz="2500" b="1" dirty="0">
              <a:solidFill>
                <a:srgbClr val="04629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196331" y="2324312"/>
            <a:ext cx="1014413" cy="1014413"/>
          </a:xfrm>
          <a:prstGeom prst="ellipse">
            <a:avLst/>
          </a:prstGeom>
          <a:solidFill>
            <a:schemeClr val="tx1">
              <a:alpha val="30000"/>
            </a:schemeClr>
          </a:solidFill>
          <a:ln w="12065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7" name="Oval 66"/>
          <p:cNvSpPr/>
          <p:nvPr/>
        </p:nvSpPr>
        <p:spPr>
          <a:xfrm>
            <a:off x="3368448" y="2329640"/>
            <a:ext cx="1014413" cy="1014413"/>
          </a:xfrm>
          <a:prstGeom prst="ellipse">
            <a:avLst/>
          </a:prstGeom>
          <a:solidFill>
            <a:schemeClr val="tx1">
              <a:alpha val="30000"/>
            </a:schemeClr>
          </a:solidFill>
          <a:ln w="12065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8" name="Oval 67"/>
          <p:cNvSpPr/>
          <p:nvPr/>
        </p:nvSpPr>
        <p:spPr>
          <a:xfrm>
            <a:off x="5527519" y="2307337"/>
            <a:ext cx="1014413" cy="1014413"/>
          </a:xfrm>
          <a:prstGeom prst="ellipse">
            <a:avLst/>
          </a:prstGeom>
          <a:solidFill>
            <a:schemeClr val="tx1">
              <a:alpha val="30000"/>
            </a:schemeClr>
          </a:solidFill>
          <a:ln w="120650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69" name="Group 68"/>
          <p:cNvGrpSpPr/>
          <p:nvPr/>
        </p:nvGrpSpPr>
        <p:grpSpPr>
          <a:xfrm>
            <a:off x="1525780" y="2652130"/>
            <a:ext cx="378622" cy="377402"/>
            <a:chOff x="0" y="6351"/>
            <a:chExt cx="492125" cy="490538"/>
          </a:xfrm>
          <a:solidFill>
            <a:schemeClr val="bg1"/>
          </a:solidFill>
        </p:grpSpPr>
        <p:sp>
          <p:nvSpPr>
            <p:cNvPr id="70" name="Freeform 9"/>
            <p:cNvSpPr>
              <a:spLocks noEditPoints="1"/>
            </p:cNvSpPr>
            <p:nvPr/>
          </p:nvSpPr>
          <p:spPr bwMode="auto">
            <a:xfrm>
              <a:off x="0" y="6351"/>
              <a:ext cx="492125" cy="490538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292100" y="190501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292100" y="144463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73" name="Freeform 12"/>
            <p:cNvSpPr>
              <a:spLocks/>
            </p:cNvSpPr>
            <p:nvPr/>
          </p:nvSpPr>
          <p:spPr bwMode="auto">
            <a:xfrm>
              <a:off x="292100" y="98426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122238" y="420688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122238" y="374651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122238" y="328613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77" name="Freeform 16"/>
            <p:cNvSpPr>
              <a:spLocks/>
            </p:cNvSpPr>
            <p:nvPr/>
          </p:nvSpPr>
          <p:spPr bwMode="auto">
            <a:xfrm>
              <a:off x="292100" y="420688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78" name="Freeform 17"/>
            <p:cNvSpPr>
              <a:spLocks/>
            </p:cNvSpPr>
            <p:nvPr/>
          </p:nvSpPr>
          <p:spPr bwMode="auto">
            <a:xfrm>
              <a:off x="292100" y="374651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79" name="Freeform 18"/>
            <p:cNvSpPr>
              <a:spLocks/>
            </p:cNvSpPr>
            <p:nvPr/>
          </p:nvSpPr>
          <p:spPr bwMode="auto">
            <a:xfrm>
              <a:off x="292100" y="328613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122238" y="236538"/>
              <a:ext cx="307975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122238" y="282576"/>
              <a:ext cx="307975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  <p:sp>
          <p:nvSpPr>
            <p:cNvPr id="82" name="Freeform 21"/>
            <p:cNvSpPr>
              <a:spLocks noEditPoints="1"/>
            </p:cNvSpPr>
            <p:nvPr/>
          </p:nvSpPr>
          <p:spPr bwMode="auto">
            <a:xfrm>
              <a:off x="122238" y="66676"/>
              <a:ext cx="138113" cy="138113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solidFill>
                  <a:schemeClr val="bg1"/>
                </a:solidFill>
              </a:endParaRPr>
            </a:p>
          </p:txBody>
        </p:sp>
      </p:grpSp>
      <p:sp>
        <p:nvSpPr>
          <p:cNvPr id="83" name="Freeform 162"/>
          <p:cNvSpPr>
            <a:spLocks noEditPoints="1"/>
          </p:cNvSpPr>
          <p:nvPr/>
        </p:nvSpPr>
        <p:spPr bwMode="auto">
          <a:xfrm>
            <a:off x="3661859" y="2646076"/>
            <a:ext cx="427590" cy="378366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39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39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6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39" y="45"/>
                  <a:pt x="39" y="45"/>
                  <a:pt x="39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1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cubicBezTo>
                  <a:pt x="120" y="68"/>
                  <a:pt x="120" y="68"/>
                  <a:pt x="120" y="68"/>
                </a:cubicBez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7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39" y="40"/>
                  <a:pt x="39" y="40"/>
                  <a:pt x="39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84" name="Freeform 140"/>
          <p:cNvSpPr>
            <a:spLocks/>
          </p:cNvSpPr>
          <p:nvPr/>
        </p:nvSpPr>
        <p:spPr bwMode="auto">
          <a:xfrm>
            <a:off x="5806113" y="2635155"/>
            <a:ext cx="451515" cy="366984"/>
          </a:xfrm>
          <a:custGeom>
            <a:avLst/>
            <a:gdLst>
              <a:gd name="T0" fmla="*/ 134 w 134"/>
              <a:gd name="T1" fmla="*/ 13 h 109"/>
              <a:gd name="T2" fmla="*/ 118 w 134"/>
              <a:gd name="T3" fmla="*/ 17 h 109"/>
              <a:gd name="T4" fmla="*/ 130 w 134"/>
              <a:gd name="T5" fmla="*/ 2 h 109"/>
              <a:gd name="T6" fmla="*/ 113 w 134"/>
              <a:gd name="T7" fmla="*/ 9 h 109"/>
              <a:gd name="T8" fmla="*/ 93 w 134"/>
              <a:gd name="T9" fmla="*/ 0 h 109"/>
              <a:gd name="T10" fmla="*/ 65 w 134"/>
              <a:gd name="T11" fmla="*/ 28 h 109"/>
              <a:gd name="T12" fmla="*/ 66 w 134"/>
              <a:gd name="T13" fmla="*/ 34 h 109"/>
              <a:gd name="T14" fmla="*/ 10 w 134"/>
              <a:gd name="T15" fmla="*/ 5 h 109"/>
              <a:gd name="T16" fmla="*/ 6 w 134"/>
              <a:gd name="T17" fmla="*/ 19 h 109"/>
              <a:gd name="T18" fmla="*/ 18 w 134"/>
              <a:gd name="T19" fmla="*/ 42 h 109"/>
              <a:gd name="T20" fmla="*/ 6 w 134"/>
              <a:gd name="T21" fmla="*/ 38 h 109"/>
              <a:gd name="T22" fmla="*/ 6 w 134"/>
              <a:gd name="T23" fmla="*/ 39 h 109"/>
              <a:gd name="T24" fmla="*/ 28 w 134"/>
              <a:gd name="T25" fmla="*/ 66 h 109"/>
              <a:gd name="T26" fmla="*/ 20 w 134"/>
              <a:gd name="T27" fmla="*/ 67 h 109"/>
              <a:gd name="T28" fmla="*/ 15 w 134"/>
              <a:gd name="T29" fmla="*/ 66 h 109"/>
              <a:gd name="T30" fmla="*/ 41 w 134"/>
              <a:gd name="T31" fmla="*/ 85 h 109"/>
              <a:gd name="T32" fmla="*/ 7 w 134"/>
              <a:gd name="T33" fmla="*/ 97 h 109"/>
              <a:gd name="T34" fmla="*/ 0 w 134"/>
              <a:gd name="T35" fmla="*/ 96 h 109"/>
              <a:gd name="T36" fmla="*/ 42 w 134"/>
              <a:gd name="T37" fmla="*/ 109 h 109"/>
              <a:gd name="T38" fmla="*/ 120 w 134"/>
              <a:gd name="T39" fmla="*/ 31 h 109"/>
              <a:gd name="T40" fmla="*/ 120 w 134"/>
              <a:gd name="T41" fmla="*/ 27 h 109"/>
              <a:gd name="T42" fmla="*/ 134 w 134"/>
              <a:gd name="T43" fmla="*/ 1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4" h="109">
                <a:moveTo>
                  <a:pt x="134" y="13"/>
                </a:moveTo>
                <a:cubicBezTo>
                  <a:pt x="129" y="15"/>
                  <a:pt x="124" y="17"/>
                  <a:pt x="118" y="17"/>
                </a:cubicBezTo>
                <a:cubicBezTo>
                  <a:pt x="124" y="14"/>
                  <a:pt x="128" y="9"/>
                  <a:pt x="130" y="2"/>
                </a:cubicBezTo>
                <a:cubicBezTo>
                  <a:pt x="125" y="5"/>
                  <a:pt x="119" y="8"/>
                  <a:pt x="113" y="9"/>
                </a:cubicBezTo>
                <a:cubicBezTo>
                  <a:pt x="108" y="3"/>
                  <a:pt x="101" y="0"/>
                  <a:pt x="93" y="0"/>
                </a:cubicBezTo>
                <a:cubicBezTo>
                  <a:pt x="78" y="0"/>
                  <a:pt x="65" y="12"/>
                  <a:pt x="65" y="28"/>
                </a:cubicBezTo>
                <a:cubicBezTo>
                  <a:pt x="65" y="30"/>
                  <a:pt x="66" y="32"/>
                  <a:pt x="66" y="34"/>
                </a:cubicBezTo>
                <a:cubicBezTo>
                  <a:pt x="43" y="33"/>
                  <a:pt x="23" y="22"/>
                  <a:pt x="10" y="5"/>
                </a:cubicBezTo>
                <a:cubicBezTo>
                  <a:pt x="7" y="9"/>
                  <a:pt x="6" y="14"/>
                  <a:pt x="6" y="19"/>
                </a:cubicBezTo>
                <a:cubicBezTo>
                  <a:pt x="6" y="28"/>
                  <a:pt x="11" y="37"/>
                  <a:pt x="18" y="42"/>
                </a:cubicBezTo>
                <a:cubicBezTo>
                  <a:pt x="14" y="42"/>
                  <a:pt x="9" y="40"/>
                  <a:pt x="6" y="38"/>
                </a:cubicBezTo>
                <a:cubicBezTo>
                  <a:pt x="6" y="38"/>
                  <a:pt x="6" y="39"/>
                  <a:pt x="6" y="39"/>
                </a:cubicBezTo>
                <a:cubicBezTo>
                  <a:pt x="6" y="52"/>
                  <a:pt x="15" y="63"/>
                  <a:pt x="28" y="66"/>
                </a:cubicBezTo>
                <a:cubicBezTo>
                  <a:pt x="25" y="66"/>
                  <a:pt x="23" y="67"/>
                  <a:pt x="20" y="67"/>
                </a:cubicBezTo>
                <a:cubicBezTo>
                  <a:pt x="19" y="67"/>
                  <a:pt x="17" y="66"/>
                  <a:pt x="15" y="66"/>
                </a:cubicBezTo>
                <a:cubicBezTo>
                  <a:pt x="19" y="77"/>
                  <a:pt x="29" y="85"/>
                  <a:pt x="41" y="85"/>
                </a:cubicBezTo>
                <a:cubicBezTo>
                  <a:pt x="31" y="92"/>
                  <a:pt x="20" y="97"/>
                  <a:pt x="7" y="97"/>
                </a:cubicBezTo>
                <a:cubicBezTo>
                  <a:pt x="5" y="97"/>
                  <a:pt x="2" y="97"/>
                  <a:pt x="0" y="96"/>
                </a:cubicBezTo>
                <a:cubicBezTo>
                  <a:pt x="12" y="104"/>
                  <a:pt x="27" y="109"/>
                  <a:pt x="42" y="109"/>
                </a:cubicBezTo>
                <a:cubicBezTo>
                  <a:pt x="93" y="109"/>
                  <a:pt x="120" y="67"/>
                  <a:pt x="120" y="31"/>
                </a:cubicBezTo>
                <a:cubicBezTo>
                  <a:pt x="120" y="30"/>
                  <a:pt x="120" y="28"/>
                  <a:pt x="120" y="27"/>
                </a:cubicBezTo>
                <a:cubicBezTo>
                  <a:pt x="126" y="23"/>
                  <a:pt x="130" y="18"/>
                  <a:pt x="134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</p:spTree>
    <p:extLst>
      <p:ext uri="{BB962C8B-B14F-4D97-AF65-F5344CB8AC3E}">
        <p14:creationId xmlns:p14="http://schemas.microsoft.com/office/powerpoint/2010/main" val="178669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CDE_Office_FR 1">
      <a:dk1>
        <a:sysClr val="windowText" lastClr="000000"/>
      </a:dk1>
      <a:lt1>
        <a:sysClr val="window" lastClr="FFFFFF"/>
      </a:lt1>
      <a:dk2>
        <a:srgbClr val="000000"/>
      </a:dk2>
      <a:lt2>
        <a:srgbClr val="7F7F7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800" dirty="0" smtClean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27ec883c-a62c-444f-a935-fcddb579e39d" ContentTypeId="0x0101008B4DD370EC31429186F3AD49F0D3098F004A77CEA22D3A40738DB9741B0FD4187A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bdcbb51bc004245ab71674fd1b8a07e xmlns="f4895bf2-9ca5-4628-9927-264e60050b64" xsi:nil="true"/>
    <debbcac353074a85a171539c83776b5b xmlns="f4895bf2-9ca5-4628-9927-264e60050b64">
      <Terms xmlns="http://schemas.microsoft.com/office/infopath/2007/PartnerControls">
        <TermInfo xmlns="http://schemas.microsoft.com/office/infopath/2007/PartnerControls">
          <TermName xmlns="http://schemas.microsoft.com/office/infopath/2007/PartnerControls">TAD/DO</TermName>
          <TermId xmlns="http://schemas.microsoft.com/office/infopath/2007/PartnerControls">84c26e39-7163-4bfd-a653-7e58598ffdb9</TermId>
        </TermInfo>
      </Terms>
    </debbcac353074a85a171539c83776b5b>
    <OECDMainProject xmlns="f4895bf2-9ca5-4628-9927-264e60050b64" xsi:nil="true"/>
    <d1157d34cb3e4b4d92eb2dc96654fa68 xmlns="f4895bf2-9ca5-4628-9927-264e60050b64" xsi:nil="true"/>
    <OECDKimBussinessContext xmlns="54c4cd27-f286-408f-9ce0-33c1e0f3ab39" xsi:nil="true"/>
    <eSharePWBTaxHTField0 xmlns="c9f238dd-bb73-4aef-a7a5-d644ad823e52">
      <Terms xmlns="http://schemas.microsoft.com/office/infopath/2007/PartnerControls">
        <TermInfo xmlns="http://schemas.microsoft.com/office/infopath/2007/PartnerControls">
          <TermName xmlns="http://schemas.microsoft.com/office/infopath/2007/PartnerControls">3 Contribute to Shaping Globalisation for the Benefit of All through the Expansion of Trade and Investment</TermName>
          <TermId xmlns="http://schemas.microsoft.com/office/infopath/2007/PartnerControls">eb11b502-2aab-4248-ab51-6c3b87ebed0f</TermId>
        </TermInfo>
      </Terms>
    </eSharePWBTaxHTField0>
    <OECDExpirationDate xmlns="218edd1d-d930-43a9-98e4-fcc7048dc93f" xsi:nil="true"/>
    <OECDProjectMembers xmlns="f4895bf2-9ca5-4628-9927-264e60050b64">
      <UserInfo>
        <DisplayName>ESPINASSE Eric, TAD/SIS</DisplayName>
        <AccountId>69</AccountId>
        <AccountType/>
      </UserInfo>
      <UserInfo>
        <DisplayName>PATTERSON Michèle, TAD/ATM</DisplayName>
        <AccountId>105</AccountId>
        <AccountType/>
      </UserInfo>
      <UserInfo>
        <DisplayName>ORDELHEIDE Sebastian, TAD</DisplayName>
        <AccountId>394</AccountId>
        <AccountType/>
      </UserInfo>
      <UserInfo>
        <DisplayName>CHO Kyung-Mo, TAD</DisplayName>
        <AccountId>1917</AccountId>
        <AccountType/>
      </UserInfo>
      <UserInfo>
        <DisplayName>REIHEL Electra, TAD</DisplayName>
        <AccountId>2017</AccountId>
        <AccountType/>
      </UserInfo>
    </OECDProjectMembers>
    <OECDProjectManager xmlns="f4895bf2-9ca5-4628-9927-264e60050b64">
      <UserInfo>
        <DisplayName>BURNS Kelsey, TAD</DisplayName>
        <AccountId>370</AccountId>
        <AccountType/>
      </UserInfo>
    </OECDProjectManager>
    <eShareCommitteeTaxHTField0 xmlns="c9f238dd-bb73-4aef-a7a5-d644ad823e52">
      <Terms xmlns="http://schemas.microsoft.com/office/infopath/2007/PartnerControls"/>
    </eShareCommitteeTaxHTField0>
    <OECDTagsCache xmlns="f4895bf2-9ca5-4628-9927-264e60050b64" xsi:nil="true"/>
    <OECDKimProvenance xmlns="54c4cd27-f286-408f-9ce0-33c1e0f3ab39" xsi:nil="true"/>
    <OECDKimStatus xmlns="54c4cd27-f286-408f-9ce0-33c1e0f3ab39">Draft</OECDKimStatus>
    <eShareCountryTaxHTField0 xmlns="c9f238dd-bb73-4aef-a7a5-d644ad823e52">
      <Terms xmlns="http://schemas.microsoft.com/office/infopath/2007/PartnerControls"/>
    </eShareCountryTaxHTField0>
    <eShareTopicTaxHTField0 xmlns="c9f238dd-bb73-4aef-a7a5-d644ad823e52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Communication</TermName>
          <TermId xmlns="http://schemas.microsoft.com/office/infopath/2007/PartnerControls">b6d08927-5cc0-4def-9251-71b61748d1ac</TermId>
        </TermInfo>
      </Terms>
    </eShareTopicTaxHTField0>
    <OECDPinnedBy xmlns="f4895bf2-9ca5-4628-9927-264e60050b64">
      <UserInfo>
        <DisplayName/>
        <AccountId xsi:nil="true"/>
        <AccountType/>
      </UserInfo>
    </OECDPinnedBy>
    <eShareKeywordsTaxHTField0 xmlns="c9f238dd-bb73-4aef-a7a5-d644ad823e52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Templates</TermName>
          <TermId xmlns="http://schemas.microsoft.com/office/infopath/2007/PartnerControls">a6ad551a-8d39-4c07-a847-1a1f6e012118</TermId>
        </TermInfo>
        <TermInfo xmlns="http://schemas.microsoft.com/office/infopath/2007/PartnerControls">
          <TermName xmlns="http://schemas.microsoft.com/office/infopath/2007/PartnerControls">Presentations</TermName>
          <TermId xmlns="http://schemas.microsoft.com/office/infopath/2007/PartnerControls">56a01105-a12b-4c94-8e3e-7f4ba5368056</TermId>
        </TermInfo>
      </Terms>
    </eShareKeywordsTaxHTField0>
    <j89cecd0b5a3476faf70cc48721566a0 xmlns="218edd1d-d930-43a9-98e4-fcc7048dc93f">
      <Terms xmlns="http://schemas.microsoft.com/office/infopath/2007/PartnerControls"/>
    </j89cecd0b5a3476faf70cc48721566a0>
    <OECDProjectLookup xmlns="f4895bf2-9ca5-4628-9927-264e60050b64">76</OECDProjectLookup>
    <TaxCatchAll xmlns="ca82dde9-3436-4d3d-bddd-d31447390034">
      <Value>599</Value>
      <Value>880</Value>
      <Value>879</Value>
      <Value>493</Value>
      <Value>357</Value>
    </TaxCatchAll>
    <OECDMeetingDate xmlns="54c4cd27-f286-408f-9ce0-33c1e0f3ab39" xsi:nil="true"/>
    <DocumentSetDescription xmlns="http://schemas.microsoft.com/sharepoint/v3" xsi:nil="true"/>
    <OECDlanguage xmlns="ca82dde9-3436-4d3d-bddd-d31447390034">English</OECDlanguage>
  </documentManagement>
</p:properties>
</file>

<file path=customXml/item3.xml><?xml version="1.0" encoding="utf-8"?>
<?mso-contentType ?>
<FormTemplates xmlns="http://schemas.microsoft.com/sharepoint/v3/contenttype/forms">
  <Display>OECDListFormCollapsible</Display>
  <Edit>OECDListFormCollapsible</Edit>
  <New>OECDListFormCollapsible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Presentation" ma:contentTypeID="0x0101008B4DD370EC31429186F3AD49F0D3098F004A77CEA22D3A40738DB9741B0FD4187A0081A297DA330C4955888849EBD611C2260009BA38F81C21774C93C22498CC5641E1" ma:contentTypeVersion="225" ma:contentTypeDescription="" ma:contentTypeScope="" ma:versionID="469bd5cdc72913442d1f1d401c01ab5c">
  <xsd:schema xmlns:xsd="http://www.w3.org/2001/XMLSchema" xmlns:xs="http://www.w3.org/2001/XMLSchema" xmlns:p="http://schemas.microsoft.com/office/2006/metadata/properties" xmlns:ns1="http://schemas.microsoft.com/sharepoint/v3" xmlns:ns2="54c4cd27-f286-408f-9ce0-33c1e0f3ab39" xmlns:ns3="218edd1d-d930-43a9-98e4-fcc7048dc93f" xmlns:ns4="ca82dde9-3436-4d3d-bddd-d31447390034" xmlns:ns5="f4895bf2-9ca5-4628-9927-264e60050b64" xmlns:ns6="c9f238dd-bb73-4aef-a7a5-d644ad823e52" targetNamespace="http://schemas.microsoft.com/office/2006/metadata/properties" ma:root="true" ma:fieldsID="f6246318f8aea019044a435bb4e4ee42" ns1:_="" ns2:_="" ns3:_="" ns4:_="" ns5:_="" ns6:_="">
    <xsd:import namespace="http://schemas.microsoft.com/sharepoint/v3"/>
    <xsd:import namespace="54c4cd27-f286-408f-9ce0-33c1e0f3ab39"/>
    <xsd:import namespace="218edd1d-d930-43a9-98e4-fcc7048dc93f"/>
    <xsd:import namespace="ca82dde9-3436-4d3d-bddd-d31447390034"/>
    <xsd:import namespace="f4895bf2-9ca5-4628-9927-264e60050b64"/>
    <xsd:import namespace="c9f238dd-bb73-4aef-a7a5-d644ad823e52"/>
    <xsd:element name="properties">
      <xsd:complexType>
        <xsd:sequence>
          <xsd:element name="documentManagement">
            <xsd:complexType>
              <xsd:all>
                <xsd:element ref="ns2:OECDMeetingDate" minOccurs="0"/>
                <xsd:element ref="ns4:OECDlanguage" minOccurs="0"/>
                <xsd:element ref="ns3:OECDExpirationDate" minOccurs="0"/>
                <xsd:element ref="ns5:OECDProjectLookup" minOccurs="0"/>
                <xsd:element ref="ns5:OECDProjectManager" minOccurs="0"/>
                <xsd:element ref="ns5:OECDProjectMembers" minOccurs="0"/>
                <xsd:element ref="ns5:OECDMainProject" minOccurs="0"/>
                <xsd:element ref="ns5:OECDPinnedBy" minOccurs="0"/>
                <xsd:element ref="ns2:OECDKimStatus" minOccurs="0"/>
                <xsd:element ref="ns3:_dlc_DocIdPersistId" minOccurs="0"/>
                <xsd:element ref="ns5:OECDTagsCache" minOccurs="0"/>
                <xsd:element ref="ns3:_dlc_DocId" minOccurs="0"/>
                <xsd:element ref="ns3:_dlc_DocIdUrl" minOccurs="0"/>
                <xsd:element ref="ns6:eShareKeywordsTaxHTField0" minOccurs="0"/>
                <xsd:element ref="ns6:eShareTopicTaxHTField0" minOccurs="0"/>
                <xsd:element ref="ns6:eShareCountryTaxHTField0" minOccurs="0"/>
                <xsd:element ref="ns6:eSharePWBTaxHTField0" minOccurs="0"/>
                <xsd:element ref="ns4:TaxCatchAllLabel" minOccurs="0"/>
                <xsd:element ref="ns4:TaxCatchAll" minOccurs="0"/>
                <xsd:element ref="ns2:OECDKimProvenance" minOccurs="0"/>
                <xsd:element ref="ns5:Project_x003a_Project_x0020_status" minOccurs="0"/>
                <xsd:element ref="ns2:OECDKimBussinessContext" minOccurs="0"/>
                <xsd:element ref="ns5:dbdcbb51bc004245ab71674fd1b8a07e" minOccurs="0"/>
                <xsd:element ref="ns5:d1157d34cb3e4b4d92eb2dc96654fa68" minOccurs="0"/>
                <xsd:element ref="ns6:eShareCommitteeTaxHTField0" minOccurs="0"/>
                <xsd:element ref="ns3:j89cecd0b5a3476faf70cc48721566a0" minOccurs="0"/>
                <xsd:element ref="ns5:debbcac353074a85a171539c83776b5b" minOccurs="0"/>
                <xsd:element ref="ns1:DocumentSetDescrip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ocumentSetDescription" ma:index="42" nillable="true" ma:displayName="Description" ma:description="A description of the Document Set" ma:internalName="DocumentSetDescription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c4cd27-f286-408f-9ce0-33c1e0f3ab39" elementFormDefault="qualified">
    <xsd:import namespace="http://schemas.microsoft.com/office/2006/documentManagement/types"/>
    <xsd:import namespace="http://schemas.microsoft.com/office/infopath/2007/PartnerControls"/>
    <xsd:element name="OECDMeetingDate" ma:index="4" nillable="true" ma:displayName="Meeting Date" ma:default="" ma:format="DateOnly" ma:hidden="true" ma:internalName="OECDMeetingDate" ma:readOnly="false">
      <xsd:simpleType>
        <xsd:restriction base="dms:DateTime"/>
      </xsd:simpleType>
    </xsd:element>
    <xsd:element name="OECDKimStatus" ma:index="16" nillable="true" ma:displayName="Kim status" ma:default="Draft" ma:description="" ma:format="Dropdown" ma:hidden="true" ma:internalName="OECDKimStatus">
      <xsd:simpleType>
        <xsd:restriction base="dms:Choice">
          <xsd:enumeration value="Draft"/>
          <xsd:enumeration value="Final"/>
        </xsd:restriction>
      </xsd:simpleType>
    </xsd:element>
    <xsd:element name="OECDKimProvenance" ma:index="33" nillable="true" ma:displayName="Kim provenance" ma:description="" ma:hidden="true" ma:internalName="OECDKimProvenance" ma:readOnly="false">
      <xsd:simpleType>
        <xsd:restriction base="dms:Text">
          <xsd:maxLength value="255"/>
        </xsd:restriction>
      </xsd:simpleType>
    </xsd:element>
    <xsd:element name="OECDKimBussinessContext" ma:index="35" nillable="true" ma:displayName="Kim business context" ma:description="" ma:hidden="true" ma:internalName="OECDKimBussinessContext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8edd1d-d930-43a9-98e4-fcc7048dc93f" elementFormDefault="qualified">
    <xsd:import namespace="http://schemas.microsoft.com/office/2006/documentManagement/types"/>
    <xsd:import namespace="http://schemas.microsoft.com/office/infopath/2007/PartnerControls"/>
    <xsd:element name="OECDExpirationDate" ma:index="8" nillable="true" ma:displayName="Highlights" ma:default="" ma:description="" ma:format="DateOnly" ma:hidden="true" ma:indexed="true" ma:internalName="OECDExpirationDate">
      <xsd:simpleType>
        <xsd:restriction base="dms:DateTime"/>
      </xsd:simpleType>
    </xsd:element>
    <xsd:element name="_dlc_DocIdPersistId" ma:index="18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_dlc_DocId" ma:index="20" nillable="true" ma:displayName="Document ID" ma:description="" ma:hidden="true" ma:internalName="_dlc_DocId" ma:readOnly="true">
      <xsd:simpleType>
        <xsd:restriction base="dms:Text"/>
      </xsd:simpleType>
    </xsd:element>
    <xsd:element name="_dlc_DocIdUrl" ma:index="23" nillable="true" ma:displayName="Document ID" ma:description="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j89cecd0b5a3476faf70cc48721566a0" ma:index="39" nillable="true" ma:taxonomy="true" ma:internalName="j89cecd0b5a3476faf70cc48721566a0" ma:taxonomyFieldName="OECDHorizontalProjects" ma:displayName="Horizontal project" ma:readOnly="false" ma:default="" ma:fieldId="389cecd0-b5a3-476f-af70-cc48721566a0" ma:taxonomyMulti="true" ma:sspId="27ec883c-a62c-444f-a935-fcddb579e39d" ma:termSetId="d3ca0e0e-65f9-44bf-9d98-5271504f6d61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82dde9-3436-4d3d-bddd-d31447390034" elementFormDefault="qualified">
    <xsd:import namespace="http://schemas.microsoft.com/office/2006/documentManagement/types"/>
    <xsd:import namespace="http://schemas.microsoft.com/office/infopath/2007/PartnerControls"/>
    <xsd:element name="OECDlanguage" ma:index="5" nillable="true" ma:displayName="Document language" ma:default="English" ma:description="" ma:format="Dropdown" ma:hidden="true" ma:internalName="OECDlanguage" ma:readOnly="false">
      <xsd:simpleType>
        <xsd:restriction base="dms:Choice">
          <xsd:enumeration value="English"/>
          <xsd:enumeration value="French"/>
        </xsd:restriction>
      </xsd:simpleType>
    </xsd:element>
    <xsd:element name="TaxCatchAllLabel" ma:index="29" nillable="true" ma:displayName="Taxonomy Catch All Column1" ma:hidden="true" ma:list="{bf0e96e7-7f37-457e-b72e-3bf508f8da33}" ma:internalName="TaxCatchAllLabel" ma:readOnly="true" ma:showField="CatchAllDataLabel" ma:web="218edd1d-d930-43a9-98e4-fcc7048dc9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32" nillable="true" ma:displayName="Taxonomy Catch All Column" ma:hidden="true" ma:list="{bf0e96e7-7f37-457e-b72e-3bf508f8da33}" ma:internalName="TaxCatchAll" ma:showField="CatchAllData" ma:web="218edd1d-d930-43a9-98e4-fcc7048dc9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895bf2-9ca5-4628-9927-264e60050b64" elementFormDefault="qualified">
    <xsd:import namespace="http://schemas.microsoft.com/office/2006/documentManagement/types"/>
    <xsd:import namespace="http://schemas.microsoft.com/office/infopath/2007/PartnerControls"/>
    <xsd:element name="OECDProjectLookup" ma:index="9" nillable="true" ma:displayName="Project" ma:description="" ma:hidden="true" ma:indexed="true" ma:list="0162ff36-77c1-464f-a633-26873384d4aa" ma:internalName="OECDProjectLookup" ma:readOnly="false" ma:showField="OECDShortProjectName" ma:web="f4895bf2-9ca5-4628-9927-264e60050b64">
      <xsd:simpleType>
        <xsd:restriction base="dms:Lookup"/>
      </xsd:simpleType>
    </xsd:element>
    <xsd:element name="OECDProjectManager" ma:index="10" nillable="true" ma:displayName="Project manager" ma:description="" ma:hidden="true" ma:indexed="true" ma:internalName="OECDProjectManage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ECDProjectMembers" ma:index="11" nillable="true" ma:displayName="Project members" ma:description="" ma:hidden="true" ma:internalName="OECDProjectMembers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ECDMainProject" ma:index="14" nillable="true" ma:displayName="Main project" ma:description="" ma:hidden="true" ma:indexed="true" ma:list="0162ff36-77c1-464f-a633-26873384d4aa" ma:internalName="OECDMainProject" ma:readOnly="false" ma:showField="OECDShortProjectName">
      <xsd:simpleType>
        <xsd:restriction base="dms:Lookup"/>
      </xsd:simpleType>
    </xsd:element>
    <xsd:element name="OECDPinnedBy" ma:index="15" nillable="true" ma:displayName="Pinned by" ma:description="" ma:hidden="true" ma:internalName="OECDPinn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ECDTagsCache" ma:index="19" nillable="true" ma:displayName="Tags cache" ma:description="" ma:hidden="true" ma:internalName="OECDTagsCache">
      <xsd:simpleType>
        <xsd:restriction base="dms:Note"/>
      </xsd:simpleType>
    </xsd:element>
    <xsd:element name="Project_x003a_Project_x0020_status" ma:index="34" nillable="true" ma:displayName="Project:Project status" ma:hidden="true" ma:list="0162ff36-77c1-464f-a633-26873384d4aa" ma:internalName="Project_x003A_Project_x0020_status" ma:readOnly="true" ma:showField="OECDProjectStatus" ma:web="f4895bf2-9ca5-4628-9927-264e60050b64">
      <xsd:simpleType>
        <xsd:restriction base="dms:Lookup"/>
      </xsd:simpleType>
    </xsd:element>
    <xsd:element name="dbdcbb51bc004245ab71674fd1b8a07e" ma:index="36" nillable="true" ma:displayName="Deliverable partners_0" ma:hidden="true" ma:internalName="dbdcbb51bc004245ab71674fd1b8a07e">
      <xsd:simpleType>
        <xsd:restriction base="dms:Note"/>
      </xsd:simpleType>
    </xsd:element>
    <xsd:element name="d1157d34cb3e4b4d92eb2dc96654fa68" ma:index="37" nillable="true" ma:displayName="Deliverable owner_0" ma:hidden="true" ma:internalName="d1157d34cb3e4b4d92eb2dc96654fa68">
      <xsd:simpleType>
        <xsd:restriction base="dms:Note"/>
      </xsd:simpleType>
    </xsd:element>
    <xsd:element name="debbcac353074a85a171539c83776b5b" ma:index="40" nillable="true" ma:taxonomy="true" ma:internalName="debbcac353074a85a171539c83776b5b" ma:taxonomyFieldName="OECDProjectOwnerStructure" ma:displayName="Project owner" ma:readOnly="false" ma:default="" ma:fieldId="debbcac3-5307-4a85-a171-539c83776b5b" ma:taxonomyMulti="true" ma:sspId="27ec883c-a62c-444f-a935-fcddb579e39d" ma:termSetId="aeec4dcb-19ee-4bc0-941f-681845b568c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238dd-bb73-4aef-a7a5-d644ad823e52" elementFormDefault="qualified">
    <xsd:import namespace="http://schemas.microsoft.com/office/2006/documentManagement/types"/>
    <xsd:import namespace="http://schemas.microsoft.com/office/infopath/2007/PartnerControls"/>
    <xsd:element name="eShareKeywordsTaxHTField0" ma:index="24" nillable="true" ma:taxonomy="true" ma:internalName="eShareKeywordsTaxHTField0" ma:taxonomyFieldName="OECDKeywords" ma:displayName="Keywords" ma:default="" ma:fieldId="8a7c3663-990d-467c-b1b8-bb4b775674ad" ma:taxonomyMulti="true" ma:sspId="27ec883c-a62c-444f-a935-fcddb579e39d" ma:termSetId="f51791ee-8e04-4654-a875-fc747102cd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ShareTopicTaxHTField0" ma:index="25" nillable="true" ma:taxonomy="true" ma:internalName="eShareTopicTaxHTField0" ma:taxonomyFieldName="OECDTopic" ma:displayName="Topic" ma:readOnly="false" ma:default="" ma:fieldId="9b5335f8-765c-484a-86dd-d10580650a95" ma:taxonomyMulti="true" ma:sspId="27ec883c-a62c-444f-a935-fcddb579e39d" ma:termSetId="d0043ed9-7fdc-4b21-8641-a864cc50d2b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ShareCountryTaxHTField0" ma:index="26" nillable="true" ma:taxonomy="true" ma:internalName="eShareCountryTaxHTField0" ma:taxonomyFieldName="OECDCountry" ma:displayName="Country" ma:readOnly="false" ma:default="" ma:fieldId="aa366335-bba6-4f71-86c6-f91b1ae503c2" ma:taxonomyMulti="true" ma:sspId="27ec883c-a62c-444f-a935-fcddb579e39d" ma:termSetId="e1026e78-e24d-4b33-a8f4-6ff75b8e5ad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SharePWBTaxHTField0" ma:index="28" nillable="true" ma:taxonomy="true" ma:internalName="eSharePWBTaxHTField0" ma:taxonomyFieldName="OECDPWB" ma:displayName="PWB" ma:readOnly="false" ma:default="" ma:fieldId="fe327ce1-b783-48aa-9b0b-52ad26d1c9f6" ma:taxonomyMulti="true" ma:sspId="27ec883c-a62c-444f-a935-fcddb579e39d" ma:termSetId="7bc7477d-4ef0-4820-a158-bb7b3cda138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ShareCommitteeTaxHTField0" ma:index="38" nillable="true" ma:taxonomy="true" ma:internalName="eShareCommitteeTaxHTField0" ma:taxonomyFieldName="OECDCommittee" ma:displayName="Committee" ma:readOnly="false" ma:default="" ma:fieldId="29494d90-e667-47b5-adc1-d09dfb5832ab" ma:sspId="27ec883c-a62c-444f-a935-fcddb579e39d" ma:termSetId="87919aae-be42-4481-84cf-2389a5c84ac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7" ma:displayName="Content Type"/>
        <xsd:element ref="dc:title" minOccurs="0" maxOccurs="1" ma:index="0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CtFieldPriority xmlns="http://www.oecd.org/eshare/projectsentre/CtFieldPriority/" xmlns:i="http://www.w3.org/2001/XMLSchema-instance">
  <PriorityFields xmlns:a="http://schemas.microsoft.com/2003/10/Serialization/Arrays">
    <a:string>Title</a:string>
    <a:string>OECDCountry</a:string>
    <a:string>OECDTopic</a:string>
    <a:string>OECDKeywords</a:string>
  </PriorityFields>
</CtFieldPriority>
</file>

<file path=customXml/itemProps1.xml><?xml version="1.0" encoding="utf-8"?>
<ds:datastoreItem xmlns:ds="http://schemas.openxmlformats.org/officeDocument/2006/customXml" ds:itemID="{01E7E023-AF63-4CBF-AE25-8E0BFF7C455C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129319E3-A60D-4248-8453-3E8AAB096062}">
  <ds:schemaRefs>
    <ds:schemaRef ds:uri="54c4cd27-f286-408f-9ce0-33c1e0f3ab39"/>
    <ds:schemaRef ds:uri="http://schemas.microsoft.com/sharepoint/v3"/>
    <ds:schemaRef ds:uri="http://purl.org/dc/elements/1.1/"/>
    <ds:schemaRef ds:uri="218edd1d-d930-43a9-98e4-fcc7048dc93f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f4895bf2-9ca5-4628-9927-264e60050b64"/>
    <ds:schemaRef ds:uri="http://purl.org/dc/dcmitype/"/>
    <ds:schemaRef ds:uri="c9f238dd-bb73-4aef-a7a5-d644ad823e52"/>
    <ds:schemaRef ds:uri="ca82dde9-3436-4d3d-bddd-d31447390034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F8E61B5-6FC1-4BB4-A447-4BC3E80846F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CFB15B3-FFB2-43B5-ADA5-2C129D796D88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E7164E2-39F6-4B58-B06D-04C88DA3E2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4c4cd27-f286-408f-9ce0-33c1e0f3ab39"/>
    <ds:schemaRef ds:uri="218edd1d-d930-43a9-98e4-fcc7048dc93f"/>
    <ds:schemaRef ds:uri="ca82dde9-3436-4d3d-bddd-d31447390034"/>
    <ds:schemaRef ds:uri="f4895bf2-9ca5-4628-9927-264e60050b64"/>
    <ds:schemaRef ds:uri="c9f238dd-bb73-4aef-a7a5-d644ad823e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842DF1C6-7630-4A43-9D1A-003EEBF597E2}">
  <ds:schemaRefs>
    <ds:schemaRef ds:uri="http://www.oecd.org/eshare/projectsentre/CtFieldPriority/"/>
    <ds:schemaRef ds:uri="http://schemas.microsoft.com/2003/10/Serialization/Array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4319</TotalTime>
  <Words>87</Words>
  <Application>Microsoft Office PowerPoint</Application>
  <PresentationFormat>On-screen Show (16:10)</PresentationFormat>
  <Paragraphs>21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Bernino Sans</vt:lpstr>
      <vt:lpstr>Calibri</vt:lpstr>
      <vt:lpstr>Calibri Light</vt:lpstr>
      <vt:lpstr>Office Theme</vt:lpstr>
      <vt:lpstr>Adobe 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SignAddict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AbuSina</dc:creator>
  <cp:lastModifiedBy>ORDELHEIDE Sebastian, TAD</cp:lastModifiedBy>
  <cp:revision>1096</cp:revision>
  <dcterms:created xsi:type="dcterms:W3CDTF">2014-06-26T04:26:33Z</dcterms:created>
  <dcterms:modified xsi:type="dcterms:W3CDTF">2018-05-29T15:23:07Z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0x0101008B4DD370EC31429186F3AD49F0D3098F004A77CEA22D3A40738DB9741B0FD4187A0081A297DA330C4955888849EBD611C2260009BA38F81C21774C93C22498CC5641E1</vt:lpwstr>
  </property>
  <property fmtid="{D5CDD505-2E9C-101B-9397-08002B2CF9AE}" pid="3" name="OECDProjectOwnerStructure">
    <vt:lpwstr>599;#TAD/DO|84c26e39-7163-4bfd-a653-7e58598ffdb9</vt:lpwstr>
  </property>
  <property fmtid="{D5CDD505-2E9C-101B-9397-08002B2CF9AE}" pid="4" name="OECDProjectPageLink">
    <vt:lpwstr>5919</vt:lpwstr>
  </property>
  <property fmtid="{D5CDD505-2E9C-101B-9397-08002B2CF9AE}" pid="5" name="OECDCountry">
    <vt:lpwstr/>
  </property>
  <property fmtid="{D5CDD505-2E9C-101B-9397-08002B2CF9AE}" pid="6" name="OECDTopic">
    <vt:lpwstr>879;#Communication|b6d08927-5cc0-4def-9251-71b61748d1ac</vt:lpwstr>
  </property>
  <property fmtid="{D5CDD505-2E9C-101B-9397-08002B2CF9AE}" pid="7" name="OECDCommittee">
    <vt:lpwstr/>
  </property>
  <property fmtid="{D5CDD505-2E9C-101B-9397-08002B2CF9AE}" pid="8" name="OECDProjectPartnersStructure">
    <vt:lpwstr/>
  </property>
  <property fmtid="{D5CDD505-2E9C-101B-9397-08002B2CF9AE}" pid="9" name="OECDPWB">
    <vt:lpwstr>880;#3 Contribute to Shaping Globalisation for the Benefit of All through the Expansion of Trade and Investment|eb11b502-2aab-4248-ab51-6c3b87ebed0f</vt:lpwstr>
  </property>
  <property fmtid="{D5CDD505-2E9C-101B-9397-08002B2CF9AE}" pid="10" name="OECDKeywords">
    <vt:lpwstr>493;#Templates|a6ad551a-8d39-4c07-a847-1a1f6e012118;#357;#Presentations|56a01105-a12b-4c94-8e3e-7f4ba5368056</vt:lpwstr>
  </property>
  <property fmtid="{D5CDD505-2E9C-101B-9397-08002B2CF9AE}" pid="11" name="eShareOrganisationTaxHTField0">
    <vt:lpwstr/>
  </property>
  <property fmtid="{D5CDD505-2E9C-101B-9397-08002B2CF9AE}" pid="12" name="OECDHorizontalProjects">
    <vt:lpwstr/>
  </property>
  <property fmtid="{D5CDD505-2E9C-101B-9397-08002B2CF9AE}" pid="13" name="OECDOrganisation">
    <vt:lpwstr/>
  </property>
  <property fmtid="{D5CDD505-2E9C-101B-9397-08002B2CF9AE}" pid="14" name="OECDAuthor">
    <vt:lpwstr/>
  </property>
  <property fmtid="{D5CDD505-2E9C-101B-9397-08002B2CF9AE}" pid="15" name="_docset_NoMedatataSyncRequired">
    <vt:lpwstr>False</vt:lpwstr>
  </property>
  <property fmtid="{D5CDD505-2E9C-101B-9397-08002B2CF9AE}" pid="16" name="OECDAllRelatedUsers">
    <vt:lpwstr>138;#CAHILL Carmel, TAD;#370;#BURNS Kelsey, TAD;#138;#CAHILL Carmel, TAD;#69;#ESPINASSE Eric, TAD/SIS;#59;#GRIFFIN Jennifer, TAD;#468;#NICAULT Aurelia, TAD;#394;#ORDELHEIDE Sebastian, TAD;#105;#PATTERSON Michèle, TAD;#497;#ROZENSTEINE Inese, TAD;#394;#ORD</vt:lpwstr>
  </property>
</Properties>
</file>