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 autoCompressPictures="0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256" r:id="rId2"/>
    <p:sldId id="271" r:id="rId3"/>
    <p:sldId id="273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74" r:id="rId12"/>
    <p:sldId id="264" r:id="rId13"/>
    <p:sldId id="275" r:id="rId14"/>
    <p:sldId id="276" r:id="rId15"/>
    <p:sldId id="277" r:id="rId16"/>
    <p:sldId id="278" r:id="rId17"/>
    <p:sldId id="279" r:id="rId18"/>
    <p:sldId id="280" r:id="rId19"/>
  </p:sldIdLst>
  <p:sldSz cx="12192000" cy="6858000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46"/>
    <p:restoredTop sz="94650"/>
  </p:normalViewPr>
  <p:slideViewPr>
    <p:cSldViewPr snapToGrid="0" snapToObjects="1">
      <p:cViewPr varScale="1">
        <p:scale>
          <a:sx n="88" d="100"/>
          <a:sy n="88" d="100"/>
        </p:scale>
        <p:origin x="269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99" d="100"/>
          <a:sy n="99" d="100"/>
        </p:scale>
        <p:origin x="3528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D8C5F913-EC2B-2848-9DE6-D8663971C4CD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5BE1B0D-C8D4-E241-9740-943734AA4D7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F4802CD6-51B7-B647-84F3-618D22C23610}" type="datetimeFigureOut">
              <a:rPr lang="en-US" smtClean="0"/>
              <a:t>07-Nov-2019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2381233-DBA4-744D-9363-38476E01ECD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EFA6499-A563-DF4A-AD3A-F254586A10D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4E1F9629-A8B1-884B-AC34-A968CD31C6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36063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3828C4E7-33FB-CA41-ACE5-EBB669375856}" type="datetimeFigureOut">
              <a:rPr lang="en-US" smtClean="0"/>
              <a:t>07-Nov-2019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7A7B8B14-E9F9-DA43-B75B-4CE9504D95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86746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7B8B14-E9F9-DA43-B75B-4CE9504D9513}" type="slidenum">
              <a:rPr lang="en-US" smtClean="0"/>
              <a:t>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768704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7B8B14-E9F9-DA43-B75B-4CE9504D9513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669170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7B8B14-E9F9-DA43-B75B-4CE9504D9513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829423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7B8B14-E9F9-DA43-B75B-4CE9504D9513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090288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7B8B14-E9F9-DA43-B75B-4CE9504D9513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36122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7B8B14-E9F9-DA43-B75B-4CE9504D9513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821837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7B8B14-E9F9-DA43-B75B-4CE9504D9513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45290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7B8B14-E9F9-DA43-B75B-4CE9504D9513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089633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7B8B14-E9F9-DA43-B75B-4CE9504D9513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263148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7B8B14-E9F9-DA43-B75B-4CE9504D9513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90059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7B8B14-E9F9-DA43-B75B-4CE9504D9513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3750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7B8B14-E9F9-DA43-B75B-4CE9504D9513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603955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7B8B14-E9F9-DA43-B75B-4CE9504D9513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230771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7B8B14-E9F9-DA43-B75B-4CE9504D9513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369337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7B8B14-E9F9-DA43-B75B-4CE9504D9513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763629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7B8B14-E9F9-DA43-B75B-4CE9504D9513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667064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7B8B14-E9F9-DA43-B75B-4CE9504D9513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319891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7B8B14-E9F9-DA43-B75B-4CE9504D9513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69643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C010DF-92C9-D745-A3CA-6B1713C25B6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2811344"/>
            <a:ext cx="9144000" cy="1058953"/>
          </a:xfrm>
          <a:prstGeom prst="rect">
            <a:avLst/>
          </a:prstGeom>
        </p:spPr>
        <p:txBody>
          <a:bodyPr anchor="b">
            <a:noAutofit/>
          </a:bodyPr>
          <a:lstStyle>
            <a:lvl1pPr algn="ctr">
              <a:defRPr sz="5700" b="1" spc="100" baseline="0">
                <a:latin typeface="Arial MT Std" panose="020B0402020200020204" pitchFamily="34" charset="0"/>
              </a:defRPr>
            </a:lvl1pPr>
          </a:lstStyle>
          <a:p>
            <a:r>
              <a:rPr lang="en-US" dirty="0"/>
              <a:t>TITLE GOES HERE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CF005DD-11F8-9245-B26B-41D1F4F84416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524000" y="4046655"/>
            <a:ext cx="9144000" cy="38416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2800" b="1" kern="4600" spc="100" baseline="0">
                <a:latin typeface="Arial MT Std" panose="020B0402020200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SUB-TITLE GOES HERE</a:t>
            </a:r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7AF7FE24-A452-0441-B567-CCDDCB585D4D}"/>
              </a:ext>
            </a:extLst>
          </p:cNvPr>
          <p:cNvSpPr txBox="1">
            <a:spLocks/>
          </p:cNvSpPr>
          <p:nvPr userDrawn="1"/>
        </p:nvSpPr>
        <p:spPr>
          <a:xfrm>
            <a:off x="1524000" y="5608643"/>
            <a:ext cx="9144000" cy="38416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 kern="4600" spc="0" baseline="0">
                <a:solidFill>
                  <a:schemeClr val="tx1"/>
                </a:solidFill>
                <a:latin typeface="Arial MT Std" panose="020B0402020200020204" pitchFamily="34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CA" sz="1700" b="0" spc="0" baseline="0" dirty="0">
                <a:latin typeface="+mn-lt"/>
              </a:rPr>
              <a:t>Delivering insight through data for a better Canada</a:t>
            </a:r>
            <a:endParaRPr lang="en-US" sz="1700" b="0" spc="0" baseline="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8779581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Vertical Tex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Oval 10">
            <a:extLst>
              <a:ext uri="{FF2B5EF4-FFF2-40B4-BE49-F238E27FC236}">
                <a16:creationId xmlns:a16="http://schemas.microsoft.com/office/drawing/2014/main" id="{700D70BF-0D78-8947-9B2F-B0F56FF5C8CF}"/>
              </a:ext>
            </a:extLst>
          </p:cNvPr>
          <p:cNvSpPr/>
          <p:nvPr userDrawn="1"/>
        </p:nvSpPr>
        <p:spPr>
          <a:xfrm>
            <a:off x="7680960" y="-284481"/>
            <a:ext cx="4511040" cy="1660893"/>
          </a:xfrm>
          <a:prstGeom prst="ellipse">
            <a:avLst/>
          </a:prstGeom>
          <a:gradFill flip="none" rotWithShape="1">
            <a:gsLst>
              <a:gs pos="0">
                <a:schemeClr val="bg1">
                  <a:shade val="30000"/>
                  <a:satMod val="115000"/>
                  <a:lumMod val="0"/>
                  <a:lumOff val="100000"/>
                </a:schemeClr>
              </a:gs>
              <a:gs pos="63000">
                <a:schemeClr val="bg1">
                  <a:shade val="67500"/>
                  <a:satMod val="115000"/>
                  <a:alpha val="0"/>
                  <a:lumMod val="0"/>
                  <a:lumOff val="100000"/>
                </a:schemeClr>
              </a:gs>
              <a:gs pos="100000">
                <a:schemeClr val="bg1">
                  <a:shade val="100000"/>
                  <a:satMod val="115000"/>
                  <a:alpha val="0"/>
                  <a:lumMod val="0"/>
                  <a:lumOff val="10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5561771-F5B0-B740-831B-001696BB1F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146197"/>
          </a:xfrm>
          <a:prstGeom prst="rect">
            <a:avLst/>
          </a:prstGeom>
        </p:spPr>
        <p:txBody>
          <a:bodyPr vert="eaVert">
            <a:normAutofit/>
          </a:bodyPr>
          <a:lstStyle>
            <a:lvl1pPr>
              <a:defRPr sz="1600">
                <a:latin typeface="Arial MT Std" panose="020B0402020200020204" pitchFamily="34" charset="0"/>
              </a:defRPr>
            </a:lvl1pPr>
            <a:lvl2pPr>
              <a:defRPr sz="1400">
                <a:latin typeface="Arial MT Std" panose="020B0402020200020204" pitchFamily="34" charset="0"/>
              </a:defRPr>
            </a:lvl2pPr>
            <a:lvl3pPr>
              <a:defRPr sz="1200">
                <a:latin typeface="Arial MT Std" panose="020B0402020200020204" pitchFamily="34" charset="0"/>
              </a:defRPr>
            </a:lvl3pPr>
            <a:lvl4pPr>
              <a:defRPr sz="1100">
                <a:latin typeface="Arial MT Std" panose="020B0402020200020204" pitchFamily="34" charset="0"/>
              </a:defRPr>
            </a:lvl4pPr>
            <a:lvl5pPr>
              <a:defRPr sz="1100">
                <a:latin typeface="Arial MT Std" panose="020B0402020200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78D8594-770D-2F41-980E-F79D6542DB1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1152144"/>
            <a:ext cx="10515600" cy="538544"/>
          </a:xfrm>
          <a:prstGeom prst="rect">
            <a:avLst/>
          </a:prstGeom>
        </p:spPr>
        <p:txBody>
          <a:bodyPr anchor="b">
            <a:noAutofit/>
          </a:bodyPr>
          <a:lstStyle>
            <a:lvl1pPr>
              <a:defRPr sz="2000">
                <a:latin typeface="Arial MT Std" panose="020B0402020200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BEA5A1E9-D7B6-5340-947A-1F94DDAB71B4}"/>
              </a:ext>
            </a:extLst>
          </p:cNvPr>
          <p:cNvSpPr txBox="1">
            <a:spLocks/>
          </p:cNvSpPr>
          <p:nvPr userDrawn="1"/>
        </p:nvSpPr>
        <p:spPr>
          <a:xfrm>
            <a:off x="3743325" y="6447115"/>
            <a:ext cx="4705350" cy="24208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 kern="4600" spc="0" baseline="0">
                <a:solidFill>
                  <a:schemeClr val="tx1"/>
                </a:solidFill>
                <a:latin typeface="Arial MT Std" panose="020B0402020200020204" pitchFamily="34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CA" sz="1200" b="0" spc="0" baseline="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Delivering insight through data for a better Canada</a:t>
            </a:r>
            <a:endParaRPr lang="en-US" sz="1200" b="0" spc="0" baseline="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12C95B3F-EB60-0C49-B87A-157BB552B1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68787" y="5960533"/>
            <a:ext cx="333982" cy="254590"/>
          </a:xfrm>
          <a:prstGeom prst="rect">
            <a:avLst/>
          </a:prstGeom>
        </p:spPr>
        <p:txBody>
          <a:bodyPr/>
          <a:lstStyle>
            <a:lvl1pPr algn="r">
              <a:defRPr sz="900">
                <a:latin typeface="Arial MT Std" panose="020B0402020200020204" pitchFamily="34" charset="0"/>
              </a:defRPr>
            </a:lvl1pPr>
          </a:lstStyle>
          <a:p>
            <a:fld id="{EDB761FF-D525-D64B-8909-8CF25B3FD48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64224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val 9">
            <a:extLst>
              <a:ext uri="{FF2B5EF4-FFF2-40B4-BE49-F238E27FC236}">
                <a16:creationId xmlns:a16="http://schemas.microsoft.com/office/drawing/2014/main" id="{AEA69870-3A9B-2042-8FC4-CF7E21655105}"/>
              </a:ext>
            </a:extLst>
          </p:cNvPr>
          <p:cNvSpPr/>
          <p:nvPr userDrawn="1"/>
        </p:nvSpPr>
        <p:spPr>
          <a:xfrm>
            <a:off x="7680960" y="-284481"/>
            <a:ext cx="4511040" cy="1660893"/>
          </a:xfrm>
          <a:prstGeom prst="ellipse">
            <a:avLst/>
          </a:prstGeom>
          <a:gradFill flip="none" rotWithShape="1">
            <a:gsLst>
              <a:gs pos="0">
                <a:schemeClr val="bg1">
                  <a:shade val="30000"/>
                  <a:satMod val="115000"/>
                  <a:lumMod val="0"/>
                  <a:lumOff val="100000"/>
                </a:schemeClr>
              </a:gs>
              <a:gs pos="63000">
                <a:schemeClr val="bg1">
                  <a:shade val="67500"/>
                  <a:satMod val="115000"/>
                  <a:alpha val="0"/>
                  <a:lumMod val="0"/>
                  <a:lumOff val="100000"/>
                </a:schemeClr>
              </a:gs>
              <a:gs pos="100000">
                <a:schemeClr val="bg1">
                  <a:shade val="100000"/>
                  <a:satMod val="115000"/>
                  <a:alpha val="0"/>
                  <a:lumMod val="0"/>
                  <a:lumOff val="10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>
            <a:extLst>
              <a:ext uri="{FF2B5EF4-FFF2-40B4-BE49-F238E27FC236}">
                <a16:creationId xmlns:a16="http://schemas.microsoft.com/office/drawing/2014/main" id="{3B3286D1-A677-074D-8452-B6E481375AB6}"/>
              </a:ext>
            </a:extLst>
          </p:cNvPr>
          <p:cNvSpPr>
            <a:spLocks noGrp="1"/>
          </p:cNvSpPr>
          <p:nvPr>
            <p:ph type="title" orient="vert" hasCustomPrompt="1"/>
          </p:nvPr>
        </p:nvSpPr>
        <p:spPr>
          <a:xfrm>
            <a:off x="8724900" y="1078992"/>
            <a:ext cx="2628900" cy="4885502"/>
          </a:xfrm>
          <a:prstGeom prst="rect">
            <a:avLst/>
          </a:prstGeom>
        </p:spPr>
        <p:txBody>
          <a:bodyPr vert="eaVert" anchor="b">
            <a:normAutofit/>
          </a:bodyPr>
          <a:lstStyle>
            <a:lvl1pPr>
              <a:defRPr sz="2000">
                <a:latin typeface="Arial MT Std" panose="020B0402020200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C30B674-98A5-8743-BF78-6CC7D5E7BE5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078991"/>
            <a:ext cx="7734300" cy="4885503"/>
          </a:xfrm>
          <a:prstGeom prst="rect">
            <a:avLst/>
          </a:prstGeom>
        </p:spPr>
        <p:txBody>
          <a:bodyPr vert="eaVert">
            <a:normAutofit/>
          </a:bodyPr>
          <a:lstStyle>
            <a:lvl1pPr>
              <a:defRPr sz="1600">
                <a:latin typeface="Arial MT Std" panose="020B0402020200020204" pitchFamily="34" charset="0"/>
              </a:defRPr>
            </a:lvl1pPr>
            <a:lvl2pPr>
              <a:defRPr sz="1400">
                <a:latin typeface="Arial MT Std" panose="020B0402020200020204" pitchFamily="34" charset="0"/>
              </a:defRPr>
            </a:lvl2pPr>
            <a:lvl3pPr>
              <a:defRPr sz="1200">
                <a:latin typeface="Arial MT Std" panose="020B0402020200020204" pitchFamily="34" charset="0"/>
              </a:defRPr>
            </a:lvl3pPr>
            <a:lvl4pPr>
              <a:defRPr sz="1100">
                <a:latin typeface="Arial MT Std" panose="020B0402020200020204" pitchFamily="34" charset="0"/>
              </a:defRPr>
            </a:lvl4pPr>
            <a:lvl5pPr>
              <a:defRPr sz="1100">
                <a:latin typeface="Arial MT Std" panose="020B0402020200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8A54A282-20C9-4C40-8406-9B5E456F4AAA}"/>
              </a:ext>
            </a:extLst>
          </p:cNvPr>
          <p:cNvSpPr txBox="1">
            <a:spLocks/>
          </p:cNvSpPr>
          <p:nvPr userDrawn="1"/>
        </p:nvSpPr>
        <p:spPr>
          <a:xfrm>
            <a:off x="3743325" y="6447115"/>
            <a:ext cx="4705350" cy="24208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 kern="4600" spc="0" baseline="0">
                <a:solidFill>
                  <a:schemeClr val="tx1"/>
                </a:solidFill>
                <a:latin typeface="Arial MT Std" panose="020B0402020200020204" pitchFamily="34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CA" sz="1200" b="0" spc="0" baseline="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Delivering insight through data for a better Canada</a:t>
            </a:r>
            <a:endParaRPr lang="en-US" sz="1200" b="0" spc="0" baseline="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ACE70EE8-DB95-6A41-BCDA-4FD30B1FD4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68787" y="5960533"/>
            <a:ext cx="333982" cy="254590"/>
          </a:xfrm>
          <a:prstGeom prst="rect">
            <a:avLst/>
          </a:prstGeom>
        </p:spPr>
        <p:txBody>
          <a:bodyPr/>
          <a:lstStyle>
            <a:lvl1pPr algn="r">
              <a:defRPr sz="900">
                <a:latin typeface="Arial MT Std" panose="020B0402020200020204" pitchFamily="34" charset="0"/>
              </a:defRPr>
            </a:lvl1pPr>
          </a:lstStyle>
          <a:p>
            <a:fld id="{EDB761FF-D525-D64B-8909-8CF25B3FD48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35525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>
            <a:extLst>
              <a:ext uri="{FF2B5EF4-FFF2-40B4-BE49-F238E27FC236}">
                <a16:creationId xmlns:a16="http://schemas.microsoft.com/office/drawing/2014/main" id="{13F61CBC-24C3-6947-ADAA-A50B14E242EC}"/>
              </a:ext>
            </a:extLst>
          </p:cNvPr>
          <p:cNvSpPr/>
          <p:nvPr userDrawn="1"/>
        </p:nvSpPr>
        <p:spPr>
          <a:xfrm>
            <a:off x="7680960" y="-284481"/>
            <a:ext cx="4511040" cy="1660893"/>
          </a:xfrm>
          <a:prstGeom prst="ellipse">
            <a:avLst/>
          </a:prstGeom>
          <a:gradFill flip="none" rotWithShape="1">
            <a:gsLst>
              <a:gs pos="0">
                <a:schemeClr val="bg1">
                  <a:shade val="30000"/>
                  <a:satMod val="115000"/>
                  <a:lumMod val="0"/>
                  <a:lumOff val="100000"/>
                </a:schemeClr>
              </a:gs>
              <a:gs pos="63000">
                <a:schemeClr val="bg1">
                  <a:shade val="67500"/>
                  <a:satMod val="115000"/>
                  <a:alpha val="0"/>
                  <a:lumMod val="0"/>
                  <a:lumOff val="100000"/>
                </a:schemeClr>
              </a:gs>
              <a:gs pos="100000">
                <a:schemeClr val="bg1">
                  <a:shade val="100000"/>
                  <a:satMod val="115000"/>
                  <a:alpha val="0"/>
                  <a:lumMod val="0"/>
                  <a:lumOff val="10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4F190F8-0D08-1945-8123-F4A12E3B914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1294410"/>
            <a:ext cx="10515600" cy="895042"/>
          </a:xfrm>
          <a:prstGeom prst="rect">
            <a:avLst/>
          </a:prstGeom>
        </p:spPr>
        <p:txBody>
          <a:bodyPr anchor="b">
            <a:normAutofit/>
          </a:bodyPr>
          <a:lstStyle>
            <a:lvl1pPr>
              <a:defRPr sz="2200" u="none">
                <a:latin typeface="Arial MT Std" panose="020B0402020200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0CB7B-8791-AE45-8FD2-E35F039282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303813"/>
            <a:ext cx="10515600" cy="365672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000">
                <a:latin typeface="Arial MT Std" panose="020B0402020200020204" pitchFamily="34" charset="0"/>
              </a:defRPr>
            </a:lvl1pPr>
            <a:lvl2pPr>
              <a:defRPr sz="1800">
                <a:latin typeface="Arial MT Std" panose="020B0402020200020204" pitchFamily="34" charset="0"/>
              </a:defRPr>
            </a:lvl2pPr>
            <a:lvl3pPr>
              <a:defRPr sz="1600">
                <a:latin typeface="Arial MT Std" panose="020B0402020200020204" pitchFamily="34" charset="0"/>
              </a:defRPr>
            </a:lvl3pPr>
            <a:lvl4pPr>
              <a:defRPr sz="1400">
                <a:latin typeface="Arial MT Std" panose="020B0402020200020204" pitchFamily="34" charset="0"/>
              </a:defRPr>
            </a:lvl4pPr>
            <a:lvl5pPr>
              <a:defRPr sz="1400">
                <a:latin typeface="Arial MT Std" panose="020B0402020200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00B9A835-E3AD-6541-8CB7-FBAC3331BF73}"/>
              </a:ext>
            </a:extLst>
          </p:cNvPr>
          <p:cNvSpPr txBox="1">
            <a:spLocks/>
          </p:cNvSpPr>
          <p:nvPr userDrawn="1"/>
        </p:nvSpPr>
        <p:spPr>
          <a:xfrm>
            <a:off x="3743325" y="6447115"/>
            <a:ext cx="4705350" cy="24208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 kern="4600" spc="0" baseline="0">
                <a:solidFill>
                  <a:schemeClr val="tx1"/>
                </a:solidFill>
                <a:latin typeface="Arial MT Std" panose="020B0402020200020204" pitchFamily="34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CA" sz="1200" b="0" spc="0" baseline="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Delivering insight through data for a better Canada</a:t>
            </a:r>
            <a:endParaRPr lang="en-US" sz="1200" b="0" spc="0" baseline="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B4D9FC08-3E1C-014A-BB63-4119EA71EF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68787" y="5960533"/>
            <a:ext cx="333982" cy="254590"/>
          </a:xfrm>
          <a:prstGeom prst="rect">
            <a:avLst/>
          </a:prstGeom>
        </p:spPr>
        <p:txBody>
          <a:bodyPr/>
          <a:lstStyle>
            <a:lvl1pPr algn="r">
              <a:defRPr sz="900">
                <a:latin typeface="Arial MT Std" panose="020B0402020200020204" pitchFamily="34" charset="0"/>
              </a:defRPr>
            </a:lvl1pPr>
          </a:lstStyle>
          <a:p>
            <a:fld id="{EDB761FF-D525-D64B-8909-8CF25B3FD48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34002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val 9">
            <a:extLst>
              <a:ext uri="{FF2B5EF4-FFF2-40B4-BE49-F238E27FC236}">
                <a16:creationId xmlns:a16="http://schemas.microsoft.com/office/drawing/2014/main" id="{A5821909-D323-1645-A122-4B1ED2F7EBAF}"/>
              </a:ext>
            </a:extLst>
          </p:cNvPr>
          <p:cNvSpPr/>
          <p:nvPr userDrawn="1"/>
        </p:nvSpPr>
        <p:spPr>
          <a:xfrm>
            <a:off x="7680960" y="-284481"/>
            <a:ext cx="4511040" cy="1660893"/>
          </a:xfrm>
          <a:prstGeom prst="ellipse">
            <a:avLst/>
          </a:prstGeom>
          <a:gradFill flip="none" rotWithShape="1">
            <a:gsLst>
              <a:gs pos="0">
                <a:schemeClr val="bg1">
                  <a:shade val="30000"/>
                  <a:satMod val="115000"/>
                  <a:lumMod val="0"/>
                  <a:lumOff val="100000"/>
                </a:schemeClr>
              </a:gs>
              <a:gs pos="63000">
                <a:schemeClr val="bg1">
                  <a:shade val="67500"/>
                  <a:satMod val="115000"/>
                  <a:alpha val="0"/>
                  <a:lumMod val="0"/>
                  <a:lumOff val="100000"/>
                </a:schemeClr>
              </a:gs>
              <a:gs pos="100000">
                <a:schemeClr val="bg1">
                  <a:shade val="100000"/>
                  <a:satMod val="115000"/>
                  <a:alpha val="0"/>
                  <a:lumMod val="0"/>
                  <a:lumOff val="10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CA85CE2-762B-9C4F-B29F-5D8A941A19D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1650104"/>
            <a:ext cx="10515600" cy="2852737"/>
          </a:xfrm>
          <a:prstGeom prst="rect">
            <a:avLst/>
          </a:prstGeom>
        </p:spPr>
        <p:txBody>
          <a:bodyPr anchor="b">
            <a:normAutofit/>
          </a:bodyPr>
          <a:lstStyle>
            <a:lvl1pPr>
              <a:defRPr sz="4000">
                <a:latin typeface="Arial MT Std" panose="020B0402020200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B547A7C-2582-B94D-B0CA-CE72B9DC3AC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38235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1"/>
                </a:solidFill>
                <a:latin typeface="Arial MT Std" panose="020B0402020200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E759DBA7-AD2A-CA46-AC91-69C8DA7F52E9}"/>
              </a:ext>
            </a:extLst>
          </p:cNvPr>
          <p:cNvSpPr txBox="1">
            <a:spLocks/>
          </p:cNvSpPr>
          <p:nvPr userDrawn="1"/>
        </p:nvSpPr>
        <p:spPr>
          <a:xfrm>
            <a:off x="3743325" y="6447115"/>
            <a:ext cx="4705350" cy="24208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 kern="4600" spc="0" baseline="0">
                <a:solidFill>
                  <a:schemeClr val="tx1"/>
                </a:solidFill>
                <a:latin typeface="Arial MT Std" panose="020B0402020200020204" pitchFamily="34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CA" sz="1200" b="0" spc="0" baseline="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Delivering insight through data for a better Canada</a:t>
            </a:r>
            <a:endParaRPr lang="en-US" sz="1200" b="0" spc="0" baseline="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1FE7E3FD-0D9B-0641-BCCC-24D459EE41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68787" y="5960533"/>
            <a:ext cx="333982" cy="254590"/>
          </a:xfrm>
          <a:prstGeom prst="rect">
            <a:avLst/>
          </a:prstGeom>
        </p:spPr>
        <p:txBody>
          <a:bodyPr/>
          <a:lstStyle>
            <a:lvl1pPr algn="r">
              <a:defRPr sz="900">
                <a:latin typeface="Arial MT Std" panose="020B0402020200020204" pitchFamily="34" charset="0"/>
              </a:defRPr>
            </a:lvl1pPr>
          </a:lstStyle>
          <a:p>
            <a:fld id="{EDB761FF-D525-D64B-8909-8CF25B3FD48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49201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Oval 10">
            <a:extLst>
              <a:ext uri="{FF2B5EF4-FFF2-40B4-BE49-F238E27FC236}">
                <a16:creationId xmlns:a16="http://schemas.microsoft.com/office/drawing/2014/main" id="{80E6DEAE-E822-BC4C-A21C-32FD19CC5920}"/>
              </a:ext>
            </a:extLst>
          </p:cNvPr>
          <p:cNvSpPr/>
          <p:nvPr userDrawn="1"/>
        </p:nvSpPr>
        <p:spPr>
          <a:xfrm>
            <a:off x="7680960" y="-284481"/>
            <a:ext cx="4511040" cy="1660893"/>
          </a:xfrm>
          <a:prstGeom prst="ellipse">
            <a:avLst/>
          </a:prstGeom>
          <a:gradFill flip="none" rotWithShape="1">
            <a:gsLst>
              <a:gs pos="0">
                <a:schemeClr val="bg1">
                  <a:shade val="30000"/>
                  <a:satMod val="115000"/>
                  <a:lumMod val="0"/>
                  <a:lumOff val="100000"/>
                </a:schemeClr>
              </a:gs>
              <a:gs pos="63000">
                <a:schemeClr val="bg1">
                  <a:shade val="67500"/>
                  <a:satMod val="115000"/>
                  <a:alpha val="0"/>
                  <a:lumMod val="0"/>
                  <a:lumOff val="100000"/>
                </a:schemeClr>
              </a:gs>
              <a:gs pos="100000">
                <a:schemeClr val="bg1">
                  <a:shade val="100000"/>
                  <a:satMod val="115000"/>
                  <a:alpha val="0"/>
                  <a:lumMod val="0"/>
                  <a:lumOff val="10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4D0AD4E-6AB3-214B-A4E4-E20A50DF752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1152144"/>
            <a:ext cx="10515600" cy="538544"/>
          </a:xfrm>
          <a:prstGeom prst="rect">
            <a:avLst/>
          </a:prstGeom>
        </p:spPr>
        <p:txBody>
          <a:bodyPr anchor="b">
            <a:noAutofit/>
          </a:bodyPr>
          <a:lstStyle>
            <a:lvl1pPr>
              <a:defRPr sz="2000">
                <a:latin typeface="Arial MT Std" panose="020B0402020200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93BFCDB-AC25-4845-93D8-4FE6A2452AF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14619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600">
                <a:latin typeface="Arial MT Std" panose="020B0402020200020204" pitchFamily="34" charset="0"/>
              </a:defRPr>
            </a:lvl1pPr>
            <a:lvl2pPr>
              <a:defRPr sz="1400">
                <a:latin typeface="Arial MT Std" panose="020B0402020200020204" pitchFamily="34" charset="0"/>
              </a:defRPr>
            </a:lvl2pPr>
            <a:lvl3pPr>
              <a:defRPr sz="1200">
                <a:latin typeface="Arial MT Std" panose="020B0402020200020204" pitchFamily="34" charset="0"/>
              </a:defRPr>
            </a:lvl3pPr>
            <a:lvl4pPr>
              <a:defRPr sz="1100">
                <a:latin typeface="Arial MT Std" panose="020B0402020200020204" pitchFamily="34" charset="0"/>
              </a:defRPr>
            </a:lvl4pPr>
            <a:lvl5pPr>
              <a:defRPr sz="1100">
                <a:latin typeface="Arial MT Std" panose="020B0402020200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2469439-F6DE-1C4F-BF69-06F3A410960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14619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600">
                <a:latin typeface="Arial MT Std" panose="020B0402020200020204" pitchFamily="34" charset="0"/>
              </a:defRPr>
            </a:lvl1pPr>
            <a:lvl2pPr>
              <a:defRPr sz="1400">
                <a:latin typeface="Arial MT Std" panose="020B0402020200020204" pitchFamily="34" charset="0"/>
              </a:defRPr>
            </a:lvl2pPr>
            <a:lvl3pPr>
              <a:defRPr sz="1200">
                <a:latin typeface="Arial MT Std" panose="020B0402020200020204" pitchFamily="34" charset="0"/>
              </a:defRPr>
            </a:lvl3pPr>
            <a:lvl4pPr>
              <a:defRPr sz="1100">
                <a:latin typeface="Arial MT Std" panose="020B0402020200020204" pitchFamily="34" charset="0"/>
              </a:defRPr>
            </a:lvl4pPr>
            <a:lvl5pPr>
              <a:defRPr sz="1100">
                <a:latin typeface="Arial MT Std" panose="020B0402020200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F26EB97A-C08E-BB40-8591-561B47E85442}"/>
              </a:ext>
            </a:extLst>
          </p:cNvPr>
          <p:cNvSpPr txBox="1">
            <a:spLocks/>
          </p:cNvSpPr>
          <p:nvPr userDrawn="1"/>
        </p:nvSpPr>
        <p:spPr>
          <a:xfrm>
            <a:off x="3743325" y="6447115"/>
            <a:ext cx="4705350" cy="24208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 kern="4600" spc="0" baseline="0">
                <a:solidFill>
                  <a:schemeClr val="tx1"/>
                </a:solidFill>
                <a:latin typeface="Arial MT Std" panose="020B0402020200020204" pitchFamily="34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CA" sz="1200" b="0" spc="0" baseline="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Delivering insight through data for a better Canada</a:t>
            </a:r>
            <a:endParaRPr lang="en-US" sz="1200" b="0" spc="0" baseline="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D68F7A4D-F81E-A149-B1DA-3297049C7F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68787" y="5960533"/>
            <a:ext cx="333982" cy="254590"/>
          </a:xfrm>
          <a:prstGeom prst="rect">
            <a:avLst/>
          </a:prstGeom>
        </p:spPr>
        <p:txBody>
          <a:bodyPr/>
          <a:lstStyle>
            <a:lvl1pPr algn="r">
              <a:defRPr sz="900">
                <a:latin typeface="Arial MT Std" panose="020B0402020200020204" pitchFamily="34" charset="0"/>
              </a:defRPr>
            </a:lvl1pPr>
          </a:lstStyle>
          <a:p>
            <a:fld id="{EDB761FF-D525-D64B-8909-8CF25B3FD48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76222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Oval 13">
            <a:extLst>
              <a:ext uri="{FF2B5EF4-FFF2-40B4-BE49-F238E27FC236}">
                <a16:creationId xmlns:a16="http://schemas.microsoft.com/office/drawing/2014/main" id="{589D3108-C7BC-274D-B353-E84095136186}"/>
              </a:ext>
            </a:extLst>
          </p:cNvPr>
          <p:cNvSpPr/>
          <p:nvPr userDrawn="1"/>
        </p:nvSpPr>
        <p:spPr>
          <a:xfrm>
            <a:off x="7680960" y="-284481"/>
            <a:ext cx="4511040" cy="1660893"/>
          </a:xfrm>
          <a:prstGeom prst="ellipse">
            <a:avLst/>
          </a:prstGeom>
          <a:gradFill flip="none" rotWithShape="1">
            <a:gsLst>
              <a:gs pos="0">
                <a:schemeClr val="bg1">
                  <a:shade val="30000"/>
                  <a:satMod val="115000"/>
                  <a:lumMod val="0"/>
                  <a:lumOff val="100000"/>
                </a:schemeClr>
              </a:gs>
              <a:gs pos="63000">
                <a:schemeClr val="bg1">
                  <a:shade val="67500"/>
                  <a:satMod val="115000"/>
                  <a:alpha val="0"/>
                  <a:lumMod val="0"/>
                  <a:lumOff val="100000"/>
                </a:schemeClr>
              </a:gs>
              <a:gs pos="100000">
                <a:schemeClr val="bg1">
                  <a:shade val="100000"/>
                  <a:satMod val="115000"/>
                  <a:alpha val="0"/>
                  <a:lumMod val="0"/>
                  <a:lumOff val="10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025CCEC-8CE8-A349-8EF6-399A8DC9DAD6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9788" y="1817291"/>
            <a:ext cx="5157787" cy="641483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1800" b="0">
                <a:latin typeface="Arial MT Std" panose="020B0402020200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8B6288D-1486-174E-8027-9566C127ED2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478036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600">
                <a:latin typeface="Arial MT Std" panose="020B0402020200020204" pitchFamily="34" charset="0"/>
              </a:defRPr>
            </a:lvl1pPr>
            <a:lvl2pPr>
              <a:defRPr sz="1400">
                <a:latin typeface="Arial MT Std" panose="020B0402020200020204" pitchFamily="34" charset="0"/>
              </a:defRPr>
            </a:lvl2pPr>
            <a:lvl3pPr>
              <a:defRPr sz="1200">
                <a:latin typeface="Arial MT Std" panose="020B0402020200020204" pitchFamily="34" charset="0"/>
              </a:defRPr>
            </a:lvl3pPr>
            <a:lvl4pPr>
              <a:defRPr sz="1100">
                <a:latin typeface="Arial MT Std" panose="020B0402020200020204" pitchFamily="34" charset="0"/>
              </a:defRPr>
            </a:lvl4pPr>
            <a:lvl5pPr>
              <a:defRPr sz="1100">
                <a:latin typeface="Arial MT Std" panose="020B0402020200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5847CF6-9394-5B4B-8220-7B71F29DB861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817291"/>
            <a:ext cx="5183188" cy="641483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1800" b="0">
                <a:latin typeface="Arial MT Std" panose="020B0402020200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D0A9809-9CAB-EB48-A314-EFB972167AF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478036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600">
                <a:latin typeface="Arial MT Std" panose="020B0402020200020204" pitchFamily="34" charset="0"/>
              </a:defRPr>
            </a:lvl1pPr>
            <a:lvl2pPr>
              <a:defRPr sz="1400">
                <a:latin typeface="Arial MT Std" panose="020B0402020200020204" pitchFamily="34" charset="0"/>
              </a:defRPr>
            </a:lvl2pPr>
            <a:lvl3pPr>
              <a:defRPr sz="1200">
                <a:latin typeface="Arial MT Std" panose="020B0402020200020204" pitchFamily="34" charset="0"/>
              </a:defRPr>
            </a:lvl3pPr>
            <a:lvl4pPr>
              <a:defRPr sz="1100">
                <a:latin typeface="Arial MT Std" panose="020B0402020200020204" pitchFamily="34" charset="0"/>
              </a:defRPr>
            </a:lvl4pPr>
            <a:lvl5pPr>
              <a:defRPr sz="1100">
                <a:latin typeface="Arial MT Std" panose="020B0402020200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585302A5-2089-074D-816D-EAD2D14CDF9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1152144"/>
            <a:ext cx="10515600" cy="538544"/>
          </a:xfrm>
          <a:prstGeom prst="rect">
            <a:avLst/>
          </a:prstGeom>
        </p:spPr>
        <p:txBody>
          <a:bodyPr anchor="b">
            <a:noAutofit/>
          </a:bodyPr>
          <a:lstStyle>
            <a:lvl1pPr>
              <a:defRPr sz="2000">
                <a:latin typeface="Arial MT Std" panose="020B0402020200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1" name="Subtitle 2">
            <a:extLst>
              <a:ext uri="{FF2B5EF4-FFF2-40B4-BE49-F238E27FC236}">
                <a16:creationId xmlns:a16="http://schemas.microsoft.com/office/drawing/2014/main" id="{0AD77972-520F-AF4E-8A22-C728C2AC14D8}"/>
              </a:ext>
            </a:extLst>
          </p:cNvPr>
          <p:cNvSpPr txBox="1">
            <a:spLocks/>
          </p:cNvSpPr>
          <p:nvPr userDrawn="1"/>
        </p:nvSpPr>
        <p:spPr>
          <a:xfrm>
            <a:off x="3743325" y="6447115"/>
            <a:ext cx="4705350" cy="24208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 kern="4600" spc="0" baseline="0">
                <a:solidFill>
                  <a:schemeClr val="tx1"/>
                </a:solidFill>
                <a:latin typeface="Arial MT Std" panose="020B0402020200020204" pitchFamily="34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CA" sz="1200" b="0" spc="0" baseline="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Delivering insight through data for a better Canada</a:t>
            </a:r>
            <a:endParaRPr lang="en-US" sz="1200" b="0" spc="0" baseline="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F7128189-E823-FD4A-A279-951FF28495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68787" y="5960533"/>
            <a:ext cx="333982" cy="254590"/>
          </a:xfrm>
          <a:prstGeom prst="rect">
            <a:avLst/>
          </a:prstGeom>
        </p:spPr>
        <p:txBody>
          <a:bodyPr/>
          <a:lstStyle>
            <a:lvl1pPr algn="r">
              <a:defRPr sz="900">
                <a:latin typeface="Arial MT Std" panose="020B0402020200020204" pitchFamily="34" charset="0"/>
              </a:defRPr>
            </a:lvl1pPr>
          </a:lstStyle>
          <a:p>
            <a:fld id="{EDB761FF-D525-D64B-8909-8CF25B3FD48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36414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val 8">
            <a:extLst>
              <a:ext uri="{FF2B5EF4-FFF2-40B4-BE49-F238E27FC236}">
                <a16:creationId xmlns:a16="http://schemas.microsoft.com/office/drawing/2014/main" id="{ABC21F7E-58FE-D049-ABAE-1389E91681FF}"/>
              </a:ext>
            </a:extLst>
          </p:cNvPr>
          <p:cNvSpPr/>
          <p:nvPr userDrawn="1"/>
        </p:nvSpPr>
        <p:spPr>
          <a:xfrm>
            <a:off x="7680960" y="-284481"/>
            <a:ext cx="4511040" cy="1660893"/>
          </a:xfrm>
          <a:prstGeom prst="ellipse">
            <a:avLst/>
          </a:prstGeom>
          <a:gradFill flip="none" rotWithShape="1">
            <a:gsLst>
              <a:gs pos="0">
                <a:schemeClr val="bg1">
                  <a:shade val="30000"/>
                  <a:satMod val="115000"/>
                  <a:lumMod val="0"/>
                  <a:lumOff val="100000"/>
                </a:schemeClr>
              </a:gs>
              <a:gs pos="63000">
                <a:schemeClr val="bg1">
                  <a:shade val="67500"/>
                  <a:satMod val="115000"/>
                  <a:alpha val="0"/>
                  <a:lumMod val="0"/>
                  <a:lumOff val="100000"/>
                </a:schemeClr>
              </a:gs>
              <a:gs pos="100000">
                <a:schemeClr val="bg1">
                  <a:shade val="100000"/>
                  <a:satMod val="115000"/>
                  <a:alpha val="0"/>
                  <a:lumMod val="0"/>
                  <a:lumOff val="10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8929614-25E8-7C40-B3D8-97B8D703FBC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1152144"/>
            <a:ext cx="10515600" cy="538544"/>
          </a:xfrm>
          <a:prstGeom prst="rect">
            <a:avLst/>
          </a:prstGeom>
        </p:spPr>
        <p:txBody>
          <a:bodyPr anchor="b">
            <a:noAutofit/>
          </a:bodyPr>
          <a:lstStyle>
            <a:lvl1pPr>
              <a:defRPr sz="2000">
                <a:latin typeface="Arial MT Std" panose="020B0402020200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FAD1A96F-BCA0-5B44-A660-370961E12B29}"/>
              </a:ext>
            </a:extLst>
          </p:cNvPr>
          <p:cNvSpPr txBox="1">
            <a:spLocks/>
          </p:cNvSpPr>
          <p:nvPr userDrawn="1"/>
        </p:nvSpPr>
        <p:spPr>
          <a:xfrm>
            <a:off x="3743325" y="6447115"/>
            <a:ext cx="4705350" cy="24208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 kern="4600" spc="0" baseline="0">
                <a:solidFill>
                  <a:schemeClr val="tx1"/>
                </a:solidFill>
                <a:latin typeface="Arial MT Std" panose="020B0402020200020204" pitchFamily="34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CA" sz="1200" b="0" spc="0" baseline="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Delivering insight through data for a better Canada</a:t>
            </a:r>
            <a:endParaRPr lang="en-US" sz="1200" b="0" spc="0" baseline="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6F4ECF1C-F6D1-B840-9427-7010A0FC97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68787" y="5960533"/>
            <a:ext cx="333982" cy="254590"/>
          </a:xfrm>
          <a:prstGeom prst="rect">
            <a:avLst/>
          </a:prstGeom>
        </p:spPr>
        <p:txBody>
          <a:bodyPr/>
          <a:lstStyle>
            <a:lvl1pPr algn="r">
              <a:defRPr sz="900">
                <a:latin typeface="Arial MT Std" panose="020B0402020200020204" pitchFamily="34" charset="0"/>
              </a:defRPr>
            </a:lvl1pPr>
          </a:lstStyle>
          <a:p>
            <a:fld id="{EDB761FF-D525-D64B-8909-8CF25B3FD48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97382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val 6">
            <a:extLst>
              <a:ext uri="{FF2B5EF4-FFF2-40B4-BE49-F238E27FC236}">
                <a16:creationId xmlns:a16="http://schemas.microsoft.com/office/drawing/2014/main" id="{A660D6C4-DBDA-4A40-8D37-2E8A58676365}"/>
              </a:ext>
            </a:extLst>
          </p:cNvPr>
          <p:cNvSpPr/>
          <p:nvPr userDrawn="1"/>
        </p:nvSpPr>
        <p:spPr>
          <a:xfrm>
            <a:off x="7680960" y="-284481"/>
            <a:ext cx="4511040" cy="1660893"/>
          </a:xfrm>
          <a:prstGeom prst="ellipse">
            <a:avLst/>
          </a:prstGeom>
          <a:gradFill flip="none" rotWithShape="1">
            <a:gsLst>
              <a:gs pos="0">
                <a:schemeClr val="bg1">
                  <a:shade val="30000"/>
                  <a:satMod val="115000"/>
                  <a:lumMod val="0"/>
                  <a:lumOff val="100000"/>
                </a:schemeClr>
              </a:gs>
              <a:gs pos="63000">
                <a:schemeClr val="bg1">
                  <a:shade val="67500"/>
                  <a:satMod val="115000"/>
                  <a:alpha val="0"/>
                  <a:lumMod val="0"/>
                  <a:lumOff val="100000"/>
                </a:schemeClr>
              </a:gs>
              <a:gs pos="100000">
                <a:schemeClr val="bg1">
                  <a:shade val="100000"/>
                  <a:satMod val="115000"/>
                  <a:alpha val="0"/>
                  <a:lumMod val="0"/>
                  <a:lumOff val="10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BF815435-FE2C-3140-AA9C-30F368825C19}"/>
              </a:ext>
            </a:extLst>
          </p:cNvPr>
          <p:cNvSpPr txBox="1">
            <a:spLocks/>
          </p:cNvSpPr>
          <p:nvPr userDrawn="1"/>
        </p:nvSpPr>
        <p:spPr>
          <a:xfrm>
            <a:off x="3743325" y="6447115"/>
            <a:ext cx="4705350" cy="24208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 kern="4600" spc="0" baseline="0">
                <a:solidFill>
                  <a:schemeClr val="tx1"/>
                </a:solidFill>
                <a:latin typeface="Arial MT Std" panose="020B0402020200020204" pitchFamily="34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CA" sz="1200" b="0" spc="0" baseline="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Delivering insight through data for a better Canada</a:t>
            </a:r>
            <a:endParaRPr lang="en-US" sz="1200" b="0" spc="0" baseline="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D619471-527F-3E44-B855-581F21D508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68787" y="5960533"/>
            <a:ext cx="333982" cy="254590"/>
          </a:xfrm>
          <a:prstGeom prst="rect">
            <a:avLst/>
          </a:prstGeom>
        </p:spPr>
        <p:txBody>
          <a:bodyPr/>
          <a:lstStyle>
            <a:lvl1pPr algn="r">
              <a:defRPr sz="900">
                <a:latin typeface="Arial MT Std" panose="020B0402020200020204" pitchFamily="34" charset="0"/>
              </a:defRPr>
            </a:lvl1pPr>
          </a:lstStyle>
          <a:p>
            <a:fld id="{EDB761FF-D525-D64B-8909-8CF25B3FD48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87273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Oval 10">
            <a:extLst>
              <a:ext uri="{FF2B5EF4-FFF2-40B4-BE49-F238E27FC236}">
                <a16:creationId xmlns:a16="http://schemas.microsoft.com/office/drawing/2014/main" id="{0AA04B89-FAE3-E84F-94AE-DE84F8329BE0}"/>
              </a:ext>
            </a:extLst>
          </p:cNvPr>
          <p:cNvSpPr/>
          <p:nvPr userDrawn="1"/>
        </p:nvSpPr>
        <p:spPr>
          <a:xfrm>
            <a:off x="7680960" y="-284481"/>
            <a:ext cx="4511040" cy="1660893"/>
          </a:xfrm>
          <a:prstGeom prst="ellipse">
            <a:avLst/>
          </a:prstGeom>
          <a:gradFill flip="none" rotWithShape="1">
            <a:gsLst>
              <a:gs pos="0">
                <a:schemeClr val="bg1">
                  <a:shade val="30000"/>
                  <a:satMod val="115000"/>
                  <a:lumMod val="0"/>
                  <a:lumOff val="100000"/>
                </a:schemeClr>
              </a:gs>
              <a:gs pos="63000">
                <a:schemeClr val="bg1">
                  <a:shade val="67500"/>
                  <a:satMod val="115000"/>
                  <a:alpha val="0"/>
                  <a:lumMod val="0"/>
                  <a:lumOff val="100000"/>
                </a:schemeClr>
              </a:gs>
              <a:gs pos="100000">
                <a:schemeClr val="bg1">
                  <a:shade val="100000"/>
                  <a:satMod val="115000"/>
                  <a:alpha val="0"/>
                  <a:lumMod val="0"/>
                  <a:lumOff val="10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9A84D10-1CE3-4440-9E21-70C1471000A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788" y="987424"/>
            <a:ext cx="3932237" cy="978535"/>
          </a:xfrm>
          <a:prstGeom prst="rect">
            <a:avLst/>
          </a:prstGeom>
        </p:spPr>
        <p:txBody>
          <a:bodyPr anchor="b">
            <a:normAutofit/>
          </a:bodyPr>
          <a:lstStyle>
            <a:lvl1pPr>
              <a:defRPr sz="2000">
                <a:latin typeface="Arial MT Std" panose="020B0402020200020204" pitchFamily="34" charset="0"/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567A0D-A607-2A40-9D63-1E72C78632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600"/>
            </a:lvl1pPr>
            <a:lvl2pPr>
              <a:defRPr sz="1400"/>
            </a:lvl2pPr>
            <a:lvl3pPr>
              <a:defRPr sz="1200"/>
            </a:lvl3pPr>
            <a:lvl4pPr>
              <a:defRPr sz="1100"/>
            </a:lvl4pPr>
            <a:lvl5pPr>
              <a:defRPr sz="11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9AD4E7A-54D4-6645-A6AF-C4324CC7448E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latin typeface="Arial MT Std" panose="020B040202020002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4DBA3354-AC19-2F4D-8C9F-CE6BD155BFFD}"/>
              </a:ext>
            </a:extLst>
          </p:cNvPr>
          <p:cNvSpPr txBox="1">
            <a:spLocks/>
          </p:cNvSpPr>
          <p:nvPr userDrawn="1"/>
        </p:nvSpPr>
        <p:spPr>
          <a:xfrm>
            <a:off x="3743325" y="6447115"/>
            <a:ext cx="4705350" cy="24208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 kern="4600" spc="0" baseline="0">
                <a:solidFill>
                  <a:schemeClr val="tx1"/>
                </a:solidFill>
                <a:latin typeface="Arial MT Std" panose="020B0402020200020204" pitchFamily="34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CA" sz="1200" b="0" spc="0" baseline="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Delivering insight through data for a better Canada</a:t>
            </a:r>
            <a:endParaRPr lang="en-US" sz="1200" b="0" spc="0" baseline="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5BA8BE1E-EAD4-D244-9A2E-CDFB0416C1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68787" y="5960533"/>
            <a:ext cx="333982" cy="254590"/>
          </a:xfrm>
          <a:prstGeom prst="rect">
            <a:avLst/>
          </a:prstGeom>
        </p:spPr>
        <p:txBody>
          <a:bodyPr/>
          <a:lstStyle>
            <a:lvl1pPr algn="r">
              <a:defRPr sz="900">
                <a:latin typeface="Arial MT Std" panose="020B0402020200020204" pitchFamily="34" charset="0"/>
              </a:defRPr>
            </a:lvl1pPr>
          </a:lstStyle>
          <a:p>
            <a:fld id="{EDB761FF-D525-D64B-8909-8CF25B3FD48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73508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Oval 12">
            <a:extLst>
              <a:ext uri="{FF2B5EF4-FFF2-40B4-BE49-F238E27FC236}">
                <a16:creationId xmlns:a16="http://schemas.microsoft.com/office/drawing/2014/main" id="{B5043DA6-F6E2-B44B-966E-7681CBC26F69}"/>
              </a:ext>
            </a:extLst>
          </p:cNvPr>
          <p:cNvSpPr/>
          <p:nvPr userDrawn="1"/>
        </p:nvSpPr>
        <p:spPr>
          <a:xfrm>
            <a:off x="7680960" y="-284481"/>
            <a:ext cx="4511040" cy="1660893"/>
          </a:xfrm>
          <a:prstGeom prst="ellipse">
            <a:avLst/>
          </a:prstGeom>
          <a:gradFill flip="none" rotWithShape="1">
            <a:gsLst>
              <a:gs pos="0">
                <a:schemeClr val="bg1">
                  <a:shade val="30000"/>
                  <a:satMod val="115000"/>
                  <a:lumMod val="0"/>
                  <a:lumOff val="100000"/>
                </a:schemeClr>
              </a:gs>
              <a:gs pos="63000">
                <a:schemeClr val="bg1">
                  <a:shade val="67500"/>
                  <a:satMod val="115000"/>
                  <a:alpha val="0"/>
                  <a:lumMod val="0"/>
                  <a:lumOff val="100000"/>
                </a:schemeClr>
              </a:gs>
              <a:gs pos="100000">
                <a:schemeClr val="bg1">
                  <a:shade val="100000"/>
                  <a:satMod val="115000"/>
                  <a:alpha val="0"/>
                  <a:lumMod val="0"/>
                  <a:lumOff val="10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E919A06-F4CD-CA4A-973D-806981699791}"/>
              </a:ext>
            </a:extLst>
          </p:cNvPr>
          <p:cNvSpPr>
            <a:spLocks noGrp="1"/>
          </p:cNvSpPr>
          <p:nvPr>
            <p:ph type="pic" idx="1" hasCustomPrompt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>
                <a:latin typeface="Arial MT Std" panose="020B0402020200020204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E297C46-D278-1B45-850B-6B2A1027B76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788" y="987424"/>
            <a:ext cx="3932237" cy="978535"/>
          </a:xfrm>
          <a:prstGeom prst="rect">
            <a:avLst/>
          </a:prstGeom>
        </p:spPr>
        <p:txBody>
          <a:bodyPr anchor="b">
            <a:normAutofit/>
          </a:bodyPr>
          <a:lstStyle>
            <a:lvl1pPr>
              <a:defRPr sz="2000">
                <a:latin typeface="Arial MT Std" panose="020B0402020200020204" pitchFamily="34" charset="0"/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B52E6762-2574-764E-99AC-78507C80B6B2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latin typeface="Arial MT Std" panose="020B040202020002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467691D8-A545-3E41-9DD3-01AC9CF7E822}"/>
              </a:ext>
            </a:extLst>
          </p:cNvPr>
          <p:cNvSpPr txBox="1">
            <a:spLocks/>
          </p:cNvSpPr>
          <p:nvPr userDrawn="1"/>
        </p:nvSpPr>
        <p:spPr>
          <a:xfrm>
            <a:off x="3743325" y="6447115"/>
            <a:ext cx="4705350" cy="24208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 kern="4600" spc="0" baseline="0">
                <a:solidFill>
                  <a:schemeClr val="tx1"/>
                </a:solidFill>
                <a:latin typeface="Arial MT Std" panose="020B0402020200020204" pitchFamily="34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CA" sz="1200" b="0" spc="0" baseline="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Delivering insight through data for a better Canada</a:t>
            </a:r>
            <a:endParaRPr lang="en-US" sz="1200" b="0" spc="0" baseline="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E6321D43-1F48-5D42-9D49-5357435AFA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68787" y="5960533"/>
            <a:ext cx="333982" cy="254590"/>
          </a:xfrm>
          <a:prstGeom prst="rect">
            <a:avLst/>
          </a:prstGeom>
        </p:spPr>
        <p:txBody>
          <a:bodyPr/>
          <a:lstStyle>
            <a:lvl1pPr algn="r">
              <a:defRPr sz="900">
                <a:latin typeface="Arial MT Std" panose="020B0402020200020204" pitchFamily="34" charset="0"/>
              </a:defRPr>
            </a:lvl1pPr>
          </a:lstStyle>
          <a:p>
            <a:fld id="{EDB761FF-D525-D64B-8909-8CF25B3FD48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46442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139275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F6621C-6F45-B242-BB65-E518082388E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696014"/>
            <a:ext cx="9144000" cy="1058953"/>
          </a:xfrm>
        </p:spPr>
        <p:txBody>
          <a:bodyPr/>
          <a:lstStyle/>
          <a:p>
            <a:r>
              <a:rPr lang="en-CA" sz="2800" dirty="0"/>
              <a:t>Labour Input: Concept, Data Sources and Methods</a:t>
            </a:r>
            <a:endParaRPr lang="en-US" sz="2800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AE707F7-BC74-7A48-A8B4-5834787C5F5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880411"/>
            <a:ext cx="9144000" cy="583010"/>
          </a:xfrm>
        </p:spPr>
        <p:txBody>
          <a:bodyPr>
            <a:noAutofit/>
          </a:bodyPr>
          <a:lstStyle/>
          <a:p>
            <a:r>
              <a:rPr lang="en-US" sz="1600" dirty="0" smtClean="0"/>
              <a:t>Presentation to the 3</a:t>
            </a:r>
            <a:r>
              <a:rPr lang="en-US" sz="1600" baseline="30000" dirty="0" smtClean="0"/>
              <a:t>rd</a:t>
            </a:r>
            <a:r>
              <a:rPr lang="en-US" sz="1600" dirty="0" smtClean="0"/>
              <a:t> Meeting of the OECD Network on Agricultural TFP and the Environment, October 30-31, 2019, University of Maryland</a:t>
            </a:r>
          </a:p>
          <a:p>
            <a:r>
              <a:rPr lang="en-US" sz="1600" dirty="0" smtClean="0"/>
              <a:t>Wulong Gu, Statistics Canada</a:t>
            </a:r>
          </a:p>
          <a:p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3463733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C99A87-B9FE-4140-BC5C-CFFC60D795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Hours worked and quality-adjusted </a:t>
            </a:r>
            <a:r>
              <a:rPr lang="en-US" dirty="0" err="1" smtClean="0"/>
              <a:t>labour</a:t>
            </a:r>
            <a:r>
              <a:rPr lang="en-US" dirty="0" smtClean="0"/>
              <a:t> input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21607F-5890-6248-822B-36C9A562087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CA" dirty="0" smtClean="0"/>
              <a:t>Hours worked and quality-adjusted labour input should be used for TFP measurement to improve comparability and consistency.</a:t>
            </a:r>
          </a:p>
          <a:p>
            <a:r>
              <a:rPr lang="en-CA" dirty="0" smtClean="0"/>
              <a:t>Hours worked in the SNA represents the </a:t>
            </a:r>
            <a:r>
              <a:rPr lang="en-CA" dirty="0"/>
              <a:t>total number of hours that a person spend at work, whether they are paid hours or </a:t>
            </a:r>
            <a:r>
              <a:rPr lang="en-CA" dirty="0" smtClean="0"/>
              <a:t>not. It includes regular </a:t>
            </a:r>
            <a:r>
              <a:rPr lang="en-CA" dirty="0"/>
              <a:t>hours and over time, including breaks, travel time, on the job training time and time lost due to temporary work stoppages during which employees remain at their </a:t>
            </a:r>
            <a:r>
              <a:rPr lang="en-CA" dirty="0" smtClean="0"/>
              <a:t>posts.</a:t>
            </a:r>
            <a:endParaRPr lang="en-US" dirty="0"/>
          </a:p>
          <a:p>
            <a:r>
              <a:rPr lang="en-US" dirty="0" smtClean="0"/>
              <a:t>Labour input measure takes into account the difference in hourly compensation rates (or productivity) of different types of workers by education, aged, gender, class </a:t>
            </a:r>
            <a:r>
              <a:rPr lang="en-US" dirty="0"/>
              <a:t>of workers (paid versus self-employed</a:t>
            </a:r>
            <a:r>
              <a:rPr lang="en-US" dirty="0" smtClean="0"/>
              <a:t>) and other characteristics. </a:t>
            </a:r>
          </a:p>
          <a:p>
            <a:r>
              <a:rPr lang="en-US" dirty="0" smtClean="0"/>
              <a:t>Labour input is estimated as </a:t>
            </a:r>
            <a:r>
              <a:rPr lang="en-US" dirty="0" err="1" smtClean="0"/>
              <a:t>Torqvist</a:t>
            </a:r>
            <a:r>
              <a:rPr lang="en-US" dirty="0" smtClean="0"/>
              <a:t> aggregation of hours worked by type of workers using weights based on hourly </a:t>
            </a:r>
            <a:r>
              <a:rPr lang="en-US" dirty="0" err="1" smtClean="0"/>
              <a:t>labour</a:t>
            </a:r>
            <a:r>
              <a:rPr lang="en-US" dirty="0" smtClean="0"/>
              <a:t> compensation.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7838941-14B7-F247-B186-6D8127D132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B761FF-D525-D64B-8909-8CF25B3FD480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073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C99A87-B9FE-4140-BC5C-CFFC60D795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Data sources– an overview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21607F-5890-6248-822B-36C9A562087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CA" dirty="0" smtClean="0"/>
              <a:t>Household surveys: the </a:t>
            </a:r>
            <a:r>
              <a:rPr lang="en-CA" dirty="0"/>
              <a:t>Labour Force Survey and the Census of </a:t>
            </a:r>
            <a:r>
              <a:rPr lang="en-CA" dirty="0" smtClean="0"/>
              <a:t>population</a:t>
            </a:r>
            <a:endParaRPr lang="en-CA" dirty="0"/>
          </a:p>
          <a:p>
            <a:r>
              <a:rPr lang="en-CA" dirty="0" smtClean="0"/>
              <a:t>Establishment </a:t>
            </a:r>
            <a:r>
              <a:rPr lang="en-CA" dirty="0"/>
              <a:t>(or enterprise) </a:t>
            </a:r>
            <a:r>
              <a:rPr lang="en-CA" dirty="0" smtClean="0"/>
              <a:t>surveys: the </a:t>
            </a:r>
            <a:r>
              <a:rPr lang="en-CA" dirty="0"/>
              <a:t>Census of Agriculture and Surveys of </a:t>
            </a:r>
            <a:r>
              <a:rPr lang="en-CA" dirty="0" smtClean="0"/>
              <a:t>Farms</a:t>
            </a:r>
          </a:p>
          <a:p>
            <a:r>
              <a:rPr lang="en-CA" dirty="0" smtClean="0"/>
              <a:t>Administrative data: corporate </a:t>
            </a:r>
            <a:r>
              <a:rPr lang="en-CA" dirty="0"/>
              <a:t>income tax returns and payroll deduction </a:t>
            </a:r>
            <a:r>
              <a:rPr lang="en-CA" dirty="0" smtClean="0"/>
              <a:t>accounts</a:t>
            </a:r>
          </a:p>
          <a:p>
            <a:r>
              <a:rPr lang="en-CA" dirty="0" smtClean="0"/>
              <a:t>The </a:t>
            </a:r>
            <a:r>
              <a:rPr lang="en-CA" dirty="0"/>
              <a:t>national </a:t>
            </a:r>
            <a:r>
              <a:rPr lang="en-CA" dirty="0" smtClean="0"/>
              <a:t>accounts data on </a:t>
            </a:r>
            <a:r>
              <a:rPr lang="en-CA" dirty="0"/>
              <a:t>employment, labour compensation of paid employees and mixed income of self-employed workers that are derived from </a:t>
            </a:r>
            <a:r>
              <a:rPr lang="en-CA" dirty="0" smtClean="0"/>
              <a:t>those various </a:t>
            </a:r>
            <a:r>
              <a:rPr lang="en-CA" dirty="0"/>
              <a:t>data sources, plus adjustments and full </a:t>
            </a:r>
            <a:r>
              <a:rPr lang="en-CA" dirty="0" smtClean="0"/>
              <a:t>re-conciliation</a:t>
            </a:r>
            <a:endParaRPr lang="en-CA" dirty="0"/>
          </a:p>
          <a:p>
            <a:endParaRPr lang="en-CA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7838941-14B7-F247-B186-6D8127D132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B761FF-D525-D64B-8909-8CF25B3FD480}" type="slidenum">
              <a:rPr lang="en-US" smtClean="0"/>
              <a:pPr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8534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C99A87-B9FE-4140-BC5C-CFFC60D795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Methods for estimating hours worked – an overview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21607F-5890-6248-822B-36C9A562087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CA" dirty="0"/>
              <a:t>In general, the estimation of hours worked proceeds in two stages. First, estimates of jobs are derived for paid </a:t>
            </a:r>
            <a:r>
              <a:rPr lang="en-CA" dirty="0" smtClean="0"/>
              <a:t>workers, and </a:t>
            </a:r>
            <a:r>
              <a:rPr lang="en-CA" dirty="0"/>
              <a:t>self-employed and unpaid </a:t>
            </a:r>
            <a:r>
              <a:rPr lang="en-CA" dirty="0" smtClean="0"/>
              <a:t>workers separately. </a:t>
            </a:r>
          </a:p>
          <a:p>
            <a:r>
              <a:rPr lang="en-CA" dirty="0" smtClean="0"/>
              <a:t>Second</a:t>
            </a:r>
            <a:r>
              <a:rPr lang="en-CA" dirty="0"/>
              <a:t>, hours worked per job is derived for those two types of workers. The total hours worked for the agriculture sector is then derived by multiplying those two </a:t>
            </a:r>
            <a:r>
              <a:rPr lang="en-CA" dirty="0" smtClean="0"/>
              <a:t>components.</a:t>
            </a:r>
          </a:p>
          <a:p>
            <a:r>
              <a:rPr lang="en-CA" dirty="0" smtClean="0"/>
              <a:t>Data sources used for estimating hours worked of paid workers and self-employed workers are often different: the main sources of paid workers include establishment, household and admin data while the main source for self-employed is household surveys.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7838941-14B7-F247-B186-6D8127D132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B761FF-D525-D64B-8909-8CF25B3FD480}" type="slidenum">
              <a:rPr lang="en-US" smtClean="0"/>
              <a:pPr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97333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C99A87-B9FE-4140-BC5C-CFFC60D795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Methods for estimating </a:t>
            </a:r>
            <a:r>
              <a:rPr lang="en-US" dirty="0" err="1" smtClean="0"/>
              <a:t>labour</a:t>
            </a:r>
            <a:r>
              <a:rPr lang="en-US" dirty="0" smtClean="0"/>
              <a:t> compensation – an overview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21607F-5890-6248-822B-36C9A562087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CA" dirty="0" smtClean="0"/>
              <a:t>Labour compensation for paid workers are estimated using establishment surveys and administrative data base (e.g., payroll accounts).</a:t>
            </a:r>
          </a:p>
          <a:p>
            <a:r>
              <a:rPr lang="en-CA" dirty="0" smtClean="0"/>
              <a:t>Labour income of self-employed is imputed from an allocation of mixed income between labour and capital income. There are two alternatives: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CA" dirty="0" smtClean="0"/>
              <a:t>It </a:t>
            </a:r>
            <a:r>
              <a:rPr lang="en-CA" dirty="0"/>
              <a:t>is assumed that the average compensation per hour worked of a self-employed person equals or is proportional to that of paid </a:t>
            </a:r>
            <a:r>
              <a:rPr lang="en-CA" dirty="0" smtClean="0"/>
              <a:t>workers by workers characteristics (</a:t>
            </a:r>
            <a:r>
              <a:rPr lang="en-CA" dirty="0" err="1" smtClean="0"/>
              <a:t>Statcan</a:t>
            </a:r>
            <a:r>
              <a:rPr lang="en-CA" dirty="0" smtClean="0"/>
              <a:t>, USDA);</a:t>
            </a:r>
            <a:endParaRPr lang="en-CA" dirty="0"/>
          </a:p>
          <a:p>
            <a:pPr marL="914400" lvl="1" indent="-457200">
              <a:buFont typeface="+mj-lt"/>
              <a:buAutoNum type="arabicPeriod"/>
            </a:pPr>
            <a:r>
              <a:rPr lang="en-CA" dirty="0"/>
              <a:t>A</a:t>
            </a:r>
            <a:r>
              <a:rPr lang="en-CA" dirty="0" smtClean="0"/>
              <a:t> </a:t>
            </a:r>
            <a:r>
              <a:rPr lang="en-CA" dirty="0"/>
              <a:t>common rate of return could be assumed to the capital of </a:t>
            </a:r>
            <a:r>
              <a:rPr lang="en-CA" dirty="0" smtClean="0"/>
              <a:t>incorporated farm businesses </a:t>
            </a:r>
            <a:r>
              <a:rPr lang="en-CA" dirty="0"/>
              <a:t>and the capital of the self-employed. </a:t>
            </a:r>
            <a:r>
              <a:rPr lang="en-CA" dirty="0" smtClean="0"/>
              <a:t>The labour </a:t>
            </a:r>
            <a:r>
              <a:rPr lang="en-CA" dirty="0"/>
              <a:t>income </a:t>
            </a:r>
            <a:r>
              <a:rPr lang="en-CA" dirty="0" smtClean="0"/>
              <a:t>is then estimated residually</a:t>
            </a:r>
            <a:r>
              <a:rPr lang="en-CA" dirty="0"/>
              <a:t> </a:t>
            </a:r>
            <a:r>
              <a:rPr lang="en-CA" dirty="0" smtClean="0"/>
              <a:t>(Cahill </a:t>
            </a:r>
            <a:r>
              <a:rPr lang="en-CA" dirty="0"/>
              <a:t>and Rich, 2012).</a:t>
            </a:r>
          </a:p>
          <a:p>
            <a:endParaRPr lang="en-CA" dirty="0" smtClean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7838941-14B7-F247-B186-6D8127D132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B761FF-D525-D64B-8909-8CF25B3FD480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1889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C99A87-B9FE-4140-BC5C-CFFC60D795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Methods for estimating quality-adjusted </a:t>
            </a:r>
            <a:r>
              <a:rPr lang="en-US" dirty="0" err="1" smtClean="0"/>
              <a:t>labour</a:t>
            </a:r>
            <a:r>
              <a:rPr lang="en-US" dirty="0" smtClean="0"/>
              <a:t> input– an overview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21607F-5890-6248-822B-36C9A562087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CA" dirty="0" smtClean="0"/>
              <a:t>Derive </a:t>
            </a:r>
            <a:r>
              <a:rPr lang="en-CA" dirty="0"/>
              <a:t>a</a:t>
            </a:r>
            <a:r>
              <a:rPr lang="en-CA" dirty="0" smtClean="0"/>
              <a:t>nnual </a:t>
            </a:r>
            <a:r>
              <a:rPr lang="en-CA" dirty="0"/>
              <a:t>estimates of hours worked and labour compensation for </a:t>
            </a:r>
            <a:r>
              <a:rPr lang="en-CA" dirty="0" smtClean="0"/>
              <a:t>each </a:t>
            </a:r>
            <a:r>
              <a:rPr lang="en-CA" dirty="0"/>
              <a:t>worker </a:t>
            </a:r>
            <a:r>
              <a:rPr lang="en-CA" dirty="0" smtClean="0"/>
              <a:t>type using household surveys (Census and LFS) that provide information on worker characteristics</a:t>
            </a:r>
          </a:p>
          <a:p>
            <a:r>
              <a:rPr lang="en-CA" dirty="0"/>
              <a:t>C</a:t>
            </a:r>
            <a:r>
              <a:rPr lang="en-CA" dirty="0" smtClean="0"/>
              <a:t>ombine Census of population with annual surveys using RAS procedure</a:t>
            </a:r>
          </a:p>
          <a:p>
            <a:r>
              <a:rPr lang="en-CA" dirty="0" smtClean="0"/>
              <a:t>Aggregate hours worked by types of workers using </a:t>
            </a:r>
            <a:r>
              <a:rPr lang="en-CA" dirty="0" err="1" smtClean="0"/>
              <a:t>Tonqvist</a:t>
            </a:r>
            <a:r>
              <a:rPr lang="en-CA" dirty="0" smtClean="0"/>
              <a:t> or Fisher aggregation method to derive quality-adjusted labour input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7838941-14B7-F247-B186-6D8127D132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B761FF-D525-D64B-8909-8CF25B3FD480}" type="slidenum">
              <a:rPr lang="en-US" smtClean="0"/>
              <a:pPr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8597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C99A87-B9FE-4140-BC5C-CFFC60D795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Examples: </a:t>
            </a:r>
            <a:r>
              <a:rPr lang="en-US" dirty="0" err="1" smtClean="0"/>
              <a:t>Statcan</a:t>
            </a:r>
            <a:r>
              <a:rPr lang="en-US" dirty="0" smtClean="0"/>
              <a:t>, USDA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21607F-5890-6248-822B-36C9A562087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CA" dirty="0" smtClean="0"/>
              <a:t>The examples of labour input in the paper are included as a guide for the statistical agencies and institutions that are estimating labour input.</a:t>
            </a:r>
          </a:p>
          <a:p>
            <a:r>
              <a:rPr lang="en-CA" dirty="0" smtClean="0"/>
              <a:t>Some findings are presented that illustrate </a:t>
            </a:r>
            <a:r>
              <a:rPr lang="en-CA" dirty="0"/>
              <a:t>the kind of information that can be </a:t>
            </a:r>
            <a:r>
              <a:rPr lang="en-CA" dirty="0" smtClean="0"/>
              <a:t>learned </a:t>
            </a:r>
            <a:r>
              <a:rPr lang="en-CA" dirty="0"/>
              <a:t>from the labour input data </a:t>
            </a:r>
            <a:r>
              <a:rPr lang="en-CA" dirty="0" smtClean="0"/>
              <a:t>constructed </a:t>
            </a:r>
            <a:r>
              <a:rPr lang="en-CA" dirty="0"/>
              <a:t>for </a:t>
            </a:r>
            <a:r>
              <a:rPr lang="en-CA" dirty="0" smtClean="0"/>
              <a:t>TFP </a:t>
            </a:r>
            <a:r>
              <a:rPr lang="en-CA" dirty="0"/>
              <a:t>measurement</a:t>
            </a:r>
            <a:r>
              <a:rPr lang="en-CA" dirty="0" smtClean="0"/>
              <a:t>.</a:t>
            </a:r>
          </a:p>
          <a:p>
            <a:endParaRPr lang="en-CA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7838941-14B7-F247-B186-6D8127D132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B761FF-D525-D64B-8909-8CF25B3FD480}" type="slidenum">
              <a:rPr lang="en-US" smtClean="0"/>
              <a:pPr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3520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C99A87-B9FE-4140-BC5C-CFFC60D795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Annual growth in </a:t>
            </a:r>
            <a:r>
              <a:rPr lang="en-US" dirty="0" err="1" smtClean="0"/>
              <a:t>labour</a:t>
            </a:r>
            <a:r>
              <a:rPr lang="en-US" dirty="0" smtClean="0"/>
              <a:t> input in Canadian agriculture sector (%), 1980-2017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7838941-14B7-F247-B186-6D8127D132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B761FF-D525-D64B-8909-8CF25B3FD480}" type="slidenum">
              <a:rPr lang="en-US" smtClean="0"/>
              <a:pPr/>
              <a:t>15</a:t>
            </a:fld>
            <a:endParaRPr lang="en-US" dirty="0"/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6285743"/>
              </p:ext>
            </p:extLst>
          </p:nvPr>
        </p:nvGraphicFramePr>
        <p:xfrm>
          <a:off x="939113" y="2034748"/>
          <a:ext cx="8163697" cy="364112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20870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774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47749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69851">
                <a:tc>
                  <a:txBody>
                    <a:bodyPr/>
                    <a:lstStyle/>
                    <a:p>
                      <a:endParaRPr lang="en-CA" sz="1600" dirty="0">
                        <a:effectLst/>
                        <a:latin typeface="Arial MT Std" panose="020B0402020200020204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CA" sz="1600" dirty="0">
                          <a:solidFill>
                            <a:schemeClr val="tx1"/>
                          </a:solidFill>
                          <a:effectLst/>
                          <a:latin typeface="Arial MT Std" panose="020B0402020200020204"/>
                        </a:rPr>
                        <a:t>Agriculture Sector</a:t>
                      </a:r>
                      <a:endParaRPr lang="en-CA" sz="1600" dirty="0">
                        <a:solidFill>
                          <a:schemeClr val="tx1"/>
                        </a:solidFill>
                        <a:effectLst/>
                        <a:latin typeface="Arial MT Std" panose="020B0402020200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CA" sz="1600" dirty="0">
                          <a:solidFill>
                            <a:schemeClr val="tx1"/>
                          </a:solidFill>
                          <a:effectLst/>
                          <a:latin typeface="Arial MT Std" panose="020B0402020200020204"/>
                        </a:rPr>
                        <a:t>Business Sector</a:t>
                      </a:r>
                      <a:endParaRPr lang="en-CA" sz="1600" dirty="0">
                        <a:solidFill>
                          <a:schemeClr val="tx1"/>
                        </a:solidFill>
                        <a:effectLst/>
                        <a:latin typeface="Arial MT Std" panose="020B0402020200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9851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CA" sz="1600" dirty="0">
                          <a:solidFill>
                            <a:schemeClr val="tx1"/>
                          </a:solidFill>
                          <a:effectLst/>
                          <a:latin typeface="Arial MT Std" panose="020B0402020200020204"/>
                        </a:rPr>
                        <a:t>Growth of labour input</a:t>
                      </a:r>
                      <a:endParaRPr lang="en-CA" sz="1600" dirty="0">
                        <a:solidFill>
                          <a:schemeClr val="tx1"/>
                        </a:solidFill>
                        <a:effectLst/>
                        <a:latin typeface="Arial MT Std" panose="020B0402020200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CA" sz="1600" dirty="0">
                          <a:effectLst/>
                          <a:latin typeface="Arial MT Std" panose="020B0402020200020204"/>
                        </a:rPr>
                        <a:t>-0.41</a:t>
                      </a:r>
                      <a:endParaRPr lang="en-CA" sz="1600" dirty="0">
                        <a:effectLst/>
                        <a:latin typeface="Arial MT Std" panose="020B0402020200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CA" sz="1600">
                          <a:effectLst/>
                          <a:latin typeface="Arial MT Std" panose="020B0402020200020204"/>
                        </a:rPr>
                        <a:t>1.73</a:t>
                      </a:r>
                      <a:endParaRPr lang="en-CA" sz="1600">
                        <a:effectLst/>
                        <a:latin typeface="Arial MT Std" panose="020B0402020200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9851">
                <a:tc>
                  <a:txBody>
                    <a:bodyPr/>
                    <a:lstStyle/>
                    <a:p>
                      <a:pPr indent="1397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CA" sz="1600" dirty="0">
                          <a:solidFill>
                            <a:schemeClr val="tx1"/>
                          </a:solidFill>
                          <a:effectLst/>
                          <a:latin typeface="Arial MT Std" panose="020B0402020200020204"/>
                        </a:rPr>
                        <a:t>Growth of hours worked</a:t>
                      </a:r>
                      <a:endParaRPr lang="en-CA" sz="1600" dirty="0">
                        <a:solidFill>
                          <a:schemeClr val="tx1"/>
                        </a:solidFill>
                        <a:effectLst/>
                        <a:latin typeface="Arial MT Std" panose="020B0402020200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CA" sz="1600" dirty="0">
                          <a:effectLst/>
                          <a:latin typeface="Arial MT Std" panose="020B0402020200020204"/>
                        </a:rPr>
                        <a:t>-1.26</a:t>
                      </a:r>
                      <a:endParaRPr lang="en-CA" sz="1600" dirty="0">
                        <a:effectLst/>
                        <a:latin typeface="Arial MT Std" panose="020B0402020200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CA" sz="1600">
                          <a:effectLst/>
                          <a:latin typeface="Arial MT Std" panose="020B0402020200020204"/>
                        </a:rPr>
                        <a:t>1.20</a:t>
                      </a:r>
                      <a:endParaRPr lang="en-CA" sz="1600">
                        <a:effectLst/>
                        <a:latin typeface="Arial MT Std" panose="020B0402020200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9851">
                <a:tc>
                  <a:txBody>
                    <a:bodyPr/>
                    <a:lstStyle/>
                    <a:p>
                      <a:pPr indent="1397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CA" sz="1600" dirty="0">
                          <a:solidFill>
                            <a:schemeClr val="tx1"/>
                          </a:solidFill>
                          <a:effectLst/>
                          <a:latin typeface="Arial MT Std" panose="020B0402020200020204"/>
                        </a:rPr>
                        <a:t>Growth of labour quality</a:t>
                      </a:r>
                      <a:endParaRPr lang="en-CA" sz="1600" dirty="0">
                        <a:solidFill>
                          <a:schemeClr val="tx1"/>
                        </a:solidFill>
                        <a:effectLst/>
                        <a:latin typeface="Arial MT Std" panose="020B0402020200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CA" sz="1600" dirty="0">
                          <a:effectLst/>
                          <a:latin typeface="Arial MT Std" panose="020B0402020200020204"/>
                        </a:rPr>
                        <a:t>0.85</a:t>
                      </a:r>
                      <a:endParaRPr lang="en-CA" sz="1600" dirty="0">
                        <a:effectLst/>
                        <a:latin typeface="Arial MT Std" panose="020B0402020200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CA" sz="1600" dirty="0">
                          <a:effectLst/>
                          <a:latin typeface="Arial MT Std" panose="020B0402020200020204"/>
                        </a:rPr>
                        <a:t>0.53</a:t>
                      </a:r>
                      <a:endParaRPr lang="en-CA" sz="1600" dirty="0">
                        <a:effectLst/>
                        <a:latin typeface="Arial MT Std" panose="020B0402020200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12462">
                <a:tc>
                  <a:txBody>
                    <a:bodyPr/>
                    <a:lstStyle/>
                    <a:p>
                      <a:endParaRPr lang="en-CA" sz="1600" dirty="0">
                        <a:solidFill>
                          <a:schemeClr val="tx1"/>
                        </a:solidFill>
                        <a:effectLst/>
                        <a:latin typeface="Arial MT Std" panose="020B0402020200020204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CA" sz="1600" dirty="0">
                        <a:effectLst/>
                        <a:latin typeface="Arial MT Std" panose="020B0402020200020204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CA" sz="1600" dirty="0">
                        <a:effectLst/>
                        <a:latin typeface="Arial MT Std" panose="020B0402020200020204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69851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CA" sz="1600" dirty="0">
                          <a:solidFill>
                            <a:schemeClr val="tx1"/>
                          </a:solidFill>
                          <a:effectLst/>
                          <a:latin typeface="Arial MT Std" panose="020B0402020200020204"/>
                        </a:rPr>
                        <a:t>First-order quality indices</a:t>
                      </a:r>
                      <a:endParaRPr lang="en-CA" sz="1600" dirty="0">
                        <a:solidFill>
                          <a:schemeClr val="tx1"/>
                        </a:solidFill>
                        <a:effectLst/>
                        <a:latin typeface="Arial MT Std" panose="020B0402020200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CA" sz="1600" dirty="0">
                        <a:effectLst/>
                        <a:latin typeface="Arial MT Std" panose="020B0402020200020204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CA" sz="1600" dirty="0">
                        <a:effectLst/>
                        <a:latin typeface="Arial MT Std" panose="020B0402020200020204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69851">
                <a:tc>
                  <a:txBody>
                    <a:bodyPr/>
                    <a:lstStyle/>
                    <a:p>
                      <a:pPr indent="1397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CA" sz="1600" dirty="0">
                          <a:solidFill>
                            <a:schemeClr val="tx1"/>
                          </a:solidFill>
                          <a:effectLst/>
                          <a:latin typeface="Arial MT Std" panose="020B0402020200020204"/>
                        </a:rPr>
                        <a:t>Sex</a:t>
                      </a:r>
                      <a:endParaRPr lang="en-CA" sz="1600" dirty="0">
                        <a:solidFill>
                          <a:schemeClr val="tx1"/>
                        </a:solidFill>
                        <a:effectLst/>
                        <a:latin typeface="Arial MT Std" panose="020B0402020200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CA" sz="1600" dirty="0">
                          <a:effectLst/>
                          <a:latin typeface="Arial MT Std" panose="020B0402020200020204"/>
                        </a:rPr>
                        <a:t>-0.02</a:t>
                      </a:r>
                      <a:endParaRPr lang="en-CA" sz="1600" dirty="0">
                        <a:effectLst/>
                        <a:latin typeface="Arial MT Std" panose="020B0402020200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CA" sz="1600" dirty="0">
                          <a:effectLst/>
                          <a:latin typeface="Arial MT Std" panose="020B0402020200020204"/>
                        </a:rPr>
                        <a:t>-0.06</a:t>
                      </a:r>
                      <a:endParaRPr lang="en-CA" sz="1600" dirty="0">
                        <a:effectLst/>
                        <a:latin typeface="Arial MT Std" panose="020B0402020200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69851">
                <a:tc>
                  <a:txBody>
                    <a:bodyPr/>
                    <a:lstStyle/>
                    <a:p>
                      <a:pPr indent="1397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CA" sz="1600" dirty="0">
                          <a:solidFill>
                            <a:schemeClr val="tx1"/>
                          </a:solidFill>
                          <a:effectLst/>
                          <a:latin typeface="Arial MT Std" panose="020B0402020200020204"/>
                        </a:rPr>
                        <a:t>Class of workers</a:t>
                      </a:r>
                      <a:endParaRPr lang="en-CA" sz="1600" dirty="0">
                        <a:solidFill>
                          <a:schemeClr val="tx1"/>
                        </a:solidFill>
                        <a:effectLst/>
                        <a:latin typeface="Arial MT Std" panose="020B0402020200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CA" sz="1600" dirty="0">
                          <a:effectLst/>
                          <a:latin typeface="Arial MT Std" panose="020B0402020200020204"/>
                        </a:rPr>
                        <a:t>0.87</a:t>
                      </a:r>
                      <a:endParaRPr lang="en-CA" sz="1600" dirty="0">
                        <a:effectLst/>
                        <a:latin typeface="Arial MT Std" panose="020B0402020200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CA" sz="1600" dirty="0">
                          <a:effectLst/>
                          <a:latin typeface="Arial MT Std" panose="020B0402020200020204"/>
                        </a:rPr>
                        <a:t>0.02</a:t>
                      </a:r>
                      <a:endParaRPr lang="en-CA" sz="1600" dirty="0">
                        <a:effectLst/>
                        <a:latin typeface="Arial MT Std" panose="020B0402020200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69851">
                <a:tc>
                  <a:txBody>
                    <a:bodyPr/>
                    <a:lstStyle/>
                    <a:p>
                      <a:pPr indent="1397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CA" sz="1600" dirty="0">
                          <a:solidFill>
                            <a:schemeClr val="tx1"/>
                          </a:solidFill>
                          <a:effectLst/>
                          <a:latin typeface="Arial MT Std" panose="020B0402020200020204"/>
                        </a:rPr>
                        <a:t>Age</a:t>
                      </a:r>
                      <a:endParaRPr lang="en-CA" sz="1600" dirty="0">
                        <a:solidFill>
                          <a:schemeClr val="tx1"/>
                        </a:solidFill>
                        <a:effectLst/>
                        <a:latin typeface="Arial MT Std" panose="020B0402020200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CA" sz="1600">
                          <a:effectLst/>
                          <a:latin typeface="Arial MT Std" panose="020B0402020200020204"/>
                        </a:rPr>
                        <a:t>-0.17</a:t>
                      </a:r>
                      <a:endParaRPr lang="en-CA" sz="1600">
                        <a:effectLst/>
                        <a:latin typeface="Arial MT Std" panose="020B0402020200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CA" sz="1600" dirty="0">
                          <a:effectLst/>
                          <a:latin typeface="Arial MT Std" panose="020B0402020200020204"/>
                        </a:rPr>
                        <a:t>0.16</a:t>
                      </a:r>
                      <a:endParaRPr lang="en-CA" sz="1600" dirty="0">
                        <a:effectLst/>
                        <a:latin typeface="Arial MT Std" panose="020B0402020200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69851">
                <a:tc>
                  <a:txBody>
                    <a:bodyPr/>
                    <a:lstStyle/>
                    <a:p>
                      <a:pPr indent="1397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CA" sz="1600" dirty="0">
                          <a:solidFill>
                            <a:schemeClr val="tx1"/>
                          </a:solidFill>
                          <a:effectLst/>
                          <a:latin typeface="Arial MT Std" panose="020B0402020200020204"/>
                        </a:rPr>
                        <a:t>Education</a:t>
                      </a:r>
                      <a:endParaRPr lang="en-CA" sz="1600" dirty="0">
                        <a:solidFill>
                          <a:schemeClr val="tx1"/>
                        </a:solidFill>
                        <a:effectLst/>
                        <a:latin typeface="Arial MT Std" panose="020B0402020200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CA" sz="1600">
                          <a:effectLst/>
                          <a:latin typeface="Arial MT Std" panose="020B0402020200020204"/>
                        </a:rPr>
                        <a:t>0.08</a:t>
                      </a:r>
                      <a:endParaRPr lang="en-CA" sz="1600">
                        <a:effectLst/>
                        <a:latin typeface="Arial MT Std" panose="020B0402020200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CA" sz="1600" dirty="0">
                          <a:effectLst/>
                          <a:latin typeface="Arial MT Std" panose="020B0402020200020204"/>
                        </a:rPr>
                        <a:t>0.27</a:t>
                      </a:r>
                      <a:endParaRPr lang="en-CA" sz="1600" dirty="0">
                        <a:effectLst/>
                        <a:latin typeface="Arial MT Std" panose="020B0402020200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1054734" y="1966071"/>
            <a:ext cx="15459737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CA" altLang="en-US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kumimoji="0" lang="en-CA" altLang="en-US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kumimoji="0" lang="en-CA" altLang="en-US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kumimoji="0" lang="en-CA" altLang="en-US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kumimoji="0" lang="en-CA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8315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C99A87-B9FE-4140-BC5C-CFFC60D795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More findings for Canada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21607F-5890-6248-822B-36C9A562087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CA" dirty="0" smtClean="0"/>
              <a:t>The </a:t>
            </a:r>
            <a:r>
              <a:rPr lang="en-CA" dirty="0"/>
              <a:t>workers in the agriculture sector are more likely to be male, older, less educated, and self-employed compared with those in the total business sector</a:t>
            </a:r>
            <a:r>
              <a:rPr lang="en-CA" dirty="0" smtClean="0"/>
              <a:t>.</a:t>
            </a:r>
          </a:p>
          <a:p>
            <a:r>
              <a:rPr lang="en-CA" dirty="0" smtClean="0"/>
              <a:t>The </a:t>
            </a:r>
            <a:r>
              <a:rPr lang="en-CA" dirty="0"/>
              <a:t>share of prime age workers in total hours worked declined in the agriculture sector for the period 1980 to </a:t>
            </a:r>
            <a:r>
              <a:rPr lang="en-CA" dirty="0" smtClean="0"/>
              <a:t>2017, while </a:t>
            </a:r>
            <a:r>
              <a:rPr lang="en-CA" dirty="0"/>
              <a:t>the share of that group in the business sector increased in that </a:t>
            </a:r>
            <a:r>
              <a:rPr lang="en-CA" dirty="0" smtClean="0"/>
              <a:t>period.</a:t>
            </a:r>
          </a:p>
          <a:p>
            <a:r>
              <a:rPr lang="en-CA" dirty="0" smtClean="0"/>
              <a:t>The shift </a:t>
            </a:r>
            <a:r>
              <a:rPr lang="en-CA" dirty="0"/>
              <a:t>in hours worked towards more educated workers </a:t>
            </a:r>
            <a:r>
              <a:rPr lang="en-CA" dirty="0" smtClean="0"/>
              <a:t>is </a:t>
            </a:r>
            <a:r>
              <a:rPr lang="en-CA" dirty="0"/>
              <a:t>much </a:t>
            </a:r>
            <a:r>
              <a:rPr lang="en-CA" dirty="0" smtClean="0"/>
              <a:t>slower in the agriculture sector compared </a:t>
            </a:r>
            <a:r>
              <a:rPr lang="en-CA" dirty="0"/>
              <a:t>with that in the business </a:t>
            </a:r>
            <a:r>
              <a:rPr lang="en-CA" dirty="0" smtClean="0"/>
              <a:t>sector.</a:t>
            </a:r>
          </a:p>
          <a:p>
            <a:r>
              <a:rPr lang="en-CA" dirty="0" smtClean="0"/>
              <a:t>The </a:t>
            </a:r>
            <a:r>
              <a:rPr lang="en-CA" dirty="0"/>
              <a:t>share of self-employed </a:t>
            </a:r>
            <a:r>
              <a:rPr lang="en-CA" dirty="0" smtClean="0"/>
              <a:t>in </a:t>
            </a:r>
            <a:r>
              <a:rPr lang="en-CA" dirty="0"/>
              <a:t>hours worked is much higher in the agriculture sector than </a:t>
            </a:r>
            <a:r>
              <a:rPr lang="en-CA" dirty="0" smtClean="0"/>
              <a:t>in </a:t>
            </a:r>
            <a:r>
              <a:rPr lang="en-CA" dirty="0"/>
              <a:t>the overall business sector. </a:t>
            </a:r>
            <a:r>
              <a:rPr lang="en-CA" dirty="0" smtClean="0"/>
              <a:t>But </a:t>
            </a:r>
            <a:r>
              <a:rPr lang="en-CA" dirty="0"/>
              <a:t>i</a:t>
            </a:r>
            <a:r>
              <a:rPr lang="en-CA" dirty="0" smtClean="0"/>
              <a:t>t declined over time: from </a:t>
            </a:r>
            <a:r>
              <a:rPr lang="en-CA" dirty="0"/>
              <a:t>80% </a:t>
            </a:r>
            <a:r>
              <a:rPr lang="en-CA" dirty="0" smtClean="0"/>
              <a:t>in 1980 to 50% in 2017.</a:t>
            </a:r>
            <a:endParaRPr lang="en-CA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7838941-14B7-F247-B186-6D8127D132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B761FF-D525-D64B-8909-8CF25B3FD480}" type="slidenum">
              <a:rPr lang="en-US" smtClean="0"/>
              <a:pPr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8167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C99A87-B9FE-4140-BC5C-CFFC60D795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Conclusions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21607F-5890-6248-822B-36C9A562087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CA" dirty="0"/>
              <a:t>This chapter </a:t>
            </a:r>
            <a:r>
              <a:rPr lang="en-CA" dirty="0" smtClean="0"/>
              <a:t>presents a practical compilation guide for measuring </a:t>
            </a:r>
            <a:r>
              <a:rPr lang="en-CA" dirty="0"/>
              <a:t>labour input in the </a:t>
            </a:r>
            <a:r>
              <a:rPr lang="en-CA" dirty="0" smtClean="0"/>
              <a:t>agriculture sector that includes </a:t>
            </a:r>
            <a:r>
              <a:rPr lang="en-CA" dirty="0"/>
              <a:t>concept, data sources and </a:t>
            </a:r>
            <a:r>
              <a:rPr lang="en-CA" dirty="0" smtClean="0"/>
              <a:t>methods.</a:t>
            </a:r>
          </a:p>
          <a:p>
            <a:r>
              <a:rPr lang="en-CA" dirty="0" smtClean="0"/>
              <a:t>The integration with </a:t>
            </a:r>
            <a:r>
              <a:rPr lang="en-CA" dirty="0"/>
              <a:t>the System of National Accounts (SNA 2008) </a:t>
            </a:r>
            <a:r>
              <a:rPr lang="en-CA" dirty="0" smtClean="0"/>
              <a:t>and consistency with economic theory are key to improve comparability.</a:t>
            </a:r>
            <a:endParaRPr lang="en-CA" dirty="0"/>
          </a:p>
          <a:p>
            <a:r>
              <a:rPr lang="en-CA" dirty="0" smtClean="0"/>
              <a:t>The examples in the paper serve </a:t>
            </a:r>
            <a:r>
              <a:rPr lang="en-CA" dirty="0"/>
              <a:t>as </a:t>
            </a:r>
            <a:r>
              <a:rPr lang="en-CA" dirty="0" smtClean="0"/>
              <a:t>a guidance for </a:t>
            </a:r>
            <a:r>
              <a:rPr lang="en-CA" dirty="0"/>
              <a:t>statistical agencies and institutions </a:t>
            </a:r>
            <a:r>
              <a:rPr lang="en-CA" smtClean="0"/>
              <a:t>when </a:t>
            </a:r>
            <a:r>
              <a:rPr lang="en-CA" smtClean="0"/>
              <a:t>developing </a:t>
            </a:r>
            <a:r>
              <a:rPr lang="en-CA" dirty="0"/>
              <a:t>measures of labour input for </a:t>
            </a:r>
            <a:r>
              <a:rPr lang="en-CA" dirty="0" smtClean="0"/>
              <a:t>TFP </a:t>
            </a:r>
            <a:r>
              <a:rPr lang="en-CA" dirty="0"/>
              <a:t>measurement.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7838941-14B7-F247-B186-6D8127D132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B761FF-D525-D64B-8909-8CF25B3FD480}" type="slidenum">
              <a:rPr lang="en-US" smtClean="0"/>
              <a:pPr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8871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C99A87-B9FE-4140-BC5C-CFFC60D795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Objectives and measurement principles</a:t>
            </a:r>
            <a:br>
              <a:rPr lang="en-US" sz="2400" dirty="0" smtClean="0"/>
            </a:br>
            <a:endParaRPr lang="en-US" sz="24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21607F-5890-6248-822B-36C9A562087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/>
              <a:t>A practical compilation guide </a:t>
            </a:r>
            <a:r>
              <a:rPr lang="en-CA" dirty="0" smtClean="0"/>
              <a:t>for estimating </a:t>
            </a:r>
            <a:r>
              <a:rPr lang="en-CA" dirty="0"/>
              <a:t>labour input for </a:t>
            </a:r>
            <a:r>
              <a:rPr lang="en-CA" dirty="0" smtClean="0"/>
              <a:t>the measurement </a:t>
            </a:r>
            <a:r>
              <a:rPr lang="en-CA" dirty="0"/>
              <a:t>of total factor productivity </a:t>
            </a:r>
            <a:r>
              <a:rPr lang="en-CA" dirty="0" smtClean="0"/>
              <a:t>(TFP) in </a:t>
            </a:r>
            <a:r>
              <a:rPr lang="en-CA" dirty="0"/>
              <a:t>the </a:t>
            </a:r>
            <a:r>
              <a:rPr lang="en-CA" dirty="0" smtClean="0"/>
              <a:t>agriculture sector</a:t>
            </a:r>
          </a:p>
          <a:p>
            <a:r>
              <a:rPr lang="en-CA" dirty="0"/>
              <a:t>Integration with SNA to improve </a:t>
            </a:r>
            <a:r>
              <a:rPr lang="en-CA" dirty="0" smtClean="0"/>
              <a:t>the comparability of TFP </a:t>
            </a:r>
            <a:r>
              <a:rPr lang="en-CA" dirty="0"/>
              <a:t>across </a:t>
            </a:r>
            <a:r>
              <a:rPr lang="en-CA" dirty="0" smtClean="0"/>
              <a:t>countries</a:t>
            </a:r>
            <a:endParaRPr lang="en-CA" dirty="0"/>
          </a:p>
          <a:p>
            <a:r>
              <a:rPr lang="en-CA" dirty="0"/>
              <a:t>E</a:t>
            </a:r>
            <a:r>
              <a:rPr lang="en-CA" dirty="0" smtClean="0"/>
              <a:t>conomic </a:t>
            </a:r>
            <a:r>
              <a:rPr lang="en-CA" dirty="0"/>
              <a:t>theory of </a:t>
            </a:r>
            <a:r>
              <a:rPr lang="en-CA" dirty="0" smtClean="0"/>
              <a:t>production as a basis</a:t>
            </a:r>
            <a:endParaRPr lang="en-CA" dirty="0"/>
          </a:p>
          <a:p>
            <a:endParaRPr lang="en-CA" dirty="0"/>
          </a:p>
          <a:p>
            <a:endParaRPr lang="en-CA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7838941-14B7-F247-B186-6D8127D132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B761FF-D525-D64B-8909-8CF25B3FD480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2556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C99A87-B9FE-4140-BC5C-CFFC60D795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Difference with previous work</a:t>
            </a:r>
            <a:br>
              <a:rPr lang="en-US" sz="2400" dirty="0" smtClean="0"/>
            </a:br>
            <a:endParaRPr lang="en-US" sz="24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21607F-5890-6248-822B-36C9A562087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 smtClean="0"/>
              <a:t>SNA 2008</a:t>
            </a:r>
          </a:p>
          <a:p>
            <a:r>
              <a:rPr lang="en-CA" dirty="0" smtClean="0"/>
              <a:t>OECD Productivity Manual</a:t>
            </a:r>
          </a:p>
          <a:p>
            <a:r>
              <a:rPr lang="en-CA" dirty="0" smtClean="0"/>
              <a:t>FAO on Measurement of Agriculture TFP and Efficiency</a:t>
            </a:r>
          </a:p>
          <a:p>
            <a:r>
              <a:rPr lang="en-CA" dirty="0" smtClean="0"/>
              <a:t>This paper provides more detailed discussion on the measurement issues unique to the agriculture sector</a:t>
            </a:r>
            <a:endParaRPr lang="en-CA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7838941-14B7-F247-B186-6D8127D132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B761FF-D525-D64B-8909-8CF25B3FD480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0520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C99A87-B9FE-4140-BC5C-CFFC60D795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Outline</a:t>
            </a:r>
            <a:br>
              <a:rPr lang="en-US" sz="2400" dirty="0" smtClean="0"/>
            </a:br>
            <a:endParaRPr lang="en-US" sz="24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21607F-5890-6248-822B-36C9A562087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Concept</a:t>
            </a:r>
          </a:p>
          <a:p>
            <a:r>
              <a:rPr lang="en-US" dirty="0" smtClean="0"/>
              <a:t>Data sources and estimation</a:t>
            </a:r>
          </a:p>
          <a:p>
            <a:r>
              <a:rPr lang="en-US" dirty="0" smtClean="0"/>
              <a:t>Examples: Statistics Canada, USDA,..</a:t>
            </a:r>
          </a:p>
          <a:p>
            <a:r>
              <a:rPr lang="en-US" dirty="0" smtClean="0"/>
              <a:t>Conclusions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7838941-14B7-F247-B186-6D8127D132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B761FF-D525-D64B-8909-8CF25B3FD480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5563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C99A87-B9FE-4140-BC5C-CFFC60D795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Concepts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21607F-5890-6248-822B-36C9A562087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Labour input and human capital</a:t>
            </a:r>
          </a:p>
          <a:p>
            <a:r>
              <a:rPr lang="en-US" dirty="0" smtClean="0"/>
              <a:t>Scope of agriculture</a:t>
            </a:r>
          </a:p>
          <a:p>
            <a:r>
              <a:rPr lang="en-US" dirty="0" smtClean="0"/>
              <a:t>Types of workers included in </a:t>
            </a:r>
            <a:r>
              <a:rPr lang="en-US" dirty="0" err="1" smtClean="0"/>
              <a:t>labour</a:t>
            </a:r>
            <a:r>
              <a:rPr lang="en-US" dirty="0" smtClean="0"/>
              <a:t> input</a:t>
            </a:r>
          </a:p>
          <a:p>
            <a:r>
              <a:rPr lang="en-US" dirty="0" smtClean="0"/>
              <a:t>Value, </a:t>
            </a:r>
            <a:r>
              <a:rPr lang="en-US" dirty="0"/>
              <a:t>v</a:t>
            </a:r>
            <a:r>
              <a:rPr lang="en-US" dirty="0" smtClean="0"/>
              <a:t>olume and price index of </a:t>
            </a:r>
            <a:r>
              <a:rPr lang="en-US" dirty="0" err="1" smtClean="0"/>
              <a:t>labour</a:t>
            </a:r>
            <a:r>
              <a:rPr lang="en-US" dirty="0" smtClean="0"/>
              <a:t> input</a:t>
            </a:r>
          </a:p>
          <a:p>
            <a:r>
              <a:rPr lang="en-US" dirty="0" smtClean="0"/>
              <a:t>Hours worked and quality-adjusted labor input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7838941-14B7-F247-B186-6D8127D132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B761FF-D525-D64B-8909-8CF25B3FD480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3986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C99A87-B9FE-4140-BC5C-CFFC60D795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Labour input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21607F-5890-6248-822B-36C9A562087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 smtClean="0"/>
              <a:t>Labour input </a:t>
            </a:r>
            <a:r>
              <a:rPr lang="en-CA" dirty="0"/>
              <a:t>for productivity measurement measures the flow of services from human capital. </a:t>
            </a:r>
            <a:endParaRPr lang="en-CA" dirty="0" smtClean="0"/>
          </a:p>
          <a:p>
            <a:r>
              <a:rPr lang="en-CA" dirty="0" smtClean="0"/>
              <a:t>The </a:t>
            </a:r>
            <a:r>
              <a:rPr lang="en-CA" dirty="0"/>
              <a:t>flow of services from human capital (</a:t>
            </a:r>
            <a:r>
              <a:rPr lang="en-CA" dirty="0" smtClean="0"/>
              <a:t>labour input) can </a:t>
            </a:r>
            <a:r>
              <a:rPr lang="en-CA" dirty="0"/>
              <a:t>be compared with output to derive a measure of productivity in the agriculture sector. </a:t>
            </a:r>
            <a:endParaRPr lang="en-CA" dirty="0" smtClean="0"/>
          </a:p>
          <a:p>
            <a:r>
              <a:rPr lang="en-CA" dirty="0" smtClean="0"/>
              <a:t>In contrast, the </a:t>
            </a:r>
            <a:r>
              <a:rPr lang="en-CA" dirty="0"/>
              <a:t>stock of human capital is a component of comprehensive wealth used for evaluating the sustainability of economic </a:t>
            </a:r>
            <a:r>
              <a:rPr lang="en-CA" dirty="0" smtClean="0"/>
              <a:t>growth (Jorgenson and Fraumeni, 1989, Stiglitz, Sen, and </a:t>
            </a:r>
            <a:r>
              <a:rPr lang="en-CA" dirty="0" err="1" smtClean="0"/>
              <a:t>Fitoussi</a:t>
            </a:r>
            <a:r>
              <a:rPr lang="en-CA" dirty="0" smtClean="0"/>
              <a:t>, 2009, UNECE 2017 and 2019).</a:t>
            </a:r>
            <a:endParaRPr lang="en-US" dirty="0" smtClean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7838941-14B7-F247-B186-6D8127D132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B761FF-D525-D64B-8909-8CF25B3FD480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9431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C99A87-B9FE-4140-BC5C-CFFC60D795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Scope of Agriculture 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21607F-5890-6248-822B-36C9A562087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CA" dirty="0" smtClean="0"/>
              <a:t>Sector perspective: the </a:t>
            </a:r>
            <a:r>
              <a:rPr lang="en-CA" dirty="0"/>
              <a:t>scope of agriculture comprises all farms whose main outputs are agriculture products. </a:t>
            </a:r>
            <a:r>
              <a:rPr lang="en-CA" dirty="0" smtClean="0"/>
              <a:t>It includes </a:t>
            </a:r>
            <a:r>
              <a:rPr lang="en-CA" dirty="0"/>
              <a:t>incorporated farm businesses (corporations) and un-incorporated </a:t>
            </a:r>
            <a:r>
              <a:rPr lang="en-CA" dirty="0" smtClean="0"/>
              <a:t>businesses.</a:t>
            </a:r>
            <a:endParaRPr lang="en-CA" dirty="0"/>
          </a:p>
          <a:p>
            <a:r>
              <a:rPr lang="en-CA" dirty="0" smtClean="0"/>
              <a:t>Product perspective: the </a:t>
            </a:r>
            <a:r>
              <a:rPr lang="en-CA" dirty="0"/>
              <a:t>scope of agriculture </a:t>
            </a:r>
            <a:r>
              <a:rPr lang="en-CA" dirty="0" smtClean="0"/>
              <a:t>is </a:t>
            </a:r>
            <a:r>
              <a:rPr lang="en-CA" dirty="0"/>
              <a:t>defined in terms of the production of agriculture products. This would include the production of agriculture products by </a:t>
            </a:r>
            <a:r>
              <a:rPr lang="en-CA" dirty="0" smtClean="0"/>
              <a:t>both farm </a:t>
            </a:r>
            <a:r>
              <a:rPr lang="en-CA" dirty="0"/>
              <a:t>operations and non-farm operations, but excludes the production of no-agriculture products by farm operations. </a:t>
            </a:r>
            <a:endParaRPr lang="en-CA" dirty="0" smtClean="0"/>
          </a:p>
          <a:p>
            <a:r>
              <a:rPr lang="en-CA" dirty="0" smtClean="0"/>
              <a:t>The sector approach will be adopted for TFP measurement for practical reason and due to difficulties of allocating inputs among products.</a:t>
            </a:r>
            <a:endParaRPr lang="en-CA" dirty="0"/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7838941-14B7-F247-B186-6D8127D132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B761FF-D525-D64B-8909-8CF25B3FD480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996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C99A87-B9FE-4140-BC5C-CFFC60D795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W</a:t>
            </a:r>
            <a:r>
              <a:rPr lang="en-US" dirty="0" smtClean="0"/>
              <a:t>orkers covered in the measure of </a:t>
            </a:r>
            <a:r>
              <a:rPr lang="en-US" dirty="0" err="1" smtClean="0"/>
              <a:t>labour</a:t>
            </a:r>
            <a:r>
              <a:rPr lang="en-US" dirty="0" smtClean="0"/>
              <a:t> input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21607F-5890-6248-822B-36C9A562087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CA" dirty="0"/>
              <a:t>Paid </a:t>
            </a:r>
            <a:r>
              <a:rPr lang="en-CA" dirty="0" smtClean="0"/>
              <a:t>workers: hired </a:t>
            </a:r>
            <a:r>
              <a:rPr lang="en-CA" dirty="0"/>
              <a:t>workers, the operators of incorporated farm businesses, and the operators of </a:t>
            </a:r>
            <a:r>
              <a:rPr lang="en-CA" dirty="0" smtClean="0"/>
              <a:t>farm </a:t>
            </a:r>
            <a:r>
              <a:rPr lang="en-CA" dirty="0"/>
              <a:t>businesses owned by governments.</a:t>
            </a:r>
          </a:p>
          <a:p>
            <a:pPr lvl="0"/>
            <a:r>
              <a:rPr lang="en-CA" dirty="0"/>
              <a:t>Self-employed workers: </a:t>
            </a:r>
            <a:r>
              <a:rPr lang="en-CA" dirty="0" smtClean="0"/>
              <a:t>the </a:t>
            </a:r>
            <a:r>
              <a:rPr lang="en-CA" dirty="0"/>
              <a:t>operators of un-incorporated farms and unpaid family workers. The operators of unincorporated farms could be a husband and wife, a father and son, sisters, brothers or two neighbours. The unpaid family workers are members of the family who work on farms without getting paid</a:t>
            </a:r>
            <a:r>
              <a:rPr lang="en-CA" dirty="0" smtClean="0"/>
              <a:t>.</a:t>
            </a:r>
          </a:p>
          <a:p>
            <a:pPr lvl="0"/>
            <a:r>
              <a:rPr lang="en-CA" dirty="0" smtClean="0"/>
              <a:t>Contract and professional workers are not included in labour input and are treaded as intermediate expenses in the SNA and productivity measurement.</a:t>
            </a:r>
            <a:endParaRPr lang="en-CA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7838941-14B7-F247-B186-6D8127D132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B761FF-D525-D64B-8909-8CF25B3FD480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8781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C99A87-B9FE-4140-BC5C-CFFC60D795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Value,  price and volume index of </a:t>
            </a:r>
            <a:r>
              <a:rPr lang="en-US" dirty="0" err="1" smtClean="0"/>
              <a:t>labour</a:t>
            </a:r>
            <a:r>
              <a:rPr lang="en-US" dirty="0" smtClean="0"/>
              <a:t> input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21607F-5890-6248-822B-36C9A562087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/>
              <a:t>The value of labour input or compensation of labour in the SNA includes all payments in cash or in kind that businesses make to workers in return for their services. </a:t>
            </a:r>
          </a:p>
          <a:p>
            <a:r>
              <a:rPr lang="en-CA" dirty="0" smtClean="0"/>
              <a:t>Volume of labour input: employment, hours worked and quality-adjusted labour input</a:t>
            </a:r>
          </a:p>
          <a:p>
            <a:r>
              <a:rPr lang="en-CA" dirty="0" smtClean="0"/>
              <a:t>Price of labour input: the value of labour input divided by the volume index</a:t>
            </a:r>
            <a:endParaRPr lang="en-CA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7838941-14B7-F247-B186-6D8127D132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B761FF-D525-D64B-8909-8CF25B3FD480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35243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2" id="{E75D0166-C4D5-3546-8424-A4359A81115E}" vid="{6971C2D4-411B-9C45-9242-14A9032F9411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376</TotalTime>
  <Words>1383</Words>
  <Application>Microsoft Office PowerPoint</Application>
  <PresentationFormat>Widescreen</PresentationFormat>
  <Paragraphs>135</Paragraphs>
  <Slides>18</Slides>
  <Notes>18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3" baseType="lpstr">
      <vt:lpstr>Arial</vt:lpstr>
      <vt:lpstr>Arial MT Std</vt:lpstr>
      <vt:lpstr>Calibri</vt:lpstr>
      <vt:lpstr>Times New Roman</vt:lpstr>
      <vt:lpstr>Office Theme</vt:lpstr>
      <vt:lpstr>Labour Input: Concept, Data Sources and Methods</vt:lpstr>
      <vt:lpstr>Objectives and measurement principles </vt:lpstr>
      <vt:lpstr>Difference with previous work </vt:lpstr>
      <vt:lpstr>Outline </vt:lpstr>
      <vt:lpstr>Concepts </vt:lpstr>
      <vt:lpstr>Labour input </vt:lpstr>
      <vt:lpstr>Scope of Agriculture  </vt:lpstr>
      <vt:lpstr>Workers covered in the measure of labour input </vt:lpstr>
      <vt:lpstr>Value,  price and volume index of labour input </vt:lpstr>
      <vt:lpstr>Hours worked and quality-adjusted labour input </vt:lpstr>
      <vt:lpstr>Data sources– an overview </vt:lpstr>
      <vt:lpstr>Methods for estimating hours worked – an overview </vt:lpstr>
      <vt:lpstr>Methods for estimating labour compensation – an overview </vt:lpstr>
      <vt:lpstr>Methods for estimating quality-adjusted labour input– an overview </vt:lpstr>
      <vt:lpstr>Examples: Statcan, USDA </vt:lpstr>
      <vt:lpstr>Annual growth in labour input in Canadian agriculture sector (%), 1980-2017 </vt:lpstr>
      <vt:lpstr>More findings for Canada </vt:lpstr>
      <vt:lpstr>Conclusions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Kaitlin Bertrand</dc:creator>
  <cp:lastModifiedBy>DIAKOSAVVAS Dimitris, TAD/ARP</cp:lastModifiedBy>
  <cp:revision>52</cp:revision>
  <cp:lastPrinted>2019-03-28T15:34:18Z</cp:lastPrinted>
  <dcterms:created xsi:type="dcterms:W3CDTF">2019-02-26T15:07:46Z</dcterms:created>
  <dcterms:modified xsi:type="dcterms:W3CDTF">2019-11-07T08:39:48Z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-242111207</vt:i4>
  </property>
  <property fmtid="{D5CDD505-2E9C-101B-9397-08002B2CF9AE}" pid="3" name="_NewReviewCycle">
    <vt:lpwstr/>
  </property>
  <property fmtid="{D5CDD505-2E9C-101B-9397-08002B2CF9AE}" pid="4" name="_EmailSubject">
    <vt:lpwstr>Third meeting of the TFP and Environment Network, 30-31 October, University of Maryland</vt:lpwstr>
  </property>
  <property fmtid="{D5CDD505-2E9C-101B-9397-08002B2CF9AE}" pid="5" name="_AuthorEmail">
    <vt:lpwstr>wulong.gu@canada.ca</vt:lpwstr>
  </property>
  <property fmtid="{D5CDD505-2E9C-101B-9397-08002B2CF9AE}" pid="6" name="_AuthorEmailDisplayName">
    <vt:lpwstr>Gu, Wulong (STATCAN)</vt:lpwstr>
  </property>
  <property fmtid="{D5CDD505-2E9C-101B-9397-08002B2CF9AE}" pid="7" name="_PreviousAdHocReviewCycleID">
    <vt:i4>2115695150</vt:i4>
  </property>
</Properties>
</file>