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handoutMasterIdLst>
    <p:handoutMasterId r:id="rId32"/>
  </p:handoutMasterIdLst>
  <p:sldIdLst>
    <p:sldId id="401" r:id="rId2"/>
    <p:sldId id="486" r:id="rId3"/>
    <p:sldId id="477" r:id="rId4"/>
    <p:sldId id="470" r:id="rId5"/>
    <p:sldId id="487" r:id="rId6"/>
    <p:sldId id="473" r:id="rId7"/>
    <p:sldId id="435" r:id="rId8"/>
    <p:sldId id="489" r:id="rId9"/>
    <p:sldId id="490" r:id="rId10"/>
    <p:sldId id="491" r:id="rId11"/>
    <p:sldId id="492" r:id="rId12"/>
    <p:sldId id="493" r:id="rId13"/>
    <p:sldId id="438" r:id="rId14"/>
    <p:sldId id="495" r:id="rId15"/>
    <p:sldId id="439" r:id="rId16"/>
    <p:sldId id="440" r:id="rId17"/>
    <p:sldId id="494" r:id="rId18"/>
    <p:sldId id="442" r:id="rId19"/>
    <p:sldId id="443" r:id="rId20"/>
    <p:sldId id="444" r:id="rId21"/>
    <p:sldId id="445" r:id="rId22"/>
    <p:sldId id="446" r:id="rId23"/>
    <p:sldId id="496" r:id="rId24"/>
    <p:sldId id="497" r:id="rId25"/>
    <p:sldId id="498" r:id="rId26"/>
    <p:sldId id="499" r:id="rId27"/>
    <p:sldId id="448" r:id="rId28"/>
    <p:sldId id="447" r:id="rId29"/>
    <p:sldId id="434" r:id="rId30"/>
  </p:sldIdLst>
  <p:sldSz cx="9144000" cy="6858000" type="screen4x3"/>
  <p:notesSz cx="6805613" cy="9944100"/>
  <p:defaultTextStyle>
    <a:defPPr>
      <a:defRPr lang="en-US"/>
    </a:defPPr>
    <a:lvl1pPr algn="l" rtl="0" fontAlgn="base">
      <a:spcBef>
        <a:spcPct val="0"/>
      </a:spcBef>
      <a:spcAft>
        <a:spcPct val="0"/>
      </a:spcAft>
      <a:defRPr kern="1200">
        <a:solidFill>
          <a:schemeClr val="tx1"/>
        </a:solidFill>
        <a:latin typeface="Arial" charset="0"/>
        <a:ea typeface="ＭＳ Ｐゴシック" pitchFamily="34" charset="-128"/>
        <a:cs typeface="Arial" charset="0"/>
      </a:defRPr>
    </a:lvl1pPr>
    <a:lvl2pPr marL="457200" algn="l" rtl="0" fontAlgn="base">
      <a:spcBef>
        <a:spcPct val="0"/>
      </a:spcBef>
      <a:spcAft>
        <a:spcPct val="0"/>
      </a:spcAft>
      <a:defRPr kern="1200">
        <a:solidFill>
          <a:schemeClr val="tx1"/>
        </a:solidFill>
        <a:latin typeface="Arial" charset="0"/>
        <a:ea typeface="ＭＳ Ｐゴシック" pitchFamily="34" charset="-128"/>
        <a:cs typeface="Arial" charset="0"/>
      </a:defRPr>
    </a:lvl2pPr>
    <a:lvl3pPr marL="914400" algn="l" rtl="0" fontAlgn="base">
      <a:spcBef>
        <a:spcPct val="0"/>
      </a:spcBef>
      <a:spcAft>
        <a:spcPct val="0"/>
      </a:spcAft>
      <a:defRPr kern="1200">
        <a:solidFill>
          <a:schemeClr val="tx1"/>
        </a:solidFill>
        <a:latin typeface="Arial" charset="0"/>
        <a:ea typeface="ＭＳ Ｐゴシック" pitchFamily="34" charset="-128"/>
        <a:cs typeface="Arial" charset="0"/>
      </a:defRPr>
    </a:lvl3pPr>
    <a:lvl4pPr marL="1371600" algn="l" rtl="0" fontAlgn="base">
      <a:spcBef>
        <a:spcPct val="0"/>
      </a:spcBef>
      <a:spcAft>
        <a:spcPct val="0"/>
      </a:spcAft>
      <a:defRPr kern="1200">
        <a:solidFill>
          <a:schemeClr val="tx1"/>
        </a:solidFill>
        <a:latin typeface="Arial" charset="0"/>
        <a:ea typeface="ＭＳ Ｐゴシック" pitchFamily="34" charset="-128"/>
        <a:cs typeface="Arial" charset="0"/>
      </a:defRPr>
    </a:lvl4pPr>
    <a:lvl5pPr marL="1828800" algn="l" rtl="0" fontAlgn="base">
      <a:spcBef>
        <a:spcPct val="0"/>
      </a:spcBef>
      <a:spcAft>
        <a:spcPct val="0"/>
      </a:spcAft>
      <a:defRPr kern="1200">
        <a:solidFill>
          <a:schemeClr val="tx1"/>
        </a:solidFill>
        <a:latin typeface="Arial" charset="0"/>
        <a:ea typeface="ＭＳ Ｐゴシック" pitchFamily="34" charset="-128"/>
        <a:cs typeface="Arial" charset="0"/>
      </a:defRPr>
    </a:lvl5pPr>
    <a:lvl6pPr marL="2286000" algn="l" defTabSz="914400" rtl="0" eaLnBrk="1" latinLnBrk="0" hangingPunct="1">
      <a:defRPr kern="1200">
        <a:solidFill>
          <a:schemeClr val="tx1"/>
        </a:solidFill>
        <a:latin typeface="Arial" charset="0"/>
        <a:ea typeface="ＭＳ Ｐゴシック" pitchFamily="34" charset="-128"/>
        <a:cs typeface="Arial" charset="0"/>
      </a:defRPr>
    </a:lvl6pPr>
    <a:lvl7pPr marL="2743200" algn="l" defTabSz="914400" rtl="0" eaLnBrk="1" latinLnBrk="0" hangingPunct="1">
      <a:defRPr kern="1200">
        <a:solidFill>
          <a:schemeClr val="tx1"/>
        </a:solidFill>
        <a:latin typeface="Arial" charset="0"/>
        <a:ea typeface="ＭＳ Ｐゴシック" pitchFamily="34" charset="-128"/>
        <a:cs typeface="Arial" charset="0"/>
      </a:defRPr>
    </a:lvl7pPr>
    <a:lvl8pPr marL="3200400" algn="l" defTabSz="914400" rtl="0" eaLnBrk="1" latinLnBrk="0" hangingPunct="1">
      <a:defRPr kern="1200">
        <a:solidFill>
          <a:schemeClr val="tx1"/>
        </a:solidFill>
        <a:latin typeface="Arial" charset="0"/>
        <a:ea typeface="ＭＳ Ｐゴシック" pitchFamily="34" charset="-128"/>
        <a:cs typeface="Arial" charset="0"/>
      </a:defRPr>
    </a:lvl8pPr>
    <a:lvl9pPr marL="3657600" algn="l" defTabSz="914400" rtl="0" eaLnBrk="1" latinLnBrk="0" hangingPunct="1">
      <a:defRPr kern="1200">
        <a:solidFill>
          <a:schemeClr val="tx1"/>
        </a:solidFill>
        <a:latin typeface="Arial" charset="0"/>
        <a:ea typeface="ＭＳ Ｐゴシック" pitchFamily="34" charset="-128"/>
        <a:cs typeface="Arial" charset="0"/>
      </a:defRPr>
    </a:lvl9pPr>
  </p:defaultTextStyle>
  <p:extLst>
    <p:ext uri="{EFAFB233-063F-42B5-8137-9DF3F51BA10A}">
      <p15:sldGuideLst xmlns:p15="http://schemas.microsoft.com/office/powerpoint/2012/main">
        <p15:guide id="1" orient="horz" pos="164">
          <p15:clr>
            <a:srgbClr val="A4A3A4"/>
          </p15:clr>
        </p15:guide>
        <p15:guide id="2" orient="horz" pos="1117">
          <p15:clr>
            <a:srgbClr val="A4A3A4"/>
          </p15:clr>
        </p15:guide>
        <p15:guide id="3" orient="horz" pos="4156">
          <p15:clr>
            <a:srgbClr val="A4A3A4"/>
          </p15:clr>
        </p15:guide>
        <p15:guide id="4" orient="horz" pos="4065">
          <p15:clr>
            <a:srgbClr val="A4A3A4"/>
          </p15:clr>
        </p15:guide>
        <p15:guide id="5" orient="horz" pos="602">
          <p15:clr>
            <a:srgbClr val="A4A3A4"/>
          </p15:clr>
        </p15:guide>
        <p15:guide id="6" orient="horz" pos="799">
          <p15:clr>
            <a:srgbClr val="A4A3A4"/>
          </p15:clr>
        </p15:guide>
        <p15:guide id="7" orient="horz" pos="3113">
          <p15:clr>
            <a:srgbClr val="A4A3A4"/>
          </p15:clr>
        </p15:guide>
        <p15:guide id="8" pos="158">
          <p15:clr>
            <a:srgbClr val="A4A3A4"/>
          </p15:clr>
        </p15:guide>
        <p15:guide id="9" pos="5615">
          <p15:clr>
            <a:srgbClr val="A4A3A4"/>
          </p15:clr>
        </p15:guide>
        <p15:guide id="10" pos="49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0033"/>
    <a:srgbClr val="FF33CC"/>
    <a:srgbClr val="0033CC"/>
    <a:srgbClr val="660066"/>
    <a:srgbClr val="66FF66"/>
    <a:srgbClr val="008080"/>
    <a:srgbClr val="669900"/>
    <a:srgbClr val="33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54" autoAdjust="0"/>
  </p:normalViewPr>
  <p:slideViewPr>
    <p:cSldViewPr>
      <p:cViewPr varScale="1">
        <p:scale>
          <a:sx n="83" d="100"/>
          <a:sy n="83" d="100"/>
        </p:scale>
        <p:origin x="1450" y="67"/>
      </p:cViewPr>
      <p:guideLst>
        <p:guide orient="horz" pos="164"/>
        <p:guide orient="horz" pos="1117"/>
        <p:guide orient="horz" pos="4156"/>
        <p:guide orient="horz" pos="4065"/>
        <p:guide orient="horz" pos="602"/>
        <p:guide orient="horz" pos="799"/>
        <p:guide orient="horz" pos="3113"/>
        <p:guide pos="158"/>
        <p:guide pos="5615"/>
        <p:guide pos="4967"/>
      </p:guideLst>
    </p:cSldViewPr>
  </p:slideViewPr>
  <p:notesTextViewPr>
    <p:cViewPr>
      <p:scale>
        <a:sx n="100" d="100"/>
        <a:sy n="100" d="100"/>
      </p:scale>
      <p:origin x="0" y="0"/>
    </p:cViewPr>
  </p:notesTextViewPr>
  <p:sorterViewPr>
    <p:cViewPr>
      <p:scale>
        <a:sx n="100" d="100"/>
        <a:sy n="100" d="100"/>
      </p:scale>
      <p:origin x="0" y="553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841" cy="497762"/>
          </a:xfrm>
          <a:prstGeom prst="rect">
            <a:avLst/>
          </a:prstGeom>
        </p:spPr>
        <p:txBody>
          <a:bodyPr vert="horz" wrap="square" lIns="91577" tIns="45789" rIns="91577" bIns="45789" numCol="1" anchor="t" anchorCtr="0" compatLnSpc="1">
            <a:prstTxWarp prst="textNoShape">
              <a:avLst/>
            </a:prstTxWarp>
          </a:bodyPr>
          <a:lstStyle>
            <a:lvl1pPr>
              <a:defRPr sz="1200">
                <a:cs typeface="Arial" charset="0"/>
              </a:defRPr>
            </a:lvl1pPr>
          </a:lstStyle>
          <a:p>
            <a:pPr>
              <a:defRPr/>
            </a:pPr>
            <a:endParaRPr lang="en-AU" altLang="en-US"/>
          </a:p>
        </p:txBody>
      </p:sp>
      <p:sp>
        <p:nvSpPr>
          <p:cNvPr id="3" name="Date Placeholder 2"/>
          <p:cNvSpPr>
            <a:spLocks noGrp="1"/>
          </p:cNvSpPr>
          <p:nvPr>
            <p:ph type="dt" sz="quarter" idx="1"/>
          </p:nvPr>
        </p:nvSpPr>
        <p:spPr>
          <a:xfrm>
            <a:off x="3854183" y="0"/>
            <a:ext cx="2949841" cy="497762"/>
          </a:xfrm>
          <a:prstGeom prst="rect">
            <a:avLst/>
          </a:prstGeom>
        </p:spPr>
        <p:txBody>
          <a:bodyPr vert="horz" wrap="square" lIns="91577" tIns="45789" rIns="91577" bIns="45789" numCol="1" anchor="t" anchorCtr="0" compatLnSpc="1">
            <a:prstTxWarp prst="textNoShape">
              <a:avLst/>
            </a:prstTxWarp>
          </a:bodyPr>
          <a:lstStyle>
            <a:lvl1pPr algn="r">
              <a:defRPr sz="1200">
                <a:cs typeface="Arial" charset="0"/>
              </a:defRPr>
            </a:lvl1pPr>
          </a:lstStyle>
          <a:p>
            <a:pPr>
              <a:defRPr/>
            </a:pPr>
            <a:fld id="{A796CFD8-908D-4B0B-9154-836D0F76BAA0}" type="datetimeFigureOut">
              <a:rPr lang="en-AU" altLang="en-US"/>
              <a:pPr>
                <a:defRPr/>
              </a:pPr>
              <a:t>24/10/2019</a:t>
            </a:fld>
            <a:endParaRPr lang="en-AU" altLang="en-US"/>
          </a:p>
        </p:txBody>
      </p:sp>
      <p:sp>
        <p:nvSpPr>
          <p:cNvPr id="4" name="Footer Placeholder 3"/>
          <p:cNvSpPr>
            <a:spLocks noGrp="1"/>
          </p:cNvSpPr>
          <p:nvPr>
            <p:ph type="ftr" sz="quarter" idx="2"/>
          </p:nvPr>
        </p:nvSpPr>
        <p:spPr>
          <a:xfrm>
            <a:off x="0" y="9444749"/>
            <a:ext cx="2949841" cy="497761"/>
          </a:xfrm>
          <a:prstGeom prst="rect">
            <a:avLst/>
          </a:prstGeom>
        </p:spPr>
        <p:txBody>
          <a:bodyPr vert="horz" wrap="square" lIns="91577" tIns="45789" rIns="91577" bIns="45789" numCol="1" anchor="b" anchorCtr="0" compatLnSpc="1">
            <a:prstTxWarp prst="textNoShape">
              <a:avLst/>
            </a:prstTxWarp>
          </a:bodyPr>
          <a:lstStyle>
            <a:lvl1pPr>
              <a:defRPr sz="1200">
                <a:cs typeface="Arial" charset="0"/>
              </a:defRPr>
            </a:lvl1pPr>
          </a:lstStyle>
          <a:p>
            <a:pPr>
              <a:defRPr/>
            </a:pPr>
            <a:endParaRPr lang="en-AU" altLang="en-US"/>
          </a:p>
        </p:txBody>
      </p:sp>
      <p:sp>
        <p:nvSpPr>
          <p:cNvPr id="5" name="Slide Number Placeholder 4"/>
          <p:cNvSpPr>
            <a:spLocks noGrp="1"/>
          </p:cNvSpPr>
          <p:nvPr>
            <p:ph type="sldNum" sz="quarter" idx="3"/>
          </p:nvPr>
        </p:nvSpPr>
        <p:spPr>
          <a:xfrm>
            <a:off x="3854183" y="9444749"/>
            <a:ext cx="2949841" cy="497761"/>
          </a:xfrm>
          <a:prstGeom prst="rect">
            <a:avLst/>
          </a:prstGeom>
        </p:spPr>
        <p:txBody>
          <a:bodyPr vert="horz" wrap="square" lIns="91577" tIns="45789" rIns="91577" bIns="45789" numCol="1" anchor="b" anchorCtr="0" compatLnSpc="1">
            <a:prstTxWarp prst="textNoShape">
              <a:avLst/>
            </a:prstTxWarp>
          </a:bodyPr>
          <a:lstStyle>
            <a:lvl1pPr algn="r">
              <a:defRPr sz="1200">
                <a:cs typeface="Arial" charset="0"/>
              </a:defRPr>
            </a:lvl1pPr>
          </a:lstStyle>
          <a:p>
            <a:pPr>
              <a:defRPr/>
            </a:pPr>
            <a:fld id="{960A7417-5D97-4180-8033-19DA7F48437F}" type="slidenum">
              <a:rPr lang="en-AU" altLang="en-US"/>
              <a:pPr>
                <a:defRPr/>
              </a:pPr>
              <a:t>‹#›</a:t>
            </a:fld>
            <a:endParaRPr lang="en-AU" altLang="en-US"/>
          </a:p>
        </p:txBody>
      </p:sp>
    </p:spTree>
    <p:extLst>
      <p:ext uri="{BB962C8B-B14F-4D97-AF65-F5344CB8AC3E}">
        <p14:creationId xmlns:p14="http://schemas.microsoft.com/office/powerpoint/2010/main" val="38988308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841" cy="497762"/>
          </a:xfrm>
          <a:prstGeom prst="rect">
            <a:avLst/>
          </a:prstGeom>
        </p:spPr>
        <p:txBody>
          <a:bodyPr vert="horz" wrap="square" lIns="92969" tIns="46485" rIns="92969" bIns="46485" numCol="1" anchor="t" anchorCtr="0" compatLnSpc="1">
            <a:prstTxWarp prst="textNoShape">
              <a:avLst/>
            </a:prstTxWarp>
          </a:bodyPr>
          <a:lstStyle>
            <a:lvl1pPr>
              <a:defRPr sz="1200">
                <a:latin typeface="Calibri" pitchFamily="34" charset="0"/>
                <a:cs typeface="Arial" charset="0"/>
              </a:defRPr>
            </a:lvl1pPr>
          </a:lstStyle>
          <a:p>
            <a:pPr>
              <a:defRPr/>
            </a:pPr>
            <a:endParaRPr lang="en-AU" altLang="en-US"/>
          </a:p>
        </p:txBody>
      </p:sp>
      <p:sp>
        <p:nvSpPr>
          <p:cNvPr id="3" name="Date Placeholder 2"/>
          <p:cNvSpPr>
            <a:spLocks noGrp="1"/>
          </p:cNvSpPr>
          <p:nvPr>
            <p:ph type="dt" idx="1"/>
          </p:nvPr>
        </p:nvSpPr>
        <p:spPr>
          <a:xfrm>
            <a:off x="3854183" y="0"/>
            <a:ext cx="2949841" cy="497762"/>
          </a:xfrm>
          <a:prstGeom prst="rect">
            <a:avLst/>
          </a:prstGeom>
        </p:spPr>
        <p:txBody>
          <a:bodyPr vert="horz" wrap="square" lIns="92969" tIns="46485" rIns="92969" bIns="46485" numCol="1" anchor="t" anchorCtr="0" compatLnSpc="1">
            <a:prstTxWarp prst="textNoShape">
              <a:avLst/>
            </a:prstTxWarp>
          </a:bodyPr>
          <a:lstStyle>
            <a:lvl1pPr algn="r">
              <a:defRPr sz="1200">
                <a:latin typeface="Calibri" pitchFamily="34" charset="0"/>
                <a:cs typeface="Arial" charset="0"/>
              </a:defRPr>
            </a:lvl1pPr>
          </a:lstStyle>
          <a:p>
            <a:pPr>
              <a:defRPr/>
            </a:pPr>
            <a:fld id="{216A8065-8229-411F-B41A-57B03284D250}" type="datetimeFigureOut">
              <a:rPr lang="en-US" altLang="en-US"/>
              <a:pPr>
                <a:defRPr/>
              </a:pPr>
              <a:t>24-Oct-2019</a:t>
            </a:fld>
            <a:endParaRPr lang="en-AU" altLang="en-US"/>
          </a:p>
        </p:txBody>
      </p:sp>
      <p:sp>
        <p:nvSpPr>
          <p:cNvPr id="4" name="Slide Image Placeholder 3"/>
          <p:cNvSpPr>
            <a:spLocks noGrp="1" noRot="1" noChangeAspect="1"/>
          </p:cNvSpPr>
          <p:nvPr>
            <p:ph type="sldImg" idx="2"/>
          </p:nvPr>
        </p:nvSpPr>
        <p:spPr>
          <a:xfrm>
            <a:off x="917575" y="746125"/>
            <a:ext cx="4970463" cy="3729038"/>
          </a:xfrm>
          <a:prstGeom prst="rect">
            <a:avLst/>
          </a:prstGeom>
          <a:noFill/>
          <a:ln w="12700">
            <a:solidFill>
              <a:prstClr val="black"/>
            </a:solidFill>
          </a:ln>
        </p:spPr>
        <p:txBody>
          <a:bodyPr vert="horz" lIns="92969" tIns="46485" rIns="92969" bIns="46485" rtlCol="0" anchor="ctr"/>
          <a:lstStyle/>
          <a:p>
            <a:pPr lvl="0"/>
            <a:endParaRPr lang="en-AU" noProof="0"/>
          </a:p>
        </p:txBody>
      </p:sp>
      <p:sp>
        <p:nvSpPr>
          <p:cNvPr id="5" name="Notes Placeholder 4"/>
          <p:cNvSpPr>
            <a:spLocks noGrp="1"/>
          </p:cNvSpPr>
          <p:nvPr>
            <p:ph type="body" sz="quarter" idx="3"/>
          </p:nvPr>
        </p:nvSpPr>
        <p:spPr>
          <a:xfrm>
            <a:off x="681834" y="4724760"/>
            <a:ext cx="5441947" cy="4473493"/>
          </a:xfrm>
          <a:prstGeom prst="rect">
            <a:avLst/>
          </a:prstGeom>
        </p:spPr>
        <p:txBody>
          <a:bodyPr vert="horz" wrap="square" lIns="92969" tIns="46485" rIns="92969" bIns="46485" numCol="1" anchor="t" anchorCtr="0" compatLnSpc="1">
            <a:prstTxWarp prst="textNoShape">
              <a:avLst/>
            </a:prstTxWarp>
            <a:normAutofit/>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endParaRPr lang="en-AU" altLang="en-US" noProof="0"/>
          </a:p>
        </p:txBody>
      </p:sp>
      <p:sp>
        <p:nvSpPr>
          <p:cNvPr id="6" name="Footer Placeholder 5"/>
          <p:cNvSpPr>
            <a:spLocks noGrp="1"/>
          </p:cNvSpPr>
          <p:nvPr>
            <p:ph type="ftr" sz="quarter" idx="4"/>
          </p:nvPr>
        </p:nvSpPr>
        <p:spPr>
          <a:xfrm>
            <a:off x="0" y="9444749"/>
            <a:ext cx="2949841" cy="497761"/>
          </a:xfrm>
          <a:prstGeom prst="rect">
            <a:avLst/>
          </a:prstGeom>
        </p:spPr>
        <p:txBody>
          <a:bodyPr vert="horz" wrap="square" lIns="92969" tIns="46485" rIns="92969" bIns="46485" numCol="1" anchor="b" anchorCtr="0" compatLnSpc="1">
            <a:prstTxWarp prst="textNoShape">
              <a:avLst/>
            </a:prstTxWarp>
          </a:bodyPr>
          <a:lstStyle>
            <a:lvl1pPr>
              <a:defRPr sz="1200">
                <a:latin typeface="Calibri" pitchFamily="34" charset="0"/>
                <a:cs typeface="Arial" charset="0"/>
              </a:defRPr>
            </a:lvl1pPr>
          </a:lstStyle>
          <a:p>
            <a:pPr>
              <a:defRPr/>
            </a:pPr>
            <a:endParaRPr lang="en-AU" altLang="en-US"/>
          </a:p>
        </p:txBody>
      </p:sp>
      <p:sp>
        <p:nvSpPr>
          <p:cNvPr id="7" name="Slide Number Placeholder 6"/>
          <p:cNvSpPr>
            <a:spLocks noGrp="1"/>
          </p:cNvSpPr>
          <p:nvPr>
            <p:ph type="sldNum" sz="quarter" idx="5"/>
          </p:nvPr>
        </p:nvSpPr>
        <p:spPr>
          <a:xfrm>
            <a:off x="3854183" y="9444749"/>
            <a:ext cx="2949841" cy="497761"/>
          </a:xfrm>
          <a:prstGeom prst="rect">
            <a:avLst/>
          </a:prstGeom>
        </p:spPr>
        <p:txBody>
          <a:bodyPr vert="horz" wrap="square" lIns="92969" tIns="46485" rIns="92969" bIns="46485" numCol="1" anchor="b" anchorCtr="0" compatLnSpc="1">
            <a:prstTxWarp prst="textNoShape">
              <a:avLst/>
            </a:prstTxWarp>
          </a:bodyPr>
          <a:lstStyle>
            <a:lvl1pPr algn="r">
              <a:defRPr sz="1200">
                <a:latin typeface="Calibri" pitchFamily="34" charset="0"/>
                <a:cs typeface="Arial" charset="0"/>
              </a:defRPr>
            </a:lvl1pPr>
          </a:lstStyle>
          <a:p>
            <a:pPr>
              <a:defRPr/>
            </a:pPr>
            <a:fld id="{4CDE5EB7-FAA3-4F2D-9605-7ECDB5050357}" type="slidenum">
              <a:rPr lang="en-AU" altLang="en-US"/>
              <a:pPr>
                <a:defRPr/>
              </a:pPr>
              <a:t>‹#›</a:t>
            </a:fld>
            <a:endParaRPr lang="en-AU" altLang="en-US"/>
          </a:p>
        </p:txBody>
      </p:sp>
    </p:spTree>
    <p:extLst>
      <p:ext uri="{BB962C8B-B14F-4D97-AF65-F5344CB8AC3E}">
        <p14:creationId xmlns:p14="http://schemas.microsoft.com/office/powerpoint/2010/main" val="15361011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a:lstStyle/>
          <a:p>
            <a:pPr eaLnBrk="1" hangingPunct="1">
              <a:spcBef>
                <a:spcPct val="0"/>
              </a:spcBef>
            </a:pPr>
            <a:endParaRPr lang="en-AU" altLang="en-US"/>
          </a:p>
        </p:txBody>
      </p:sp>
      <p:sp>
        <p:nvSpPr>
          <p:cNvPr id="47108" name="Slide Number Placeholder 3"/>
          <p:cNvSpPr>
            <a:spLocks noGrp="1"/>
          </p:cNvSpPr>
          <p:nvPr>
            <p:ph type="sldNum" sz="quarter" idx="5"/>
          </p:nvPr>
        </p:nvSpPr>
        <p:spPr bwMode="auto">
          <a:noFill/>
          <a:ln>
            <a:miter lim="800000"/>
            <a:headEnd/>
            <a:tailEnd/>
          </a:ln>
        </p:spPr>
        <p:txBody>
          <a:bodyPr/>
          <a:lstStyle/>
          <a:p>
            <a:fld id="{D12F9788-00A1-4F9F-8471-E0DD888823E4}" type="slidenum">
              <a:rPr lang="en-AU" altLang="en-US" smtClean="0">
                <a:latin typeface="Arial" charset="0"/>
                <a:cs typeface="Arial" charset="0"/>
              </a:rPr>
              <a:pPr/>
              <a:t>6</a:t>
            </a:fld>
            <a:endParaRPr lang="en-AU" altLang="en-US">
              <a:latin typeface="Arial" charset="0"/>
              <a:cs typeface="Arial" charset="0"/>
            </a:endParaRPr>
          </a:p>
        </p:txBody>
      </p:sp>
    </p:spTree>
    <p:extLst>
      <p:ext uri="{BB962C8B-B14F-4D97-AF65-F5344CB8AC3E}">
        <p14:creationId xmlns:p14="http://schemas.microsoft.com/office/powerpoint/2010/main" val="5681411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p:spPr>
      </p:sp>
      <p:sp>
        <p:nvSpPr>
          <p:cNvPr id="77827" name="Notes Placeholder 2"/>
          <p:cNvSpPr>
            <a:spLocks noGrp="1"/>
          </p:cNvSpPr>
          <p:nvPr>
            <p:ph type="body" idx="1"/>
          </p:nvPr>
        </p:nvSpPr>
        <p:spPr bwMode="auto">
          <a:noFill/>
        </p:spPr>
        <p:txBody>
          <a:bodyPr/>
          <a:lstStyle/>
          <a:p>
            <a:pPr eaLnBrk="1" hangingPunct="1">
              <a:spcBef>
                <a:spcPct val="0"/>
              </a:spcBef>
            </a:pPr>
            <a:endParaRPr lang="en-AU" altLang="en-US"/>
          </a:p>
        </p:txBody>
      </p:sp>
      <p:sp>
        <p:nvSpPr>
          <p:cNvPr id="77828" name="Slide Number Placeholder 3"/>
          <p:cNvSpPr>
            <a:spLocks noGrp="1"/>
          </p:cNvSpPr>
          <p:nvPr>
            <p:ph type="sldNum" sz="quarter" idx="5"/>
          </p:nvPr>
        </p:nvSpPr>
        <p:spPr bwMode="auto">
          <a:noFill/>
          <a:ln>
            <a:miter lim="800000"/>
            <a:headEnd/>
            <a:tailEnd/>
          </a:ln>
        </p:spPr>
        <p:txBody>
          <a:bodyPr/>
          <a:lstStyle/>
          <a:p>
            <a:fld id="{190FC24E-3EC5-4392-8C2B-3177E551A402}" type="slidenum">
              <a:rPr lang="en-AU" altLang="en-US" smtClean="0">
                <a:latin typeface="Arial" charset="0"/>
                <a:cs typeface="Arial" charset="0"/>
              </a:rPr>
              <a:pPr/>
              <a:t>28</a:t>
            </a:fld>
            <a:endParaRPr lang="en-AU" altLang="en-US">
              <a:latin typeface="Arial" charset="0"/>
              <a:cs typeface="Arial" charset="0"/>
            </a:endParaRPr>
          </a:p>
        </p:txBody>
      </p:sp>
    </p:spTree>
    <p:extLst>
      <p:ext uri="{BB962C8B-B14F-4D97-AF65-F5344CB8AC3E}">
        <p14:creationId xmlns:p14="http://schemas.microsoft.com/office/powerpoint/2010/main" val="34539703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pPr>
              <a:defRPr/>
            </a:pPr>
            <a:fld id="{1482A831-B717-4B56-A58B-4A9116FE6DC2}" type="slidenum">
              <a:rPr lang="en-AU" smtClean="0"/>
              <a:pPr>
                <a:defRPr/>
              </a:pPr>
              <a:t>29</a:t>
            </a:fld>
            <a:endParaRPr lang="en-AU"/>
          </a:p>
        </p:txBody>
      </p:sp>
    </p:spTree>
    <p:extLst>
      <p:ext uri="{BB962C8B-B14F-4D97-AF65-F5344CB8AC3E}">
        <p14:creationId xmlns:p14="http://schemas.microsoft.com/office/powerpoint/2010/main" val="14977328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AU" altLang="en-US"/>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5106" indent="-286579" eaLnBrk="0" hangingPunct="0">
              <a:defRPr>
                <a:solidFill>
                  <a:schemeClr val="tx1"/>
                </a:solidFill>
                <a:latin typeface="Arial" panose="020B0604020202020204" pitchFamily="34" charset="0"/>
                <a:cs typeface="Arial" panose="020B0604020202020204" pitchFamily="34" charset="0"/>
              </a:defRPr>
            </a:lvl2pPr>
            <a:lvl3pPr marL="1146317" indent="-229263" eaLnBrk="0" hangingPunct="0">
              <a:defRPr>
                <a:solidFill>
                  <a:schemeClr val="tx1"/>
                </a:solidFill>
                <a:latin typeface="Arial" panose="020B0604020202020204" pitchFamily="34" charset="0"/>
                <a:cs typeface="Arial" panose="020B0604020202020204" pitchFamily="34" charset="0"/>
              </a:defRPr>
            </a:lvl3pPr>
            <a:lvl4pPr marL="1604844" indent="-229263" eaLnBrk="0" hangingPunct="0">
              <a:defRPr>
                <a:solidFill>
                  <a:schemeClr val="tx1"/>
                </a:solidFill>
                <a:latin typeface="Arial" panose="020B0604020202020204" pitchFamily="34" charset="0"/>
                <a:cs typeface="Arial" panose="020B0604020202020204" pitchFamily="34" charset="0"/>
              </a:defRPr>
            </a:lvl4pPr>
            <a:lvl5pPr marL="2063370" indent="-229263" eaLnBrk="0" hangingPunct="0">
              <a:defRPr>
                <a:solidFill>
                  <a:schemeClr val="tx1"/>
                </a:solidFill>
                <a:latin typeface="Arial" panose="020B0604020202020204" pitchFamily="34" charset="0"/>
                <a:cs typeface="Arial" panose="020B0604020202020204" pitchFamily="34" charset="0"/>
              </a:defRPr>
            </a:lvl5pPr>
            <a:lvl6pPr marL="2521897" indent="-2292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80425" indent="-2292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38952" indent="-2292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97478" indent="-2292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EC45CB6-CBFA-4876-8BF3-924ACDCECEC3}" type="slidenum">
              <a:rPr lang="en-AU" altLang="en-US"/>
              <a:pPr/>
              <a:t>13</a:t>
            </a:fld>
            <a:endParaRPr lang="en-AU" altLang="en-US"/>
          </a:p>
        </p:txBody>
      </p:sp>
    </p:spTree>
    <p:extLst>
      <p:ext uri="{BB962C8B-B14F-4D97-AF65-F5344CB8AC3E}">
        <p14:creationId xmlns:p14="http://schemas.microsoft.com/office/powerpoint/2010/main" val="39187889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AU" altLang="en-US"/>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5106" indent="-286579" eaLnBrk="0" hangingPunct="0">
              <a:defRPr>
                <a:solidFill>
                  <a:schemeClr val="tx1"/>
                </a:solidFill>
                <a:latin typeface="Arial" panose="020B0604020202020204" pitchFamily="34" charset="0"/>
                <a:cs typeface="Arial" panose="020B0604020202020204" pitchFamily="34" charset="0"/>
              </a:defRPr>
            </a:lvl2pPr>
            <a:lvl3pPr marL="1146317" indent="-229263" eaLnBrk="0" hangingPunct="0">
              <a:defRPr>
                <a:solidFill>
                  <a:schemeClr val="tx1"/>
                </a:solidFill>
                <a:latin typeface="Arial" panose="020B0604020202020204" pitchFamily="34" charset="0"/>
                <a:cs typeface="Arial" panose="020B0604020202020204" pitchFamily="34" charset="0"/>
              </a:defRPr>
            </a:lvl3pPr>
            <a:lvl4pPr marL="1604844" indent="-229263" eaLnBrk="0" hangingPunct="0">
              <a:defRPr>
                <a:solidFill>
                  <a:schemeClr val="tx1"/>
                </a:solidFill>
                <a:latin typeface="Arial" panose="020B0604020202020204" pitchFamily="34" charset="0"/>
                <a:cs typeface="Arial" panose="020B0604020202020204" pitchFamily="34" charset="0"/>
              </a:defRPr>
            </a:lvl4pPr>
            <a:lvl5pPr marL="2063370" indent="-229263" eaLnBrk="0" hangingPunct="0">
              <a:defRPr>
                <a:solidFill>
                  <a:schemeClr val="tx1"/>
                </a:solidFill>
                <a:latin typeface="Arial" panose="020B0604020202020204" pitchFamily="34" charset="0"/>
                <a:cs typeface="Arial" panose="020B0604020202020204" pitchFamily="34" charset="0"/>
              </a:defRPr>
            </a:lvl5pPr>
            <a:lvl6pPr marL="2521897" indent="-2292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80425" indent="-2292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38952" indent="-2292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97478" indent="-2292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EC45CB6-CBFA-4876-8BF3-924ACDCECEC3}" type="slidenum">
              <a:rPr lang="en-AU" altLang="en-US"/>
              <a:pPr/>
              <a:t>15</a:t>
            </a:fld>
            <a:endParaRPr lang="en-AU" altLang="en-US"/>
          </a:p>
        </p:txBody>
      </p:sp>
    </p:spTree>
    <p:extLst>
      <p:ext uri="{BB962C8B-B14F-4D97-AF65-F5344CB8AC3E}">
        <p14:creationId xmlns:p14="http://schemas.microsoft.com/office/powerpoint/2010/main" val="35276227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AU" altLang="en-US"/>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5106" indent="-286579" eaLnBrk="0" hangingPunct="0">
              <a:defRPr>
                <a:solidFill>
                  <a:schemeClr val="tx1"/>
                </a:solidFill>
                <a:latin typeface="Arial" panose="020B0604020202020204" pitchFamily="34" charset="0"/>
                <a:cs typeface="Arial" panose="020B0604020202020204" pitchFamily="34" charset="0"/>
              </a:defRPr>
            </a:lvl2pPr>
            <a:lvl3pPr marL="1146317" indent="-229263" eaLnBrk="0" hangingPunct="0">
              <a:defRPr>
                <a:solidFill>
                  <a:schemeClr val="tx1"/>
                </a:solidFill>
                <a:latin typeface="Arial" panose="020B0604020202020204" pitchFamily="34" charset="0"/>
                <a:cs typeface="Arial" panose="020B0604020202020204" pitchFamily="34" charset="0"/>
              </a:defRPr>
            </a:lvl3pPr>
            <a:lvl4pPr marL="1604844" indent="-229263" eaLnBrk="0" hangingPunct="0">
              <a:defRPr>
                <a:solidFill>
                  <a:schemeClr val="tx1"/>
                </a:solidFill>
                <a:latin typeface="Arial" panose="020B0604020202020204" pitchFamily="34" charset="0"/>
                <a:cs typeface="Arial" panose="020B0604020202020204" pitchFamily="34" charset="0"/>
              </a:defRPr>
            </a:lvl4pPr>
            <a:lvl5pPr marL="2063370" indent="-229263" eaLnBrk="0" hangingPunct="0">
              <a:defRPr>
                <a:solidFill>
                  <a:schemeClr val="tx1"/>
                </a:solidFill>
                <a:latin typeface="Arial" panose="020B0604020202020204" pitchFamily="34" charset="0"/>
                <a:cs typeface="Arial" panose="020B0604020202020204" pitchFamily="34" charset="0"/>
              </a:defRPr>
            </a:lvl5pPr>
            <a:lvl6pPr marL="2521897" indent="-2292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80425" indent="-2292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38952" indent="-2292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97478" indent="-2292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64225AF-6380-4651-B0BD-787BDAFB0CD8}" type="slidenum">
              <a:rPr lang="en-AU" altLang="en-US"/>
              <a:pPr/>
              <a:t>16</a:t>
            </a:fld>
            <a:endParaRPr lang="en-AU" altLang="en-US"/>
          </a:p>
        </p:txBody>
      </p:sp>
    </p:spTree>
    <p:extLst>
      <p:ext uri="{BB962C8B-B14F-4D97-AF65-F5344CB8AC3E}">
        <p14:creationId xmlns:p14="http://schemas.microsoft.com/office/powerpoint/2010/main" val="3974250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AU" altLang="en-US"/>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5106" indent="-286579" eaLnBrk="0" hangingPunct="0">
              <a:defRPr>
                <a:solidFill>
                  <a:schemeClr val="tx1"/>
                </a:solidFill>
                <a:latin typeface="Arial" panose="020B0604020202020204" pitchFamily="34" charset="0"/>
                <a:cs typeface="Arial" panose="020B0604020202020204" pitchFamily="34" charset="0"/>
              </a:defRPr>
            </a:lvl2pPr>
            <a:lvl3pPr marL="1146317" indent="-229263" eaLnBrk="0" hangingPunct="0">
              <a:defRPr>
                <a:solidFill>
                  <a:schemeClr val="tx1"/>
                </a:solidFill>
                <a:latin typeface="Arial" panose="020B0604020202020204" pitchFamily="34" charset="0"/>
                <a:cs typeface="Arial" panose="020B0604020202020204" pitchFamily="34" charset="0"/>
              </a:defRPr>
            </a:lvl3pPr>
            <a:lvl4pPr marL="1604844" indent="-229263" eaLnBrk="0" hangingPunct="0">
              <a:defRPr>
                <a:solidFill>
                  <a:schemeClr val="tx1"/>
                </a:solidFill>
                <a:latin typeface="Arial" panose="020B0604020202020204" pitchFamily="34" charset="0"/>
                <a:cs typeface="Arial" panose="020B0604020202020204" pitchFamily="34" charset="0"/>
              </a:defRPr>
            </a:lvl4pPr>
            <a:lvl5pPr marL="2063370" indent="-229263" eaLnBrk="0" hangingPunct="0">
              <a:defRPr>
                <a:solidFill>
                  <a:schemeClr val="tx1"/>
                </a:solidFill>
                <a:latin typeface="Arial" panose="020B0604020202020204" pitchFamily="34" charset="0"/>
                <a:cs typeface="Arial" panose="020B0604020202020204" pitchFamily="34" charset="0"/>
              </a:defRPr>
            </a:lvl5pPr>
            <a:lvl6pPr marL="2521897" indent="-2292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80425" indent="-2292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38952" indent="-2292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97478" indent="-2292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D01935C-7F3F-4731-8B4A-912EA875C398}" type="slidenum">
              <a:rPr lang="en-AU" altLang="en-US"/>
              <a:pPr/>
              <a:t>18</a:t>
            </a:fld>
            <a:endParaRPr lang="en-AU" altLang="en-US"/>
          </a:p>
        </p:txBody>
      </p:sp>
    </p:spTree>
    <p:extLst>
      <p:ext uri="{BB962C8B-B14F-4D97-AF65-F5344CB8AC3E}">
        <p14:creationId xmlns:p14="http://schemas.microsoft.com/office/powerpoint/2010/main" val="34040782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a:lstStyle/>
          <a:p>
            <a:pPr eaLnBrk="1" hangingPunct="1">
              <a:spcBef>
                <a:spcPct val="0"/>
              </a:spcBef>
            </a:pPr>
            <a:endParaRPr lang="en-AU" altLang="en-US"/>
          </a:p>
        </p:txBody>
      </p:sp>
      <p:sp>
        <p:nvSpPr>
          <p:cNvPr id="51204" name="Slide Number Placeholder 3"/>
          <p:cNvSpPr>
            <a:spLocks noGrp="1"/>
          </p:cNvSpPr>
          <p:nvPr>
            <p:ph type="sldNum" sz="quarter" idx="5"/>
          </p:nvPr>
        </p:nvSpPr>
        <p:spPr bwMode="auto">
          <a:noFill/>
          <a:ln>
            <a:miter lim="800000"/>
            <a:headEnd/>
            <a:tailEnd/>
          </a:ln>
        </p:spPr>
        <p:txBody>
          <a:bodyPr/>
          <a:lstStyle/>
          <a:p>
            <a:fld id="{901EBA61-A1F9-4F5F-9102-E93D8A627A00}" type="slidenum">
              <a:rPr lang="en-AU" altLang="en-US" smtClean="0">
                <a:latin typeface="Arial" charset="0"/>
                <a:cs typeface="Arial" charset="0"/>
              </a:rPr>
              <a:pPr/>
              <a:t>19</a:t>
            </a:fld>
            <a:endParaRPr lang="en-AU" altLang="en-US">
              <a:latin typeface="Arial" charset="0"/>
              <a:cs typeface="Arial" charset="0"/>
            </a:endParaRPr>
          </a:p>
        </p:txBody>
      </p:sp>
    </p:spTree>
    <p:extLst>
      <p:ext uri="{BB962C8B-B14F-4D97-AF65-F5344CB8AC3E}">
        <p14:creationId xmlns:p14="http://schemas.microsoft.com/office/powerpoint/2010/main" val="2906009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a:lstStyle/>
          <a:p>
            <a:pPr eaLnBrk="1" hangingPunct="1">
              <a:spcBef>
                <a:spcPct val="0"/>
              </a:spcBef>
            </a:pPr>
            <a:endParaRPr lang="en-AU" altLang="en-US"/>
          </a:p>
        </p:txBody>
      </p:sp>
      <p:sp>
        <p:nvSpPr>
          <p:cNvPr id="54276" name="Slide Number Placeholder 3"/>
          <p:cNvSpPr>
            <a:spLocks noGrp="1"/>
          </p:cNvSpPr>
          <p:nvPr>
            <p:ph type="sldNum" sz="quarter" idx="5"/>
          </p:nvPr>
        </p:nvSpPr>
        <p:spPr bwMode="auto">
          <a:noFill/>
          <a:ln>
            <a:miter lim="800000"/>
            <a:headEnd/>
            <a:tailEnd/>
          </a:ln>
        </p:spPr>
        <p:txBody>
          <a:bodyPr/>
          <a:lstStyle/>
          <a:p>
            <a:fld id="{F16A3A54-EB14-4EBA-85D5-40FB0C4A6329}" type="slidenum">
              <a:rPr lang="en-AU" altLang="en-US" smtClean="0">
                <a:latin typeface="Arial" charset="0"/>
                <a:cs typeface="Arial" charset="0"/>
              </a:rPr>
              <a:pPr/>
              <a:t>20</a:t>
            </a:fld>
            <a:endParaRPr lang="en-AU" altLang="en-US">
              <a:latin typeface="Arial" charset="0"/>
              <a:cs typeface="Arial" charset="0"/>
            </a:endParaRPr>
          </a:p>
        </p:txBody>
      </p:sp>
    </p:spTree>
    <p:extLst>
      <p:ext uri="{BB962C8B-B14F-4D97-AF65-F5344CB8AC3E}">
        <p14:creationId xmlns:p14="http://schemas.microsoft.com/office/powerpoint/2010/main" val="13650124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a:lstStyle/>
          <a:p>
            <a:pPr eaLnBrk="1" hangingPunct="1">
              <a:spcBef>
                <a:spcPct val="0"/>
              </a:spcBef>
            </a:pPr>
            <a:r>
              <a:rPr lang="en-AU" altLang="en-US" dirty="0"/>
              <a:t>Landholders want to know they are not degrading their asset values. Lenders want to know the assets they are lending to are not degrading. </a:t>
            </a:r>
            <a:r>
              <a:rPr lang="en-AU" altLang="en-US" dirty="0" err="1"/>
              <a:t>Valuers</a:t>
            </a:r>
            <a:r>
              <a:rPr lang="en-AU" altLang="en-US" dirty="0"/>
              <a:t> / buyers want to know they are buying well managed property. Consumers want to buy produce from well managed farms. &amp; Society cares because it wants to know about its ability to feed future generations .</a:t>
            </a:r>
          </a:p>
          <a:p>
            <a:pPr eaLnBrk="1" hangingPunct="1">
              <a:spcBef>
                <a:spcPct val="0"/>
              </a:spcBef>
            </a:pPr>
            <a:r>
              <a:rPr lang="en-AU" altLang="en-US" dirty="0"/>
              <a:t>In particular risk management / resilience. Natural capital is good insurance – you might not see value each year but reduces risks of extreme events. E.g. higher soil carbon reduces risk of drought. </a:t>
            </a:r>
          </a:p>
          <a:p>
            <a:r>
              <a:rPr lang="en-US" altLang="en-US" dirty="0"/>
              <a:t>A practical example of this might be – as soil degrades and population increases; good quality land becomes more scarce so if we just look at current market values, from an asset valuation lens, we’d see property prices rising over time – no problem right! </a:t>
            </a:r>
            <a:endParaRPr lang="en-AU" altLang="en-US" dirty="0"/>
          </a:p>
          <a:p>
            <a:r>
              <a:rPr lang="en-US" altLang="en-US" dirty="0"/>
              <a:t> </a:t>
            </a:r>
            <a:endParaRPr lang="en-AU" altLang="en-US" dirty="0"/>
          </a:p>
          <a:p>
            <a:r>
              <a:rPr lang="en-US" altLang="en-US" dirty="0"/>
              <a:t>However, if we were to start measuring and valuing our stock of productive soil explicitly (e.g. adding soil health trends to property sales) we’d also see the opportunity cost of soil degradation.</a:t>
            </a:r>
            <a:endParaRPr lang="en-AU" altLang="en-US" dirty="0"/>
          </a:p>
          <a:p>
            <a:pPr eaLnBrk="1" hangingPunct="1">
              <a:spcBef>
                <a:spcPct val="0"/>
              </a:spcBef>
            </a:pPr>
            <a:endParaRPr lang="en-AU" altLang="en-US" dirty="0"/>
          </a:p>
        </p:txBody>
      </p:sp>
      <p:sp>
        <p:nvSpPr>
          <p:cNvPr id="53252" name="Slide Number Placeholder 3"/>
          <p:cNvSpPr>
            <a:spLocks noGrp="1"/>
          </p:cNvSpPr>
          <p:nvPr>
            <p:ph type="sldNum" sz="quarter" idx="5"/>
          </p:nvPr>
        </p:nvSpPr>
        <p:spPr bwMode="auto">
          <a:noFill/>
          <a:ln>
            <a:miter lim="800000"/>
            <a:headEnd/>
            <a:tailEnd/>
          </a:ln>
        </p:spPr>
        <p:txBody>
          <a:bodyPr/>
          <a:lstStyle/>
          <a:p>
            <a:fld id="{6320481A-5520-46A9-9B0F-6920CC96BBB4}" type="slidenum">
              <a:rPr lang="en-AU" altLang="en-US" smtClean="0">
                <a:latin typeface="Arial" charset="0"/>
                <a:cs typeface="Arial" charset="0"/>
              </a:rPr>
              <a:pPr/>
              <a:t>21</a:t>
            </a:fld>
            <a:endParaRPr lang="en-AU" altLang="en-US">
              <a:latin typeface="Arial" charset="0"/>
              <a:cs typeface="Arial" charset="0"/>
            </a:endParaRPr>
          </a:p>
        </p:txBody>
      </p:sp>
    </p:spTree>
    <p:extLst>
      <p:ext uri="{BB962C8B-B14F-4D97-AF65-F5344CB8AC3E}">
        <p14:creationId xmlns:p14="http://schemas.microsoft.com/office/powerpoint/2010/main" val="23499138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p:spPr>
      </p:sp>
      <p:sp>
        <p:nvSpPr>
          <p:cNvPr id="79875" name="Notes Placeholder 2"/>
          <p:cNvSpPr>
            <a:spLocks noGrp="1"/>
          </p:cNvSpPr>
          <p:nvPr>
            <p:ph type="body" idx="1"/>
          </p:nvPr>
        </p:nvSpPr>
        <p:spPr bwMode="auto">
          <a:noFill/>
        </p:spPr>
        <p:txBody>
          <a:bodyPr/>
          <a:lstStyle/>
          <a:p>
            <a:pPr eaLnBrk="1" hangingPunct="1">
              <a:spcBef>
                <a:spcPct val="0"/>
              </a:spcBef>
            </a:pPr>
            <a:endParaRPr lang="en-AU" altLang="en-US" dirty="0"/>
          </a:p>
        </p:txBody>
      </p:sp>
      <p:sp>
        <p:nvSpPr>
          <p:cNvPr id="79876" name="Slide Number Placeholder 3"/>
          <p:cNvSpPr>
            <a:spLocks noGrp="1"/>
          </p:cNvSpPr>
          <p:nvPr>
            <p:ph type="sldNum" sz="quarter" idx="5"/>
          </p:nvPr>
        </p:nvSpPr>
        <p:spPr bwMode="auto">
          <a:noFill/>
          <a:ln>
            <a:miter lim="800000"/>
            <a:headEnd/>
            <a:tailEnd/>
          </a:ln>
        </p:spPr>
        <p:txBody>
          <a:bodyPr/>
          <a:lstStyle/>
          <a:p>
            <a:fld id="{BC047E81-FEF2-46EC-AA2A-1BB2FB0C4048}" type="slidenum">
              <a:rPr lang="en-AU" altLang="en-US" smtClean="0">
                <a:latin typeface="Arial" charset="0"/>
                <a:cs typeface="Arial" charset="0"/>
              </a:rPr>
              <a:pPr/>
              <a:t>27</a:t>
            </a:fld>
            <a:endParaRPr lang="en-AU" altLang="en-US">
              <a:latin typeface="Arial" charset="0"/>
              <a:cs typeface="Arial" charset="0"/>
            </a:endParaRPr>
          </a:p>
        </p:txBody>
      </p:sp>
    </p:spTree>
    <p:extLst>
      <p:ext uri="{BB962C8B-B14F-4D97-AF65-F5344CB8AC3E}">
        <p14:creationId xmlns:p14="http://schemas.microsoft.com/office/powerpoint/2010/main" val="30385793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RED Title Slide">
    <p:spTree>
      <p:nvGrpSpPr>
        <p:cNvPr id="1" name=""/>
        <p:cNvGrpSpPr/>
        <p:nvPr/>
      </p:nvGrpSpPr>
      <p:grpSpPr>
        <a:xfrm>
          <a:off x="0" y="0"/>
          <a:ext cx="0" cy="0"/>
          <a:chOff x="0" y="0"/>
          <a:chExt cx="0" cy="0"/>
        </a:xfrm>
      </p:grpSpPr>
      <p:sp>
        <p:nvSpPr>
          <p:cNvPr id="7" name="Rectangle 6"/>
          <p:cNvSpPr/>
          <p:nvPr userDrawn="1"/>
        </p:nvSpPr>
        <p:spPr bwMode="white">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ltLang="en-US">
              <a:solidFill>
                <a:srgbClr val="FFFFFF"/>
              </a:solidFill>
              <a:ea typeface="ＭＳ Ｐゴシック" pitchFamily="34" charset="-128"/>
            </a:endParaRPr>
          </a:p>
        </p:txBody>
      </p:sp>
      <p:sp>
        <p:nvSpPr>
          <p:cNvPr id="8" name="Rectangle 7"/>
          <p:cNvSpPr/>
          <p:nvPr userDrawn="1"/>
        </p:nvSpPr>
        <p:spPr bwMode="ltGray">
          <a:xfrm>
            <a:off x="1071563" y="0"/>
            <a:ext cx="8072437" cy="5786438"/>
          </a:xfrm>
          <a:prstGeom prst="rect">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ltLang="en-US" sz="900">
              <a:solidFill>
                <a:srgbClr val="FFFFFF"/>
              </a:solidFill>
              <a:ea typeface="ＭＳ Ｐゴシック" pitchFamily="34" charset="-128"/>
            </a:endParaRPr>
          </a:p>
        </p:txBody>
      </p:sp>
      <p:sp>
        <p:nvSpPr>
          <p:cNvPr id="9" name="Rectangle 8"/>
          <p:cNvSpPr/>
          <p:nvPr userDrawn="1"/>
        </p:nvSpPr>
        <p:spPr bwMode="ltGray">
          <a:xfrm>
            <a:off x="1071563" y="4200525"/>
            <a:ext cx="2303462" cy="23034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ltLang="en-US">
              <a:solidFill>
                <a:srgbClr val="FFFFFF"/>
              </a:solidFill>
              <a:ea typeface="ＭＳ Ｐゴシック" pitchFamily="34" charset="-128"/>
            </a:endParaRPr>
          </a:p>
        </p:txBody>
      </p:sp>
      <p:grpSp>
        <p:nvGrpSpPr>
          <p:cNvPr id="10" name="Group 20"/>
          <p:cNvGrpSpPr>
            <a:grpSpLocks/>
          </p:cNvGrpSpPr>
          <p:nvPr userDrawn="1"/>
        </p:nvGrpSpPr>
        <p:grpSpPr bwMode="auto">
          <a:xfrm>
            <a:off x="1043608" y="5733256"/>
            <a:ext cx="1612900" cy="788988"/>
            <a:chOff x="261938" y="5715016"/>
            <a:chExt cx="1612106" cy="789289"/>
          </a:xfrm>
        </p:grpSpPr>
        <p:sp>
          <p:nvSpPr>
            <p:cNvPr id="14" name="Rectangle 13"/>
            <p:cNvSpPr/>
            <p:nvPr userDrawn="1"/>
          </p:nvSpPr>
          <p:spPr>
            <a:xfrm flipH="1">
              <a:off x="261938" y="5715016"/>
              <a:ext cx="1612106" cy="7892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ltLang="en-US">
                <a:solidFill>
                  <a:srgbClr val="FFFFFF"/>
                </a:solidFill>
                <a:ea typeface="ＭＳ Ｐゴシック" pitchFamily="34" charset="-128"/>
              </a:endParaRPr>
            </a:p>
          </p:txBody>
        </p:sp>
        <p:pic>
          <p:nvPicPr>
            <p:cNvPr id="15" name="Picture 17" descr="USY_MB1_rgb_Reversed_Standard_Logo.png"/>
            <p:cNvPicPr>
              <a:picLocks noChangeAspect="1"/>
            </p:cNvPicPr>
            <p:nvPr userDrawn="1"/>
          </p:nvPicPr>
          <p:blipFill>
            <a:blip r:embed="rId2" cstate="print"/>
            <a:srcRect/>
            <a:stretch>
              <a:fillRect/>
            </a:stretch>
          </p:blipFill>
          <p:spPr bwMode="auto">
            <a:xfrm>
              <a:off x="433773" y="5890063"/>
              <a:ext cx="1268436" cy="439194"/>
            </a:xfrm>
            <a:prstGeom prst="rect">
              <a:avLst/>
            </a:prstGeom>
            <a:noFill/>
            <a:ln w="9525">
              <a:noFill/>
              <a:miter lim="800000"/>
              <a:headEnd/>
              <a:tailEnd/>
            </a:ln>
          </p:spPr>
        </p:pic>
      </p:grpSp>
      <p:sp>
        <p:nvSpPr>
          <p:cNvPr id="2" name="Title 1"/>
          <p:cNvSpPr>
            <a:spLocks noGrp="1"/>
          </p:cNvSpPr>
          <p:nvPr>
            <p:ph type="ctrTitle"/>
          </p:nvPr>
        </p:nvSpPr>
        <p:spPr bwMode="black">
          <a:xfrm>
            <a:off x="1331912" y="285729"/>
            <a:ext cx="7704138" cy="1000132"/>
          </a:xfrm>
        </p:spPr>
        <p:txBody>
          <a:bodyPr>
            <a:normAutofit/>
          </a:bodyPr>
          <a:lstStyle>
            <a:lvl1pPr marL="0" marR="0" indent="0" algn="l" defTabSz="914400" rtl="0" eaLnBrk="1" fontAlgn="auto" latinLnBrk="0" hangingPunct="1">
              <a:lnSpc>
                <a:spcPts val="3100"/>
              </a:lnSpc>
              <a:spcBef>
                <a:spcPct val="0"/>
              </a:spcBef>
              <a:spcAft>
                <a:spcPts val="0"/>
              </a:spcAft>
              <a:buClrTx/>
              <a:buSzTx/>
              <a:buFontTx/>
              <a:buNone/>
              <a:tabLst/>
              <a:defRPr sz="3600" b="0" baseline="0">
                <a:solidFill>
                  <a:schemeClr val="bg1"/>
                </a:solidFill>
              </a:defRPr>
            </a:lvl1pPr>
          </a:lstStyle>
          <a:p>
            <a:r>
              <a:rPr lang="en-US"/>
              <a:t>Click to edit Master title style</a:t>
            </a:r>
            <a:endParaRPr lang="en-AU" dirty="0"/>
          </a:p>
        </p:txBody>
      </p:sp>
      <p:sp>
        <p:nvSpPr>
          <p:cNvPr id="3" name="Subtitle 2"/>
          <p:cNvSpPr>
            <a:spLocks noGrp="1"/>
          </p:cNvSpPr>
          <p:nvPr>
            <p:ph type="subTitle" idx="1"/>
          </p:nvPr>
        </p:nvSpPr>
        <p:spPr bwMode="black">
          <a:xfrm>
            <a:off x="1331912" y="1285860"/>
            <a:ext cx="7704137" cy="500066"/>
          </a:xfrm>
        </p:spPr>
        <p:txBody>
          <a:bodyPr lIns="91440" anchor="ctr"/>
          <a:lstStyle>
            <a:lvl1pPr marL="0" indent="0" algn="l" defTabSz="914400" rtl="0" eaLnBrk="1" latinLnBrk="0" hangingPunct="1">
              <a:spcBef>
                <a:spcPct val="0"/>
              </a:spcBef>
              <a:buNone/>
              <a:defRPr lang="en-AU" sz="2000" b="0" kern="1200" baseline="0" dirty="0" smtClean="0">
                <a:solidFill>
                  <a:schemeClr val="bg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dirty="0"/>
          </a:p>
        </p:txBody>
      </p:sp>
      <p:sp>
        <p:nvSpPr>
          <p:cNvPr id="11" name="Content Placeholder 25"/>
          <p:cNvSpPr>
            <a:spLocks noGrp="1"/>
          </p:cNvSpPr>
          <p:nvPr>
            <p:ph sz="quarter" idx="11"/>
          </p:nvPr>
        </p:nvSpPr>
        <p:spPr bwMode="black">
          <a:xfrm>
            <a:off x="3428992" y="5286388"/>
            <a:ext cx="5572133" cy="285752"/>
          </a:xfrm>
        </p:spPr>
        <p:txBody>
          <a:bodyPr tIns="0" rIns="0" bIns="0" anchor="ctr" anchorCtr="0">
            <a:noAutofit/>
          </a:bodyPr>
          <a:lstStyle>
            <a:lvl1pPr marL="174625" marR="0" indent="-174625" algn="r" defTabSz="914400" rtl="0" eaLnBrk="1" fontAlgn="auto" latinLnBrk="0" hangingPunct="1">
              <a:lnSpc>
                <a:spcPct val="100000"/>
              </a:lnSpc>
              <a:spcBef>
                <a:spcPts val="500"/>
              </a:spcBef>
              <a:spcAft>
                <a:spcPts val="500"/>
              </a:spcAft>
              <a:buClr>
                <a:schemeClr val="accent1"/>
              </a:buClr>
              <a:buSzTx/>
              <a:buFont typeface="Arial" pitchFamily="34" charset="0"/>
              <a:buNone/>
              <a:tabLst/>
              <a:defRPr lang="en-US" sz="1400" kern="1200" baseline="0" dirty="0" smtClean="0">
                <a:solidFill>
                  <a:schemeClr val="bg1"/>
                </a:solidFill>
                <a:latin typeface="+mn-lt"/>
                <a:ea typeface="+mn-ea"/>
                <a:cs typeface="+mn-cs"/>
              </a:defRPr>
            </a:lvl1pPr>
            <a:lvl2pPr algn="r">
              <a:buNone/>
              <a:defRPr/>
            </a:lvl2pPr>
            <a:lvl3pPr algn="r">
              <a:buNone/>
              <a:defRPr/>
            </a:lvl3pPr>
            <a:lvl4pPr algn="r">
              <a:buNone/>
              <a:defRPr/>
            </a:lvl4pPr>
            <a:lvl5pPr algn="r">
              <a:buNone/>
              <a:defRPr/>
            </a:lvl5pPr>
          </a:lstStyle>
          <a:p>
            <a:pPr lvl="0"/>
            <a:r>
              <a:rPr lang="en-US"/>
              <a:t>Click to edit Master text styles</a:t>
            </a:r>
          </a:p>
        </p:txBody>
      </p:sp>
      <p:sp>
        <p:nvSpPr>
          <p:cNvPr id="12" name="Content Placeholder 25"/>
          <p:cNvSpPr>
            <a:spLocks noGrp="1"/>
          </p:cNvSpPr>
          <p:nvPr>
            <p:ph sz="quarter" idx="12"/>
          </p:nvPr>
        </p:nvSpPr>
        <p:spPr bwMode="black">
          <a:xfrm>
            <a:off x="3428992" y="5000636"/>
            <a:ext cx="5572133" cy="285752"/>
          </a:xfrm>
        </p:spPr>
        <p:txBody>
          <a:bodyPr tIns="0" rIns="0" bIns="0" anchor="b" anchorCtr="0">
            <a:noAutofit/>
          </a:bodyPr>
          <a:lstStyle>
            <a:lvl1pPr algn="r">
              <a:buNone/>
              <a:defRPr sz="1400" baseline="0">
                <a:solidFill>
                  <a:schemeClr val="bg1"/>
                </a:solidFill>
              </a:defRPr>
            </a:lvl1pPr>
            <a:lvl2pPr algn="r">
              <a:buNone/>
              <a:defRPr/>
            </a:lvl2pPr>
            <a:lvl3pPr algn="r">
              <a:buNone/>
              <a:defRPr/>
            </a:lvl3pPr>
            <a:lvl4pPr algn="r">
              <a:buNone/>
              <a:defRPr/>
            </a:lvl4pPr>
            <a:lvl5pPr algn="r">
              <a:buNone/>
              <a:defRPr/>
            </a:lvl5pPr>
          </a:lstStyle>
          <a:p>
            <a:pPr lvl="0"/>
            <a:r>
              <a:rPr lang="en-US"/>
              <a:t>Click to edit Master text styles</a:t>
            </a:r>
          </a:p>
        </p:txBody>
      </p:sp>
      <p:sp>
        <p:nvSpPr>
          <p:cNvPr id="13" name="Picture Placeholder 16"/>
          <p:cNvSpPr>
            <a:spLocks noGrp="1"/>
          </p:cNvSpPr>
          <p:nvPr>
            <p:ph type="pic" sz="quarter" idx="13"/>
          </p:nvPr>
        </p:nvSpPr>
        <p:spPr>
          <a:xfrm>
            <a:off x="8055033" y="5819652"/>
            <a:ext cx="985150" cy="985150"/>
          </a:xfrm>
          <a:solidFill>
            <a:schemeClr val="bg1"/>
          </a:solidFill>
        </p:spPr>
        <p:txBody>
          <a:bodyPr anchor="ctr" anchorCtr="0"/>
          <a:lstStyle>
            <a:lvl1pPr marL="0" indent="0" algn="ctr">
              <a:buNone/>
              <a:defRPr sz="1000" baseline="0"/>
            </a:lvl1pPr>
          </a:lstStyle>
          <a:p>
            <a:pPr lvl="0"/>
            <a:r>
              <a:rPr lang="en-US" noProof="0"/>
              <a:t>Click icon to add picture</a:t>
            </a:r>
            <a:endParaRPr lang="en-AU" noProof="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dirty="0"/>
          </a:p>
        </p:txBody>
      </p:sp>
      <p:sp>
        <p:nvSpPr>
          <p:cNvPr id="3" name="Slide Number Placeholder 5"/>
          <p:cNvSpPr>
            <a:spLocks noGrp="1"/>
          </p:cNvSpPr>
          <p:nvPr userDrawn="1">
            <p:ph type="sldNum" sz="quarter" idx="10"/>
          </p:nvPr>
        </p:nvSpPr>
        <p:spPr/>
        <p:txBody>
          <a:bodyPr/>
          <a:lstStyle>
            <a:lvl1pPr>
              <a:defRPr/>
            </a:lvl1pPr>
          </a:lstStyle>
          <a:p>
            <a:pPr>
              <a:defRPr/>
            </a:pPr>
            <a:fld id="{5F3F0BBC-0367-4D5F-AB79-B1D4B9F9181E}" type="slidenum">
              <a:rPr lang="en-AU" altLang="en-US"/>
              <a:pPr>
                <a:defRPr/>
              </a:pPr>
              <a:t>‹#›</a:t>
            </a:fld>
            <a:endParaRPr lang="en-AU"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userDrawn="1">
            <p:ph type="sldNum" sz="quarter" idx="10"/>
          </p:nvPr>
        </p:nvSpPr>
        <p:spPr/>
        <p:txBody>
          <a:bodyPr/>
          <a:lstStyle>
            <a:lvl1pPr>
              <a:defRPr/>
            </a:lvl1pPr>
          </a:lstStyle>
          <a:p>
            <a:pPr>
              <a:defRPr/>
            </a:pPr>
            <a:fld id="{D27195D9-549D-4525-B89F-5E78DC99D12D}" type="slidenum">
              <a:rPr lang="en-AU" altLang="en-US"/>
              <a:pPr>
                <a:defRPr/>
              </a:pPr>
              <a:t>‹#›</a:t>
            </a:fld>
            <a:endParaRPr lang="en-AU"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 Title Slide + IMAGE">
    <p:spTree>
      <p:nvGrpSpPr>
        <p:cNvPr id="1" name=""/>
        <p:cNvGrpSpPr/>
        <p:nvPr/>
      </p:nvGrpSpPr>
      <p:grpSpPr>
        <a:xfrm>
          <a:off x="0" y="0"/>
          <a:ext cx="0" cy="0"/>
          <a:chOff x="0" y="0"/>
          <a:chExt cx="0" cy="0"/>
        </a:xfrm>
      </p:grpSpPr>
      <p:pic>
        <p:nvPicPr>
          <p:cNvPr id="7" name="Picture 9" descr="lecture_theatre.jpg"/>
          <p:cNvPicPr>
            <a:picLocks noChangeAspect="1"/>
          </p:cNvPicPr>
          <p:nvPr userDrawn="1"/>
        </p:nvPicPr>
        <p:blipFill>
          <a:blip r:embed="rId2" cstate="print"/>
          <a:srcRect l="12701" t="6509" r="5984" b="13737"/>
          <a:stretch>
            <a:fillRect/>
          </a:stretch>
        </p:blipFill>
        <p:spPr bwMode="auto">
          <a:xfrm>
            <a:off x="0" y="3357563"/>
            <a:ext cx="9144000" cy="3500437"/>
          </a:xfrm>
          <a:prstGeom prst="rect">
            <a:avLst/>
          </a:prstGeom>
          <a:noFill/>
          <a:ln w="9525">
            <a:noFill/>
            <a:miter lim="800000"/>
            <a:headEnd/>
            <a:tailEnd/>
          </a:ln>
        </p:spPr>
      </p:pic>
      <p:sp>
        <p:nvSpPr>
          <p:cNvPr id="8" name="Rectangle 7"/>
          <p:cNvSpPr/>
          <p:nvPr userDrawn="1"/>
        </p:nvSpPr>
        <p:spPr bwMode="ltGray">
          <a:xfrm>
            <a:off x="0" y="0"/>
            <a:ext cx="9144000" cy="3429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ltLang="en-US" sz="900">
              <a:solidFill>
                <a:srgbClr val="FFFFFF"/>
              </a:solidFill>
              <a:ea typeface="ＭＳ Ｐゴシック" pitchFamily="34" charset="-128"/>
            </a:endParaRPr>
          </a:p>
        </p:txBody>
      </p:sp>
      <p:sp>
        <p:nvSpPr>
          <p:cNvPr id="9" name="Rectangle 8"/>
          <p:cNvSpPr/>
          <p:nvPr userDrawn="1"/>
        </p:nvSpPr>
        <p:spPr bwMode="ltGray">
          <a:xfrm>
            <a:off x="1071563" y="4200525"/>
            <a:ext cx="2303462" cy="23034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ltLang="en-US">
              <a:solidFill>
                <a:srgbClr val="FFFFFF"/>
              </a:solidFill>
              <a:ea typeface="ＭＳ Ｐゴシック" pitchFamily="34" charset="-128"/>
            </a:endParaRPr>
          </a:p>
        </p:txBody>
      </p:sp>
      <p:sp>
        <p:nvSpPr>
          <p:cNvPr id="10" name="Rectangle 9"/>
          <p:cNvSpPr/>
          <p:nvPr userDrawn="1"/>
        </p:nvSpPr>
        <p:spPr>
          <a:xfrm flipH="1">
            <a:off x="261938" y="5715000"/>
            <a:ext cx="1612900" cy="7889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ltLang="en-US">
              <a:solidFill>
                <a:srgbClr val="FFFFFF"/>
              </a:solidFill>
              <a:ea typeface="ＭＳ Ｐゴシック" pitchFamily="34" charset="-128"/>
            </a:endParaRPr>
          </a:p>
        </p:txBody>
      </p:sp>
      <p:pic>
        <p:nvPicPr>
          <p:cNvPr id="11" name="Picture 15" descr="USY_MB1_rgb_Reversed_Standard_Logo.png"/>
          <p:cNvPicPr>
            <a:picLocks noChangeAspect="1"/>
          </p:cNvPicPr>
          <p:nvPr userDrawn="1"/>
        </p:nvPicPr>
        <p:blipFill>
          <a:blip r:embed="rId3" cstate="print"/>
          <a:srcRect/>
          <a:stretch>
            <a:fillRect/>
          </a:stretch>
        </p:blipFill>
        <p:spPr bwMode="auto">
          <a:xfrm>
            <a:off x="433388" y="5889625"/>
            <a:ext cx="1268412" cy="439738"/>
          </a:xfrm>
          <a:prstGeom prst="rect">
            <a:avLst/>
          </a:prstGeom>
          <a:noFill/>
          <a:ln w="9525">
            <a:noFill/>
            <a:miter lim="800000"/>
            <a:headEnd/>
            <a:tailEnd/>
          </a:ln>
        </p:spPr>
      </p:pic>
      <p:sp>
        <p:nvSpPr>
          <p:cNvPr id="12" name="Rectangle 11"/>
          <p:cNvSpPr>
            <a:spLocks noChangeArrowheads="1"/>
          </p:cNvSpPr>
          <p:nvPr userDrawn="1"/>
        </p:nvSpPr>
        <p:spPr bwMode="auto">
          <a:xfrm>
            <a:off x="1090613" y="4219575"/>
            <a:ext cx="2266950" cy="461963"/>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ts val="500"/>
              </a:spcBef>
              <a:spcAft>
                <a:spcPts val="500"/>
              </a:spcAft>
              <a:buClr>
                <a:schemeClr val="accent1"/>
              </a:buClr>
              <a:buFont typeface="Arial" panose="020B0604020202020204" pitchFamily="34" charset="0"/>
              <a:buNone/>
              <a:defRPr/>
            </a:pPr>
            <a:r>
              <a:rPr lang="en-US" sz="1200">
                <a:solidFill>
                  <a:schemeClr val="bg1"/>
                </a:solidFill>
                <a:ea typeface="+mn-ea"/>
              </a:rPr>
              <a:t>FACULTY OF AGRICULTURE &amp; ENVIRONMENT</a:t>
            </a:r>
          </a:p>
        </p:txBody>
      </p:sp>
      <p:sp>
        <p:nvSpPr>
          <p:cNvPr id="2" name="Title 1"/>
          <p:cNvSpPr>
            <a:spLocks noGrp="1"/>
          </p:cNvSpPr>
          <p:nvPr>
            <p:ph type="ctrTitle"/>
          </p:nvPr>
        </p:nvSpPr>
        <p:spPr bwMode="black">
          <a:xfrm>
            <a:off x="285720" y="285729"/>
            <a:ext cx="8750330" cy="1000132"/>
          </a:xfrm>
        </p:spPr>
        <p:txBody>
          <a:bodyPr>
            <a:normAutofit/>
          </a:bodyPr>
          <a:lstStyle>
            <a:lvl1pPr algn="l">
              <a:lnSpc>
                <a:spcPts val="3100"/>
              </a:lnSpc>
              <a:defRPr sz="3600" b="0" baseline="0">
                <a:solidFill>
                  <a:schemeClr val="bg1"/>
                </a:solidFill>
              </a:defRPr>
            </a:lvl1pPr>
          </a:lstStyle>
          <a:p>
            <a:r>
              <a:rPr lang="en-US"/>
              <a:t>Click to edit Master title style</a:t>
            </a:r>
            <a:endParaRPr lang="en-AU" dirty="0"/>
          </a:p>
        </p:txBody>
      </p:sp>
      <p:sp>
        <p:nvSpPr>
          <p:cNvPr id="3" name="Subtitle 2"/>
          <p:cNvSpPr>
            <a:spLocks noGrp="1"/>
          </p:cNvSpPr>
          <p:nvPr>
            <p:ph type="subTitle" idx="1"/>
          </p:nvPr>
        </p:nvSpPr>
        <p:spPr bwMode="black">
          <a:xfrm>
            <a:off x="285720" y="1285860"/>
            <a:ext cx="8750329" cy="500066"/>
          </a:xfrm>
        </p:spPr>
        <p:txBody>
          <a:bodyPr lIns="91440" anchor="ctr"/>
          <a:lstStyle>
            <a:lvl1pPr marL="0" indent="0" algn="l" defTabSz="914400" rtl="0" eaLnBrk="1" latinLnBrk="0" hangingPunct="1">
              <a:spcBef>
                <a:spcPct val="0"/>
              </a:spcBef>
              <a:buNone/>
              <a:defRPr lang="en-AU" sz="2000" b="0" kern="1200" baseline="0" dirty="0" smtClean="0">
                <a:solidFill>
                  <a:schemeClr val="bg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dirty="0"/>
          </a:p>
        </p:txBody>
      </p:sp>
      <p:sp>
        <p:nvSpPr>
          <p:cNvPr id="19" name="Content Placeholder 25"/>
          <p:cNvSpPr>
            <a:spLocks noGrp="1"/>
          </p:cNvSpPr>
          <p:nvPr>
            <p:ph sz="quarter" idx="11"/>
          </p:nvPr>
        </p:nvSpPr>
        <p:spPr bwMode="black">
          <a:xfrm>
            <a:off x="250826" y="3000372"/>
            <a:ext cx="8750300" cy="285752"/>
          </a:xfrm>
        </p:spPr>
        <p:txBody>
          <a:bodyPr tIns="0" rIns="0" bIns="0" anchor="b" anchorCtr="0">
            <a:noAutofit/>
          </a:bodyPr>
          <a:lstStyle>
            <a:lvl1pPr marL="174625" marR="0" indent="-174625" algn="r" defTabSz="914400" rtl="0" eaLnBrk="1" fontAlgn="auto" latinLnBrk="0" hangingPunct="1">
              <a:lnSpc>
                <a:spcPct val="100000"/>
              </a:lnSpc>
              <a:spcBef>
                <a:spcPts val="500"/>
              </a:spcBef>
              <a:spcAft>
                <a:spcPts val="500"/>
              </a:spcAft>
              <a:buClr>
                <a:schemeClr val="accent1"/>
              </a:buClr>
              <a:buSzTx/>
              <a:buFont typeface="Arial" pitchFamily="34" charset="0"/>
              <a:buNone/>
              <a:tabLst/>
              <a:defRPr sz="1400" baseline="0">
                <a:solidFill>
                  <a:schemeClr val="bg1"/>
                </a:solidFill>
              </a:defRPr>
            </a:lvl1pPr>
            <a:lvl2pPr algn="r">
              <a:buNone/>
              <a:defRPr/>
            </a:lvl2pPr>
            <a:lvl3pPr algn="r">
              <a:buNone/>
              <a:defRPr/>
            </a:lvl3pPr>
            <a:lvl4pPr algn="r">
              <a:buNone/>
              <a:defRPr/>
            </a:lvl4pPr>
            <a:lvl5pPr algn="r">
              <a:buNone/>
              <a:defRPr/>
            </a:lvl5pPr>
          </a:lstStyle>
          <a:p>
            <a:pPr lvl="0"/>
            <a:r>
              <a:rPr lang="en-US"/>
              <a:t>Click to edit Master text styles</a:t>
            </a:r>
          </a:p>
        </p:txBody>
      </p:sp>
      <p:sp>
        <p:nvSpPr>
          <p:cNvPr id="20" name="Content Placeholder 25"/>
          <p:cNvSpPr>
            <a:spLocks noGrp="1"/>
          </p:cNvSpPr>
          <p:nvPr>
            <p:ph sz="quarter" idx="12"/>
          </p:nvPr>
        </p:nvSpPr>
        <p:spPr bwMode="black">
          <a:xfrm>
            <a:off x="250826" y="2714620"/>
            <a:ext cx="8750300" cy="285752"/>
          </a:xfrm>
        </p:spPr>
        <p:txBody>
          <a:bodyPr tIns="0" rIns="0" bIns="0" anchor="b" anchorCtr="0">
            <a:noAutofit/>
          </a:bodyPr>
          <a:lstStyle>
            <a:lvl1pPr algn="r">
              <a:buNone/>
              <a:defRPr sz="1400" baseline="0">
                <a:solidFill>
                  <a:schemeClr val="bg1"/>
                </a:solidFill>
              </a:defRPr>
            </a:lvl1pPr>
            <a:lvl2pPr algn="r">
              <a:buNone/>
              <a:defRPr/>
            </a:lvl2pPr>
            <a:lvl3pPr algn="r">
              <a:buNone/>
              <a:defRPr/>
            </a:lvl3pPr>
            <a:lvl4pPr algn="r">
              <a:buNone/>
              <a:defRPr/>
            </a:lvl4pPr>
            <a:lvl5pPr algn="r">
              <a:buNone/>
              <a:defRPr/>
            </a:lvl5pPr>
          </a:lstStyle>
          <a:p>
            <a:pPr lvl="0"/>
            <a:r>
              <a:rPr lang="en-US"/>
              <a:t>Click to edit Master text styles</a:t>
            </a:r>
          </a:p>
        </p:txBody>
      </p:sp>
      <p:sp>
        <p:nvSpPr>
          <p:cNvPr id="17" name="Picture Placeholder 16"/>
          <p:cNvSpPr>
            <a:spLocks noGrp="1"/>
          </p:cNvSpPr>
          <p:nvPr>
            <p:ph type="pic" sz="quarter" idx="14"/>
          </p:nvPr>
        </p:nvSpPr>
        <p:spPr>
          <a:xfrm>
            <a:off x="7514706" y="5112818"/>
            <a:ext cx="1399108" cy="1399108"/>
          </a:xfrm>
          <a:solidFill>
            <a:schemeClr val="bg1"/>
          </a:solidFill>
        </p:spPr>
        <p:txBody>
          <a:bodyPr anchor="ctr" anchorCtr="0"/>
          <a:lstStyle>
            <a:lvl1pPr marL="0" indent="0" algn="ctr">
              <a:buNone/>
              <a:defRPr sz="1000" baseline="0"/>
            </a:lvl1pPr>
          </a:lstStyle>
          <a:p>
            <a:pPr lvl="0"/>
            <a:r>
              <a:rPr lang="en-US" noProof="0"/>
              <a:t>Click icon to add picture</a:t>
            </a:r>
            <a:endParaRPr lang="en-AU" noProof="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BLUE DIVIDER Slide">
    <p:spTree>
      <p:nvGrpSpPr>
        <p:cNvPr id="1" name=""/>
        <p:cNvGrpSpPr/>
        <p:nvPr/>
      </p:nvGrpSpPr>
      <p:grpSpPr>
        <a:xfrm>
          <a:off x="0" y="0"/>
          <a:ext cx="0" cy="0"/>
          <a:chOff x="0" y="0"/>
          <a:chExt cx="0" cy="0"/>
        </a:xfrm>
      </p:grpSpPr>
      <p:sp>
        <p:nvSpPr>
          <p:cNvPr id="5" name="Rectangle 4"/>
          <p:cNvSpPr/>
          <p:nvPr userDrawn="1"/>
        </p:nvSpPr>
        <p:spPr bwMode="ltGray">
          <a:xfrm>
            <a:off x="0" y="0"/>
            <a:ext cx="9144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ltLang="en-US" sz="900">
              <a:solidFill>
                <a:srgbClr val="FFFFFF"/>
              </a:solidFill>
              <a:ea typeface="ＭＳ Ｐゴシック" pitchFamily="34" charset="-128"/>
            </a:endParaRPr>
          </a:p>
        </p:txBody>
      </p:sp>
      <p:sp>
        <p:nvSpPr>
          <p:cNvPr id="6" name="Rectangle 5"/>
          <p:cNvSpPr/>
          <p:nvPr userDrawn="1"/>
        </p:nvSpPr>
        <p:spPr bwMode="white">
          <a:xfrm flipH="1">
            <a:off x="0" y="5715000"/>
            <a:ext cx="9144000" cy="1143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ltLang="en-US">
              <a:solidFill>
                <a:srgbClr val="FFFFFF"/>
              </a:solidFill>
              <a:ea typeface="ＭＳ Ｐゴシック" pitchFamily="34" charset="-128"/>
            </a:endParaRPr>
          </a:p>
        </p:txBody>
      </p:sp>
      <p:sp>
        <p:nvSpPr>
          <p:cNvPr id="7" name="Rectangle 6"/>
          <p:cNvSpPr/>
          <p:nvPr userDrawn="1"/>
        </p:nvSpPr>
        <p:spPr bwMode="ltGray">
          <a:xfrm>
            <a:off x="855663" y="5248275"/>
            <a:ext cx="1358900" cy="1358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ltLang="en-US">
              <a:solidFill>
                <a:srgbClr val="FFFFFF"/>
              </a:solidFill>
              <a:ea typeface="ＭＳ Ｐゴシック" pitchFamily="34" charset="-128"/>
            </a:endParaRPr>
          </a:p>
        </p:txBody>
      </p:sp>
      <p:grpSp>
        <p:nvGrpSpPr>
          <p:cNvPr id="8" name="Group 14"/>
          <p:cNvGrpSpPr>
            <a:grpSpLocks/>
          </p:cNvGrpSpPr>
          <p:nvPr userDrawn="1"/>
        </p:nvGrpSpPr>
        <p:grpSpPr bwMode="auto">
          <a:xfrm>
            <a:off x="223838" y="5967413"/>
            <a:ext cx="1268412" cy="639762"/>
            <a:chOff x="261938" y="5715016"/>
            <a:chExt cx="1612106" cy="789289"/>
          </a:xfrm>
        </p:grpSpPr>
        <p:sp>
          <p:nvSpPr>
            <p:cNvPr id="9" name="Rectangle 8"/>
            <p:cNvSpPr/>
            <p:nvPr userDrawn="1"/>
          </p:nvSpPr>
          <p:spPr>
            <a:xfrm flipH="1">
              <a:off x="261938" y="5715016"/>
              <a:ext cx="1612106" cy="7892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ltLang="en-US">
                <a:solidFill>
                  <a:srgbClr val="FFFFFF"/>
                </a:solidFill>
                <a:ea typeface="ＭＳ Ｐゴシック" pitchFamily="34" charset="-128"/>
              </a:endParaRPr>
            </a:p>
          </p:txBody>
        </p:sp>
        <p:pic>
          <p:nvPicPr>
            <p:cNvPr id="10" name="Picture 17" descr="USY_MB1_rgb_Reversed_Standard_Logo.png"/>
            <p:cNvPicPr>
              <a:picLocks noChangeAspect="1"/>
            </p:cNvPicPr>
            <p:nvPr userDrawn="1"/>
          </p:nvPicPr>
          <p:blipFill>
            <a:blip r:embed="rId2" cstate="print"/>
            <a:srcRect/>
            <a:stretch>
              <a:fillRect/>
            </a:stretch>
          </p:blipFill>
          <p:spPr bwMode="auto">
            <a:xfrm>
              <a:off x="433773" y="5890063"/>
              <a:ext cx="1268436" cy="439194"/>
            </a:xfrm>
            <a:prstGeom prst="rect">
              <a:avLst/>
            </a:prstGeom>
            <a:noFill/>
            <a:ln w="9525">
              <a:noFill/>
              <a:miter lim="800000"/>
              <a:headEnd/>
              <a:tailEnd/>
            </a:ln>
          </p:spPr>
        </p:pic>
      </p:grpSp>
      <p:sp>
        <p:nvSpPr>
          <p:cNvPr id="2" name="Title 1"/>
          <p:cNvSpPr>
            <a:spLocks noGrp="1"/>
          </p:cNvSpPr>
          <p:nvPr>
            <p:ph type="ctrTitle"/>
          </p:nvPr>
        </p:nvSpPr>
        <p:spPr bwMode="black">
          <a:xfrm>
            <a:off x="285719" y="1777496"/>
            <a:ext cx="7599393" cy="1080000"/>
          </a:xfrm>
        </p:spPr>
        <p:txBody>
          <a:bodyPr anchor="ctr">
            <a:normAutofit/>
          </a:bodyPr>
          <a:lstStyle>
            <a:lvl1pPr algn="l">
              <a:defRPr sz="2800" b="0" baseline="0">
                <a:solidFill>
                  <a:schemeClr val="bg1"/>
                </a:solidFill>
                <a:latin typeface="+mj-lt"/>
              </a:defRPr>
            </a:lvl1pPr>
          </a:lstStyle>
          <a:p>
            <a:r>
              <a:rPr lang="en-US"/>
              <a:t>Click to edit Master title style</a:t>
            </a:r>
            <a:endParaRPr lang="en-AU" dirty="0"/>
          </a:p>
        </p:txBody>
      </p:sp>
      <p:sp>
        <p:nvSpPr>
          <p:cNvPr id="13" name="Text Placeholder 12"/>
          <p:cNvSpPr>
            <a:spLocks noGrp="1"/>
          </p:cNvSpPr>
          <p:nvPr>
            <p:ph type="body" sz="quarter" idx="11"/>
          </p:nvPr>
        </p:nvSpPr>
        <p:spPr bwMode="black">
          <a:xfrm>
            <a:off x="7893038" y="1777495"/>
            <a:ext cx="1143012" cy="1080000"/>
          </a:xfrm>
        </p:spPr>
        <p:txBody>
          <a:bodyPr anchor="ctr"/>
          <a:lstStyle>
            <a:lvl1pPr algn="r">
              <a:buNone/>
              <a:defRPr sz="4000" b="1">
                <a:solidFill>
                  <a:schemeClr val="bg1"/>
                </a:solidFill>
                <a:latin typeface="+mj-lt"/>
              </a:defRPr>
            </a:lvl1pPr>
          </a:lstStyle>
          <a:p>
            <a:pPr lvl="0"/>
            <a:r>
              <a:rPr lang="en-US"/>
              <a:t>Click to edit Master text styles</a:t>
            </a:r>
          </a:p>
        </p:txBody>
      </p:sp>
      <p:sp>
        <p:nvSpPr>
          <p:cNvPr id="17" name="Text Placeholder 16"/>
          <p:cNvSpPr>
            <a:spLocks noGrp="1"/>
          </p:cNvSpPr>
          <p:nvPr>
            <p:ph type="body" sz="quarter" idx="13"/>
          </p:nvPr>
        </p:nvSpPr>
        <p:spPr bwMode="black">
          <a:xfrm>
            <a:off x="7893038" y="2857496"/>
            <a:ext cx="1144800" cy="142875"/>
          </a:xfrm>
        </p:spPr>
        <p:txBody>
          <a:bodyPr>
            <a:noAutofit/>
          </a:bodyPr>
          <a:lstStyle>
            <a:lvl1pPr algn="ctr">
              <a:buNone/>
              <a:defRPr sz="700" baseline="0">
                <a:solidFill>
                  <a:schemeClr val="bg1"/>
                </a:solidFill>
              </a:defRPr>
            </a:lvl1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3200" baseline="0"/>
            </a:lvl1pPr>
          </a:lstStyle>
          <a:p>
            <a:r>
              <a:rPr lang="en-US"/>
              <a:t>Click to edit Master title style</a:t>
            </a:r>
            <a:endParaRPr lang="en-AU" dirty="0"/>
          </a:p>
        </p:txBody>
      </p:sp>
      <p:sp>
        <p:nvSpPr>
          <p:cNvPr id="3" name="Content Placeholder 2"/>
          <p:cNvSpPr>
            <a:spLocks noGrp="1"/>
          </p:cNvSpPr>
          <p:nvPr>
            <p:ph idx="1"/>
          </p:nvPr>
        </p:nvSpPr>
        <p:spPr>
          <a:xfrm>
            <a:off x="250824" y="1773238"/>
            <a:ext cx="8662989" cy="4679949"/>
          </a:xfrm>
        </p:spPr>
        <p:txBody>
          <a:bodyPr/>
          <a:lstStyle>
            <a:lvl1pPr>
              <a:spcBef>
                <a:spcPts val="500"/>
              </a:spcBef>
              <a:spcAft>
                <a:spcPts val="500"/>
              </a:spcAft>
              <a:defRPr sz="2800"/>
            </a:lvl1pPr>
            <a:lvl2pPr>
              <a:spcBef>
                <a:spcPts val="500"/>
              </a:spcBef>
              <a:spcAft>
                <a:spcPts val="500"/>
              </a:spcAft>
              <a:defRPr sz="2800"/>
            </a:lvl2pPr>
            <a:lvl3pPr>
              <a:spcBef>
                <a:spcPts val="500"/>
              </a:spcBef>
              <a:spcAft>
                <a:spcPts val="500"/>
              </a:spcAft>
              <a:defRPr sz="2800"/>
            </a:lvl3pPr>
            <a:lvl4pPr>
              <a:spcBef>
                <a:spcPts val="500"/>
              </a:spcBef>
              <a:spcAft>
                <a:spcPts val="500"/>
              </a:spcAft>
              <a:defRPr sz="2800"/>
            </a:lvl4pPr>
            <a:lvl5pPr>
              <a:spcBef>
                <a:spcPts val="500"/>
              </a:spcBef>
              <a:spcAft>
                <a:spcPts val="500"/>
              </a:spcAft>
              <a:defRPr sz="2800"/>
            </a:lvl5pPr>
            <a:lvl6pPr marL="1074738" indent="-174625">
              <a:buClr>
                <a:schemeClr val="accent1"/>
              </a:buClr>
              <a:defRPr sz="2800" baseline="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AU" dirty="0"/>
              <a:t>Sixth level</a:t>
            </a:r>
          </a:p>
        </p:txBody>
      </p:sp>
      <p:sp>
        <p:nvSpPr>
          <p:cNvPr id="4" name="Slide Number Placeholder 5"/>
          <p:cNvSpPr>
            <a:spLocks noGrp="1"/>
          </p:cNvSpPr>
          <p:nvPr userDrawn="1">
            <p:ph type="sldNum" sz="quarter" idx="10"/>
          </p:nvPr>
        </p:nvSpPr>
        <p:spPr/>
        <p:txBody>
          <a:bodyPr/>
          <a:lstStyle>
            <a:lvl1pPr>
              <a:defRPr/>
            </a:lvl1pPr>
          </a:lstStyle>
          <a:p>
            <a:pPr>
              <a:defRPr/>
            </a:pPr>
            <a:fld id="{CA2B04A7-005D-4B9E-AE89-0114FF2415C4}" type="slidenum">
              <a:rPr lang="en-AU" altLang="en-US"/>
              <a:pPr>
                <a:defRPr/>
              </a:pPr>
              <a:t>‹#›</a:t>
            </a:fld>
            <a:endParaRPr lang="en-AU"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Content +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dirty="0"/>
          </a:p>
        </p:txBody>
      </p:sp>
      <p:sp>
        <p:nvSpPr>
          <p:cNvPr id="3" name="Content Placeholder 2"/>
          <p:cNvSpPr>
            <a:spLocks noGrp="1"/>
          </p:cNvSpPr>
          <p:nvPr>
            <p:ph idx="1"/>
          </p:nvPr>
        </p:nvSpPr>
        <p:spPr>
          <a:xfrm>
            <a:off x="4643438" y="1783634"/>
            <a:ext cx="4270375" cy="4502885"/>
          </a:xfrm>
        </p:spPr>
        <p:txBody>
          <a:bodyPr/>
          <a:lstStyle>
            <a:lvl1pPr>
              <a:spcBef>
                <a:spcPts val="500"/>
              </a:spcBef>
              <a:spcAft>
                <a:spcPts val="500"/>
              </a:spcAft>
              <a:defRPr/>
            </a:lvl1pPr>
            <a:lvl2pPr>
              <a:spcBef>
                <a:spcPts val="500"/>
              </a:spcBef>
              <a:spcAft>
                <a:spcPts val="500"/>
              </a:spcAft>
              <a:defRPr/>
            </a:lvl2pPr>
            <a:lvl3pPr>
              <a:spcBef>
                <a:spcPts val="500"/>
              </a:spcBef>
              <a:spcAft>
                <a:spcPts val="500"/>
              </a:spcAft>
              <a:defRPr/>
            </a:lvl3pPr>
            <a:lvl4pPr>
              <a:spcBef>
                <a:spcPts val="500"/>
              </a:spcBef>
              <a:spcAft>
                <a:spcPts val="500"/>
              </a:spcAft>
              <a:defRPr/>
            </a:lvl4pPr>
            <a:lvl5pPr>
              <a:spcBef>
                <a:spcPts val="500"/>
              </a:spcBef>
              <a:spcAft>
                <a:spcPts val="500"/>
              </a:spcAft>
              <a:defRPr/>
            </a:lvl5pPr>
            <a:lvl6pPr>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AU" dirty="0"/>
              <a:t>Sixth level</a:t>
            </a:r>
          </a:p>
        </p:txBody>
      </p:sp>
      <p:sp>
        <p:nvSpPr>
          <p:cNvPr id="8" name="Picture Placeholder 7"/>
          <p:cNvSpPr>
            <a:spLocks noGrp="1"/>
          </p:cNvSpPr>
          <p:nvPr>
            <p:ph type="pic" sz="quarter" idx="14"/>
          </p:nvPr>
        </p:nvSpPr>
        <p:spPr>
          <a:xfrm>
            <a:off x="250825" y="1773238"/>
            <a:ext cx="4321175" cy="3941761"/>
          </a:xfrm>
        </p:spPr>
        <p:txBody>
          <a:bodyPr anchor="t"/>
          <a:lstStyle>
            <a:lvl1pPr algn="ctr">
              <a:buNone/>
              <a:defRPr baseline="0"/>
            </a:lvl1pPr>
          </a:lstStyle>
          <a:p>
            <a:pPr lvl="0"/>
            <a:r>
              <a:rPr lang="en-US" noProof="0"/>
              <a:t>Click icon to add picture</a:t>
            </a:r>
            <a:endParaRPr lang="en-AU" noProof="0" dirty="0"/>
          </a:p>
        </p:txBody>
      </p:sp>
      <p:sp>
        <p:nvSpPr>
          <p:cNvPr id="10" name="Text Placeholder 8"/>
          <p:cNvSpPr>
            <a:spLocks noGrp="1"/>
          </p:cNvSpPr>
          <p:nvPr>
            <p:ph type="body" sz="quarter" idx="15"/>
          </p:nvPr>
        </p:nvSpPr>
        <p:spPr>
          <a:xfrm>
            <a:off x="250825" y="5715000"/>
            <a:ext cx="4392613" cy="593725"/>
          </a:xfrm>
        </p:spPr>
        <p:txBody>
          <a:bodyPr anchor="t"/>
          <a:lstStyle>
            <a:lvl1pPr>
              <a:buNone/>
              <a:defRPr sz="1400" b="0" baseline="0">
                <a:solidFill>
                  <a:schemeClr val="tx1"/>
                </a:solidFill>
              </a:defRPr>
            </a:lvl1pPr>
          </a:lstStyle>
          <a:p>
            <a:pPr lvl="0"/>
            <a:r>
              <a:rPr lang="en-US"/>
              <a:t>Click to edit Master text styles</a:t>
            </a:r>
          </a:p>
        </p:txBody>
      </p:sp>
      <p:sp>
        <p:nvSpPr>
          <p:cNvPr id="11" name="Text Placeholder 8"/>
          <p:cNvSpPr>
            <a:spLocks noGrp="1"/>
          </p:cNvSpPr>
          <p:nvPr>
            <p:ph type="body" sz="quarter" idx="13"/>
          </p:nvPr>
        </p:nvSpPr>
        <p:spPr>
          <a:xfrm>
            <a:off x="250825" y="1268413"/>
            <a:ext cx="8662988" cy="485791"/>
          </a:xfrm>
        </p:spPr>
        <p:txBody>
          <a:bodyPr tIns="0" rIns="0" bIns="0" anchor="ctr"/>
          <a:lstStyle>
            <a:lvl1pPr marL="0" indent="0">
              <a:lnSpc>
                <a:spcPts val="1800"/>
              </a:lnSpc>
              <a:spcBef>
                <a:spcPts val="0"/>
              </a:spcBef>
              <a:spcAft>
                <a:spcPts val="0"/>
              </a:spcAft>
              <a:buNone/>
              <a:defRPr sz="2000">
                <a:solidFill>
                  <a:schemeClr val="tx1"/>
                </a:solidFill>
              </a:defRPr>
            </a:lvl1pPr>
          </a:lstStyle>
          <a:p>
            <a:pPr lvl="0"/>
            <a:r>
              <a:rPr lang="en-US"/>
              <a:t>Click to edit Master text styles</a:t>
            </a:r>
          </a:p>
        </p:txBody>
      </p:sp>
      <p:sp>
        <p:nvSpPr>
          <p:cNvPr id="7" name="Slide Number Placeholder 5"/>
          <p:cNvSpPr>
            <a:spLocks noGrp="1"/>
          </p:cNvSpPr>
          <p:nvPr userDrawn="1">
            <p:ph type="sldNum" sz="quarter" idx="16"/>
          </p:nvPr>
        </p:nvSpPr>
        <p:spPr/>
        <p:txBody>
          <a:bodyPr/>
          <a:lstStyle>
            <a:lvl1pPr>
              <a:defRPr/>
            </a:lvl1pPr>
          </a:lstStyle>
          <a:p>
            <a:pPr>
              <a:defRPr/>
            </a:pPr>
            <a:fld id="{57A1F49E-E91F-4822-A31A-7913E5121388}" type="slidenum">
              <a:rPr lang="en-AU" altLang="en-US"/>
              <a:pPr>
                <a:defRPr/>
              </a:pPr>
              <a:t>‹#›</a:t>
            </a:fld>
            <a:endParaRPr lang="en-AU"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 TA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dirty="0"/>
          </a:p>
        </p:txBody>
      </p:sp>
      <p:sp>
        <p:nvSpPr>
          <p:cNvPr id="3" name="Content Placeholder 2"/>
          <p:cNvSpPr>
            <a:spLocks noGrp="1"/>
          </p:cNvSpPr>
          <p:nvPr>
            <p:ph idx="1"/>
          </p:nvPr>
        </p:nvSpPr>
        <p:spPr>
          <a:xfrm>
            <a:off x="4643437" y="1773238"/>
            <a:ext cx="4270375" cy="4513281"/>
          </a:xfrm>
        </p:spPr>
        <p:txBody>
          <a:bodyPr/>
          <a:lstStyle>
            <a:lvl1pPr>
              <a:spcBef>
                <a:spcPts val="500"/>
              </a:spcBef>
              <a:spcAft>
                <a:spcPts val="500"/>
              </a:spcAft>
              <a:defRPr/>
            </a:lvl1pPr>
            <a:lvl2pPr>
              <a:spcBef>
                <a:spcPts val="500"/>
              </a:spcBef>
              <a:spcAft>
                <a:spcPts val="500"/>
              </a:spcAft>
              <a:defRPr/>
            </a:lvl2pPr>
            <a:lvl3pPr>
              <a:spcBef>
                <a:spcPts val="500"/>
              </a:spcBef>
              <a:spcAft>
                <a:spcPts val="500"/>
              </a:spcAft>
              <a:defRPr/>
            </a:lvl3pPr>
            <a:lvl4pPr>
              <a:spcBef>
                <a:spcPts val="500"/>
              </a:spcBef>
              <a:spcAft>
                <a:spcPts val="500"/>
              </a:spcAft>
              <a:defRPr/>
            </a:lvl4pPr>
            <a:lvl5pPr>
              <a:spcBef>
                <a:spcPts val="500"/>
              </a:spcBef>
              <a:spcAft>
                <a:spcPts val="5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AU" dirty="0"/>
              <a:t>Sixth level</a:t>
            </a:r>
          </a:p>
        </p:txBody>
      </p:sp>
      <p:sp>
        <p:nvSpPr>
          <p:cNvPr id="10" name="Text Placeholder 8"/>
          <p:cNvSpPr>
            <a:spLocks noGrp="1"/>
          </p:cNvSpPr>
          <p:nvPr>
            <p:ph type="body" sz="quarter" idx="15"/>
          </p:nvPr>
        </p:nvSpPr>
        <p:spPr>
          <a:xfrm>
            <a:off x="250825" y="5715001"/>
            <a:ext cx="4392613" cy="428644"/>
          </a:xfrm>
        </p:spPr>
        <p:txBody>
          <a:bodyPr anchor="t"/>
          <a:lstStyle>
            <a:lvl1pPr>
              <a:buNone/>
              <a:defRPr sz="1400" b="0" baseline="0">
                <a:solidFill>
                  <a:schemeClr val="tx1"/>
                </a:solidFill>
              </a:defRPr>
            </a:lvl1pPr>
          </a:lstStyle>
          <a:p>
            <a:pPr lvl="0"/>
            <a:r>
              <a:rPr lang="en-US"/>
              <a:t>Click to edit Master text styles</a:t>
            </a:r>
          </a:p>
        </p:txBody>
      </p:sp>
      <p:sp>
        <p:nvSpPr>
          <p:cNvPr id="12" name="Table Placeholder 11"/>
          <p:cNvSpPr>
            <a:spLocks noGrp="1"/>
          </p:cNvSpPr>
          <p:nvPr>
            <p:ph type="tbl" sz="quarter" idx="16"/>
          </p:nvPr>
        </p:nvSpPr>
        <p:spPr>
          <a:xfrm>
            <a:off x="250826" y="1764138"/>
            <a:ext cx="4319004" cy="3950861"/>
          </a:xfrm>
        </p:spPr>
        <p:txBody>
          <a:bodyPr anchor="t"/>
          <a:lstStyle>
            <a:lvl1pPr marL="174625" marR="0" indent="-174625" algn="ctr" defTabSz="914400" rtl="0" eaLnBrk="1" fontAlgn="auto" latinLnBrk="0" hangingPunct="1">
              <a:lnSpc>
                <a:spcPct val="100000"/>
              </a:lnSpc>
              <a:spcBef>
                <a:spcPts val="500"/>
              </a:spcBef>
              <a:spcAft>
                <a:spcPts val="500"/>
              </a:spcAft>
              <a:buClr>
                <a:schemeClr val="accent1"/>
              </a:buClr>
              <a:buSzTx/>
              <a:buFont typeface="Arial" pitchFamily="34" charset="0"/>
              <a:buNone/>
              <a:tabLst/>
              <a:defRPr baseline="0"/>
            </a:lvl1pPr>
          </a:lstStyle>
          <a:p>
            <a:pPr lvl="0"/>
            <a:r>
              <a:rPr lang="en-US" noProof="0"/>
              <a:t>Click icon to add table</a:t>
            </a:r>
            <a:endParaRPr lang="en-AU" noProof="0" dirty="0"/>
          </a:p>
        </p:txBody>
      </p:sp>
      <p:sp>
        <p:nvSpPr>
          <p:cNvPr id="13" name="Text Placeholder 8"/>
          <p:cNvSpPr>
            <a:spLocks noGrp="1"/>
          </p:cNvSpPr>
          <p:nvPr>
            <p:ph type="body" sz="quarter" idx="17"/>
          </p:nvPr>
        </p:nvSpPr>
        <p:spPr>
          <a:xfrm>
            <a:off x="250825" y="6143643"/>
            <a:ext cx="4392613" cy="165082"/>
          </a:xfrm>
        </p:spPr>
        <p:txBody>
          <a:bodyPr anchor="ctr">
            <a:noAutofit/>
          </a:bodyPr>
          <a:lstStyle>
            <a:lvl1pPr>
              <a:buNone/>
              <a:defRPr sz="800" b="0" baseline="0">
                <a:solidFill>
                  <a:schemeClr val="tx1"/>
                </a:solidFill>
              </a:defRPr>
            </a:lvl1pPr>
          </a:lstStyle>
          <a:p>
            <a:pPr lvl="0"/>
            <a:r>
              <a:rPr lang="en-US"/>
              <a:t>Click to edit Master text styles</a:t>
            </a:r>
          </a:p>
        </p:txBody>
      </p:sp>
      <p:sp>
        <p:nvSpPr>
          <p:cNvPr id="11" name="Text Placeholder 8"/>
          <p:cNvSpPr>
            <a:spLocks noGrp="1"/>
          </p:cNvSpPr>
          <p:nvPr>
            <p:ph type="body" sz="quarter" idx="13"/>
          </p:nvPr>
        </p:nvSpPr>
        <p:spPr>
          <a:xfrm>
            <a:off x="250825" y="1268413"/>
            <a:ext cx="8662988" cy="485791"/>
          </a:xfrm>
        </p:spPr>
        <p:txBody>
          <a:bodyPr tIns="0" rIns="0" bIns="0" anchor="ctr"/>
          <a:lstStyle>
            <a:lvl1pPr marL="0" indent="0">
              <a:lnSpc>
                <a:spcPts val="1800"/>
              </a:lnSpc>
              <a:spcBef>
                <a:spcPts val="0"/>
              </a:spcBef>
              <a:spcAft>
                <a:spcPts val="0"/>
              </a:spcAft>
              <a:buNone/>
              <a:defRPr sz="2000">
                <a:solidFill>
                  <a:schemeClr val="tx1"/>
                </a:solidFill>
              </a:defRPr>
            </a:lvl1pPr>
          </a:lstStyle>
          <a:p>
            <a:pPr lvl="0"/>
            <a:r>
              <a:rPr lang="en-US"/>
              <a:t>Click to edit Master text styles</a:t>
            </a:r>
          </a:p>
        </p:txBody>
      </p:sp>
      <p:sp>
        <p:nvSpPr>
          <p:cNvPr id="8" name="Slide Number Placeholder 5"/>
          <p:cNvSpPr>
            <a:spLocks noGrp="1"/>
          </p:cNvSpPr>
          <p:nvPr userDrawn="1">
            <p:ph type="sldNum" sz="quarter" idx="18"/>
          </p:nvPr>
        </p:nvSpPr>
        <p:spPr/>
        <p:txBody>
          <a:bodyPr/>
          <a:lstStyle>
            <a:lvl1pPr>
              <a:defRPr/>
            </a:lvl1pPr>
          </a:lstStyle>
          <a:p>
            <a:pPr>
              <a:defRPr/>
            </a:pPr>
            <a:fld id="{59112FCB-0B06-4230-8327-B48FD30F6E27}" type="slidenum">
              <a:rPr lang="en-AU" altLang="en-US"/>
              <a:pPr>
                <a:defRPr/>
              </a:pPr>
              <a:t>‹#›</a:t>
            </a:fld>
            <a:endParaRPr lang="en-AU"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Content +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dirty="0"/>
          </a:p>
        </p:txBody>
      </p:sp>
      <p:sp>
        <p:nvSpPr>
          <p:cNvPr id="3" name="Content Placeholder 2"/>
          <p:cNvSpPr>
            <a:spLocks noGrp="1"/>
          </p:cNvSpPr>
          <p:nvPr>
            <p:ph idx="1"/>
          </p:nvPr>
        </p:nvSpPr>
        <p:spPr>
          <a:xfrm>
            <a:off x="4643438" y="1773238"/>
            <a:ext cx="4270375" cy="4513281"/>
          </a:xfrm>
        </p:spPr>
        <p:txBody>
          <a:bodyPr/>
          <a:lstStyle>
            <a:lvl1pPr>
              <a:spcBef>
                <a:spcPts val="500"/>
              </a:spcBef>
              <a:spcAft>
                <a:spcPts val="500"/>
              </a:spcAft>
              <a:defRPr/>
            </a:lvl1pPr>
            <a:lvl2pPr>
              <a:spcBef>
                <a:spcPts val="500"/>
              </a:spcBef>
              <a:spcAft>
                <a:spcPts val="500"/>
              </a:spcAft>
              <a:defRPr/>
            </a:lvl2pPr>
            <a:lvl3pPr>
              <a:spcBef>
                <a:spcPts val="500"/>
              </a:spcBef>
              <a:spcAft>
                <a:spcPts val="500"/>
              </a:spcAft>
              <a:defRPr/>
            </a:lvl3pPr>
            <a:lvl4pPr>
              <a:spcBef>
                <a:spcPts val="500"/>
              </a:spcBef>
              <a:spcAft>
                <a:spcPts val="500"/>
              </a:spcAft>
              <a:defRPr/>
            </a:lvl4pPr>
            <a:lvl5pPr>
              <a:spcBef>
                <a:spcPts val="500"/>
              </a:spcBef>
              <a:spcAft>
                <a:spcPts val="5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AU" dirty="0"/>
              <a:t>Sixth level</a:t>
            </a:r>
          </a:p>
        </p:txBody>
      </p:sp>
      <p:sp>
        <p:nvSpPr>
          <p:cNvPr id="10" name="Text Placeholder 8"/>
          <p:cNvSpPr>
            <a:spLocks noGrp="1"/>
          </p:cNvSpPr>
          <p:nvPr>
            <p:ph type="body" sz="quarter" idx="15"/>
          </p:nvPr>
        </p:nvSpPr>
        <p:spPr>
          <a:xfrm>
            <a:off x="250825" y="5715001"/>
            <a:ext cx="4392613" cy="428644"/>
          </a:xfrm>
        </p:spPr>
        <p:txBody>
          <a:bodyPr anchor="t"/>
          <a:lstStyle>
            <a:lvl1pPr>
              <a:buNone/>
              <a:defRPr sz="1400" b="0" baseline="0">
                <a:solidFill>
                  <a:schemeClr val="tx1"/>
                </a:solidFill>
              </a:defRPr>
            </a:lvl1pPr>
          </a:lstStyle>
          <a:p>
            <a:pPr lvl="0"/>
            <a:r>
              <a:rPr lang="en-US"/>
              <a:t>Click to edit Master text styles</a:t>
            </a:r>
          </a:p>
        </p:txBody>
      </p:sp>
      <p:sp>
        <p:nvSpPr>
          <p:cNvPr id="13" name="Text Placeholder 8"/>
          <p:cNvSpPr>
            <a:spLocks noGrp="1"/>
          </p:cNvSpPr>
          <p:nvPr>
            <p:ph type="body" sz="quarter" idx="17"/>
          </p:nvPr>
        </p:nvSpPr>
        <p:spPr>
          <a:xfrm>
            <a:off x="250825" y="6143643"/>
            <a:ext cx="4392613" cy="165082"/>
          </a:xfrm>
        </p:spPr>
        <p:txBody>
          <a:bodyPr anchor="ctr">
            <a:noAutofit/>
          </a:bodyPr>
          <a:lstStyle>
            <a:lvl1pPr>
              <a:buNone/>
              <a:defRPr sz="800" b="0" baseline="0">
                <a:solidFill>
                  <a:schemeClr val="tx1"/>
                </a:solidFill>
              </a:defRPr>
            </a:lvl1pPr>
          </a:lstStyle>
          <a:p>
            <a:pPr lvl="0"/>
            <a:r>
              <a:rPr lang="en-US"/>
              <a:t>Click to edit Master text styles</a:t>
            </a:r>
          </a:p>
        </p:txBody>
      </p:sp>
      <p:sp>
        <p:nvSpPr>
          <p:cNvPr id="14" name="Chart Placeholder 13"/>
          <p:cNvSpPr>
            <a:spLocks noGrp="1"/>
          </p:cNvSpPr>
          <p:nvPr>
            <p:ph type="chart" sz="quarter" idx="18"/>
          </p:nvPr>
        </p:nvSpPr>
        <p:spPr>
          <a:xfrm>
            <a:off x="250825" y="1764139"/>
            <a:ext cx="4321175" cy="3950860"/>
          </a:xfrm>
        </p:spPr>
        <p:txBody>
          <a:bodyPr anchor="t"/>
          <a:lstStyle>
            <a:lvl1pPr marL="174625" marR="0" indent="-174625" algn="ctr" defTabSz="914400" rtl="0" eaLnBrk="1" fontAlgn="auto" latinLnBrk="0" hangingPunct="1">
              <a:lnSpc>
                <a:spcPct val="100000"/>
              </a:lnSpc>
              <a:spcBef>
                <a:spcPts val="500"/>
              </a:spcBef>
              <a:spcAft>
                <a:spcPts val="500"/>
              </a:spcAft>
              <a:buClr>
                <a:schemeClr val="accent1"/>
              </a:buClr>
              <a:buSzTx/>
              <a:buFont typeface="Arial" pitchFamily="34" charset="0"/>
              <a:buNone/>
              <a:tabLst/>
              <a:defRPr/>
            </a:lvl1pPr>
          </a:lstStyle>
          <a:p>
            <a:pPr lvl="0"/>
            <a:r>
              <a:rPr lang="en-US" noProof="0"/>
              <a:t>Click icon to add chart</a:t>
            </a:r>
            <a:endParaRPr lang="en-AU" noProof="0" dirty="0"/>
          </a:p>
        </p:txBody>
      </p:sp>
      <p:sp>
        <p:nvSpPr>
          <p:cNvPr id="11" name="Text Placeholder 8"/>
          <p:cNvSpPr>
            <a:spLocks noGrp="1"/>
          </p:cNvSpPr>
          <p:nvPr>
            <p:ph type="body" sz="quarter" idx="13"/>
          </p:nvPr>
        </p:nvSpPr>
        <p:spPr>
          <a:xfrm>
            <a:off x="250825" y="1268413"/>
            <a:ext cx="8662988" cy="485791"/>
          </a:xfrm>
        </p:spPr>
        <p:txBody>
          <a:bodyPr tIns="0" rIns="0" bIns="0" anchor="ctr"/>
          <a:lstStyle>
            <a:lvl1pPr marL="0" indent="0">
              <a:lnSpc>
                <a:spcPts val="1800"/>
              </a:lnSpc>
              <a:spcBef>
                <a:spcPts val="0"/>
              </a:spcBef>
              <a:spcAft>
                <a:spcPts val="0"/>
              </a:spcAft>
              <a:buNone/>
              <a:defRPr sz="2000">
                <a:solidFill>
                  <a:schemeClr val="tx1"/>
                </a:solidFill>
              </a:defRPr>
            </a:lvl1pPr>
          </a:lstStyle>
          <a:p>
            <a:pPr lvl="0"/>
            <a:r>
              <a:rPr lang="en-US"/>
              <a:t>Click to edit Master text styles</a:t>
            </a:r>
          </a:p>
        </p:txBody>
      </p:sp>
      <p:sp>
        <p:nvSpPr>
          <p:cNvPr id="8" name="Slide Number Placeholder 5"/>
          <p:cNvSpPr>
            <a:spLocks noGrp="1"/>
          </p:cNvSpPr>
          <p:nvPr userDrawn="1">
            <p:ph type="sldNum" sz="quarter" idx="19"/>
          </p:nvPr>
        </p:nvSpPr>
        <p:spPr/>
        <p:txBody>
          <a:bodyPr/>
          <a:lstStyle>
            <a:lvl1pPr>
              <a:defRPr/>
            </a:lvl1pPr>
          </a:lstStyle>
          <a:p>
            <a:pPr>
              <a:defRPr/>
            </a:pPr>
            <a:fld id="{6E486462-07FA-4D6C-A884-9CE48E44039B}" type="slidenum">
              <a:rPr lang="en-AU" altLang="en-US"/>
              <a:pPr>
                <a:defRPr/>
              </a:pPr>
              <a:t>‹#›</a:t>
            </a:fld>
            <a:endParaRPr lang="en-AU"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dirty="0"/>
          </a:p>
        </p:txBody>
      </p:sp>
      <p:sp>
        <p:nvSpPr>
          <p:cNvPr id="8" name="Picture Placeholder 7"/>
          <p:cNvSpPr>
            <a:spLocks noGrp="1"/>
          </p:cNvSpPr>
          <p:nvPr>
            <p:ph type="pic" sz="quarter" idx="14"/>
          </p:nvPr>
        </p:nvSpPr>
        <p:spPr>
          <a:xfrm>
            <a:off x="250826" y="1773238"/>
            <a:ext cx="8662988" cy="4679949"/>
          </a:xfrm>
        </p:spPr>
        <p:txBody>
          <a:bodyPr anchor="t"/>
          <a:lstStyle>
            <a:lvl1pPr marL="174625" marR="0" indent="-174625" algn="ctr" defTabSz="914400" rtl="0" eaLnBrk="1" fontAlgn="auto" latinLnBrk="0" hangingPunct="1">
              <a:lnSpc>
                <a:spcPct val="100000"/>
              </a:lnSpc>
              <a:spcBef>
                <a:spcPts val="500"/>
              </a:spcBef>
              <a:spcAft>
                <a:spcPts val="500"/>
              </a:spcAft>
              <a:buClr>
                <a:schemeClr val="accent1"/>
              </a:buClr>
              <a:buSzTx/>
              <a:buFont typeface="Arial" pitchFamily="34" charset="0"/>
              <a:buNone/>
              <a:tabLst/>
              <a:defRPr/>
            </a:lvl1pPr>
          </a:lstStyle>
          <a:p>
            <a:pPr lvl="0"/>
            <a:r>
              <a:rPr lang="en-US" noProof="0"/>
              <a:t>Click icon to add picture</a:t>
            </a:r>
            <a:endParaRPr lang="en-AU" noProof="0" dirty="0"/>
          </a:p>
        </p:txBody>
      </p:sp>
      <p:sp>
        <p:nvSpPr>
          <p:cNvPr id="7" name="Text Placeholder 8"/>
          <p:cNvSpPr>
            <a:spLocks noGrp="1"/>
          </p:cNvSpPr>
          <p:nvPr>
            <p:ph type="body" sz="quarter" idx="13"/>
          </p:nvPr>
        </p:nvSpPr>
        <p:spPr>
          <a:xfrm>
            <a:off x="250825" y="1268413"/>
            <a:ext cx="8662988" cy="485791"/>
          </a:xfrm>
        </p:spPr>
        <p:txBody>
          <a:bodyPr tIns="0" rIns="0" bIns="0" anchor="ctr"/>
          <a:lstStyle>
            <a:lvl1pPr marL="0" indent="0">
              <a:lnSpc>
                <a:spcPts val="1800"/>
              </a:lnSpc>
              <a:spcBef>
                <a:spcPts val="0"/>
              </a:spcBef>
              <a:spcAft>
                <a:spcPts val="0"/>
              </a:spcAft>
              <a:buNone/>
              <a:defRPr sz="2000">
                <a:solidFill>
                  <a:schemeClr val="tx1"/>
                </a:solidFill>
              </a:defRPr>
            </a:lvl1pPr>
          </a:lstStyle>
          <a:p>
            <a:pPr lvl="0"/>
            <a:r>
              <a:rPr lang="en-US"/>
              <a:t>Click to edit Master text styles</a:t>
            </a:r>
          </a:p>
        </p:txBody>
      </p:sp>
      <p:sp>
        <p:nvSpPr>
          <p:cNvPr id="5" name="Slide Number Placeholder 5"/>
          <p:cNvSpPr>
            <a:spLocks noGrp="1"/>
          </p:cNvSpPr>
          <p:nvPr userDrawn="1">
            <p:ph type="sldNum" sz="quarter" idx="15"/>
          </p:nvPr>
        </p:nvSpPr>
        <p:spPr/>
        <p:txBody>
          <a:bodyPr/>
          <a:lstStyle>
            <a:lvl1pPr>
              <a:defRPr/>
            </a:lvl1pPr>
          </a:lstStyle>
          <a:p>
            <a:pPr>
              <a:defRPr/>
            </a:pPr>
            <a:fld id="{47FEB1EB-02AC-4B56-8D15-F017679608E5}" type="slidenum">
              <a:rPr lang="en-AU" altLang="en-US"/>
              <a:pPr>
                <a:defRPr/>
              </a:pPr>
              <a:t>‹#›</a:t>
            </a:fld>
            <a:endParaRPr lang="en-AU"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dirty="0"/>
          </a:p>
        </p:txBody>
      </p:sp>
      <p:sp>
        <p:nvSpPr>
          <p:cNvPr id="3" name="Content Placeholder 2"/>
          <p:cNvSpPr>
            <a:spLocks noGrp="1"/>
          </p:cNvSpPr>
          <p:nvPr>
            <p:ph sz="half" idx="1"/>
          </p:nvPr>
        </p:nvSpPr>
        <p:spPr>
          <a:xfrm>
            <a:off x="250824" y="1773237"/>
            <a:ext cx="4321176" cy="4535487"/>
          </a:xfrm>
        </p:spPr>
        <p:txBody>
          <a:bodyPr/>
          <a:lstStyle>
            <a:lvl1pPr>
              <a:defRPr sz="2000"/>
            </a:lvl1pPr>
            <a:lvl2pPr>
              <a:defRPr sz="1800"/>
            </a:lvl2pPr>
            <a:lvl3pPr>
              <a:defRPr sz="1800"/>
            </a:lvl3pPr>
            <a:lvl4pPr>
              <a:defRPr sz="1800"/>
            </a:lvl4pPr>
            <a:lvl5pPr>
              <a:defRPr sz="1600"/>
            </a:lvl5pPr>
            <a:lvl6pPr>
              <a:defRPr sz="16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AU" dirty="0"/>
              <a:t>Sixth level</a:t>
            </a:r>
          </a:p>
        </p:txBody>
      </p:sp>
      <p:sp>
        <p:nvSpPr>
          <p:cNvPr id="4" name="Content Placeholder 3"/>
          <p:cNvSpPr>
            <a:spLocks noGrp="1"/>
          </p:cNvSpPr>
          <p:nvPr>
            <p:ph sz="half" idx="2"/>
          </p:nvPr>
        </p:nvSpPr>
        <p:spPr>
          <a:xfrm>
            <a:off x="4643438" y="1773237"/>
            <a:ext cx="4270375" cy="4535487"/>
          </a:xfrm>
        </p:spPr>
        <p:txBody>
          <a:bodyPr/>
          <a:lstStyle>
            <a:lvl1pPr>
              <a:defRPr sz="2000"/>
            </a:lvl1pPr>
            <a:lvl2pPr>
              <a:defRPr sz="1800"/>
            </a:lvl2pPr>
            <a:lvl3pPr>
              <a:defRPr sz="1800"/>
            </a:lvl3pPr>
            <a:lvl4pPr>
              <a:defRPr sz="1800"/>
            </a:lvl4pPr>
            <a:lvl5pPr>
              <a:defRPr sz="1600"/>
            </a:lvl5pPr>
            <a:lvl6pPr>
              <a:defRPr sz="16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AU" dirty="0"/>
              <a:t>Sixth level</a:t>
            </a:r>
          </a:p>
        </p:txBody>
      </p:sp>
      <p:sp>
        <p:nvSpPr>
          <p:cNvPr id="9" name="Text Placeholder 8"/>
          <p:cNvSpPr>
            <a:spLocks noGrp="1"/>
          </p:cNvSpPr>
          <p:nvPr>
            <p:ph type="body" sz="quarter" idx="13"/>
          </p:nvPr>
        </p:nvSpPr>
        <p:spPr>
          <a:xfrm>
            <a:off x="250825" y="1268413"/>
            <a:ext cx="8662988" cy="485791"/>
          </a:xfrm>
        </p:spPr>
        <p:txBody>
          <a:bodyPr tIns="0" rIns="0" bIns="0" anchor="ctr"/>
          <a:lstStyle>
            <a:lvl1pPr marL="0" indent="0">
              <a:lnSpc>
                <a:spcPts val="1800"/>
              </a:lnSpc>
              <a:spcBef>
                <a:spcPts val="0"/>
              </a:spcBef>
              <a:spcAft>
                <a:spcPts val="0"/>
              </a:spcAft>
              <a:buNone/>
              <a:defRPr sz="2000">
                <a:solidFill>
                  <a:schemeClr val="tx1"/>
                </a:solidFill>
              </a:defRPr>
            </a:lvl1pPr>
          </a:lstStyle>
          <a:p>
            <a:pPr lvl="0"/>
            <a:r>
              <a:rPr lang="en-US"/>
              <a:t>Click to edit Master text styles</a:t>
            </a:r>
          </a:p>
        </p:txBody>
      </p:sp>
      <p:sp>
        <p:nvSpPr>
          <p:cNvPr id="6" name="Slide Number Placeholder 5"/>
          <p:cNvSpPr>
            <a:spLocks noGrp="1"/>
          </p:cNvSpPr>
          <p:nvPr userDrawn="1">
            <p:ph type="sldNum" sz="quarter" idx="14"/>
          </p:nvPr>
        </p:nvSpPr>
        <p:spPr/>
        <p:txBody>
          <a:bodyPr/>
          <a:lstStyle>
            <a:lvl1pPr>
              <a:defRPr/>
            </a:lvl1pPr>
          </a:lstStyle>
          <a:p>
            <a:pPr>
              <a:defRPr/>
            </a:pPr>
            <a:fld id="{2223979D-CF58-4B01-B428-CD5846A88D57}" type="slidenum">
              <a:rPr lang="en-AU" altLang="en-US"/>
              <a:pPr>
                <a:defRPr/>
              </a:pPr>
              <a:t>‹#›</a:t>
            </a:fld>
            <a:endParaRPr lang="en-AU"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p:nvPr userDrawn="1"/>
        </p:nvSpPr>
        <p:spPr bwMode="invGray">
          <a:xfrm flipH="1">
            <a:off x="928688" y="260350"/>
            <a:ext cx="8001000" cy="95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ltLang="en-US">
              <a:solidFill>
                <a:srgbClr val="FFFFFF"/>
              </a:solidFill>
              <a:ea typeface="ＭＳ Ｐゴシック" pitchFamily="34" charset="-128"/>
            </a:endParaRPr>
          </a:p>
        </p:txBody>
      </p:sp>
      <p:sp>
        <p:nvSpPr>
          <p:cNvPr id="9219" name="Title Placeholder 1"/>
          <p:cNvSpPr>
            <a:spLocks noGrp="1"/>
          </p:cNvSpPr>
          <p:nvPr>
            <p:ph type="title"/>
          </p:nvPr>
        </p:nvSpPr>
        <p:spPr bwMode="auto">
          <a:xfrm>
            <a:off x="1857375" y="428625"/>
            <a:ext cx="7056438" cy="63341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ltLang="en-US"/>
              <a:t>SLIDE TITLE, FONT IN ARIAL 24PT  [1 line only]</a:t>
            </a:r>
            <a:endParaRPr lang="en-AU" altLang="en-US"/>
          </a:p>
        </p:txBody>
      </p:sp>
      <p:sp>
        <p:nvSpPr>
          <p:cNvPr id="3" name="Text Placeholder 2"/>
          <p:cNvSpPr>
            <a:spLocks noGrp="1"/>
          </p:cNvSpPr>
          <p:nvPr>
            <p:ph type="body" idx="1"/>
          </p:nvPr>
        </p:nvSpPr>
        <p:spPr>
          <a:xfrm>
            <a:off x="250825" y="1357313"/>
            <a:ext cx="8662988" cy="5095875"/>
          </a:xfrm>
          <a:prstGeom prst="rect">
            <a:avLst/>
          </a:prstGeom>
        </p:spPr>
        <p:txBody>
          <a:bodyPr vert="horz" lIns="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AU" dirty="0"/>
              <a:t>Sixth level</a:t>
            </a:r>
          </a:p>
        </p:txBody>
      </p:sp>
      <p:sp>
        <p:nvSpPr>
          <p:cNvPr id="6" name="Slide Number Placeholder 5"/>
          <p:cNvSpPr>
            <a:spLocks noGrp="1"/>
          </p:cNvSpPr>
          <p:nvPr userDrawn="1">
            <p:ph type="sldNum" sz="quarter" idx="4"/>
          </p:nvPr>
        </p:nvSpPr>
        <p:spPr>
          <a:xfrm>
            <a:off x="8664575" y="6586538"/>
            <a:ext cx="249238" cy="214312"/>
          </a:xfrm>
          <a:prstGeom prst="rect">
            <a:avLst/>
          </a:prstGeom>
        </p:spPr>
        <p:txBody>
          <a:bodyPr vert="horz" wrap="square" lIns="0" tIns="0" rIns="0" bIns="0" numCol="1" anchor="ctr" anchorCtr="0" compatLnSpc="1">
            <a:prstTxWarp prst="textNoShape">
              <a:avLst/>
            </a:prstTxWarp>
          </a:bodyPr>
          <a:lstStyle>
            <a:lvl1pPr algn="r">
              <a:defRPr sz="900">
                <a:solidFill>
                  <a:schemeClr val="accent1"/>
                </a:solidFill>
                <a:cs typeface="Arial" charset="0"/>
              </a:defRPr>
            </a:lvl1pPr>
          </a:lstStyle>
          <a:p>
            <a:pPr>
              <a:defRPr/>
            </a:pPr>
            <a:fld id="{ED5C0544-1F47-4465-9CA0-0C7C2335B5D3}" type="slidenum">
              <a:rPr lang="en-AU" altLang="en-US"/>
              <a:pPr>
                <a:defRPr/>
              </a:pPr>
              <a:t>‹#›</a:t>
            </a:fld>
            <a:endParaRPr lang="en-AU" altLang="en-US"/>
          </a:p>
        </p:txBody>
      </p:sp>
      <p:cxnSp>
        <p:nvCxnSpPr>
          <p:cNvPr id="24" name="Straight Connector 23"/>
          <p:cNvCxnSpPr/>
          <p:nvPr userDrawn="1"/>
        </p:nvCxnSpPr>
        <p:spPr>
          <a:xfrm>
            <a:off x="250825" y="6575425"/>
            <a:ext cx="867886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9223" name="Group 10"/>
          <p:cNvGrpSpPr>
            <a:grpSpLocks/>
          </p:cNvGrpSpPr>
          <p:nvPr userDrawn="1"/>
        </p:nvGrpSpPr>
        <p:grpSpPr bwMode="auto">
          <a:xfrm>
            <a:off x="250825" y="260350"/>
            <a:ext cx="1611313" cy="788988"/>
            <a:chOff x="261938" y="5715016"/>
            <a:chExt cx="1612106" cy="789289"/>
          </a:xfrm>
        </p:grpSpPr>
        <p:sp>
          <p:nvSpPr>
            <p:cNvPr id="12" name="Rectangle 11"/>
            <p:cNvSpPr/>
            <p:nvPr userDrawn="1"/>
          </p:nvSpPr>
          <p:spPr>
            <a:xfrm flipH="1">
              <a:off x="261938" y="5715016"/>
              <a:ext cx="1612106" cy="7892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ltLang="en-US">
                <a:solidFill>
                  <a:srgbClr val="FFFFFF"/>
                </a:solidFill>
                <a:ea typeface="ＭＳ Ｐゴシック" pitchFamily="34" charset="-128"/>
              </a:endParaRPr>
            </a:p>
          </p:txBody>
        </p:sp>
        <p:pic>
          <p:nvPicPr>
            <p:cNvPr id="9225" name="Picture 12" descr="USY_MB1_rgb_Reversed_Standard_Logo.png"/>
            <p:cNvPicPr>
              <a:picLocks noChangeAspect="1"/>
            </p:cNvPicPr>
            <p:nvPr userDrawn="1"/>
          </p:nvPicPr>
          <p:blipFill>
            <a:blip r:embed="rId13" cstate="print"/>
            <a:srcRect/>
            <a:stretch>
              <a:fillRect/>
            </a:stretch>
          </p:blipFill>
          <p:spPr bwMode="auto">
            <a:xfrm>
              <a:off x="433773" y="5890063"/>
              <a:ext cx="1268436" cy="439194"/>
            </a:xfrm>
            <a:prstGeom prst="rect">
              <a:avLst/>
            </a:prstGeom>
            <a:noFill/>
            <a:ln w="9525">
              <a:noFill/>
              <a:miter lim="800000"/>
              <a:headEnd/>
              <a:tailEnd/>
            </a:ln>
          </p:spPr>
        </p:pic>
      </p:grpSp>
    </p:spTree>
  </p:cSld>
  <p:clrMap bg1="lt1" tx1="dk1" bg2="lt2" tx2="dk2" accent1="accent1" accent2="accent2" accent3="accent3" accent4="accent4" accent5="accent5" accent6="accent6" hlink="hlink" folHlink="folHlink"/>
  <p:sldLayoutIdLst>
    <p:sldLayoutId id="2147484659" r:id="rId1"/>
    <p:sldLayoutId id="2147484660" r:id="rId2"/>
    <p:sldLayoutId id="2147484661" r:id="rId3"/>
    <p:sldLayoutId id="2147484651" r:id="rId4"/>
    <p:sldLayoutId id="2147484652" r:id="rId5"/>
    <p:sldLayoutId id="2147484653" r:id="rId6"/>
    <p:sldLayoutId id="2147484654" r:id="rId7"/>
    <p:sldLayoutId id="2147484655" r:id="rId8"/>
    <p:sldLayoutId id="2147484656" r:id="rId9"/>
    <p:sldLayoutId id="2147484657" r:id="rId10"/>
    <p:sldLayoutId id="2147484658" r:id="rId11"/>
  </p:sldLayoutIdLst>
  <p:hf hdr="0" ftr="0" dt="0"/>
  <p:txStyles>
    <p:titleStyle>
      <a:lvl1pPr algn="r" rtl="0" eaLnBrk="0" fontAlgn="base" hangingPunct="0">
        <a:lnSpc>
          <a:spcPts val="2500"/>
        </a:lnSpc>
        <a:spcBef>
          <a:spcPct val="0"/>
        </a:spcBef>
        <a:spcAft>
          <a:spcPct val="0"/>
        </a:spcAft>
        <a:defRPr sz="2400" kern="1200">
          <a:solidFill>
            <a:schemeClr val="bg1"/>
          </a:solidFill>
          <a:latin typeface="+mj-lt"/>
          <a:ea typeface="ＭＳ Ｐゴシック" charset="0"/>
          <a:cs typeface="+mj-cs"/>
        </a:defRPr>
      </a:lvl1pPr>
      <a:lvl2pPr algn="r" rtl="0" eaLnBrk="0" fontAlgn="base" hangingPunct="0">
        <a:lnSpc>
          <a:spcPts val="2500"/>
        </a:lnSpc>
        <a:spcBef>
          <a:spcPct val="0"/>
        </a:spcBef>
        <a:spcAft>
          <a:spcPct val="0"/>
        </a:spcAft>
        <a:defRPr sz="2400">
          <a:solidFill>
            <a:schemeClr val="bg1"/>
          </a:solidFill>
          <a:latin typeface="Arial" charset="0"/>
          <a:ea typeface="ＭＳ Ｐゴシック" charset="0"/>
        </a:defRPr>
      </a:lvl2pPr>
      <a:lvl3pPr algn="r" rtl="0" eaLnBrk="0" fontAlgn="base" hangingPunct="0">
        <a:lnSpc>
          <a:spcPts val="2500"/>
        </a:lnSpc>
        <a:spcBef>
          <a:spcPct val="0"/>
        </a:spcBef>
        <a:spcAft>
          <a:spcPct val="0"/>
        </a:spcAft>
        <a:defRPr sz="2400">
          <a:solidFill>
            <a:schemeClr val="bg1"/>
          </a:solidFill>
          <a:latin typeface="Arial" charset="0"/>
          <a:ea typeface="ＭＳ Ｐゴシック" charset="0"/>
        </a:defRPr>
      </a:lvl3pPr>
      <a:lvl4pPr algn="r" rtl="0" eaLnBrk="0" fontAlgn="base" hangingPunct="0">
        <a:lnSpc>
          <a:spcPts val="2500"/>
        </a:lnSpc>
        <a:spcBef>
          <a:spcPct val="0"/>
        </a:spcBef>
        <a:spcAft>
          <a:spcPct val="0"/>
        </a:spcAft>
        <a:defRPr sz="2400">
          <a:solidFill>
            <a:schemeClr val="bg1"/>
          </a:solidFill>
          <a:latin typeface="Arial" charset="0"/>
          <a:ea typeface="ＭＳ Ｐゴシック" charset="0"/>
        </a:defRPr>
      </a:lvl4pPr>
      <a:lvl5pPr algn="r" rtl="0" eaLnBrk="0" fontAlgn="base" hangingPunct="0">
        <a:lnSpc>
          <a:spcPts val="2500"/>
        </a:lnSpc>
        <a:spcBef>
          <a:spcPct val="0"/>
        </a:spcBef>
        <a:spcAft>
          <a:spcPct val="0"/>
        </a:spcAft>
        <a:defRPr sz="2400">
          <a:solidFill>
            <a:schemeClr val="bg1"/>
          </a:solidFill>
          <a:latin typeface="Arial" charset="0"/>
          <a:ea typeface="ＭＳ Ｐゴシック" charset="0"/>
        </a:defRPr>
      </a:lvl5pPr>
      <a:lvl6pPr marL="457200" algn="r" rtl="0" fontAlgn="base">
        <a:lnSpc>
          <a:spcPts val="2500"/>
        </a:lnSpc>
        <a:spcBef>
          <a:spcPct val="0"/>
        </a:spcBef>
        <a:spcAft>
          <a:spcPct val="0"/>
        </a:spcAft>
        <a:defRPr sz="2400">
          <a:solidFill>
            <a:schemeClr val="bg1"/>
          </a:solidFill>
          <a:latin typeface="Arial" charset="0"/>
        </a:defRPr>
      </a:lvl6pPr>
      <a:lvl7pPr marL="914400" algn="r" rtl="0" fontAlgn="base">
        <a:lnSpc>
          <a:spcPts val="2500"/>
        </a:lnSpc>
        <a:spcBef>
          <a:spcPct val="0"/>
        </a:spcBef>
        <a:spcAft>
          <a:spcPct val="0"/>
        </a:spcAft>
        <a:defRPr sz="2400">
          <a:solidFill>
            <a:schemeClr val="bg1"/>
          </a:solidFill>
          <a:latin typeface="Arial" charset="0"/>
        </a:defRPr>
      </a:lvl7pPr>
      <a:lvl8pPr marL="1371600" algn="r" rtl="0" fontAlgn="base">
        <a:lnSpc>
          <a:spcPts val="2500"/>
        </a:lnSpc>
        <a:spcBef>
          <a:spcPct val="0"/>
        </a:spcBef>
        <a:spcAft>
          <a:spcPct val="0"/>
        </a:spcAft>
        <a:defRPr sz="2400">
          <a:solidFill>
            <a:schemeClr val="bg1"/>
          </a:solidFill>
          <a:latin typeface="Arial" charset="0"/>
        </a:defRPr>
      </a:lvl8pPr>
      <a:lvl9pPr marL="1828800" algn="r" rtl="0" fontAlgn="base">
        <a:lnSpc>
          <a:spcPts val="2500"/>
        </a:lnSpc>
        <a:spcBef>
          <a:spcPct val="0"/>
        </a:spcBef>
        <a:spcAft>
          <a:spcPct val="0"/>
        </a:spcAft>
        <a:defRPr sz="2400">
          <a:solidFill>
            <a:schemeClr val="bg1"/>
          </a:solidFill>
          <a:latin typeface="Arial" charset="0"/>
        </a:defRPr>
      </a:lvl9pPr>
    </p:titleStyle>
    <p:bodyStyle>
      <a:lvl1pPr marL="174625" indent="-174625" algn="l" rtl="0" eaLnBrk="0" fontAlgn="base" hangingPunct="0">
        <a:spcBef>
          <a:spcPts val="500"/>
        </a:spcBef>
        <a:spcAft>
          <a:spcPts val="500"/>
        </a:spcAft>
        <a:buClr>
          <a:schemeClr val="accent1"/>
        </a:buClr>
        <a:buFont typeface="Arial" charset="0"/>
        <a:buChar char="›"/>
        <a:defRPr lang="en-US" sz="2000" kern="1200" dirty="0">
          <a:solidFill>
            <a:schemeClr val="tx1"/>
          </a:solidFill>
          <a:latin typeface="+mn-lt"/>
          <a:ea typeface="ＭＳ Ｐゴシック" charset="0"/>
          <a:cs typeface="+mn-cs"/>
        </a:defRPr>
      </a:lvl1pPr>
      <a:lvl2pPr marL="361950" indent="-184150" algn="l" rtl="0" eaLnBrk="0" fontAlgn="base" hangingPunct="0">
        <a:spcBef>
          <a:spcPts val="500"/>
        </a:spcBef>
        <a:spcAft>
          <a:spcPts val="500"/>
        </a:spcAft>
        <a:buClr>
          <a:schemeClr val="accent1"/>
        </a:buClr>
        <a:buFont typeface="Arial" charset="0"/>
        <a:buChar char="-"/>
        <a:defRPr lang="en-US" kern="1200" dirty="0">
          <a:solidFill>
            <a:schemeClr val="tx1"/>
          </a:solidFill>
          <a:latin typeface="+mn-lt"/>
          <a:ea typeface="ＭＳ Ｐゴシック" charset="0"/>
          <a:cs typeface="+mn-cs"/>
        </a:defRPr>
      </a:lvl2pPr>
      <a:lvl3pPr marL="539750" indent="-177800" algn="l" rtl="0" eaLnBrk="0" fontAlgn="base" hangingPunct="0">
        <a:spcBef>
          <a:spcPts val="500"/>
        </a:spcBef>
        <a:spcAft>
          <a:spcPts val="500"/>
        </a:spcAft>
        <a:buClr>
          <a:schemeClr val="accent1"/>
        </a:buClr>
        <a:buFont typeface="Arial" charset="0"/>
        <a:buChar char="-"/>
        <a:defRPr lang="en-US" kern="1200" dirty="0">
          <a:solidFill>
            <a:schemeClr val="tx1"/>
          </a:solidFill>
          <a:latin typeface="+mn-lt"/>
          <a:ea typeface="ＭＳ Ｐゴシック" charset="0"/>
          <a:cs typeface="+mn-cs"/>
        </a:defRPr>
      </a:lvl3pPr>
      <a:lvl4pPr marL="717550" indent="-177800" algn="l" rtl="0" eaLnBrk="0" fontAlgn="base" hangingPunct="0">
        <a:spcBef>
          <a:spcPts val="500"/>
        </a:spcBef>
        <a:spcAft>
          <a:spcPts val="500"/>
        </a:spcAft>
        <a:buClr>
          <a:schemeClr val="accent1"/>
        </a:buClr>
        <a:buFont typeface="Arial" charset="0"/>
        <a:buChar char="-"/>
        <a:defRPr lang="en-US" kern="1200" dirty="0">
          <a:solidFill>
            <a:schemeClr val="tx1"/>
          </a:solidFill>
          <a:latin typeface="+mn-lt"/>
          <a:ea typeface="ＭＳ Ｐゴシック" charset="0"/>
          <a:cs typeface="+mn-cs"/>
        </a:defRPr>
      </a:lvl4pPr>
      <a:lvl5pPr marL="895350" indent="-177800" algn="l" rtl="0" eaLnBrk="0" fontAlgn="base" hangingPunct="0">
        <a:spcBef>
          <a:spcPts val="500"/>
        </a:spcBef>
        <a:spcAft>
          <a:spcPts val="500"/>
        </a:spcAft>
        <a:buClr>
          <a:schemeClr val="accent1"/>
        </a:buClr>
        <a:buFont typeface="Arial" charset="0"/>
        <a:buChar char="•"/>
        <a:defRPr lang="en-AU" sz="1600" kern="1200" dirty="0">
          <a:solidFill>
            <a:schemeClr val="tx1"/>
          </a:solidFill>
          <a:latin typeface="+mn-lt"/>
          <a:ea typeface="ＭＳ Ｐゴシック" charset="0"/>
          <a:cs typeface="+mn-cs"/>
        </a:defRPr>
      </a:lvl5pPr>
      <a:lvl6pPr marL="1074738" indent="-174625"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13.emf"/><Relationship Id="rId4" Type="http://schemas.openxmlformats.org/officeDocument/2006/relationships/image" Target="../media/image12.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ctrTitle"/>
          </p:nvPr>
        </p:nvSpPr>
        <p:spPr>
          <a:xfrm>
            <a:off x="1187450" y="548680"/>
            <a:ext cx="7956550" cy="1223963"/>
          </a:xfrm>
        </p:spPr>
        <p:txBody>
          <a:bodyPr>
            <a:noAutofit/>
          </a:bodyPr>
          <a:lstStyle/>
          <a:p>
            <a:pPr algn="ctr"/>
            <a:r>
              <a:rPr lang="en-AU" sz="2400" dirty="0"/>
              <a:t>Accounting for Natural Capital on Farms: Practical Suggestions for Measuring Changes in Soil Natural Capital</a:t>
            </a:r>
          </a:p>
        </p:txBody>
      </p:sp>
      <p:sp>
        <p:nvSpPr>
          <p:cNvPr id="3" name="Subtitle 2"/>
          <p:cNvSpPr>
            <a:spLocks noGrp="1"/>
          </p:cNvSpPr>
          <p:nvPr>
            <p:ph type="subTitle" idx="1"/>
          </p:nvPr>
        </p:nvSpPr>
        <p:spPr>
          <a:xfrm>
            <a:off x="3550819" y="4761590"/>
            <a:ext cx="5616575" cy="720725"/>
          </a:xfrm>
        </p:spPr>
        <p:txBody>
          <a:bodyPr>
            <a:noAutofit/>
          </a:bodyPr>
          <a:lstStyle/>
          <a:p>
            <a:pPr algn="ctr">
              <a:defRPr/>
            </a:pPr>
            <a:r>
              <a:rPr lang="en-US" sz="1800" b="1" dirty="0">
                <a:solidFill>
                  <a:srgbClr val="FFFFFF"/>
                </a:solidFill>
              </a:rPr>
              <a:t>Paper Presented at the Third Meeting of the OECD Network on Agricultural Total Factor Productivity and the Environment</a:t>
            </a:r>
          </a:p>
          <a:p>
            <a:pPr algn="ctr">
              <a:defRPr/>
            </a:pPr>
            <a:r>
              <a:rPr lang="en-US" sz="1800" b="1" dirty="0">
                <a:solidFill>
                  <a:srgbClr val="FFFFFF"/>
                </a:solidFill>
              </a:rPr>
              <a:t>31 October 2019</a:t>
            </a:r>
          </a:p>
        </p:txBody>
      </p:sp>
      <p:sp>
        <p:nvSpPr>
          <p:cNvPr id="14342" name="Content Placeholder 3"/>
          <p:cNvSpPr txBox="1">
            <a:spLocks/>
          </p:cNvSpPr>
          <p:nvPr/>
        </p:nvSpPr>
        <p:spPr bwMode="white">
          <a:xfrm>
            <a:off x="2484438" y="2011363"/>
            <a:ext cx="5975350" cy="1873250"/>
          </a:xfrm>
          <a:prstGeom prst="rect">
            <a:avLst/>
          </a:prstGeom>
          <a:noFill/>
          <a:ln w="9525">
            <a:noFill/>
            <a:miter lim="800000"/>
            <a:headEnd/>
            <a:tailEnd/>
          </a:ln>
        </p:spPr>
        <p:txBody>
          <a:bodyPr lIns="0" tIns="0" rIns="0" bIns="0" anchor="ctr"/>
          <a:lstStyle/>
          <a:p>
            <a:pPr marL="174625" indent="-174625" algn="ctr">
              <a:spcBef>
                <a:spcPts val="500"/>
              </a:spcBef>
              <a:spcAft>
                <a:spcPts val="500"/>
              </a:spcAft>
              <a:buClr>
                <a:schemeClr val="accent1"/>
              </a:buClr>
              <a:buFont typeface="Arial" charset="0"/>
              <a:buNone/>
            </a:pPr>
            <a:endParaRPr lang="en-US" altLang="en-US">
              <a:solidFill>
                <a:srgbClr val="FF0000"/>
              </a:solidFill>
            </a:endParaRPr>
          </a:p>
        </p:txBody>
      </p:sp>
      <p:sp>
        <p:nvSpPr>
          <p:cNvPr id="14343" name="Content Placeholder 3"/>
          <p:cNvSpPr txBox="1">
            <a:spLocks/>
          </p:cNvSpPr>
          <p:nvPr/>
        </p:nvSpPr>
        <p:spPr bwMode="white">
          <a:xfrm>
            <a:off x="3059832" y="2276872"/>
            <a:ext cx="5976938" cy="2089150"/>
          </a:xfrm>
          <a:prstGeom prst="rect">
            <a:avLst/>
          </a:prstGeom>
          <a:noFill/>
          <a:ln w="9525">
            <a:noFill/>
            <a:miter lim="800000"/>
            <a:headEnd/>
            <a:tailEnd/>
          </a:ln>
        </p:spPr>
        <p:txBody>
          <a:bodyPr lIns="0" tIns="0" rIns="0" bIns="0" anchor="ctr"/>
          <a:lstStyle/>
          <a:p>
            <a:pPr marL="174625" indent="-174625" algn="ctr">
              <a:buClr>
                <a:schemeClr val="accent1"/>
              </a:buClr>
            </a:pPr>
            <a:r>
              <a:rPr lang="en-US" altLang="en-US" sz="2200" b="1" dirty="0">
                <a:solidFill>
                  <a:schemeClr val="bg1"/>
                </a:solidFill>
              </a:rPr>
              <a:t>Tiho Ancev</a:t>
            </a:r>
          </a:p>
          <a:p>
            <a:pPr marL="174625" indent="-174625" algn="ctr">
              <a:buClr>
                <a:schemeClr val="accent1"/>
              </a:buClr>
            </a:pPr>
            <a:r>
              <a:rPr lang="en-US" altLang="en-US" dirty="0">
                <a:solidFill>
                  <a:schemeClr val="bg1"/>
                </a:solidFill>
              </a:rPr>
              <a:t>University of Sydney</a:t>
            </a:r>
          </a:p>
          <a:p>
            <a:pPr marL="174625" indent="-174625" algn="ctr">
              <a:buClr>
                <a:schemeClr val="accent1"/>
              </a:buClr>
            </a:pPr>
            <a:endParaRPr lang="en-US" altLang="en-US" dirty="0">
              <a:solidFill>
                <a:schemeClr val="bg1"/>
              </a:solidFill>
            </a:endParaRPr>
          </a:p>
          <a:p>
            <a:pPr marL="174625" indent="-174625" algn="ctr">
              <a:buClr>
                <a:schemeClr val="accent1"/>
              </a:buClr>
            </a:pPr>
            <a:r>
              <a:rPr lang="en-US" altLang="en-US" sz="2200" b="1" dirty="0">
                <a:solidFill>
                  <a:schemeClr val="bg1"/>
                </a:solidFill>
              </a:rPr>
              <a:t>M A Samad Azad</a:t>
            </a:r>
          </a:p>
          <a:p>
            <a:pPr marL="174625" indent="-174625" algn="ctr">
              <a:buClr>
                <a:schemeClr val="accent1"/>
              </a:buClr>
            </a:pPr>
            <a:r>
              <a:rPr lang="en-US" altLang="en-US" dirty="0">
                <a:solidFill>
                  <a:schemeClr val="bg1"/>
                </a:solidFill>
              </a:rPr>
              <a:t>Department of Agriculture and Water Resources</a:t>
            </a:r>
          </a:p>
          <a:p>
            <a:pPr marL="174625" indent="-174625" algn="ctr">
              <a:buClr>
                <a:schemeClr val="accent1"/>
              </a:buClr>
            </a:pPr>
            <a:endParaRPr lang="en-US" altLang="en-US" dirty="0">
              <a:solidFill>
                <a:srgbClr val="FFFF00"/>
              </a:solidFill>
            </a:endParaRPr>
          </a:p>
          <a:p>
            <a:pPr marL="174625" indent="-174625" algn="ctr">
              <a:buClr>
                <a:schemeClr val="accent1"/>
              </a:buClr>
              <a:buFont typeface="Arial" charset="0"/>
              <a:buNone/>
            </a:pPr>
            <a:endParaRPr lang="en-US" altLang="en-US" dirty="0">
              <a:solidFill>
                <a:srgbClr val="FF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87EC6-A8EA-4693-8A9C-7A10E5584B02}"/>
              </a:ext>
            </a:extLst>
          </p:cNvPr>
          <p:cNvSpPr>
            <a:spLocks noGrp="1"/>
          </p:cNvSpPr>
          <p:nvPr>
            <p:ph type="title"/>
          </p:nvPr>
        </p:nvSpPr>
        <p:spPr>
          <a:xfrm>
            <a:off x="1857375" y="428625"/>
            <a:ext cx="6807200" cy="768127"/>
          </a:xfrm>
        </p:spPr>
        <p:txBody>
          <a:bodyPr/>
          <a:lstStyle/>
          <a:p>
            <a:r>
              <a:rPr lang="en-AU" dirty="0"/>
              <a:t>Parcel is divided in two exactly identical parts</a:t>
            </a:r>
            <a:endParaRPr lang="en-US" dirty="0"/>
          </a:p>
        </p:txBody>
      </p:sp>
      <p:sp>
        <p:nvSpPr>
          <p:cNvPr id="3" name="Content Placeholder 2">
            <a:extLst>
              <a:ext uri="{FF2B5EF4-FFF2-40B4-BE49-F238E27FC236}">
                <a16:creationId xmlns:a16="http://schemas.microsoft.com/office/drawing/2014/main" id="{D98A2F8D-A54E-4252-AE3C-E1AD8409C286}"/>
              </a:ext>
            </a:extLst>
          </p:cNvPr>
          <p:cNvSpPr>
            <a:spLocks noGrp="1"/>
          </p:cNvSpPr>
          <p:nvPr>
            <p:ph idx="1"/>
          </p:nvPr>
        </p:nvSpPr>
        <p:spPr/>
        <p:txBody>
          <a:bodyPr/>
          <a:lstStyle/>
          <a:p>
            <a:endParaRPr lang="en-US" dirty="0"/>
          </a:p>
        </p:txBody>
      </p:sp>
      <p:sp>
        <p:nvSpPr>
          <p:cNvPr id="4" name="Slide Number Placeholder 3">
            <a:extLst>
              <a:ext uri="{FF2B5EF4-FFF2-40B4-BE49-F238E27FC236}">
                <a16:creationId xmlns:a16="http://schemas.microsoft.com/office/drawing/2014/main" id="{47EA7F77-20BE-4757-88C5-786FFB2C8A5B}"/>
              </a:ext>
            </a:extLst>
          </p:cNvPr>
          <p:cNvSpPr>
            <a:spLocks noGrp="1"/>
          </p:cNvSpPr>
          <p:nvPr>
            <p:ph type="sldNum" sz="quarter" idx="10"/>
          </p:nvPr>
        </p:nvSpPr>
        <p:spPr/>
        <p:txBody>
          <a:bodyPr/>
          <a:lstStyle/>
          <a:p>
            <a:pPr>
              <a:defRPr/>
            </a:pPr>
            <a:fld id="{CA2B04A7-005D-4B9E-AE89-0114FF2415C4}" type="slidenum">
              <a:rPr lang="en-AU" altLang="en-US" smtClean="0"/>
              <a:pPr>
                <a:defRPr/>
              </a:pPr>
              <a:t>10</a:t>
            </a:fld>
            <a:endParaRPr lang="en-AU" altLang="en-US"/>
          </a:p>
        </p:txBody>
      </p:sp>
      <p:pic>
        <p:nvPicPr>
          <p:cNvPr id="5" name="Picture 4">
            <a:extLst>
              <a:ext uri="{FF2B5EF4-FFF2-40B4-BE49-F238E27FC236}">
                <a16:creationId xmlns:a16="http://schemas.microsoft.com/office/drawing/2014/main" id="{52F509E3-D94E-43F1-AC37-6B4E0ED5747E}"/>
              </a:ext>
            </a:extLst>
          </p:cNvPr>
          <p:cNvPicPr>
            <a:picLocks noChangeAspect="1"/>
          </p:cNvPicPr>
          <p:nvPr/>
        </p:nvPicPr>
        <p:blipFill>
          <a:blip r:embed="rId2"/>
          <a:stretch>
            <a:fillRect/>
          </a:stretch>
        </p:blipFill>
        <p:spPr>
          <a:xfrm>
            <a:off x="683568" y="2606446"/>
            <a:ext cx="7064214" cy="3962583"/>
          </a:xfrm>
          <a:prstGeom prst="rect">
            <a:avLst/>
          </a:prstGeom>
        </p:spPr>
      </p:pic>
    </p:spTree>
    <p:extLst>
      <p:ext uri="{BB962C8B-B14F-4D97-AF65-F5344CB8AC3E}">
        <p14:creationId xmlns:p14="http://schemas.microsoft.com/office/powerpoint/2010/main" val="14651103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CB599-47C4-40A3-A534-9526FA0A7EC1}"/>
              </a:ext>
            </a:extLst>
          </p:cNvPr>
          <p:cNvSpPr>
            <a:spLocks noGrp="1"/>
          </p:cNvSpPr>
          <p:nvPr>
            <p:ph type="title"/>
          </p:nvPr>
        </p:nvSpPr>
        <p:spPr/>
        <p:txBody>
          <a:bodyPr/>
          <a:lstStyle/>
          <a:p>
            <a:r>
              <a:rPr lang="en-US" dirty="0"/>
              <a:t>Each part given to a different owner</a:t>
            </a:r>
          </a:p>
        </p:txBody>
      </p:sp>
      <p:sp>
        <p:nvSpPr>
          <p:cNvPr id="3" name="Content Placeholder 2">
            <a:extLst>
              <a:ext uri="{FF2B5EF4-FFF2-40B4-BE49-F238E27FC236}">
                <a16:creationId xmlns:a16="http://schemas.microsoft.com/office/drawing/2014/main" id="{0AA45059-B91F-47B5-B03B-5F22DCDABF5A}"/>
              </a:ext>
            </a:extLst>
          </p:cNvPr>
          <p:cNvSpPr>
            <a:spLocks noGrp="1"/>
          </p:cNvSpPr>
          <p:nvPr>
            <p:ph idx="1"/>
          </p:nvPr>
        </p:nvSpPr>
        <p:spPr>
          <a:xfrm>
            <a:off x="240505" y="1484313"/>
            <a:ext cx="8795991" cy="4679949"/>
          </a:xfrm>
        </p:spPr>
        <p:txBody>
          <a:bodyPr>
            <a:normAutofit fontScale="92500"/>
          </a:bodyPr>
          <a:lstStyle/>
          <a:p>
            <a:r>
              <a:rPr lang="en-AU" sz="2200" dirty="0"/>
              <a:t>Owners are allowed to manage the two subdivisions in any way they like. </a:t>
            </a:r>
          </a:p>
          <a:p>
            <a:r>
              <a:rPr lang="en-AU" sz="2200" dirty="0"/>
              <a:t>This arrangement is going on for substantial amount of time (say 20 years), over which the two owners manage the two subdivisions substantially differently over time.</a:t>
            </a:r>
          </a:p>
          <a:p>
            <a:r>
              <a:rPr lang="en-AU" sz="2200" dirty="0"/>
              <a:t>After 20 years, the two sub-divisions are put together again, and are planted by a single crop and uniformly managed. At the harvest, the yield monitor shows that the yield from one of the sub-divisions is substantially lower than the yield from the other. </a:t>
            </a:r>
          </a:p>
          <a:p>
            <a:r>
              <a:rPr lang="en-AU" sz="2200" dirty="0"/>
              <a:t>The difference in the observed productivity of the two sub-divisions could be attributed to the differences in natural capital that occurred over 20 years.</a:t>
            </a:r>
          </a:p>
          <a:p>
            <a:r>
              <a:rPr lang="en-AU" sz="2200" dirty="0"/>
              <a:t>Differences in management under the separate ownership of the two sub-divisions have resulted in significant differences in the stock of natural capital. </a:t>
            </a:r>
          </a:p>
        </p:txBody>
      </p:sp>
      <p:sp>
        <p:nvSpPr>
          <p:cNvPr id="4" name="Slide Number Placeholder 3">
            <a:extLst>
              <a:ext uri="{FF2B5EF4-FFF2-40B4-BE49-F238E27FC236}">
                <a16:creationId xmlns:a16="http://schemas.microsoft.com/office/drawing/2014/main" id="{5A7D2B15-740D-47C9-9342-F8FCC127F5F4}"/>
              </a:ext>
            </a:extLst>
          </p:cNvPr>
          <p:cNvSpPr>
            <a:spLocks noGrp="1"/>
          </p:cNvSpPr>
          <p:nvPr>
            <p:ph type="sldNum" sz="quarter" idx="10"/>
          </p:nvPr>
        </p:nvSpPr>
        <p:spPr/>
        <p:txBody>
          <a:bodyPr/>
          <a:lstStyle/>
          <a:p>
            <a:pPr>
              <a:defRPr/>
            </a:pPr>
            <a:fld id="{CA2B04A7-005D-4B9E-AE89-0114FF2415C4}" type="slidenum">
              <a:rPr lang="en-AU" altLang="en-US" smtClean="0"/>
              <a:pPr>
                <a:defRPr/>
              </a:pPr>
              <a:t>11</a:t>
            </a:fld>
            <a:endParaRPr lang="en-AU" altLang="en-US"/>
          </a:p>
        </p:txBody>
      </p:sp>
    </p:spTree>
    <p:extLst>
      <p:ext uri="{BB962C8B-B14F-4D97-AF65-F5344CB8AC3E}">
        <p14:creationId xmlns:p14="http://schemas.microsoft.com/office/powerpoint/2010/main" val="502476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BA67F-3A44-4696-9D72-B507D5A532D0}"/>
              </a:ext>
            </a:extLst>
          </p:cNvPr>
          <p:cNvSpPr>
            <a:spLocks noGrp="1"/>
          </p:cNvSpPr>
          <p:nvPr>
            <p:ph type="title"/>
          </p:nvPr>
        </p:nvSpPr>
        <p:spPr/>
        <p:txBody>
          <a:bodyPr/>
          <a:lstStyle/>
          <a:p>
            <a:r>
              <a:rPr lang="en-US" dirty="0"/>
              <a:t>In practice…</a:t>
            </a:r>
          </a:p>
        </p:txBody>
      </p:sp>
      <p:sp>
        <p:nvSpPr>
          <p:cNvPr id="3" name="Content Placeholder 2">
            <a:extLst>
              <a:ext uri="{FF2B5EF4-FFF2-40B4-BE49-F238E27FC236}">
                <a16:creationId xmlns:a16="http://schemas.microsoft.com/office/drawing/2014/main" id="{D8093DD5-CD1C-48F6-9046-634F55B91FD3}"/>
              </a:ext>
            </a:extLst>
          </p:cNvPr>
          <p:cNvSpPr>
            <a:spLocks noGrp="1"/>
          </p:cNvSpPr>
          <p:nvPr>
            <p:ph idx="1"/>
          </p:nvPr>
        </p:nvSpPr>
        <p:spPr>
          <a:xfrm>
            <a:off x="250824" y="1340768"/>
            <a:ext cx="8662989" cy="4679949"/>
          </a:xfrm>
        </p:spPr>
        <p:txBody>
          <a:bodyPr>
            <a:noAutofit/>
          </a:bodyPr>
          <a:lstStyle/>
          <a:p>
            <a:r>
              <a:rPr lang="en-AU" sz="2400" dirty="0"/>
              <a:t>We have to come up with a practical way of assessing the differences in natural capital over time. </a:t>
            </a:r>
          </a:p>
          <a:p>
            <a:r>
              <a:rPr lang="en-AU" sz="2400" dirty="0"/>
              <a:t>We have to make comparisons among parcels of land that have different starting values for natural capital, and also have very different management over time.</a:t>
            </a:r>
          </a:p>
          <a:p>
            <a:r>
              <a:rPr lang="en-AU" sz="2400" dirty="0"/>
              <a:t>We need to control for the starting value of natural capital, and for all inputs and outputs used over time. </a:t>
            </a:r>
          </a:p>
          <a:p>
            <a:r>
              <a:rPr lang="en-AU" sz="2400" dirty="0"/>
              <a:t>We should try to quantify differences in productivity between parcels of land that cannot be explained by differences in management (i.e. inputs and outputs) or differences in starting values of natural capital.</a:t>
            </a:r>
          </a:p>
          <a:p>
            <a:r>
              <a:rPr lang="en-AU" sz="2400" dirty="0"/>
              <a:t>We need a reference: a frontier!</a:t>
            </a:r>
            <a:endParaRPr lang="en-US" sz="2400" dirty="0"/>
          </a:p>
        </p:txBody>
      </p:sp>
      <p:sp>
        <p:nvSpPr>
          <p:cNvPr id="4" name="Slide Number Placeholder 3">
            <a:extLst>
              <a:ext uri="{FF2B5EF4-FFF2-40B4-BE49-F238E27FC236}">
                <a16:creationId xmlns:a16="http://schemas.microsoft.com/office/drawing/2014/main" id="{BA1EE3E5-8C95-4B98-A659-2FD49578D1D5}"/>
              </a:ext>
            </a:extLst>
          </p:cNvPr>
          <p:cNvSpPr>
            <a:spLocks noGrp="1"/>
          </p:cNvSpPr>
          <p:nvPr>
            <p:ph type="sldNum" sz="quarter" idx="10"/>
          </p:nvPr>
        </p:nvSpPr>
        <p:spPr/>
        <p:txBody>
          <a:bodyPr/>
          <a:lstStyle/>
          <a:p>
            <a:pPr>
              <a:defRPr/>
            </a:pPr>
            <a:fld id="{CA2B04A7-005D-4B9E-AE89-0114FF2415C4}" type="slidenum">
              <a:rPr lang="en-AU" altLang="en-US" smtClean="0"/>
              <a:pPr>
                <a:defRPr/>
              </a:pPr>
              <a:t>12</a:t>
            </a:fld>
            <a:endParaRPr lang="en-AU" altLang="en-US"/>
          </a:p>
        </p:txBody>
      </p:sp>
    </p:spTree>
    <p:extLst>
      <p:ext uri="{BB962C8B-B14F-4D97-AF65-F5344CB8AC3E}">
        <p14:creationId xmlns:p14="http://schemas.microsoft.com/office/powerpoint/2010/main" val="2402107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a:spLocks noChangeArrowheads="1"/>
          </p:cNvSpPr>
          <p:nvPr/>
        </p:nvSpPr>
        <p:spPr bwMode="auto">
          <a:xfrm>
            <a:off x="441735" y="312563"/>
            <a:ext cx="8280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buFont typeface="Arial" panose="020B0604020202020204" pitchFamily="34" charset="0"/>
              <a:buNone/>
            </a:pPr>
            <a:r>
              <a:rPr lang="en-AU" altLang="en-US" sz="2400" b="1" dirty="0">
                <a:solidFill>
                  <a:schemeClr val="bg1"/>
                </a:solidFill>
              </a:rPr>
              <a:t>Conceptual Framework: </a:t>
            </a:r>
          </a:p>
          <a:p>
            <a:pPr algn="ctr">
              <a:buFont typeface="Arial" panose="020B0604020202020204" pitchFamily="34" charset="0"/>
              <a:buNone/>
            </a:pPr>
            <a:r>
              <a:rPr lang="en-AU" altLang="en-US" sz="2400" b="1" dirty="0">
                <a:solidFill>
                  <a:schemeClr val="bg1"/>
                </a:solidFill>
              </a:rPr>
              <a:t>Soil Natural Capital Indicator (SNCI)</a:t>
            </a:r>
          </a:p>
        </p:txBody>
      </p:sp>
      <p:sp>
        <p:nvSpPr>
          <p:cNvPr id="18435" name="Rectangle 12"/>
          <p:cNvSpPr>
            <a:spLocks noChangeArrowheads="1"/>
          </p:cNvSpPr>
          <p:nvPr/>
        </p:nvSpPr>
        <p:spPr bwMode="auto">
          <a:xfrm>
            <a:off x="467728" y="2794510"/>
            <a:ext cx="8254407"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ts val="300"/>
              </a:spcBef>
              <a:buFont typeface="Arial" panose="020B0604020202020204" pitchFamily="34" charset="0"/>
              <a:buNone/>
            </a:pPr>
            <a:r>
              <a:rPr lang="en-AU" altLang="en-US" sz="2000" dirty="0"/>
              <a:t>s = vector of nature provided production factors (</a:t>
            </a:r>
            <a:r>
              <a:rPr lang="en-AU" altLang="en-US" dirty="0"/>
              <a:t>i.e. soil attributes</a:t>
            </a:r>
            <a:r>
              <a:rPr lang="en-AU" altLang="en-US" sz="2000" dirty="0"/>
              <a:t>)</a:t>
            </a:r>
          </a:p>
          <a:p>
            <a:pPr>
              <a:spcBef>
                <a:spcPts val="300"/>
              </a:spcBef>
              <a:buFont typeface="Arial" panose="020B0604020202020204" pitchFamily="34" charset="0"/>
              <a:buNone/>
            </a:pPr>
            <a:r>
              <a:rPr lang="en-AU" altLang="en-US" sz="2000" dirty="0"/>
              <a:t>x = vector of production inputs (inputs provided by humans)</a:t>
            </a:r>
          </a:p>
          <a:p>
            <a:pPr>
              <a:spcBef>
                <a:spcPts val="300"/>
              </a:spcBef>
              <a:buFont typeface="Arial" panose="020B0604020202020204" pitchFamily="34" charset="0"/>
              <a:buNone/>
            </a:pPr>
            <a:r>
              <a:rPr lang="en-AU" altLang="en-US" sz="2000" dirty="0"/>
              <a:t>y = vector of outputs produced by a farm</a:t>
            </a:r>
          </a:p>
        </p:txBody>
      </p:sp>
      <p:sp>
        <p:nvSpPr>
          <p:cNvPr id="3" name="Rectangle 2"/>
          <p:cNvSpPr/>
          <p:nvPr/>
        </p:nvSpPr>
        <p:spPr>
          <a:xfrm>
            <a:off x="467728" y="4015144"/>
            <a:ext cx="8127968" cy="707886"/>
          </a:xfrm>
          <a:prstGeom prst="rect">
            <a:avLst/>
          </a:prstGeom>
        </p:spPr>
        <p:txBody>
          <a:bodyPr wrap="square">
            <a:spAutoFit/>
          </a:bodyPr>
          <a:lstStyle/>
          <a:p>
            <a:r>
              <a:rPr lang="en-AU" sz="2000" dirty="0"/>
              <a:t>The production function can be characterised by a directional distance function:</a:t>
            </a:r>
          </a:p>
        </p:txBody>
      </p:sp>
      <mc:AlternateContent xmlns:mc="http://schemas.openxmlformats.org/markup-compatibility/2006" xmlns:a14="http://schemas.microsoft.com/office/drawing/2010/main">
        <mc:Choice Requires="a14">
          <p:sp>
            <p:nvSpPr>
              <p:cNvPr id="5" name="Rectangle 4"/>
              <p:cNvSpPr/>
              <p:nvPr/>
            </p:nvSpPr>
            <p:spPr>
              <a:xfrm>
                <a:off x="441735" y="4725144"/>
                <a:ext cx="8355973" cy="468783"/>
              </a:xfrm>
              <a:prstGeom prst="rect">
                <a:avLst/>
              </a:prstGeom>
            </p:spPr>
            <p:txBody>
              <a:bodyPr wrap="square">
                <a:spAutoFit/>
              </a:bodyPr>
              <a:lstStyle/>
              <a:p>
                <a14:m>
                  <m:oMath xmlns:m="http://schemas.openxmlformats.org/officeDocument/2006/math">
                    <m:sSub>
                      <m:sSubPr>
                        <m:ctrlPr>
                          <a:rPr lang="en-AU" sz="2000" i="1" smtClean="0">
                            <a:latin typeface="Cambria Math" panose="02040503050406030204" pitchFamily="18" charset="0"/>
                          </a:rPr>
                        </m:ctrlPr>
                      </m:sSubPr>
                      <m:e>
                        <m:acc>
                          <m:accPr>
                            <m:chr m:val="⃗"/>
                            <m:ctrlPr>
                              <a:rPr lang="en-AU" sz="2000" i="1">
                                <a:effectLst/>
                                <a:latin typeface="Cambria Math" panose="02040503050406030204" pitchFamily="18" charset="0"/>
                              </a:rPr>
                            </m:ctrlPr>
                          </m:accPr>
                          <m:e>
                            <m:r>
                              <a:rPr lang="en-AU" sz="2000" i="1">
                                <a:effectLst/>
                                <a:latin typeface="Cambria Math" panose="02040503050406030204" pitchFamily="18" charset="0"/>
                                <a:ea typeface="Calibri" panose="020F0502020204030204" pitchFamily="34" charset="0"/>
                                <a:cs typeface="Times New Roman" panose="02020603050405020304" pitchFamily="18" charset="0"/>
                              </a:rPr>
                              <m:t>𝐷</m:t>
                            </m:r>
                          </m:e>
                        </m:acc>
                        <m:r>
                          <a:rPr lang="en-AU" sz="2000" i="1">
                            <a:effectLst/>
                            <a:latin typeface="Cambria Math" panose="02040503050406030204" pitchFamily="18" charset="0"/>
                            <a:ea typeface="Calibri" panose="020F0502020204030204" pitchFamily="34" charset="0"/>
                            <a:cs typeface="Times New Roman" panose="02020603050405020304" pitchFamily="18" charset="0"/>
                          </a:rPr>
                          <m:t>(</m:t>
                        </m:r>
                        <m:r>
                          <a:rPr lang="en-AU" sz="2000" i="1">
                            <a:effectLst/>
                            <a:latin typeface="Cambria Math" panose="02040503050406030204" pitchFamily="18" charset="0"/>
                            <a:ea typeface="Calibri" panose="020F0502020204030204" pitchFamily="34" charset="0"/>
                            <a:cs typeface="Times New Roman" panose="02020603050405020304" pitchFamily="18" charset="0"/>
                          </a:rPr>
                          <m:t>𝑠</m:t>
                        </m:r>
                        <m:r>
                          <a:rPr lang="en-AU" sz="2000" i="1">
                            <a:effectLst/>
                            <a:latin typeface="Cambria Math" panose="02040503050406030204" pitchFamily="18" charset="0"/>
                            <a:ea typeface="Calibri" panose="020F0502020204030204" pitchFamily="34" charset="0"/>
                            <a:cs typeface="Times New Roman" panose="02020603050405020304" pitchFamily="18" charset="0"/>
                          </a:rPr>
                          <m:t>,</m:t>
                        </m:r>
                        <m:r>
                          <a:rPr lang="en-AU" sz="2000" i="1">
                            <a:effectLst/>
                            <a:latin typeface="Cambria Math" panose="02040503050406030204" pitchFamily="18" charset="0"/>
                            <a:ea typeface="Calibri" panose="020F0502020204030204" pitchFamily="34" charset="0"/>
                            <a:cs typeface="Times New Roman" panose="02020603050405020304" pitchFamily="18" charset="0"/>
                          </a:rPr>
                          <m:t>𝑥</m:t>
                        </m:r>
                        <m:r>
                          <a:rPr lang="en-AU" sz="2000" i="1">
                            <a:effectLst/>
                            <a:latin typeface="Cambria Math" panose="02040503050406030204" pitchFamily="18" charset="0"/>
                            <a:ea typeface="Calibri" panose="020F0502020204030204" pitchFamily="34" charset="0"/>
                            <a:cs typeface="Times New Roman" panose="02020603050405020304" pitchFamily="18" charset="0"/>
                          </a:rPr>
                          <m:t>,</m:t>
                        </m:r>
                        <m:r>
                          <a:rPr lang="en-AU" sz="2000" i="1">
                            <a:effectLst/>
                            <a:latin typeface="Cambria Math" panose="02040503050406030204" pitchFamily="18" charset="0"/>
                            <a:ea typeface="Calibri" panose="020F0502020204030204" pitchFamily="34" charset="0"/>
                            <a:cs typeface="Times New Roman" panose="02020603050405020304" pitchFamily="18" charset="0"/>
                          </a:rPr>
                          <m:t>𝑦</m:t>
                        </m:r>
                        <m:r>
                          <a:rPr lang="en-AU" sz="20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AU" sz="2000" i="1">
                                <a:effectLst/>
                                <a:latin typeface="Cambria Math" panose="02040503050406030204" pitchFamily="18" charset="0"/>
                              </a:rPr>
                            </m:ctrlPr>
                          </m:sSubPr>
                          <m:e>
                            <m:r>
                              <a:rPr lang="en-AU" sz="2000" i="1">
                                <a:effectLst/>
                                <a:latin typeface="Cambria Math" panose="02040503050406030204" pitchFamily="18" charset="0"/>
                                <a:ea typeface="Calibri" panose="020F0502020204030204" pitchFamily="34" charset="0"/>
                                <a:cs typeface="Times New Roman" panose="02020603050405020304" pitchFamily="18" charset="0"/>
                              </a:rPr>
                              <m:t>𝑔</m:t>
                            </m:r>
                          </m:e>
                          <m:sub>
                            <m:r>
                              <a:rPr lang="en-AU" sz="2000" i="1">
                                <a:effectLst/>
                                <a:latin typeface="Cambria Math" panose="02040503050406030204" pitchFamily="18" charset="0"/>
                                <a:ea typeface="Calibri" panose="020F0502020204030204" pitchFamily="34" charset="0"/>
                                <a:cs typeface="Times New Roman" panose="02020603050405020304" pitchFamily="18" charset="0"/>
                              </a:rPr>
                              <m:t>𝑠</m:t>
                            </m:r>
                            <m:r>
                              <a:rPr lang="en-AU" sz="2000" i="1">
                                <a:effectLst/>
                                <a:latin typeface="Cambria Math" panose="02040503050406030204" pitchFamily="18" charset="0"/>
                                <a:ea typeface="Calibri" panose="020F0502020204030204" pitchFamily="34" charset="0"/>
                                <a:cs typeface="Times New Roman" panose="02020603050405020304" pitchFamily="18" charset="0"/>
                              </a:rPr>
                              <m:t>,</m:t>
                            </m:r>
                          </m:sub>
                        </m:sSub>
                        <m:sSub>
                          <m:sSubPr>
                            <m:ctrlPr>
                              <a:rPr lang="en-AU" sz="2000" i="1">
                                <a:effectLst/>
                                <a:latin typeface="Cambria Math" panose="02040503050406030204" pitchFamily="18" charset="0"/>
                              </a:rPr>
                            </m:ctrlPr>
                          </m:sSubPr>
                          <m:e>
                            <m:r>
                              <a:rPr lang="en-AU" sz="2000" i="1">
                                <a:effectLst/>
                                <a:latin typeface="Cambria Math" panose="02040503050406030204" pitchFamily="18" charset="0"/>
                                <a:ea typeface="Calibri" panose="020F0502020204030204" pitchFamily="34" charset="0"/>
                                <a:cs typeface="Times New Roman" panose="02020603050405020304" pitchFamily="18" charset="0"/>
                              </a:rPr>
                              <m:t>𝑔</m:t>
                            </m:r>
                          </m:e>
                          <m:sub>
                            <m:r>
                              <a:rPr lang="en-AU" sz="2000" i="1">
                                <a:effectLst/>
                                <a:latin typeface="Cambria Math" panose="02040503050406030204" pitchFamily="18" charset="0"/>
                                <a:ea typeface="Calibri" panose="020F0502020204030204" pitchFamily="34" charset="0"/>
                                <a:cs typeface="Times New Roman" panose="02020603050405020304" pitchFamily="18" charset="0"/>
                              </a:rPr>
                              <m:t>𝑥</m:t>
                            </m:r>
                            <m:r>
                              <a:rPr lang="en-AU" sz="2000" i="1">
                                <a:effectLst/>
                                <a:latin typeface="Cambria Math" panose="02040503050406030204" pitchFamily="18" charset="0"/>
                                <a:ea typeface="Calibri" panose="020F0502020204030204" pitchFamily="34" charset="0"/>
                                <a:cs typeface="Times New Roman" panose="02020603050405020304" pitchFamily="18" charset="0"/>
                              </a:rPr>
                              <m:t>,</m:t>
                            </m:r>
                          </m:sub>
                        </m:sSub>
                        <m:sSub>
                          <m:sSubPr>
                            <m:ctrlPr>
                              <a:rPr lang="en-AU" sz="2000" i="1">
                                <a:effectLst/>
                                <a:latin typeface="Cambria Math" panose="02040503050406030204" pitchFamily="18" charset="0"/>
                              </a:rPr>
                            </m:ctrlPr>
                          </m:sSubPr>
                          <m:e>
                            <m:r>
                              <a:rPr lang="en-AU" sz="2000" i="1">
                                <a:effectLst/>
                                <a:latin typeface="Cambria Math" panose="02040503050406030204" pitchFamily="18" charset="0"/>
                                <a:ea typeface="Calibri" panose="020F0502020204030204" pitchFamily="34" charset="0"/>
                                <a:cs typeface="Times New Roman" panose="02020603050405020304" pitchFamily="18" charset="0"/>
                              </a:rPr>
                              <m:t>𝑔</m:t>
                            </m:r>
                          </m:e>
                          <m:sub>
                            <m:r>
                              <a:rPr lang="en-AU" sz="2000" i="1">
                                <a:effectLst/>
                                <a:latin typeface="Cambria Math" panose="02040503050406030204" pitchFamily="18" charset="0"/>
                                <a:ea typeface="Calibri" panose="020F0502020204030204" pitchFamily="34" charset="0"/>
                                <a:cs typeface="Times New Roman" panose="02020603050405020304" pitchFamily="18" charset="0"/>
                              </a:rPr>
                              <m:t>𝑦</m:t>
                            </m:r>
                          </m:sub>
                        </m:sSub>
                        <m:r>
                          <a:rPr lang="en-AU" sz="2000" i="1">
                            <a:effectLst/>
                            <a:latin typeface="Cambria Math" panose="02040503050406030204" pitchFamily="18" charset="0"/>
                            <a:ea typeface="Calibri" panose="020F0502020204030204" pitchFamily="34" charset="0"/>
                            <a:cs typeface="Times New Roman" panose="02020603050405020304" pitchFamily="18" charset="0"/>
                          </a:rPr>
                          <m:t>)=</m:t>
                        </m:r>
                        <m:r>
                          <m:rPr>
                            <m:sty m:val="p"/>
                          </m:rPr>
                          <a:rPr lang="en-AU" sz="2000">
                            <a:effectLst/>
                            <a:latin typeface="Cambria Math" panose="02040503050406030204" pitchFamily="18" charset="0"/>
                            <a:ea typeface="Calibri" panose="020F0502020204030204" pitchFamily="34" charset="0"/>
                            <a:cs typeface="Times New Roman" panose="02020603050405020304" pitchFamily="18" charset="0"/>
                          </a:rPr>
                          <m:t>sup</m:t>
                        </m:r>
                        <m:r>
                          <a:rPr lang="en-AU" sz="2000">
                            <a:effectLst/>
                            <a:latin typeface="Cambria Math" panose="02040503050406030204" pitchFamily="18" charset="0"/>
                            <a:ea typeface="Calibri" panose="020F0502020204030204" pitchFamily="34" charset="0"/>
                            <a:cs typeface="Times New Roman" panose="02020603050405020304" pitchFamily="18" charset="0"/>
                          </a:rPr>
                          <m:t>⁡</m:t>
                        </m:r>
                        <m:r>
                          <a:rPr lang="en-AU" sz="2000" i="1">
                            <a:effectLst/>
                            <a:latin typeface="Cambria Math" panose="02040503050406030204" pitchFamily="18" charset="0"/>
                            <a:ea typeface="Calibri" panose="020F0502020204030204" pitchFamily="34" charset="0"/>
                            <a:cs typeface="Times New Roman" panose="02020603050405020304" pitchFamily="18" charset="0"/>
                          </a:rPr>
                          <m:t>{</m:t>
                        </m:r>
                        <m:r>
                          <a:rPr lang="en-AU" sz="2000" i="1">
                            <a:effectLst/>
                            <a:latin typeface="Cambria Math" panose="02040503050406030204" pitchFamily="18" charset="0"/>
                            <a:ea typeface="Calibri" panose="020F0502020204030204" pitchFamily="34" charset="0"/>
                            <a:cs typeface="Times New Roman" panose="02020603050405020304" pitchFamily="18" charset="0"/>
                          </a:rPr>
                          <m:t>𝜆</m:t>
                        </m:r>
                        <m:r>
                          <a:rPr lang="en-AU" sz="2000" i="1">
                            <a:effectLst/>
                            <a:latin typeface="Cambria Math" panose="02040503050406030204" pitchFamily="18" charset="0"/>
                            <a:ea typeface="Calibri" panose="020F0502020204030204" pitchFamily="34" charset="0"/>
                            <a:cs typeface="Times New Roman" panose="02020603050405020304" pitchFamily="18" charset="0"/>
                          </a:rPr>
                          <m:t>:(</m:t>
                        </m:r>
                        <m:r>
                          <a:rPr lang="en-AU" sz="2000" i="1">
                            <a:effectLst/>
                            <a:latin typeface="Cambria Math" panose="02040503050406030204" pitchFamily="18" charset="0"/>
                            <a:ea typeface="Calibri" panose="020F0502020204030204" pitchFamily="34" charset="0"/>
                            <a:cs typeface="Times New Roman" panose="02020603050405020304" pitchFamily="18" charset="0"/>
                          </a:rPr>
                          <m:t>𝑠</m:t>
                        </m:r>
                        <m:r>
                          <a:rPr lang="en-AU" sz="2000" i="1">
                            <a:effectLst/>
                            <a:latin typeface="Cambria Math" panose="02040503050406030204" pitchFamily="18" charset="0"/>
                            <a:ea typeface="Calibri" panose="020F0502020204030204" pitchFamily="34" charset="0"/>
                            <a:cs typeface="Times New Roman" panose="02020603050405020304" pitchFamily="18" charset="0"/>
                          </a:rPr>
                          <m:t>−</m:t>
                        </m:r>
                        <m:r>
                          <a:rPr lang="en-AU" sz="2000" i="1">
                            <a:effectLst/>
                            <a:latin typeface="Cambria Math" panose="02040503050406030204" pitchFamily="18" charset="0"/>
                            <a:ea typeface="Calibri" panose="020F0502020204030204" pitchFamily="34" charset="0"/>
                            <a:cs typeface="Times New Roman" panose="02020603050405020304" pitchFamily="18" charset="0"/>
                          </a:rPr>
                          <m:t>𝜆</m:t>
                        </m:r>
                        <m:r>
                          <a:rPr lang="en-AU" sz="2000" b="0" i="1" smtClean="0">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AU" sz="2000" i="1">
                                <a:effectLst/>
                                <a:latin typeface="Cambria Math" panose="02040503050406030204" pitchFamily="18" charset="0"/>
                              </a:rPr>
                            </m:ctrlPr>
                          </m:sSubPr>
                          <m:e>
                            <m:r>
                              <a:rPr lang="en-AU" sz="2000" i="1">
                                <a:effectLst/>
                                <a:latin typeface="Cambria Math" panose="02040503050406030204" pitchFamily="18" charset="0"/>
                                <a:ea typeface="Calibri" panose="020F0502020204030204" pitchFamily="34" charset="0"/>
                                <a:cs typeface="Times New Roman" panose="02020603050405020304" pitchFamily="18" charset="0"/>
                              </a:rPr>
                              <m:t>𝑔</m:t>
                            </m:r>
                          </m:e>
                          <m:sub>
                            <m:r>
                              <a:rPr lang="en-AU" sz="2000" i="1">
                                <a:effectLst/>
                                <a:latin typeface="Cambria Math" panose="02040503050406030204" pitchFamily="18" charset="0"/>
                                <a:ea typeface="Calibri" panose="020F0502020204030204" pitchFamily="34" charset="0"/>
                                <a:cs typeface="Times New Roman" panose="02020603050405020304" pitchFamily="18" charset="0"/>
                              </a:rPr>
                              <m:t>𝑠</m:t>
                            </m:r>
                          </m:sub>
                        </m:sSub>
                        <m:r>
                          <a:rPr lang="en-AU" sz="2000" i="1">
                            <a:effectLst/>
                            <a:latin typeface="Cambria Math" panose="02040503050406030204" pitchFamily="18" charset="0"/>
                            <a:ea typeface="Calibri" panose="020F0502020204030204" pitchFamily="34" charset="0"/>
                            <a:cs typeface="Times New Roman" panose="02020603050405020304" pitchFamily="18" charset="0"/>
                          </a:rPr>
                          <m:t>, </m:t>
                        </m:r>
                        <m:r>
                          <a:rPr lang="en-AU" sz="2000" i="1">
                            <a:effectLst/>
                            <a:latin typeface="Cambria Math" panose="02040503050406030204" pitchFamily="18" charset="0"/>
                            <a:ea typeface="Calibri" panose="020F0502020204030204" pitchFamily="34" charset="0"/>
                            <a:cs typeface="Times New Roman" panose="02020603050405020304" pitchFamily="18" charset="0"/>
                          </a:rPr>
                          <m:t>𝑥</m:t>
                        </m:r>
                        <m:r>
                          <a:rPr lang="en-AU" sz="2000" i="1">
                            <a:effectLst/>
                            <a:latin typeface="Cambria Math" panose="02040503050406030204" pitchFamily="18" charset="0"/>
                            <a:ea typeface="Calibri" panose="020F0502020204030204" pitchFamily="34" charset="0"/>
                            <a:cs typeface="Times New Roman" panose="02020603050405020304" pitchFamily="18" charset="0"/>
                          </a:rPr>
                          <m:t>−</m:t>
                        </m:r>
                        <m:r>
                          <a:rPr lang="en-AU" sz="2000" i="1">
                            <a:effectLst/>
                            <a:latin typeface="Cambria Math" panose="02040503050406030204" pitchFamily="18" charset="0"/>
                            <a:ea typeface="Calibri" panose="020F0502020204030204" pitchFamily="34" charset="0"/>
                            <a:cs typeface="Times New Roman" panose="02020603050405020304" pitchFamily="18" charset="0"/>
                          </a:rPr>
                          <m:t>𝜆</m:t>
                        </m:r>
                        <m:r>
                          <a:rPr lang="en-AU" sz="2000" b="0" i="1" smtClean="0">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AU" sz="2000" i="1">
                                <a:effectLst/>
                                <a:latin typeface="Cambria Math" panose="02040503050406030204" pitchFamily="18" charset="0"/>
                              </a:rPr>
                            </m:ctrlPr>
                          </m:sSubPr>
                          <m:e>
                            <m:r>
                              <a:rPr lang="en-AU" sz="2000" i="1">
                                <a:effectLst/>
                                <a:latin typeface="Cambria Math" panose="02040503050406030204" pitchFamily="18" charset="0"/>
                                <a:ea typeface="Calibri" panose="020F0502020204030204" pitchFamily="34" charset="0"/>
                                <a:cs typeface="Times New Roman" panose="02020603050405020304" pitchFamily="18" charset="0"/>
                              </a:rPr>
                              <m:t>𝑔</m:t>
                            </m:r>
                          </m:e>
                          <m:sub>
                            <m:r>
                              <a:rPr lang="en-AU" sz="2000" i="1">
                                <a:effectLst/>
                                <a:latin typeface="Cambria Math" panose="02040503050406030204" pitchFamily="18" charset="0"/>
                                <a:ea typeface="Calibri" panose="020F0502020204030204" pitchFamily="34" charset="0"/>
                                <a:cs typeface="Times New Roman" panose="02020603050405020304" pitchFamily="18" charset="0"/>
                              </a:rPr>
                              <m:t>𝑥</m:t>
                            </m:r>
                          </m:sub>
                        </m:sSub>
                        <m:r>
                          <a:rPr lang="en-AU" sz="2000" i="1">
                            <a:effectLst/>
                            <a:latin typeface="Cambria Math" panose="02040503050406030204" pitchFamily="18" charset="0"/>
                            <a:ea typeface="Calibri" panose="020F0502020204030204" pitchFamily="34" charset="0"/>
                            <a:cs typeface="Times New Roman" panose="02020603050405020304" pitchFamily="18" charset="0"/>
                          </a:rPr>
                          <m:t>, </m:t>
                        </m:r>
                        <m:r>
                          <a:rPr lang="en-AU" sz="2000" i="1">
                            <a:effectLst/>
                            <a:latin typeface="Cambria Math" panose="02040503050406030204" pitchFamily="18" charset="0"/>
                            <a:ea typeface="Calibri" panose="020F0502020204030204" pitchFamily="34" charset="0"/>
                            <a:cs typeface="Times New Roman" panose="02020603050405020304" pitchFamily="18" charset="0"/>
                          </a:rPr>
                          <m:t>𝑦</m:t>
                        </m:r>
                        <m:r>
                          <a:rPr lang="en-AU" sz="2000" i="1">
                            <a:effectLst/>
                            <a:latin typeface="Cambria Math" panose="02040503050406030204" pitchFamily="18" charset="0"/>
                            <a:ea typeface="Calibri" panose="020F0502020204030204" pitchFamily="34" charset="0"/>
                            <a:cs typeface="Times New Roman" panose="02020603050405020304" pitchFamily="18" charset="0"/>
                          </a:rPr>
                          <m:t>+</m:t>
                        </m:r>
                        <m:r>
                          <a:rPr lang="en-AU" sz="2000" i="1">
                            <a:effectLst/>
                            <a:latin typeface="Cambria Math" panose="02040503050406030204" pitchFamily="18" charset="0"/>
                            <a:ea typeface="Calibri" panose="020F0502020204030204" pitchFamily="34" charset="0"/>
                            <a:cs typeface="Times New Roman" panose="02020603050405020304" pitchFamily="18" charset="0"/>
                          </a:rPr>
                          <m:t>𝜆</m:t>
                        </m:r>
                        <m:sSub>
                          <m:sSubPr>
                            <m:ctrlPr>
                              <a:rPr lang="en-AU" sz="2000" i="1">
                                <a:effectLst/>
                                <a:latin typeface="Cambria Math" panose="02040503050406030204" pitchFamily="18" charset="0"/>
                              </a:rPr>
                            </m:ctrlPr>
                          </m:sSubPr>
                          <m:e>
                            <m:r>
                              <a:rPr lang="en-AU" sz="2000" b="0" i="1" smtClean="0">
                                <a:effectLst/>
                                <a:latin typeface="Cambria Math" panose="02040503050406030204" pitchFamily="18" charset="0"/>
                              </a:rPr>
                              <m:t>.</m:t>
                            </m:r>
                            <m:r>
                              <a:rPr lang="en-AU" sz="2000" i="1">
                                <a:effectLst/>
                                <a:latin typeface="Cambria Math" panose="02040503050406030204" pitchFamily="18" charset="0"/>
                                <a:ea typeface="Calibri" panose="020F0502020204030204" pitchFamily="34" charset="0"/>
                                <a:cs typeface="Times New Roman" panose="02020603050405020304" pitchFamily="18" charset="0"/>
                              </a:rPr>
                              <m:t>𝑔</m:t>
                            </m:r>
                          </m:e>
                          <m:sub>
                            <m:r>
                              <a:rPr lang="en-AU" sz="2000" i="1">
                                <a:effectLst/>
                                <a:latin typeface="Cambria Math" panose="02040503050406030204" pitchFamily="18" charset="0"/>
                                <a:ea typeface="Calibri" panose="020F0502020204030204" pitchFamily="34" charset="0"/>
                                <a:cs typeface="Times New Roman" panose="02020603050405020304" pitchFamily="18" charset="0"/>
                              </a:rPr>
                              <m:t>𝑦</m:t>
                            </m:r>
                          </m:sub>
                        </m:sSub>
                        <m:r>
                          <a:rPr lang="en-AU" sz="2000" i="1">
                            <a:effectLst/>
                            <a:latin typeface="Cambria Math" panose="02040503050406030204" pitchFamily="18" charset="0"/>
                            <a:ea typeface="Calibri" panose="020F0502020204030204" pitchFamily="34" charset="0"/>
                            <a:cs typeface="Times New Roman" panose="02020603050405020304" pitchFamily="18" charset="0"/>
                          </a:rPr>
                          <m:t>)∈</m:t>
                        </m:r>
                        <m:r>
                          <a:rPr lang="en-AU" sz="2000" i="1">
                            <a:effectLst/>
                            <a:latin typeface="Cambria Math" panose="02040503050406030204" pitchFamily="18" charset="0"/>
                            <a:ea typeface="Calibri" panose="020F0502020204030204" pitchFamily="34" charset="0"/>
                            <a:cs typeface="Times New Roman" panose="02020603050405020304" pitchFamily="18" charset="0"/>
                          </a:rPr>
                          <m:t>𝑇</m:t>
                        </m:r>
                        <m:r>
                          <a:rPr lang="en-AU" sz="2000" i="1">
                            <a:effectLst/>
                            <a:latin typeface="Cambria Math" panose="02040503050406030204" pitchFamily="18" charset="0"/>
                            <a:ea typeface="Calibri" panose="020F0502020204030204" pitchFamily="34" charset="0"/>
                            <a:cs typeface="Times New Roman" panose="02020603050405020304" pitchFamily="18" charset="0"/>
                          </a:rPr>
                          <m:t>, </m:t>
                        </m:r>
                        <m:r>
                          <a:rPr lang="en-AU" sz="2000" i="1">
                            <a:effectLst/>
                            <a:latin typeface="Cambria Math" panose="02040503050406030204" pitchFamily="18" charset="0"/>
                            <a:ea typeface="Calibri" panose="020F0502020204030204" pitchFamily="34" charset="0"/>
                            <a:cs typeface="Times New Roman" panose="02020603050405020304" pitchFamily="18" charset="0"/>
                          </a:rPr>
                          <m:t>𝜆</m:t>
                        </m:r>
                        <m:r>
                          <a:rPr lang="en-AU" sz="2000" i="1">
                            <a:effectLst/>
                            <a:latin typeface="Cambria Math" panose="02040503050406030204" pitchFamily="18" charset="0"/>
                            <a:ea typeface="Calibri" panose="020F0502020204030204" pitchFamily="34" charset="0"/>
                            <a:cs typeface="Times New Roman" panose="02020603050405020304" pitchFamily="18" charset="0"/>
                          </a:rPr>
                          <m:t>∈</m:t>
                        </m:r>
                        <m:r>
                          <a:rPr lang="en-AU" sz="2000" i="1">
                            <a:effectLst/>
                            <a:latin typeface="Cambria Math" panose="02040503050406030204" pitchFamily="18" charset="0"/>
                            <a:ea typeface="Calibri" panose="020F0502020204030204" pitchFamily="34" charset="0"/>
                            <a:cs typeface="Times New Roman" panose="02020603050405020304" pitchFamily="18" charset="0"/>
                          </a:rPr>
                          <m:t>ℛ</m:t>
                        </m:r>
                      </m:e>
                      <m:sub>
                        <m:r>
                          <a:rPr lang="en-AU" sz="2000" i="1">
                            <a:effectLst/>
                            <a:latin typeface="Cambria Math" panose="02040503050406030204" pitchFamily="18" charset="0"/>
                            <a:ea typeface="Calibri" panose="020F0502020204030204" pitchFamily="34" charset="0"/>
                            <a:cs typeface="Times New Roman" panose="02020603050405020304" pitchFamily="18" charset="0"/>
                          </a:rPr>
                          <m:t>+</m:t>
                        </m:r>
                      </m:sub>
                    </m:sSub>
                  </m:oMath>
                </a14:m>
                <a:r>
                  <a:rPr lang="en-AU" sz="2000" dirty="0">
                    <a:effectLst/>
                    <a:latin typeface="Times New Roman" panose="02020603050405020304" pitchFamily="18" charset="0"/>
                    <a:ea typeface="Calibri" panose="020F0502020204030204" pitchFamily="34" charset="0"/>
                  </a:rPr>
                  <a:t>}</a:t>
                </a:r>
                <a:endParaRPr lang="en-AU" sz="2000" dirty="0"/>
              </a:p>
            </p:txBody>
          </p:sp>
        </mc:Choice>
        <mc:Fallback xmlns="">
          <p:sp>
            <p:nvSpPr>
              <p:cNvPr id="5" name="Rectangle 4"/>
              <p:cNvSpPr>
                <a:spLocks noRot="1" noChangeAspect="1" noMove="1" noResize="1" noEditPoints="1" noAdjustHandles="1" noChangeArrowheads="1" noChangeShapeType="1" noTextEdit="1"/>
              </p:cNvSpPr>
              <p:nvPr/>
            </p:nvSpPr>
            <p:spPr>
              <a:xfrm>
                <a:off x="441735" y="4725144"/>
                <a:ext cx="8355973" cy="468783"/>
              </a:xfrm>
              <a:prstGeom prst="rect">
                <a:avLst/>
              </a:prstGeom>
              <a:blipFill>
                <a:blip r:embed="rId3"/>
                <a:stretch>
                  <a:fillRect b="-16883"/>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9" name="Rectangle 8"/>
              <p:cNvSpPr/>
              <p:nvPr/>
            </p:nvSpPr>
            <p:spPr>
              <a:xfrm>
                <a:off x="-180528" y="2235596"/>
                <a:ext cx="5616624" cy="430887"/>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AU" sz="2200" i="1" smtClean="0">
                          <a:latin typeface="Cambria Math"/>
                        </a:rPr>
                        <m:t>𝑇</m:t>
                      </m:r>
                      <m:r>
                        <a:rPr lang="en-AU" sz="2200" i="1" smtClean="0">
                          <a:latin typeface="Cambria Math"/>
                        </a:rPr>
                        <m:t>={</m:t>
                      </m:r>
                      <m:d>
                        <m:dPr>
                          <m:ctrlPr>
                            <a:rPr lang="en-AU" sz="2200" i="1">
                              <a:latin typeface="Cambria Math" panose="02040503050406030204" pitchFamily="18" charset="0"/>
                            </a:rPr>
                          </m:ctrlPr>
                        </m:dPr>
                        <m:e>
                          <m:r>
                            <a:rPr lang="en-AU" sz="2200" i="1">
                              <a:latin typeface="Cambria Math"/>
                            </a:rPr>
                            <m:t>𝑥</m:t>
                          </m:r>
                          <m:r>
                            <a:rPr lang="en-AU" sz="2200" i="1">
                              <a:latin typeface="Cambria Math"/>
                            </a:rPr>
                            <m:t>, </m:t>
                          </m:r>
                          <m:r>
                            <a:rPr lang="en-AU" sz="2200" b="0" i="1" smtClean="0">
                              <a:latin typeface="Cambria Math" panose="02040503050406030204" pitchFamily="18" charset="0"/>
                            </a:rPr>
                            <m:t>𝑠</m:t>
                          </m:r>
                          <m:r>
                            <a:rPr lang="en-AU" sz="2200" b="0" i="1" smtClean="0">
                              <a:latin typeface="Cambria Math" panose="02040503050406030204" pitchFamily="18" charset="0"/>
                            </a:rPr>
                            <m:t>, </m:t>
                          </m:r>
                          <m:r>
                            <a:rPr lang="en-AU" sz="2200" i="1">
                              <a:latin typeface="Cambria Math"/>
                            </a:rPr>
                            <m:t>𝑦</m:t>
                          </m:r>
                        </m:e>
                      </m:d>
                      <m:r>
                        <a:rPr lang="en-AU" sz="2200" i="1">
                          <a:latin typeface="Cambria Math"/>
                        </a:rPr>
                        <m:t>:</m:t>
                      </m:r>
                      <m:d>
                        <m:dPr>
                          <m:ctrlPr>
                            <a:rPr lang="en-AU" sz="2200" i="1">
                              <a:latin typeface="Cambria Math" panose="02040503050406030204" pitchFamily="18" charset="0"/>
                            </a:rPr>
                          </m:ctrlPr>
                        </m:dPr>
                        <m:e>
                          <m:r>
                            <a:rPr lang="en-AU" sz="2200" b="0" i="1" smtClean="0">
                              <a:latin typeface="Cambria Math" panose="02040503050406030204" pitchFamily="18" charset="0"/>
                            </a:rPr>
                            <m:t>𝑥</m:t>
                          </m:r>
                          <m:r>
                            <a:rPr lang="en-AU" sz="2200" b="0" i="1" smtClean="0">
                              <a:latin typeface="Cambria Math" panose="02040503050406030204" pitchFamily="18" charset="0"/>
                            </a:rPr>
                            <m:t>, </m:t>
                          </m:r>
                          <m:r>
                            <a:rPr lang="en-AU" sz="2200" b="0" i="1" smtClean="0">
                              <a:latin typeface="Cambria Math" panose="02040503050406030204" pitchFamily="18" charset="0"/>
                            </a:rPr>
                            <m:t>𝑠</m:t>
                          </m:r>
                        </m:e>
                      </m:d>
                      <m:r>
                        <a:rPr lang="en-AU" sz="2200" i="1">
                          <a:latin typeface="Cambria Math"/>
                        </a:rPr>
                        <m:t>𝑐𝑎𝑛</m:t>
                      </m:r>
                      <m:r>
                        <a:rPr lang="en-AU" sz="2200" i="1">
                          <a:latin typeface="Cambria Math"/>
                        </a:rPr>
                        <m:t> </m:t>
                      </m:r>
                      <m:r>
                        <a:rPr lang="en-AU" sz="2200" i="1">
                          <a:latin typeface="Cambria Math"/>
                        </a:rPr>
                        <m:t>𝑝𝑟𝑜𝑑𝑢𝑐𝑒</m:t>
                      </m:r>
                      <m:r>
                        <a:rPr lang="en-AU" sz="2200" i="1">
                          <a:latin typeface="Cambria Math"/>
                        </a:rPr>
                        <m:t> </m:t>
                      </m:r>
                      <m:r>
                        <a:rPr lang="en-AU" sz="2200" i="1">
                          <a:latin typeface="Cambria Math"/>
                        </a:rPr>
                        <m:t>𝑦</m:t>
                      </m:r>
                      <m:r>
                        <a:rPr lang="en-AU" sz="2200" i="1">
                          <a:latin typeface="Cambria Math"/>
                        </a:rPr>
                        <m:t>}</m:t>
                      </m:r>
                    </m:oMath>
                  </m:oMathPara>
                </a14:m>
                <a:endParaRPr lang="en-AU" sz="2200" dirty="0"/>
              </a:p>
            </p:txBody>
          </p:sp>
        </mc:Choice>
        <mc:Fallback xmlns="">
          <p:sp>
            <p:nvSpPr>
              <p:cNvPr id="9" name="Rectangle 8"/>
              <p:cNvSpPr>
                <a:spLocks noRot="1" noChangeAspect="1" noMove="1" noResize="1" noEditPoints="1" noAdjustHandles="1" noChangeArrowheads="1" noChangeShapeType="1" noTextEdit="1"/>
              </p:cNvSpPr>
              <p:nvPr/>
            </p:nvSpPr>
            <p:spPr>
              <a:xfrm>
                <a:off x="-180528" y="2235596"/>
                <a:ext cx="5616624" cy="430887"/>
              </a:xfrm>
              <a:prstGeom prst="rect">
                <a:avLst/>
              </a:prstGeom>
              <a:blipFill>
                <a:blip r:embed="rId4"/>
                <a:stretch>
                  <a:fillRect b="-20000"/>
                </a:stretch>
              </a:blipFill>
            </p:spPr>
            <p:txBody>
              <a:bodyPr/>
              <a:lstStyle/>
              <a:p>
                <a:r>
                  <a:rPr lang="en-AU">
                    <a:noFill/>
                  </a:rPr>
                  <a:t> </a:t>
                </a:r>
              </a:p>
            </p:txBody>
          </p:sp>
        </mc:Fallback>
      </mc:AlternateContent>
    </p:spTree>
    <p:extLst>
      <p:ext uri="{BB962C8B-B14F-4D97-AF65-F5344CB8AC3E}">
        <p14:creationId xmlns:p14="http://schemas.microsoft.com/office/powerpoint/2010/main" val="40134132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228DA-8775-4E94-A60F-168B6B0A4556}"/>
              </a:ext>
            </a:extLst>
          </p:cNvPr>
          <p:cNvSpPr>
            <a:spLocks noGrp="1"/>
          </p:cNvSpPr>
          <p:nvPr>
            <p:ph type="title"/>
          </p:nvPr>
        </p:nvSpPr>
        <p:spPr/>
        <p:txBody>
          <a:bodyPr/>
          <a:lstStyle/>
          <a:p>
            <a:endParaRPr lang="en-AU" dirty="0"/>
          </a:p>
        </p:txBody>
      </p:sp>
      <p:sp>
        <p:nvSpPr>
          <p:cNvPr id="4" name="Slide Number Placeholder 3">
            <a:extLst>
              <a:ext uri="{FF2B5EF4-FFF2-40B4-BE49-F238E27FC236}">
                <a16:creationId xmlns:a16="http://schemas.microsoft.com/office/drawing/2014/main" id="{67987423-7926-49D9-8115-B77BD0E5A7DC}"/>
              </a:ext>
            </a:extLst>
          </p:cNvPr>
          <p:cNvSpPr>
            <a:spLocks noGrp="1"/>
          </p:cNvSpPr>
          <p:nvPr>
            <p:ph type="sldNum" sz="quarter" idx="10"/>
          </p:nvPr>
        </p:nvSpPr>
        <p:spPr/>
        <p:txBody>
          <a:bodyPr/>
          <a:lstStyle/>
          <a:p>
            <a:pPr>
              <a:defRPr/>
            </a:pPr>
            <a:fld id="{CA2B04A7-005D-4B9E-AE89-0114FF2415C4}" type="slidenum">
              <a:rPr lang="en-AU" altLang="en-US" smtClean="0"/>
              <a:pPr>
                <a:defRPr/>
              </a:pPr>
              <a:t>14</a:t>
            </a:fld>
            <a:endParaRPr lang="en-AU" altLang="en-US"/>
          </a:p>
        </p:txBody>
      </p:sp>
      <p:pic>
        <p:nvPicPr>
          <p:cNvPr id="5" name="Picture 4">
            <a:extLst>
              <a:ext uri="{FF2B5EF4-FFF2-40B4-BE49-F238E27FC236}">
                <a16:creationId xmlns:a16="http://schemas.microsoft.com/office/drawing/2014/main" id="{D5F37640-373D-4858-A9B1-1E8F2991A671}"/>
              </a:ext>
            </a:extLst>
          </p:cNvPr>
          <p:cNvPicPr>
            <a:picLocks noChangeAspect="1"/>
          </p:cNvPicPr>
          <p:nvPr/>
        </p:nvPicPr>
        <p:blipFill>
          <a:blip r:embed="rId2"/>
          <a:stretch>
            <a:fillRect/>
          </a:stretch>
        </p:blipFill>
        <p:spPr>
          <a:xfrm>
            <a:off x="971599" y="2920421"/>
            <a:ext cx="7692975" cy="3881002"/>
          </a:xfrm>
          <a:prstGeom prst="rect">
            <a:avLst/>
          </a:prstGeom>
        </p:spPr>
      </p:pic>
      <p:pic>
        <p:nvPicPr>
          <p:cNvPr id="6" name="Picture 5">
            <a:extLst>
              <a:ext uri="{FF2B5EF4-FFF2-40B4-BE49-F238E27FC236}">
                <a16:creationId xmlns:a16="http://schemas.microsoft.com/office/drawing/2014/main" id="{25F1E8AE-682C-4E87-85A6-3045B0F0270F}"/>
              </a:ext>
            </a:extLst>
          </p:cNvPr>
          <p:cNvPicPr>
            <a:picLocks noChangeAspect="1"/>
          </p:cNvPicPr>
          <p:nvPr/>
        </p:nvPicPr>
        <p:blipFill>
          <a:blip r:embed="rId3"/>
          <a:stretch>
            <a:fillRect/>
          </a:stretch>
        </p:blipFill>
        <p:spPr>
          <a:xfrm>
            <a:off x="615352" y="1340768"/>
            <a:ext cx="7913296" cy="1707321"/>
          </a:xfrm>
          <a:prstGeom prst="rect">
            <a:avLst/>
          </a:prstGeom>
        </p:spPr>
      </p:pic>
    </p:spTree>
    <p:extLst>
      <p:ext uri="{BB962C8B-B14F-4D97-AF65-F5344CB8AC3E}">
        <p14:creationId xmlns:p14="http://schemas.microsoft.com/office/powerpoint/2010/main" val="19321719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Rectangle 11"/>
              <p:cNvSpPr/>
              <p:nvPr/>
            </p:nvSpPr>
            <p:spPr>
              <a:xfrm>
                <a:off x="1399072" y="2708920"/>
                <a:ext cx="6827165" cy="506934"/>
              </a:xfrm>
              <a:prstGeom prst="rect">
                <a:avLst/>
              </a:prstGeom>
            </p:spPr>
            <p:txBody>
              <a:bodyPr wrap="square">
                <a:spAutoFit/>
              </a:bodyPr>
              <a:lstStyle/>
              <a:p>
                <a14:m>
                  <m:oMath xmlns:m="http://schemas.openxmlformats.org/officeDocument/2006/math">
                    <m:sSub>
                      <m:sSubPr>
                        <m:ctrlPr>
                          <a:rPr lang="en-AU" sz="2400" i="1" smtClean="0">
                            <a:latin typeface="Cambria Math" panose="02040503050406030204" pitchFamily="18" charset="0"/>
                          </a:rPr>
                        </m:ctrlPr>
                      </m:sSubPr>
                      <m:e>
                        <m:acc>
                          <m:accPr>
                            <m:chr m:val="⃗"/>
                            <m:ctrlPr>
                              <a:rPr lang="en-AU" sz="2400" i="1">
                                <a:effectLst/>
                                <a:latin typeface="Cambria Math" panose="02040503050406030204" pitchFamily="18" charset="0"/>
                              </a:rPr>
                            </m:ctrlPr>
                          </m:accPr>
                          <m:e>
                            <m:r>
                              <a:rPr lang="en-AU" sz="2400" i="1">
                                <a:effectLst/>
                                <a:latin typeface="Cambria Math"/>
                                <a:ea typeface="Calibri"/>
                                <a:cs typeface="Times New Roman"/>
                              </a:rPr>
                              <m:t>𝐷</m:t>
                            </m:r>
                          </m:e>
                        </m:acc>
                        <m:r>
                          <a:rPr lang="en-AU" sz="2400" i="1">
                            <a:effectLst/>
                            <a:latin typeface="Cambria Math"/>
                            <a:ea typeface="Calibri"/>
                            <a:cs typeface="Times New Roman"/>
                          </a:rPr>
                          <m:t>(</m:t>
                        </m:r>
                        <m:r>
                          <a:rPr lang="en-AU" sz="2400" i="1">
                            <a:effectLst/>
                            <a:latin typeface="Cambria Math"/>
                            <a:ea typeface="Calibri"/>
                            <a:cs typeface="Times New Roman"/>
                          </a:rPr>
                          <m:t>𝑠</m:t>
                        </m:r>
                        <m:r>
                          <a:rPr lang="en-AU" sz="2400" i="1">
                            <a:effectLst/>
                            <a:latin typeface="Cambria Math"/>
                            <a:ea typeface="Calibri"/>
                            <a:cs typeface="Times New Roman"/>
                          </a:rPr>
                          <m:t>,</m:t>
                        </m:r>
                        <m:r>
                          <a:rPr lang="en-AU" sz="2400" i="1">
                            <a:effectLst/>
                            <a:latin typeface="Cambria Math"/>
                            <a:ea typeface="Calibri"/>
                            <a:cs typeface="Times New Roman"/>
                          </a:rPr>
                          <m:t>𝑥</m:t>
                        </m:r>
                        <m:r>
                          <a:rPr lang="en-AU" sz="2400" i="1">
                            <a:effectLst/>
                            <a:latin typeface="Cambria Math"/>
                            <a:ea typeface="Calibri"/>
                            <a:cs typeface="Times New Roman"/>
                          </a:rPr>
                          <m:t>,</m:t>
                        </m:r>
                        <m:r>
                          <a:rPr lang="en-AU" sz="2400" i="1">
                            <a:effectLst/>
                            <a:latin typeface="Cambria Math"/>
                            <a:ea typeface="Calibri"/>
                            <a:cs typeface="Times New Roman"/>
                          </a:rPr>
                          <m:t>𝑦</m:t>
                        </m:r>
                        <m:r>
                          <a:rPr lang="en-AU" sz="2400" i="1">
                            <a:effectLst/>
                            <a:latin typeface="Cambria Math"/>
                            <a:ea typeface="Calibri"/>
                            <a:cs typeface="Times New Roman"/>
                          </a:rPr>
                          <m:t>:</m:t>
                        </m:r>
                        <m:sSub>
                          <m:sSubPr>
                            <m:ctrlPr>
                              <a:rPr lang="en-AU" sz="2400" i="1">
                                <a:effectLst/>
                                <a:latin typeface="Cambria Math" panose="02040503050406030204" pitchFamily="18" charset="0"/>
                              </a:rPr>
                            </m:ctrlPr>
                          </m:sSubPr>
                          <m:e>
                            <m:r>
                              <a:rPr lang="en-AU" sz="2400" i="1">
                                <a:effectLst/>
                                <a:latin typeface="Cambria Math"/>
                                <a:ea typeface="Calibri"/>
                                <a:cs typeface="Times New Roman"/>
                              </a:rPr>
                              <m:t>𝑔</m:t>
                            </m:r>
                          </m:e>
                          <m:sub>
                            <m:r>
                              <a:rPr lang="en-AU" sz="2400" i="1">
                                <a:effectLst/>
                                <a:latin typeface="Cambria Math"/>
                                <a:ea typeface="Calibri"/>
                                <a:cs typeface="Times New Roman"/>
                              </a:rPr>
                              <m:t>𝑠</m:t>
                            </m:r>
                          </m:sub>
                        </m:sSub>
                        <m:r>
                          <a:rPr lang="en-AU" sz="2400" i="1">
                            <a:effectLst/>
                            <a:latin typeface="Cambria Math"/>
                            <a:ea typeface="Calibri"/>
                            <a:cs typeface="Times New Roman"/>
                          </a:rPr>
                          <m:t>)=</m:t>
                        </m:r>
                        <m:r>
                          <m:rPr>
                            <m:sty m:val="p"/>
                          </m:rPr>
                          <a:rPr lang="en-AU" sz="2400">
                            <a:effectLst/>
                            <a:latin typeface="Cambria Math"/>
                            <a:ea typeface="Calibri"/>
                            <a:cs typeface="Times New Roman"/>
                          </a:rPr>
                          <m:t>sup</m:t>
                        </m:r>
                        <m:r>
                          <a:rPr lang="en-AU" sz="2400">
                            <a:effectLst/>
                            <a:latin typeface="Cambria Math"/>
                            <a:ea typeface="Calibri"/>
                            <a:cs typeface="Times New Roman"/>
                          </a:rPr>
                          <m:t>⁡</m:t>
                        </m:r>
                        <m:r>
                          <a:rPr lang="en-AU" sz="2400" i="1">
                            <a:effectLst/>
                            <a:latin typeface="Cambria Math"/>
                            <a:ea typeface="Calibri"/>
                            <a:cs typeface="Times New Roman"/>
                          </a:rPr>
                          <m:t>{</m:t>
                        </m:r>
                        <m:r>
                          <a:rPr lang="en-AU" sz="2400" i="1">
                            <a:effectLst/>
                            <a:latin typeface="Cambria Math"/>
                            <a:ea typeface="Calibri"/>
                            <a:cs typeface="Times New Roman"/>
                          </a:rPr>
                          <m:t>𝛽</m:t>
                        </m:r>
                        <m:r>
                          <a:rPr lang="en-AU" sz="2400" i="1">
                            <a:effectLst/>
                            <a:latin typeface="Cambria Math"/>
                            <a:ea typeface="Calibri"/>
                            <a:cs typeface="Times New Roman"/>
                          </a:rPr>
                          <m:t>:(</m:t>
                        </m:r>
                        <m:r>
                          <a:rPr lang="en-AU" sz="2400" i="1">
                            <a:effectLst/>
                            <a:latin typeface="Cambria Math"/>
                            <a:ea typeface="Calibri"/>
                            <a:cs typeface="Times New Roman"/>
                          </a:rPr>
                          <m:t>𝑠</m:t>
                        </m:r>
                        <m:r>
                          <a:rPr lang="en-AU" sz="2400" i="1">
                            <a:effectLst/>
                            <a:latin typeface="Cambria Math"/>
                            <a:ea typeface="Calibri"/>
                            <a:cs typeface="Times New Roman"/>
                          </a:rPr>
                          <m:t>−</m:t>
                        </m:r>
                        <m:r>
                          <a:rPr lang="en-AU" sz="2400" i="1">
                            <a:effectLst/>
                            <a:latin typeface="Cambria Math"/>
                            <a:ea typeface="Calibri"/>
                            <a:cs typeface="Times New Roman"/>
                          </a:rPr>
                          <m:t>𝛽</m:t>
                        </m:r>
                        <m:r>
                          <a:rPr lang="en-AU" sz="2400" b="0" i="1" smtClean="0">
                            <a:effectLst/>
                            <a:latin typeface="Cambria Math" panose="02040503050406030204" pitchFamily="18" charset="0"/>
                            <a:ea typeface="Calibri"/>
                            <a:cs typeface="Times New Roman"/>
                          </a:rPr>
                          <m:t>.</m:t>
                        </m:r>
                        <m:sSub>
                          <m:sSubPr>
                            <m:ctrlPr>
                              <a:rPr lang="en-AU" sz="2400" i="1">
                                <a:effectLst/>
                                <a:latin typeface="Cambria Math" panose="02040503050406030204" pitchFamily="18" charset="0"/>
                              </a:rPr>
                            </m:ctrlPr>
                          </m:sSubPr>
                          <m:e>
                            <m:r>
                              <a:rPr lang="en-AU" sz="2400" i="1">
                                <a:effectLst/>
                                <a:latin typeface="Cambria Math"/>
                                <a:ea typeface="Calibri"/>
                                <a:cs typeface="Times New Roman"/>
                              </a:rPr>
                              <m:t>𝑔</m:t>
                            </m:r>
                          </m:e>
                          <m:sub>
                            <m:r>
                              <a:rPr lang="en-AU" sz="2400" i="1">
                                <a:effectLst/>
                                <a:latin typeface="Cambria Math"/>
                                <a:ea typeface="Calibri"/>
                                <a:cs typeface="Times New Roman"/>
                              </a:rPr>
                              <m:t>𝑠</m:t>
                            </m:r>
                          </m:sub>
                        </m:sSub>
                        <m:r>
                          <a:rPr lang="en-AU" sz="2400" i="1">
                            <a:effectLst/>
                            <a:latin typeface="Cambria Math"/>
                            <a:ea typeface="Calibri"/>
                            <a:cs typeface="Times New Roman"/>
                          </a:rPr>
                          <m:t>, </m:t>
                        </m:r>
                        <m:r>
                          <a:rPr lang="en-AU" sz="2400" i="1">
                            <a:effectLst/>
                            <a:latin typeface="Cambria Math"/>
                            <a:ea typeface="Calibri"/>
                            <a:cs typeface="Times New Roman"/>
                          </a:rPr>
                          <m:t>𝑥</m:t>
                        </m:r>
                        <m:r>
                          <a:rPr lang="en-AU" sz="2400" i="1">
                            <a:effectLst/>
                            <a:latin typeface="Cambria Math"/>
                            <a:ea typeface="Calibri"/>
                            <a:cs typeface="Times New Roman"/>
                          </a:rPr>
                          <m:t>, </m:t>
                        </m:r>
                        <m:r>
                          <a:rPr lang="en-AU" sz="2400" i="1">
                            <a:effectLst/>
                            <a:latin typeface="Cambria Math"/>
                            <a:ea typeface="Calibri"/>
                            <a:cs typeface="Times New Roman"/>
                          </a:rPr>
                          <m:t>𝑦</m:t>
                        </m:r>
                        <m:r>
                          <a:rPr lang="en-AU" sz="2400" i="1">
                            <a:effectLst/>
                            <a:latin typeface="Cambria Math"/>
                            <a:ea typeface="Calibri"/>
                            <a:cs typeface="Times New Roman"/>
                          </a:rPr>
                          <m:t>)∈</m:t>
                        </m:r>
                        <m:r>
                          <a:rPr lang="en-AU" sz="2400" i="1">
                            <a:effectLst/>
                            <a:latin typeface="Cambria Math"/>
                            <a:ea typeface="Calibri"/>
                            <a:cs typeface="Times New Roman"/>
                          </a:rPr>
                          <m:t>𝑇</m:t>
                        </m:r>
                        <m:r>
                          <a:rPr lang="en-AU" sz="2400" i="1">
                            <a:effectLst/>
                            <a:latin typeface="Cambria Math"/>
                            <a:ea typeface="Calibri"/>
                            <a:cs typeface="Times New Roman"/>
                          </a:rPr>
                          <m:t>, </m:t>
                        </m:r>
                        <m:r>
                          <a:rPr lang="en-AU" sz="2400" i="1">
                            <a:effectLst/>
                            <a:latin typeface="Cambria Math"/>
                            <a:ea typeface="Calibri"/>
                            <a:cs typeface="Times New Roman"/>
                          </a:rPr>
                          <m:t>𝛽</m:t>
                        </m:r>
                        <m:r>
                          <a:rPr lang="en-AU" sz="2400" i="1">
                            <a:effectLst/>
                            <a:latin typeface="Cambria Math"/>
                            <a:ea typeface="Calibri"/>
                            <a:cs typeface="Times New Roman"/>
                          </a:rPr>
                          <m:t>∈</m:t>
                        </m:r>
                        <m:r>
                          <a:rPr lang="en-AU" sz="2400" i="1">
                            <a:effectLst/>
                            <a:latin typeface="Cambria Math"/>
                            <a:ea typeface="Calibri"/>
                            <a:cs typeface="Times New Roman"/>
                          </a:rPr>
                          <m:t>ℛ</m:t>
                        </m:r>
                      </m:e>
                      <m:sub>
                        <m:r>
                          <a:rPr lang="en-AU" sz="2400" i="1">
                            <a:effectLst/>
                            <a:latin typeface="Cambria Math"/>
                            <a:ea typeface="Calibri"/>
                            <a:cs typeface="Times New Roman"/>
                          </a:rPr>
                          <m:t>+</m:t>
                        </m:r>
                      </m:sub>
                    </m:sSub>
                  </m:oMath>
                </a14:m>
                <a:r>
                  <a:rPr lang="en-AU" sz="2400" dirty="0">
                    <a:effectLst/>
                    <a:latin typeface="Calibri"/>
                    <a:ea typeface="Calibri"/>
                    <a:cs typeface="Times New Roman"/>
                  </a:rPr>
                  <a:t>}</a:t>
                </a:r>
                <a:endParaRPr lang="en-AU" sz="2400" dirty="0"/>
              </a:p>
            </p:txBody>
          </p:sp>
        </mc:Choice>
        <mc:Fallback xmlns="">
          <p:sp>
            <p:nvSpPr>
              <p:cNvPr id="12" name="Rectangle 11"/>
              <p:cNvSpPr>
                <a:spLocks noRot="1" noChangeAspect="1" noMove="1" noResize="1" noEditPoints="1" noAdjustHandles="1" noChangeArrowheads="1" noChangeShapeType="1" noTextEdit="1"/>
              </p:cNvSpPr>
              <p:nvPr/>
            </p:nvSpPr>
            <p:spPr>
              <a:xfrm>
                <a:off x="1399072" y="2708920"/>
                <a:ext cx="6827165" cy="506934"/>
              </a:xfrm>
              <a:prstGeom prst="rect">
                <a:avLst/>
              </a:prstGeom>
              <a:blipFill>
                <a:blip r:embed="rId3"/>
                <a:stretch>
                  <a:fillRect r="-715" b="-26190"/>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755576" y="1438124"/>
                <a:ext cx="7920360" cy="732060"/>
              </a:xfrm>
              <a:prstGeom prst="rect">
                <a:avLst/>
              </a:prstGeom>
            </p:spPr>
            <p:txBody>
              <a:bodyPr wrap="square">
                <a:spAutoFit/>
              </a:bodyPr>
              <a:lstStyle/>
              <a:p>
                <a:pPr algn="just">
                  <a:spcAft>
                    <a:spcPts val="1000"/>
                  </a:spcAft>
                </a:pPr>
                <a:r>
                  <a:rPr lang="en-AU" sz="2000" dirty="0">
                    <a:latin typeface="Arial" panose="020B0604020202020204" pitchFamily="34" charset="0"/>
                    <a:ea typeface="Calibri" panose="020F0502020204030204" pitchFamily="34" charset="0"/>
                    <a:cs typeface="Arial" panose="020B0604020202020204" pitchFamily="34" charset="0"/>
                  </a:rPr>
                  <a:t>Another directional distance function</a:t>
                </a:r>
                <a:r>
                  <a:rPr lang="en-AU" sz="2000" dirty="0">
                    <a:effectLst/>
                    <a:latin typeface="Arial" panose="020B0604020202020204" pitchFamily="34" charset="0"/>
                    <a:ea typeface="Calibri" panose="020F0502020204030204" pitchFamily="34" charset="0"/>
                    <a:cs typeface="Arial" panose="020B0604020202020204" pitchFamily="34" charset="0"/>
                  </a:rPr>
                  <a:t> (Hailu and Chambers, 2012) can be defined by setting</a:t>
                </a:r>
                <a14:m>
                  <m:oMath xmlns:m="http://schemas.openxmlformats.org/officeDocument/2006/math">
                    <m:sSub>
                      <m:sSubPr>
                        <m:ctrlPr>
                          <a:rPr lang="en-AU" sz="2000" i="1">
                            <a:latin typeface="Cambria Math" panose="02040503050406030204" pitchFamily="18" charset="0"/>
                          </a:rPr>
                        </m:ctrlPr>
                      </m:sSubPr>
                      <m:e>
                        <m:r>
                          <a:rPr lang="en-AU" sz="2000" b="0" i="1" smtClean="0">
                            <a:latin typeface="Cambria Math" panose="02040503050406030204" pitchFamily="18" charset="0"/>
                          </a:rPr>
                          <m:t> </m:t>
                        </m:r>
                        <m:r>
                          <a:rPr lang="en-AU" sz="2000" i="1">
                            <a:latin typeface="Cambria Math"/>
                            <a:ea typeface="Calibri"/>
                            <a:cs typeface="Times New Roman"/>
                          </a:rPr>
                          <m:t>𝑔</m:t>
                        </m:r>
                      </m:e>
                      <m:sub>
                        <m:r>
                          <a:rPr lang="en-AU" sz="2000" b="0" i="1" smtClean="0">
                            <a:latin typeface="Cambria Math" panose="02040503050406030204" pitchFamily="18" charset="0"/>
                            <a:ea typeface="Calibri"/>
                            <a:cs typeface="Times New Roman"/>
                          </a:rPr>
                          <m:t>𝑥</m:t>
                        </m:r>
                      </m:sub>
                    </m:sSub>
                  </m:oMath>
                </a14:m>
                <a:r>
                  <a:rPr lang="en-AU" sz="2000" dirty="0">
                    <a:effectLst/>
                    <a:latin typeface="Arial" panose="020B0604020202020204" pitchFamily="34" charset="0"/>
                    <a:ea typeface="Calibri" panose="020F0502020204030204" pitchFamily="34" charset="0"/>
                    <a:cs typeface="Arial" panose="020B0604020202020204" pitchFamily="34" charset="0"/>
                  </a:rPr>
                  <a:t> = </a:t>
                </a:r>
                <a14:m>
                  <m:oMath xmlns:m="http://schemas.openxmlformats.org/officeDocument/2006/math">
                    <m:sSub>
                      <m:sSubPr>
                        <m:ctrlPr>
                          <a:rPr lang="en-AU" sz="2000" i="1">
                            <a:latin typeface="Cambria Math" panose="02040503050406030204" pitchFamily="18" charset="0"/>
                          </a:rPr>
                        </m:ctrlPr>
                      </m:sSubPr>
                      <m:e>
                        <m:r>
                          <a:rPr lang="en-AU" sz="2000" i="1">
                            <a:latin typeface="Cambria Math"/>
                            <a:ea typeface="Calibri"/>
                            <a:cs typeface="Times New Roman"/>
                          </a:rPr>
                          <m:t>𝑔</m:t>
                        </m:r>
                      </m:e>
                      <m:sub>
                        <m:r>
                          <a:rPr lang="en-AU" sz="2000" b="0" i="1" smtClean="0">
                            <a:latin typeface="Cambria Math" panose="02040503050406030204" pitchFamily="18" charset="0"/>
                            <a:ea typeface="Calibri"/>
                            <a:cs typeface="Times New Roman"/>
                          </a:rPr>
                          <m:t>𝑦</m:t>
                        </m:r>
                      </m:sub>
                    </m:sSub>
                  </m:oMath>
                </a14:m>
                <a:r>
                  <a:rPr lang="en-AU" sz="2000" dirty="0">
                    <a:effectLst/>
                    <a:latin typeface="Arial" panose="020B0604020202020204" pitchFamily="34" charset="0"/>
                    <a:ea typeface="Calibri" panose="020F0502020204030204" pitchFamily="34" charset="0"/>
                    <a:cs typeface="Arial" panose="020B0604020202020204" pitchFamily="34" charset="0"/>
                  </a:rPr>
                  <a:t>= 0:</a:t>
                </a:r>
              </a:p>
            </p:txBody>
          </p:sp>
        </mc:Choice>
        <mc:Fallback xmlns="">
          <p:sp>
            <p:nvSpPr>
              <p:cNvPr id="4" name="Rectangle 3"/>
              <p:cNvSpPr>
                <a:spLocks noRot="1" noChangeAspect="1" noMove="1" noResize="1" noEditPoints="1" noAdjustHandles="1" noChangeArrowheads="1" noChangeShapeType="1" noTextEdit="1"/>
              </p:cNvSpPr>
              <p:nvPr/>
            </p:nvSpPr>
            <p:spPr>
              <a:xfrm>
                <a:off x="755576" y="1438124"/>
                <a:ext cx="7920360" cy="732060"/>
              </a:xfrm>
              <a:prstGeom prst="rect">
                <a:avLst/>
              </a:prstGeom>
              <a:blipFill>
                <a:blip r:embed="rId4"/>
                <a:stretch>
                  <a:fillRect l="-847" t="-4167" r="-770" b="-10833"/>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5" name="Rectangle 4"/>
              <p:cNvSpPr/>
              <p:nvPr/>
            </p:nvSpPr>
            <p:spPr>
              <a:xfrm>
                <a:off x="827324" y="3429000"/>
                <a:ext cx="7776864" cy="1938992"/>
              </a:xfrm>
              <a:prstGeom prst="rect">
                <a:avLst/>
              </a:prstGeom>
            </p:spPr>
            <p:txBody>
              <a:bodyPr wrap="square">
                <a:spAutoFit/>
              </a:bodyPr>
              <a:lstStyle/>
              <a:p>
                <a:r>
                  <a:rPr lang="en-AU" sz="2000" dirty="0">
                    <a:latin typeface="Arial" panose="020B0604020202020204" pitchFamily="34" charset="0"/>
                    <a:ea typeface="Calibri" panose="020F0502020204030204" pitchFamily="34" charset="0"/>
                    <a:cs typeface="Arial" panose="020B0604020202020204" pitchFamily="34" charset="0"/>
                  </a:rPr>
                  <a:t>This distance function measures how far the soil attribute vector </a:t>
                </a:r>
                <a14:m>
                  <m:oMath xmlns:m="http://schemas.openxmlformats.org/officeDocument/2006/math">
                    <m:r>
                      <a:rPr lang="en-AU" sz="2000" i="1">
                        <a:effectLst/>
                        <a:latin typeface="Cambria Math" panose="02040503050406030204" pitchFamily="18" charset="0"/>
                        <a:ea typeface="Calibri" panose="020F0502020204030204" pitchFamily="34" charset="0"/>
                        <a:cs typeface="Times New Roman" panose="02020603050405020304" pitchFamily="18" charset="0"/>
                      </a:rPr>
                      <m:t>𝑠</m:t>
                    </m:r>
                  </m:oMath>
                </a14:m>
                <a:r>
                  <a:rPr lang="en-AU" sz="2000" dirty="0">
                    <a:effectLst/>
                    <a:latin typeface="Arial" panose="020B0604020202020204" pitchFamily="34" charset="0"/>
                    <a:ea typeface="Calibri" panose="020F0502020204030204" pitchFamily="34" charset="0"/>
                    <a:cs typeface="Arial" panose="020B0604020202020204" pitchFamily="34" charset="0"/>
                  </a:rPr>
                  <a:t> associated with a given farm/plot/field is from the production frontier (an isoquant). </a:t>
                </a:r>
              </a:p>
              <a:p>
                <a:endParaRPr lang="en-AU" sz="2000" dirty="0">
                  <a:latin typeface="Arial" panose="020B0604020202020204" pitchFamily="34" charset="0"/>
                  <a:ea typeface="Calibri" panose="020F0502020204030204" pitchFamily="34" charset="0"/>
                  <a:cs typeface="Arial" panose="020B0604020202020204" pitchFamily="34" charset="0"/>
                </a:endParaRPr>
              </a:p>
              <a:p>
                <a:r>
                  <a:rPr lang="en-AU" sz="2000" dirty="0">
                    <a:effectLst/>
                    <a:latin typeface="Arial" panose="020B0604020202020204" pitchFamily="34" charset="0"/>
                    <a:ea typeface="Calibri" panose="020F0502020204030204" pitchFamily="34" charset="0"/>
                    <a:cs typeface="Arial" panose="020B0604020202020204" pitchFamily="34" charset="0"/>
                  </a:rPr>
                  <a:t>It indicates the level of soil attributes just sufficient to produce </a:t>
                </a:r>
                <a:r>
                  <a:rPr lang="en-AU" sz="2000" i="1" dirty="0">
                    <a:effectLst/>
                    <a:latin typeface="Arial" panose="020B0604020202020204" pitchFamily="34" charset="0"/>
                    <a:ea typeface="Calibri" panose="020F0502020204030204" pitchFamily="34" charset="0"/>
                    <a:cs typeface="Arial" panose="020B0604020202020204" pitchFamily="34" charset="0"/>
                  </a:rPr>
                  <a:t>y</a:t>
                </a:r>
                <a:r>
                  <a:rPr lang="en-AU" sz="2000" dirty="0">
                    <a:effectLst/>
                    <a:latin typeface="Arial" panose="020B0604020202020204" pitchFamily="34" charset="0"/>
                    <a:ea typeface="Calibri" panose="020F0502020204030204" pitchFamily="34" charset="0"/>
                    <a:cs typeface="Arial" panose="020B0604020202020204" pitchFamily="34" charset="0"/>
                  </a:rPr>
                  <a:t> given </a:t>
                </a:r>
                <a:r>
                  <a:rPr lang="en-AU" sz="2000" i="1" dirty="0">
                    <a:effectLst/>
                    <a:latin typeface="Arial" panose="020B0604020202020204" pitchFamily="34" charset="0"/>
                    <a:ea typeface="Calibri" panose="020F0502020204030204" pitchFamily="34" charset="0"/>
                    <a:cs typeface="Arial" panose="020B0604020202020204" pitchFamily="34" charset="0"/>
                  </a:rPr>
                  <a:t>x</a:t>
                </a:r>
                <a:r>
                  <a:rPr lang="en-AU" sz="2000" dirty="0">
                    <a:effectLst/>
                    <a:latin typeface="Arial" panose="020B0604020202020204" pitchFamily="34" charset="0"/>
                    <a:ea typeface="Calibri" panose="020F0502020204030204" pitchFamily="34" charset="0"/>
                    <a:cs typeface="Arial" panose="020B0604020202020204" pitchFamily="34" charset="0"/>
                  </a:rPr>
                  <a:t>.</a:t>
                </a:r>
              </a:p>
            </p:txBody>
          </p:sp>
        </mc:Choice>
        <mc:Fallback xmlns="">
          <p:sp>
            <p:nvSpPr>
              <p:cNvPr id="5" name="Rectangle 4"/>
              <p:cNvSpPr>
                <a:spLocks noRot="1" noChangeAspect="1" noMove="1" noResize="1" noEditPoints="1" noAdjustHandles="1" noChangeArrowheads="1" noChangeShapeType="1" noTextEdit="1"/>
              </p:cNvSpPr>
              <p:nvPr/>
            </p:nvSpPr>
            <p:spPr>
              <a:xfrm>
                <a:off x="827324" y="3429000"/>
                <a:ext cx="7776864" cy="1938992"/>
              </a:xfrm>
              <a:prstGeom prst="rect">
                <a:avLst/>
              </a:prstGeom>
              <a:blipFill>
                <a:blip r:embed="rId5"/>
                <a:stretch>
                  <a:fillRect l="-863" t="-1572" r="-1569" b="-4717"/>
                </a:stretch>
              </a:blipFill>
            </p:spPr>
            <p:txBody>
              <a:bodyPr/>
              <a:lstStyle/>
              <a:p>
                <a:r>
                  <a:rPr lang="en-AU">
                    <a:noFill/>
                  </a:rPr>
                  <a:t> </a:t>
                </a:r>
              </a:p>
            </p:txBody>
          </p:sp>
        </mc:Fallback>
      </mc:AlternateContent>
    </p:spTree>
    <p:extLst>
      <p:ext uri="{BB962C8B-B14F-4D97-AF65-F5344CB8AC3E}">
        <p14:creationId xmlns:p14="http://schemas.microsoft.com/office/powerpoint/2010/main" val="25574937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1"/>
          <p:cNvSpPr>
            <a:spLocks noChangeArrowheads="1"/>
          </p:cNvSpPr>
          <p:nvPr/>
        </p:nvSpPr>
        <p:spPr bwMode="auto">
          <a:xfrm>
            <a:off x="468313" y="487363"/>
            <a:ext cx="8280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buFont typeface="Arial" panose="020B0604020202020204" pitchFamily="34" charset="0"/>
              <a:buNone/>
            </a:pPr>
            <a:r>
              <a:rPr lang="en-AU" altLang="en-US" sz="2400" b="1" dirty="0">
                <a:solidFill>
                  <a:schemeClr val="bg1"/>
                </a:solidFill>
              </a:rPr>
              <a:t>Introducing time</a:t>
            </a:r>
          </a:p>
        </p:txBody>
      </p:sp>
      <mc:AlternateContent xmlns:mc="http://schemas.openxmlformats.org/markup-compatibility/2006" xmlns:a14="http://schemas.microsoft.com/office/drawing/2010/main">
        <mc:Choice Requires="a14">
          <p:sp>
            <p:nvSpPr>
              <p:cNvPr id="4" name="Rectangle 3"/>
              <p:cNvSpPr/>
              <p:nvPr/>
            </p:nvSpPr>
            <p:spPr>
              <a:xfrm>
                <a:off x="734021" y="1340768"/>
                <a:ext cx="8014691" cy="5009898"/>
              </a:xfrm>
              <a:prstGeom prst="rect">
                <a:avLst/>
              </a:prstGeom>
            </p:spPr>
            <p:txBody>
              <a:bodyPr wrap="square">
                <a:spAutoFit/>
              </a:bodyPr>
              <a:lstStyle/>
              <a:p>
                <a:r>
                  <a:rPr lang="en-AU" sz="2000" dirty="0"/>
                  <a:t>Consider two time variant soil attribute vectors, </a:t>
                </a:r>
                <a14:m>
                  <m:oMath xmlns:m="http://schemas.openxmlformats.org/officeDocument/2006/math">
                    <m:sSup>
                      <m:sSupPr>
                        <m:ctrlPr>
                          <a:rPr lang="en-AU" sz="2000" i="1">
                            <a:latin typeface="Cambria Math" panose="02040503050406030204" pitchFamily="18" charset="0"/>
                          </a:rPr>
                        </m:ctrlPr>
                      </m:sSupPr>
                      <m:e>
                        <m:r>
                          <a:rPr lang="en-AU" sz="2000" i="1">
                            <a:latin typeface="Cambria Math"/>
                          </a:rPr>
                          <m:t>𝑠</m:t>
                        </m:r>
                      </m:e>
                      <m:sup>
                        <m:r>
                          <a:rPr lang="en-AU" sz="2000" i="1">
                            <a:latin typeface="Cambria Math"/>
                          </a:rPr>
                          <m:t>𝑡</m:t>
                        </m:r>
                      </m:sup>
                    </m:sSup>
                  </m:oMath>
                </a14:m>
                <a:r>
                  <a:rPr lang="en-AU" sz="2000" dirty="0"/>
                  <a:t> and </a:t>
                </a:r>
                <a14:m>
                  <m:oMath xmlns:m="http://schemas.openxmlformats.org/officeDocument/2006/math">
                    <m:sSup>
                      <m:sSupPr>
                        <m:ctrlPr>
                          <a:rPr lang="en-AU" sz="2000" i="1">
                            <a:latin typeface="Cambria Math" panose="02040503050406030204" pitchFamily="18" charset="0"/>
                          </a:rPr>
                        </m:ctrlPr>
                      </m:sSupPr>
                      <m:e>
                        <m:r>
                          <a:rPr lang="en-AU" sz="2000" i="1">
                            <a:latin typeface="Cambria Math"/>
                          </a:rPr>
                          <m:t>𝑠</m:t>
                        </m:r>
                      </m:e>
                      <m:sup>
                        <m:r>
                          <a:rPr lang="en-AU" sz="2000" i="1">
                            <a:latin typeface="Cambria Math"/>
                          </a:rPr>
                          <m:t>𝑡</m:t>
                        </m:r>
                        <m:r>
                          <a:rPr lang="en-AU" sz="2000" i="1">
                            <a:latin typeface="Cambria Math"/>
                          </a:rPr>
                          <m:t>+1</m:t>
                        </m:r>
                      </m:sup>
                    </m:sSup>
                    <m:r>
                      <a:rPr lang="en-AU" sz="2000" b="0" i="0" smtClean="0">
                        <a:latin typeface="Cambria Math" panose="02040503050406030204" pitchFamily="18" charset="0"/>
                      </a:rPr>
                      <m:t> </m:t>
                    </m:r>
                  </m:oMath>
                </a14:m>
                <a:endParaRPr lang="en-AU" sz="2000" dirty="0"/>
              </a:p>
              <a:p>
                <a:endParaRPr lang="en-AU" sz="2000" dirty="0"/>
              </a:p>
              <a:p>
                <a:r>
                  <a:rPr lang="en-AU" sz="2000" dirty="0"/>
                  <a:t>Using isoquant </a:t>
                </a:r>
                <a14:m>
                  <m:oMath xmlns:m="http://schemas.openxmlformats.org/officeDocument/2006/math">
                    <m:sSubSup>
                      <m:sSubSupPr>
                        <m:ctrlPr>
                          <a:rPr lang="en-AU" sz="2000" i="1">
                            <a:latin typeface="Cambria Math" panose="02040503050406030204" pitchFamily="18" charset="0"/>
                          </a:rPr>
                        </m:ctrlPr>
                      </m:sSubSupPr>
                      <m:e>
                        <m:r>
                          <a:rPr lang="en-AU" sz="2000" i="1">
                            <a:latin typeface="Cambria Math"/>
                          </a:rPr>
                          <m:t>𝐼</m:t>
                        </m:r>
                      </m:e>
                      <m:sub>
                        <m:r>
                          <a:rPr lang="en-AU" sz="2000" i="1">
                            <a:latin typeface="Cambria Math"/>
                          </a:rPr>
                          <m:t>𝑠</m:t>
                        </m:r>
                      </m:sub>
                      <m:sup>
                        <m:r>
                          <a:rPr lang="en-AU" sz="2000" i="1">
                            <a:latin typeface="Cambria Math"/>
                          </a:rPr>
                          <m:t>𝑡</m:t>
                        </m:r>
                      </m:sup>
                    </m:sSubSup>
                  </m:oMath>
                </a14:m>
                <a:r>
                  <a:rPr lang="en-AU" sz="2000" dirty="0"/>
                  <a:t> as the frontier, the soil attribute indicator for a farm can be constructed as follows:</a:t>
                </a:r>
              </a:p>
              <a:p>
                <a:endParaRPr lang="en-AU" sz="2000" dirty="0"/>
              </a:p>
              <a:p>
                <a:pPr/>
                <a14:m>
                  <m:oMathPara xmlns:m="http://schemas.openxmlformats.org/officeDocument/2006/math">
                    <m:oMathParaPr>
                      <m:jc m:val="centerGroup"/>
                    </m:oMathParaPr>
                    <m:oMath xmlns:m="http://schemas.openxmlformats.org/officeDocument/2006/math">
                      <m:sSup>
                        <m:sSupPr>
                          <m:ctrlPr>
                            <a:rPr lang="en-AU" sz="2000" i="1" smtClean="0">
                              <a:latin typeface="Cambria Math" panose="02040503050406030204" pitchFamily="18" charset="0"/>
                            </a:rPr>
                          </m:ctrlPr>
                        </m:sSupPr>
                        <m:e>
                          <m:r>
                            <a:rPr lang="en-AU" sz="2000" i="1">
                              <a:latin typeface="Cambria Math"/>
                            </a:rPr>
                            <m:t>𝑆𝑄</m:t>
                          </m:r>
                        </m:e>
                        <m:sup>
                          <m:r>
                            <a:rPr lang="en-AU" sz="2000" i="1">
                              <a:latin typeface="Cambria Math"/>
                            </a:rPr>
                            <m:t>𝑡</m:t>
                          </m:r>
                        </m:sup>
                      </m:sSup>
                      <m:d>
                        <m:dPr>
                          <m:ctrlPr>
                            <a:rPr lang="en-AU" sz="2000" i="1">
                              <a:latin typeface="Cambria Math" panose="02040503050406030204" pitchFamily="18" charset="0"/>
                            </a:rPr>
                          </m:ctrlPr>
                        </m:dPr>
                        <m:e>
                          <m:sSup>
                            <m:sSupPr>
                              <m:ctrlPr>
                                <a:rPr lang="en-AU" sz="2000" i="1">
                                  <a:latin typeface="Cambria Math" panose="02040503050406030204" pitchFamily="18" charset="0"/>
                                </a:rPr>
                              </m:ctrlPr>
                            </m:sSupPr>
                            <m:e>
                              <m:r>
                                <a:rPr lang="en-AU" sz="2000" i="1">
                                  <a:latin typeface="Cambria Math"/>
                                </a:rPr>
                                <m:t>𝑠</m:t>
                              </m:r>
                            </m:e>
                            <m:sup>
                              <m:r>
                                <a:rPr lang="en-AU" sz="2000" i="1">
                                  <a:latin typeface="Cambria Math"/>
                                </a:rPr>
                                <m:t>𝑡</m:t>
                              </m:r>
                            </m:sup>
                          </m:sSup>
                          <m:r>
                            <a:rPr lang="en-AU" sz="2000" i="1">
                              <a:latin typeface="Cambria Math"/>
                            </a:rPr>
                            <m:t>,</m:t>
                          </m:r>
                          <m:sSup>
                            <m:sSupPr>
                              <m:ctrlPr>
                                <a:rPr lang="en-AU" sz="2000" i="1">
                                  <a:latin typeface="Cambria Math" panose="02040503050406030204" pitchFamily="18" charset="0"/>
                                </a:rPr>
                              </m:ctrlPr>
                            </m:sSupPr>
                            <m:e>
                              <m:r>
                                <a:rPr lang="en-AU" sz="2000" i="1">
                                  <a:latin typeface="Cambria Math"/>
                                </a:rPr>
                                <m:t>𝑠</m:t>
                              </m:r>
                            </m:e>
                            <m:sup>
                              <m:r>
                                <a:rPr lang="en-AU" sz="2000" i="1">
                                  <a:latin typeface="Cambria Math"/>
                                </a:rPr>
                                <m:t>𝑡</m:t>
                              </m:r>
                              <m:r>
                                <a:rPr lang="en-AU" sz="2000" i="1">
                                  <a:latin typeface="Cambria Math"/>
                                </a:rPr>
                                <m:t>+1</m:t>
                              </m:r>
                            </m:sup>
                          </m:sSup>
                          <m:r>
                            <a:rPr lang="en-AU" sz="2000" i="1">
                              <a:latin typeface="Cambria Math"/>
                            </a:rPr>
                            <m:t>,</m:t>
                          </m:r>
                          <m:sSubSup>
                            <m:sSubSupPr>
                              <m:ctrlPr>
                                <a:rPr lang="en-AU" sz="2000" i="1">
                                  <a:latin typeface="Cambria Math" panose="02040503050406030204" pitchFamily="18" charset="0"/>
                                </a:rPr>
                              </m:ctrlPr>
                            </m:sSubSupPr>
                            <m:e>
                              <m:r>
                                <a:rPr lang="en-AU" sz="2000" i="1">
                                  <a:latin typeface="Cambria Math"/>
                                </a:rPr>
                                <m:t> </m:t>
                              </m:r>
                              <m:r>
                                <a:rPr lang="en-AU" sz="2000" i="1">
                                  <a:latin typeface="Cambria Math"/>
                                </a:rPr>
                                <m:t>𝑥</m:t>
                              </m:r>
                            </m:e>
                            <m:sub>
                              <m:r>
                                <a:rPr lang="en-AU" sz="2000" i="1" smtClean="0">
                                  <a:latin typeface="Cambria Math"/>
                                </a:rPr>
                                <m:t>0</m:t>
                              </m:r>
                            </m:sub>
                            <m:sup>
                              <m:r>
                                <a:rPr lang="en-AU" sz="2000" i="1">
                                  <a:latin typeface="Cambria Math"/>
                                </a:rPr>
                                <m:t>𝑡</m:t>
                              </m:r>
                            </m:sup>
                          </m:sSubSup>
                          <m:r>
                            <a:rPr lang="en-AU" sz="2000" i="1">
                              <a:latin typeface="Cambria Math"/>
                            </a:rPr>
                            <m:t>,</m:t>
                          </m:r>
                          <m:sSubSup>
                            <m:sSubSupPr>
                              <m:ctrlPr>
                                <a:rPr lang="en-AU" sz="2000" i="1">
                                  <a:latin typeface="Cambria Math" panose="02040503050406030204" pitchFamily="18" charset="0"/>
                                </a:rPr>
                              </m:ctrlPr>
                            </m:sSubSupPr>
                            <m:e>
                              <m:r>
                                <a:rPr lang="en-AU" sz="2000" i="1">
                                  <a:latin typeface="Cambria Math"/>
                                </a:rPr>
                                <m:t>𝑦</m:t>
                              </m:r>
                            </m:e>
                            <m:sub>
                              <m:r>
                                <a:rPr lang="en-AU" sz="2000" i="1">
                                  <a:latin typeface="Cambria Math"/>
                                </a:rPr>
                                <m:t>0</m:t>
                              </m:r>
                            </m:sub>
                            <m:sup>
                              <m:r>
                                <a:rPr lang="en-AU" sz="2000" i="1">
                                  <a:latin typeface="Cambria Math"/>
                                </a:rPr>
                                <m:t>𝑡</m:t>
                              </m:r>
                            </m:sup>
                          </m:sSubSup>
                          <m:r>
                            <a:rPr lang="en-AU" sz="2000" i="1">
                              <a:latin typeface="Cambria Math"/>
                            </a:rPr>
                            <m:t>;</m:t>
                          </m:r>
                          <m:sSub>
                            <m:sSubPr>
                              <m:ctrlPr>
                                <a:rPr lang="en-AU" sz="2000" i="1">
                                  <a:latin typeface="Cambria Math" panose="02040503050406030204" pitchFamily="18" charset="0"/>
                                </a:rPr>
                              </m:ctrlPr>
                            </m:sSubPr>
                            <m:e>
                              <m:r>
                                <a:rPr lang="en-AU" sz="2000" i="1">
                                  <a:latin typeface="Cambria Math"/>
                                </a:rPr>
                                <m:t>𝑔</m:t>
                              </m:r>
                            </m:e>
                            <m:sub>
                              <m:r>
                                <a:rPr lang="en-AU" sz="2000" i="1">
                                  <a:latin typeface="Cambria Math"/>
                                </a:rPr>
                                <m:t>𝑠</m:t>
                              </m:r>
                            </m:sub>
                          </m:sSub>
                        </m:e>
                      </m:d>
                      <m:r>
                        <a:rPr lang="en-AU" sz="2000" i="1">
                          <a:latin typeface="Cambria Math"/>
                        </a:rPr>
                        <m:t>=</m:t>
                      </m:r>
                      <m:sSubSup>
                        <m:sSubSupPr>
                          <m:ctrlPr>
                            <a:rPr lang="en-AU" sz="2000" i="1">
                              <a:latin typeface="Cambria Math" panose="02040503050406030204" pitchFamily="18" charset="0"/>
                            </a:rPr>
                          </m:ctrlPr>
                        </m:sSubSupPr>
                        <m:e>
                          <m:acc>
                            <m:accPr>
                              <m:chr m:val="⃗"/>
                              <m:ctrlPr>
                                <a:rPr lang="en-AU" sz="2000" i="1">
                                  <a:latin typeface="Cambria Math" panose="02040503050406030204" pitchFamily="18" charset="0"/>
                                </a:rPr>
                              </m:ctrlPr>
                            </m:accPr>
                            <m:e>
                              <m:r>
                                <a:rPr lang="en-AU" sz="2000" i="1">
                                  <a:latin typeface="Cambria Math"/>
                                </a:rPr>
                                <m:t>𝐷</m:t>
                              </m:r>
                            </m:e>
                          </m:acc>
                        </m:e>
                        <m:sub>
                          <m:r>
                            <a:rPr lang="en-AU" sz="2000" i="1">
                              <a:latin typeface="Cambria Math"/>
                            </a:rPr>
                            <m:t>𝑠</m:t>
                          </m:r>
                        </m:sub>
                        <m:sup>
                          <m:r>
                            <a:rPr lang="en-AU" sz="2000" i="1">
                              <a:latin typeface="Cambria Math"/>
                            </a:rPr>
                            <m:t>𝑡</m:t>
                          </m:r>
                        </m:sup>
                      </m:sSubSup>
                      <m:d>
                        <m:dPr>
                          <m:ctrlPr>
                            <a:rPr lang="en-AU" sz="2000" i="1">
                              <a:latin typeface="Cambria Math" panose="02040503050406030204" pitchFamily="18" charset="0"/>
                            </a:rPr>
                          </m:ctrlPr>
                        </m:dPr>
                        <m:e>
                          <m:sSup>
                            <m:sSupPr>
                              <m:ctrlPr>
                                <a:rPr lang="en-AU" sz="2000" i="1">
                                  <a:latin typeface="Cambria Math" panose="02040503050406030204" pitchFamily="18" charset="0"/>
                                </a:rPr>
                              </m:ctrlPr>
                            </m:sSupPr>
                            <m:e>
                              <m:sSubSup>
                                <m:sSubSupPr>
                                  <m:ctrlPr>
                                    <a:rPr lang="en-AU" sz="2000" i="1">
                                      <a:latin typeface="Cambria Math" panose="02040503050406030204" pitchFamily="18" charset="0"/>
                                    </a:rPr>
                                  </m:ctrlPr>
                                </m:sSubSupPr>
                                <m:e>
                                  <m:r>
                                    <a:rPr lang="en-AU" sz="2000" i="1">
                                      <a:latin typeface="Cambria Math"/>
                                    </a:rPr>
                                    <m:t> </m:t>
                                  </m:r>
                                  <m:r>
                                    <a:rPr lang="en-AU" sz="2000" i="1">
                                      <a:latin typeface="Cambria Math"/>
                                    </a:rPr>
                                    <m:t>𝑥</m:t>
                                  </m:r>
                                </m:e>
                                <m:sub>
                                  <m:r>
                                    <a:rPr lang="en-AU" sz="2000" i="1">
                                      <a:latin typeface="Cambria Math"/>
                                    </a:rPr>
                                    <m:t>0</m:t>
                                  </m:r>
                                </m:sub>
                                <m:sup>
                                  <m:r>
                                    <a:rPr lang="en-AU" sz="2000" i="1">
                                      <a:latin typeface="Cambria Math"/>
                                    </a:rPr>
                                    <m:t>𝑡</m:t>
                                  </m:r>
                                </m:sup>
                              </m:sSubSup>
                              <m:r>
                                <a:rPr lang="en-AU" sz="2000" b="0" i="1" smtClean="0">
                                  <a:latin typeface="Cambria Math" panose="02040503050406030204" pitchFamily="18" charset="0"/>
                                </a:rPr>
                                <m:t>, </m:t>
                              </m:r>
                              <m:r>
                                <a:rPr lang="en-AU" sz="2000" i="1">
                                  <a:latin typeface="Cambria Math"/>
                                </a:rPr>
                                <m:t>𝑠</m:t>
                              </m:r>
                            </m:e>
                            <m:sup>
                              <m:r>
                                <a:rPr lang="en-AU" sz="2000" i="1">
                                  <a:latin typeface="Cambria Math"/>
                                </a:rPr>
                                <m:t>𝑡</m:t>
                              </m:r>
                              <m:r>
                                <a:rPr lang="en-AU" sz="2000" i="1">
                                  <a:latin typeface="Cambria Math"/>
                                </a:rPr>
                                <m:t>+1</m:t>
                              </m:r>
                            </m:sup>
                          </m:sSup>
                          <m:r>
                            <a:rPr lang="en-AU" sz="2000" i="1">
                              <a:latin typeface="Cambria Math"/>
                            </a:rPr>
                            <m:t>,</m:t>
                          </m:r>
                          <m:sSubSup>
                            <m:sSubSupPr>
                              <m:ctrlPr>
                                <a:rPr lang="en-AU" sz="2000" i="1">
                                  <a:latin typeface="Cambria Math" panose="02040503050406030204" pitchFamily="18" charset="0"/>
                                </a:rPr>
                              </m:ctrlPr>
                            </m:sSubSupPr>
                            <m:e>
                              <m:r>
                                <a:rPr lang="en-AU" sz="2000" i="1">
                                  <a:latin typeface="Cambria Math"/>
                                </a:rPr>
                                <m:t>𝑦</m:t>
                              </m:r>
                            </m:e>
                            <m:sub>
                              <m:r>
                                <a:rPr lang="en-AU" sz="2000" i="1">
                                  <a:latin typeface="Cambria Math"/>
                                </a:rPr>
                                <m:t>0</m:t>
                              </m:r>
                            </m:sub>
                            <m:sup>
                              <m:r>
                                <a:rPr lang="en-AU" sz="2000" i="1">
                                  <a:latin typeface="Cambria Math"/>
                                </a:rPr>
                                <m:t>𝑡</m:t>
                              </m:r>
                            </m:sup>
                          </m:sSubSup>
                          <m:r>
                            <a:rPr lang="en-AU" sz="2000" b="0" i="1" smtClean="0">
                              <a:latin typeface="Cambria Math" panose="02040503050406030204" pitchFamily="18" charset="0"/>
                            </a:rPr>
                            <m:t>;</m:t>
                          </m:r>
                          <m:sSub>
                            <m:sSubPr>
                              <m:ctrlPr>
                                <a:rPr lang="en-AU" sz="2000" i="1">
                                  <a:latin typeface="Cambria Math" panose="02040503050406030204" pitchFamily="18" charset="0"/>
                                </a:rPr>
                              </m:ctrlPr>
                            </m:sSubPr>
                            <m:e>
                              <m:r>
                                <a:rPr lang="en-AU" sz="2000" i="1">
                                  <a:latin typeface="Cambria Math"/>
                                </a:rPr>
                                <m:t>𝑔</m:t>
                              </m:r>
                            </m:e>
                            <m:sub>
                              <m:r>
                                <a:rPr lang="en-AU" sz="2000" i="1">
                                  <a:latin typeface="Cambria Math"/>
                                </a:rPr>
                                <m:t>𝑠</m:t>
                              </m:r>
                            </m:sub>
                          </m:sSub>
                        </m:e>
                      </m:d>
                      <m:r>
                        <a:rPr lang="en-AU" sz="2000" i="1">
                          <a:latin typeface="Cambria Math"/>
                        </a:rPr>
                        <m:t>−</m:t>
                      </m:r>
                      <m:sSubSup>
                        <m:sSubSupPr>
                          <m:ctrlPr>
                            <a:rPr lang="en-AU" sz="2000" i="1">
                              <a:latin typeface="Cambria Math" panose="02040503050406030204" pitchFamily="18" charset="0"/>
                            </a:rPr>
                          </m:ctrlPr>
                        </m:sSubSupPr>
                        <m:e>
                          <m:acc>
                            <m:accPr>
                              <m:chr m:val="⃗"/>
                              <m:ctrlPr>
                                <a:rPr lang="en-AU" sz="2000" i="1">
                                  <a:latin typeface="Cambria Math" panose="02040503050406030204" pitchFamily="18" charset="0"/>
                                </a:rPr>
                              </m:ctrlPr>
                            </m:accPr>
                            <m:e>
                              <m:r>
                                <a:rPr lang="en-AU" sz="2000" i="1">
                                  <a:latin typeface="Cambria Math"/>
                                </a:rPr>
                                <m:t>𝐷</m:t>
                              </m:r>
                            </m:e>
                          </m:acc>
                        </m:e>
                        <m:sub>
                          <m:r>
                            <a:rPr lang="en-AU" sz="2000" i="1">
                              <a:latin typeface="Cambria Math"/>
                            </a:rPr>
                            <m:t>𝑠</m:t>
                          </m:r>
                        </m:sub>
                        <m:sup>
                          <m:r>
                            <a:rPr lang="en-AU" sz="2000" i="1">
                              <a:latin typeface="Cambria Math"/>
                            </a:rPr>
                            <m:t>𝑡</m:t>
                          </m:r>
                        </m:sup>
                      </m:sSubSup>
                      <m:d>
                        <m:dPr>
                          <m:ctrlPr>
                            <a:rPr lang="en-AU" sz="2000" i="1">
                              <a:latin typeface="Cambria Math" panose="02040503050406030204" pitchFamily="18" charset="0"/>
                            </a:rPr>
                          </m:ctrlPr>
                        </m:dPr>
                        <m:e>
                          <m:sSubSup>
                            <m:sSubSupPr>
                              <m:ctrlPr>
                                <a:rPr lang="en-AU" sz="2000" i="1">
                                  <a:latin typeface="Cambria Math" panose="02040503050406030204" pitchFamily="18" charset="0"/>
                                </a:rPr>
                              </m:ctrlPr>
                            </m:sSubSupPr>
                            <m:e>
                              <m:r>
                                <a:rPr lang="en-AU" sz="2000" i="1">
                                  <a:latin typeface="Cambria Math"/>
                                </a:rPr>
                                <m:t> </m:t>
                              </m:r>
                              <m:r>
                                <a:rPr lang="en-AU" sz="2000" i="1">
                                  <a:latin typeface="Cambria Math"/>
                                </a:rPr>
                                <m:t>𝑥</m:t>
                              </m:r>
                            </m:e>
                            <m:sub>
                              <m:r>
                                <a:rPr lang="en-AU" sz="2000" i="1">
                                  <a:latin typeface="Cambria Math"/>
                                </a:rPr>
                                <m:t>0</m:t>
                              </m:r>
                            </m:sub>
                            <m:sup>
                              <m:r>
                                <a:rPr lang="en-AU" sz="2000" i="1">
                                  <a:latin typeface="Cambria Math"/>
                                </a:rPr>
                                <m:t>𝑡</m:t>
                              </m:r>
                            </m:sup>
                          </m:sSubSup>
                          <m:r>
                            <a:rPr lang="en-AU" sz="2000" b="0" i="1" smtClean="0">
                              <a:latin typeface="Cambria Math" panose="02040503050406030204" pitchFamily="18" charset="0"/>
                            </a:rPr>
                            <m:t>,</m:t>
                          </m:r>
                          <m:sSup>
                            <m:sSupPr>
                              <m:ctrlPr>
                                <a:rPr lang="en-AU" sz="2000" i="1">
                                  <a:latin typeface="Cambria Math" panose="02040503050406030204" pitchFamily="18" charset="0"/>
                                </a:rPr>
                              </m:ctrlPr>
                            </m:sSupPr>
                            <m:e>
                              <m:r>
                                <a:rPr lang="en-AU" sz="2000" i="1">
                                  <a:latin typeface="Cambria Math"/>
                                </a:rPr>
                                <m:t>𝑠</m:t>
                              </m:r>
                            </m:e>
                            <m:sup>
                              <m:r>
                                <a:rPr lang="en-AU" sz="2000" i="1">
                                  <a:latin typeface="Cambria Math"/>
                                </a:rPr>
                                <m:t>𝑡</m:t>
                              </m:r>
                            </m:sup>
                          </m:sSup>
                          <m:r>
                            <a:rPr lang="en-AU" sz="2000" i="1">
                              <a:latin typeface="Cambria Math"/>
                            </a:rPr>
                            <m:t>,</m:t>
                          </m:r>
                          <m:sSubSup>
                            <m:sSubSupPr>
                              <m:ctrlPr>
                                <a:rPr lang="en-AU" sz="2000" i="1">
                                  <a:latin typeface="Cambria Math" panose="02040503050406030204" pitchFamily="18" charset="0"/>
                                </a:rPr>
                              </m:ctrlPr>
                            </m:sSubSupPr>
                            <m:e>
                              <m:r>
                                <a:rPr lang="en-AU" sz="2000" i="1">
                                  <a:latin typeface="Cambria Math"/>
                                </a:rPr>
                                <m:t>𝑦</m:t>
                              </m:r>
                            </m:e>
                            <m:sub>
                              <m:r>
                                <a:rPr lang="en-AU" sz="2000" i="1">
                                  <a:latin typeface="Cambria Math"/>
                                </a:rPr>
                                <m:t>0</m:t>
                              </m:r>
                            </m:sub>
                            <m:sup>
                              <m:r>
                                <a:rPr lang="en-AU" sz="2000" i="1">
                                  <a:latin typeface="Cambria Math"/>
                                </a:rPr>
                                <m:t>𝑡</m:t>
                              </m:r>
                            </m:sup>
                          </m:sSubSup>
                          <m:r>
                            <a:rPr lang="en-AU" sz="2000" b="0" i="1" smtClean="0">
                              <a:latin typeface="Cambria Math" panose="02040503050406030204" pitchFamily="18" charset="0"/>
                            </a:rPr>
                            <m:t>;</m:t>
                          </m:r>
                          <m:sSub>
                            <m:sSubPr>
                              <m:ctrlPr>
                                <a:rPr lang="en-AU" sz="2000" i="1">
                                  <a:latin typeface="Cambria Math" panose="02040503050406030204" pitchFamily="18" charset="0"/>
                                </a:rPr>
                              </m:ctrlPr>
                            </m:sSubPr>
                            <m:e>
                              <m:r>
                                <a:rPr lang="en-AU" sz="2000" i="1">
                                  <a:latin typeface="Cambria Math"/>
                                </a:rPr>
                                <m:t>𝑔</m:t>
                              </m:r>
                            </m:e>
                            <m:sub>
                              <m:r>
                                <a:rPr lang="en-AU" sz="2000" i="1">
                                  <a:latin typeface="Cambria Math"/>
                                </a:rPr>
                                <m:t>𝑠</m:t>
                              </m:r>
                            </m:sub>
                          </m:sSub>
                        </m:e>
                      </m:d>
                    </m:oMath>
                  </m:oMathPara>
                </a14:m>
                <a:endParaRPr lang="en-AU" sz="2000" dirty="0"/>
              </a:p>
              <a:p>
                <a:endParaRPr lang="en-AU" sz="2000" dirty="0"/>
              </a:p>
              <a:p>
                <a:r>
                  <a:rPr lang="en-AU" sz="2000" dirty="0"/>
                  <a:t>This indicator measures the difference between the distances of the two soil vectors (</a:t>
                </a:r>
                <a14:m>
                  <m:oMath xmlns:m="http://schemas.openxmlformats.org/officeDocument/2006/math">
                    <m:sSup>
                      <m:sSupPr>
                        <m:ctrlPr>
                          <a:rPr lang="en-AU" sz="2000" i="1">
                            <a:latin typeface="Cambria Math" panose="02040503050406030204" pitchFamily="18" charset="0"/>
                          </a:rPr>
                        </m:ctrlPr>
                      </m:sSupPr>
                      <m:e>
                        <m:r>
                          <a:rPr lang="en-AU" sz="2000" i="1">
                            <a:latin typeface="Cambria Math"/>
                          </a:rPr>
                          <m:t>𝑠</m:t>
                        </m:r>
                      </m:e>
                      <m:sup>
                        <m:r>
                          <a:rPr lang="en-AU" sz="2000" i="1">
                            <a:latin typeface="Cambria Math"/>
                          </a:rPr>
                          <m:t>𝑡</m:t>
                        </m:r>
                      </m:sup>
                    </m:sSup>
                    <m:r>
                      <a:rPr lang="en-AU" sz="2000" i="1">
                        <a:latin typeface="Cambria Math"/>
                      </a:rPr>
                      <m:t>,</m:t>
                    </m:r>
                    <m:sSup>
                      <m:sSupPr>
                        <m:ctrlPr>
                          <a:rPr lang="en-AU" sz="2000" i="1">
                            <a:latin typeface="Cambria Math" panose="02040503050406030204" pitchFamily="18" charset="0"/>
                          </a:rPr>
                        </m:ctrlPr>
                      </m:sSupPr>
                      <m:e>
                        <m:r>
                          <a:rPr lang="en-AU" sz="2000" i="1">
                            <a:latin typeface="Cambria Math"/>
                          </a:rPr>
                          <m:t>𝑠</m:t>
                        </m:r>
                      </m:e>
                      <m:sup>
                        <m:r>
                          <a:rPr lang="en-AU" sz="2000" i="1">
                            <a:latin typeface="Cambria Math"/>
                          </a:rPr>
                          <m:t>𝑡</m:t>
                        </m:r>
                        <m:r>
                          <a:rPr lang="en-AU" sz="2000" i="1">
                            <a:latin typeface="Cambria Math"/>
                          </a:rPr>
                          <m:t>+1</m:t>
                        </m:r>
                      </m:sup>
                    </m:sSup>
                  </m:oMath>
                </a14:m>
                <a:r>
                  <a:rPr lang="en-AU" sz="2000" dirty="0"/>
                  <a:t>) from the production isoquant </a:t>
                </a:r>
                <a14:m>
                  <m:oMath xmlns:m="http://schemas.openxmlformats.org/officeDocument/2006/math">
                    <m:sSubSup>
                      <m:sSubSupPr>
                        <m:ctrlPr>
                          <a:rPr lang="en-AU" sz="2000" i="1">
                            <a:latin typeface="Cambria Math" panose="02040503050406030204" pitchFamily="18" charset="0"/>
                          </a:rPr>
                        </m:ctrlPr>
                      </m:sSubSupPr>
                      <m:e>
                        <m:r>
                          <a:rPr lang="en-AU" sz="2000" i="1">
                            <a:latin typeface="Cambria Math"/>
                          </a:rPr>
                          <m:t>𝐼</m:t>
                        </m:r>
                      </m:e>
                      <m:sub>
                        <m:r>
                          <a:rPr lang="en-AU" sz="2000" i="1">
                            <a:latin typeface="Cambria Math"/>
                          </a:rPr>
                          <m:t>𝑠</m:t>
                        </m:r>
                      </m:sub>
                      <m:sup>
                        <m:r>
                          <a:rPr lang="en-AU" sz="2000" i="1">
                            <a:latin typeface="Cambria Math"/>
                          </a:rPr>
                          <m:t>𝑡</m:t>
                        </m:r>
                      </m:sup>
                    </m:sSubSup>
                  </m:oMath>
                </a14:m>
                <a:endParaRPr lang="en-AU" sz="2000" dirty="0"/>
              </a:p>
              <a:p>
                <a:endParaRPr lang="en-AU" sz="2000" dirty="0"/>
              </a:p>
              <a:p>
                <a:pPr>
                  <a:lnSpc>
                    <a:spcPct val="150000"/>
                  </a:lnSpc>
                  <a:spcAft>
                    <a:spcPts val="600"/>
                  </a:spcAft>
                </a:pPr>
                <a:r>
                  <a:rPr lang="en-AU" sz="2000" dirty="0"/>
                  <a:t>If </a:t>
                </a:r>
                <a14:m>
                  <m:oMath xmlns:m="http://schemas.openxmlformats.org/officeDocument/2006/math">
                    <m:sSubSup>
                      <m:sSubSupPr>
                        <m:ctrlPr>
                          <a:rPr lang="en-AU" sz="2000" i="1">
                            <a:latin typeface="Cambria Math" panose="02040503050406030204" pitchFamily="18" charset="0"/>
                          </a:rPr>
                        </m:ctrlPr>
                      </m:sSubSupPr>
                      <m:e>
                        <m:acc>
                          <m:accPr>
                            <m:chr m:val="⃗"/>
                            <m:ctrlPr>
                              <a:rPr lang="en-AU" sz="2000" i="1">
                                <a:latin typeface="Cambria Math" panose="02040503050406030204" pitchFamily="18" charset="0"/>
                              </a:rPr>
                            </m:ctrlPr>
                          </m:accPr>
                          <m:e>
                            <m:r>
                              <a:rPr lang="en-AU" sz="2000" i="1">
                                <a:latin typeface="Cambria Math"/>
                              </a:rPr>
                              <m:t>𝐷</m:t>
                            </m:r>
                          </m:e>
                        </m:acc>
                      </m:e>
                      <m:sub>
                        <m:r>
                          <a:rPr lang="en-AU" sz="2000" i="1">
                            <a:latin typeface="Cambria Math"/>
                          </a:rPr>
                          <m:t>𝑠</m:t>
                        </m:r>
                      </m:sub>
                      <m:sup>
                        <m:r>
                          <a:rPr lang="en-AU" sz="2000" i="1">
                            <a:latin typeface="Cambria Math"/>
                          </a:rPr>
                          <m:t>𝑡</m:t>
                        </m:r>
                      </m:sup>
                    </m:sSubSup>
                    <m:d>
                      <m:dPr>
                        <m:ctrlPr>
                          <a:rPr lang="en-AU" sz="2000" i="1">
                            <a:latin typeface="Cambria Math" panose="02040503050406030204" pitchFamily="18" charset="0"/>
                          </a:rPr>
                        </m:ctrlPr>
                      </m:dPr>
                      <m:e>
                        <m:sSup>
                          <m:sSupPr>
                            <m:ctrlPr>
                              <a:rPr lang="en-AU" sz="2000" i="1">
                                <a:latin typeface="Cambria Math" panose="02040503050406030204" pitchFamily="18" charset="0"/>
                              </a:rPr>
                            </m:ctrlPr>
                          </m:sSupPr>
                          <m:e>
                            <m:sSubSup>
                              <m:sSubSupPr>
                                <m:ctrlPr>
                                  <a:rPr lang="en-AU" sz="2000" i="1">
                                    <a:latin typeface="Cambria Math" panose="02040503050406030204" pitchFamily="18" charset="0"/>
                                  </a:rPr>
                                </m:ctrlPr>
                              </m:sSubSupPr>
                              <m:e>
                                <m:r>
                                  <a:rPr lang="en-AU" sz="2000" i="1">
                                    <a:latin typeface="Cambria Math"/>
                                  </a:rPr>
                                  <m:t> </m:t>
                                </m:r>
                                <m:r>
                                  <a:rPr lang="en-AU" sz="2000" i="1">
                                    <a:latin typeface="Cambria Math"/>
                                  </a:rPr>
                                  <m:t>𝑥</m:t>
                                </m:r>
                              </m:e>
                              <m:sub>
                                <m:r>
                                  <a:rPr lang="en-AU" sz="2000" i="1">
                                    <a:latin typeface="Cambria Math"/>
                                  </a:rPr>
                                  <m:t>0</m:t>
                                </m:r>
                              </m:sub>
                              <m:sup>
                                <m:r>
                                  <a:rPr lang="en-AU" sz="2000" i="1">
                                    <a:latin typeface="Cambria Math"/>
                                  </a:rPr>
                                  <m:t>𝑡</m:t>
                                </m:r>
                              </m:sup>
                            </m:sSubSup>
                            <m:r>
                              <a:rPr lang="en-AU" sz="2000" b="0" i="1" smtClean="0">
                                <a:latin typeface="Cambria Math" panose="02040503050406030204" pitchFamily="18" charset="0"/>
                              </a:rPr>
                              <m:t>, </m:t>
                            </m:r>
                            <m:r>
                              <a:rPr lang="en-AU" sz="2000" i="1">
                                <a:latin typeface="Cambria Math"/>
                              </a:rPr>
                              <m:t>𝑠</m:t>
                            </m:r>
                          </m:e>
                          <m:sup>
                            <m:r>
                              <a:rPr lang="en-AU" sz="2000" i="1">
                                <a:latin typeface="Cambria Math"/>
                              </a:rPr>
                              <m:t>𝑡</m:t>
                            </m:r>
                            <m:r>
                              <a:rPr lang="en-AU" sz="2000" i="1">
                                <a:latin typeface="Cambria Math"/>
                              </a:rPr>
                              <m:t>+1</m:t>
                            </m:r>
                          </m:sup>
                        </m:sSup>
                        <m:r>
                          <a:rPr lang="en-AU" sz="2000" i="1">
                            <a:latin typeface="Cambria Math"/>
                          </a:rPr>
                          <m:t>, </m:t>
                        </m:r>
                        <m:sSubSup>
                          <m:sSubSupPr>
                            <m:ctrlPr>
                              <a:rPr lang="en-AU" sz="2000" i="1">
                                <a:latin typeface="Cambria Math" panose="02040503050406030204" pitchFamily="18" charset="0"/>
                              </a:rPr>
                            </m:ctrlPr>
                          </m:sSubSupPr>
                          <m:e>
                            <m:r>
                              <a:rPr lang="en-AU" sz="2000" i="1">
                                <a:latin typeface="Cambria Math"/>
                              </a:rPr>
                              <m:t>𝑦</m:t>
                            </m:r>
                          </m:e>
                          <m:sub>
                            <m:r>
                              <a:rPr lang="en-AU" sz="2000" i="1">
                                <a:latin typeface="Cambria Math"/>
                              </a:rPr>
                              <m:t>0</m:t>
                            </m:r>
                          </m:sub>
                          <m:sup>
                            <m:r>
                              <a:rPr lang="en-AU" sz="2000" i="1">
                                <a:latin typeface="Cambria Math"/>
                              </a:rPr>
                              <m:t>𝑡</m:t>
                            </m:r>
                          </m:sup>
                        </m:sSubSup>
                        <m:r>
                          <a:rPr lang="en-AU" sz="2000" b="0" i="1" smtClean="0">
                            <a:latin typeface="Cambria Math" panose="02040503050406030204" pitchFamily="18" charset="0"/>
                          </a:rPr>
                          <m:t>;</m:t>
                        </m:r>
                        <m:sSub>
                          <m:sSubPr>
                            <m:ctrlPr>
                              <a:rPr lang="en-AU" sz="2000" i="1">
                                <a:latin typeface="Cambria Math" panose="02040503050406030204" pitchFamily="18" charset="0"/>
                              </a:rPr>
                            </m:ctrlPr>
                          </m:sSubPr>
                          <m:e>
                            <m:r>
                              <a:rPr lang="en-AU" sz="2000" i="1">
                                <a:latin typeface="Cambria Math"/>
                              </a:rPr>
                              <m:t>𝑔</m:t>
                            </m:r>
                          </m:e>
                          <m:sub>
                            <m:r>
                              <a:rPr lang="en-AU" sz="2000" i="1">
                                <a:latin typeface="Cambria Math"/>
                              </a:rPr>
                              <m:t>𝑠</m:t>
                            </m:r>
                          </m:sub>
                        </m:sSub>
                      </m:e>
                    </m:d>
                    <m:r>
                      <a:rPr lang="en-AU" sz="2000" b="0" i="1" smtClean="0">
                        <a:latin typeface="Cambria Math" panose="02040503050406030204" pitchFamily="18" charset="0"/>
                      </a:rPr>
                      <m:t>&gt;</m:t>
                    </m:r>
                    <m:sSubSup>
                      <m:sSubSupPr>
                        <m:ctrlPr>
                          <a:rPr lang="en-AU" sz="2000" i="1">
                            <a:latin typeface="Cambria Math" panose="02040503050406030204" pitchFamily="18" charset="0"/>
                          </a:rPr>
                        </m:ctrlPr>
                      </m:sSubSupPr>
                      <m:e>
                        <m:acc>
                          <m:accPr>
                            <m:chr m:val="⃗"/>
                            <m:ctrlPr>
                              <a:rPr lang="en-AU" sz="2000" i="1">
                                <a:latin typeface="Cambria Math" panose="02040503050406030204" pitchFamily="18" charset="0"/>
                              </a:rPr>
                            </m:ctrlPr>
                          </m:accPr>
                          <m:e>
                            <m:r>
                              <a:rPr lang="en-AU" sz="2000" i="1" smtClean="0">
                                <a:latin typeface="Cambria Math"/>
                              </a:rPr>
                              <m:t>𝐷</m:t>
                            </m:r>
                          </m:e>
                        </m:acc>
                      </m:e>
                      <m:sub>
                        <m:r>
                          <a:rPr lang="en-AU" sz="2000" i="1">
                            <a:latin typeface="Cambria Math"/>
                          </a:rPr>
                          <m:t>𝑠</m:t>
                        </m:r>
                      </m:sub>
                      <m:sup>
                        <m:r>
                          <a:rPr lang="en-AU" sz="2000" i="1">
                            <a:latin typeface="Cambria Math"/>
                          </a:rPr>
                          <m:t>𝑡</m:t>
                        </m:r>
                      </m:sup>
                    </m:sSubSup>
                    <m:d>
                      <m:dPr>
                        <m:ctrlPr>
                          <a:rPr lang="en-AU" sz="2000" i="1">
                            <a:latin typeface="Cambria Math" panose="02040503050406030204" pitchFamily="18" charset="0"/>
                          </a:rPr>
                        </m:ctrlPr>
                      </m:dPr>
                      <m:e>
                        <m:sSubSup>
                          <m:sSubSupPr>
                            <m:ctrlPr>
                              <a:rPr lang="en-AU" sz="2000" i="1">
                                <a:latin typeface="Cambria Math" panose="02040503050406030204" pitchFamily="18" charset="0"/>
                              </a:rPr>
                            </m:ctrlPr>
                          </m:sSubSupPr>
                          <m:e>
                            <m:r>
                              <a:rPr lang="en-AU" sz="2000" i="1">
                                <a:latin typeface="Cambria Math"/>
                              </a:rPr>
                              <m:t> </m:t>
                            </m:r>
                            <m:r>
                              <a:rPr lang="en-AU" sz="2000" i="1">
                                <a:latin typeface="Cambria Math"/>
                              </a:rPr>
                              <m:t>𝑥</m:t>
                            </m:r>
                          </m:e>
                          <m:sub>
                            <m:r>
                              <a:rPr lang="en-AU" sz="2000" i="1">
                                <a:latin typeface="Cambria Math"/>
                              </a:rPr>
                              <m:t>0</m:t>
                            </m:r>
                          </m:sub>
                          <m:sup>
                            <m:r>
                              <a:rPr lang="en-AU" sz="2000" i="1">
                                <a:latin typeface="Cambria Math"/>
                              </a:rPr>
                              <m:t>𝑡</m:t>
                            </m:r>
                          </m:sup>
                        </m:sSubSup>
                        <m:r>
                          <a:rPr lang="en-AU" sz="2000" b="0" i="1" smtClean="0">
                            <a:latin typeface="Cambria Math" panose="02040503050406030204" pitchFamily="18" charset="0"/>
                          </a:rPr>
                          <m:t>, </m:t>
                        </m:r>
                        <m:sSup>
                          <m:sSupPr>
                            <m:ctrlPr>
                              <a:rPr lang="en-AU" sz="2000" i="1">
                                <a:latin typeface="Cambria Math" panose="02040503050406030204" pitchFamily="18" charset="0"/>
                              </a:rPr>
                            </m:ctrlPr>
                          </m:sSupPr>
                          <m:e>
                            <m:r>
                              <a:rPr lang="en-AU" sz="2000" i="1">
                                <a:latin typeface="Cambria Math"/>
                              </a:rPr>
                              <m:t>𝑠</m:t>
                            </m:r>
                          </m:e>
                          <m:sup>
                            <m:r>
                              <a:rPr lang="en-AU" sz="2000" i="1">
                                <a:latin typeface="Cambria Math"/>
                              </a:rPr>
                              <m:t>𝑡</m:t>
                            </m:r>
                          </m:sup>
                        </m:sSup>
                        <m:r>
                          <a:rPr lang="en-AU" sz="2000" i="1">
                            <a:latin typeface="Cambria Math"/>
                          </a:rPr>
                          <m:t>, </m:t>
                        </m:r>
                        <m:sSubSup>
                          <m:sSubSupPr>
                            <m:ctrlPr>
                              <a:rPr lang="en-AU" sz="2000" i="1">
                                <a:latin typeface="Cambria Math" panose="02040503050406030204" pitchFamily="18" charset="0"/>
                              </a:rPr>
                            </m:ctrlPr>
                          </m:sSubSupPr>
                          <m:e>
                            <m:r>
                              <a:rPr lang="en-AU" sz="2000" i="1">
                                <a:latin typeface="Cambria Math"/>
                              </a:rPr>
                              <m:t>𝑦</m:t>
                            </m:r>
                          </m:e>
                          <m:sub>
                            <m:r>
                              <a:rPr lang="en-AU" sz="2000" i="1">
                                <a:latin typeface="Cambria Math"/>
                              </a:rPr>
                              <m:t>0</m:t>
                            </m:r>
                          </m:sub>
                          <m:sup>
                            <m:r>
                              <a:rPr lang="en-AU" sz="2000" i="1">
                                <a:latin typeface="Cambria Math"/>
                              </a:rPr>
                              <m:t>𝑡</m:t>
                            </m:r>
                          </m:sup>
                        </m:sSubSup>
                        <m:r>
                          <a:rPr lang="en-AU" sz="2000" b="0" i="1" smtClean="0">
                            <a:latin typeface="Cambria Math" panose="02040503050406030204" pitchFamily="18" charset="0"/>
                          </a:rPr>
                          <m:t>;</m:t>
                        </m:r>
                        <m:sSub>
                          <m:sSubPr>
                            <m:ctrlPr>
                              <a:rPr lang="en-AU" sz="2000" i="1">
                                <a:latin typeface="Cambria Math" panose="02040503050406030204" pitchFamily="18" charset="0"/>
                              </a:rPr>
                            </m:ctrlPr>
                          </m:sSubPr>
                          <m:e>
                            <m:r>
                              <a:rPr lang="en-AU" sz="2000" i="1">
                                <a:latin typeface="Cambria Math"/>
                              </a:rPr>
                              <m:t>𝑔</m:t>
                            </m:r>
                          </m:e>
                          <m:sub>
                            <m:r>
                              <a:rPr lang="en-AU" sz="2000" i="1">
                                <a:latin typeface="Cambria Math"/>
                              </a:rPr>
                              <m:t>𝑠</m:t>
                            </m:r>
                          </m:sub>
                        </m:sSub>
                      </m:e>
                    </m:d>
                  </m:oMath>
                </a14:m>
                <a:r>
                  <a:rPr lang="en-AU" sz="2000" dirty="0"/>
                  <a:t>, </a:t>
                </a:r>
              </a:p>
              <a:p>
                <a:r>
                  <a:rPr lang="en-AU" sz="2000" dirty="0">
                    <a:solidFill>
                      <a:schemeClr val="tx1"/>
                    </a:solidFill>
                  </a:rPr>
                  <a:t>then </a:t>
                </a:r>
                <a14:m>
                  <m:oMath xmlns:m="http://schemas.openxmlformats.org/officeDocument/2006/math">
                    <m:sSup>
                      <m:sSupPr>
                        <m:ctrlPr>
                          <a:rPr lang="en-AU" sz="2000" i="1">
                            <a:solidFill>
                              <a:schemeClr val="tx1"/>
                            </a:solidFill>
                            <a:latin typeface="Cambria Math" panose="02040503050406030204" pitchFamily="18" charset="0"/>
                          </a:rPr>
                        </m:ctrlPr>
                      </m:sSupPr>
                      <m:e>
                        <m:r>
                          <a:rPr lang="en-AU" sz="2000" i="1">
                            <a:solidFill>
                              <a:schemeClr val="tx1"/>
                            </a:solidFill>
                            <a:latin typeface="Cambria Math"/>
                          </a:rPr>
                          <m:t>𝑠</m:t>
                        </m:r>
                      </m:e>
                      <m:sup>
                        <m:r>
                          <a:rPr lang="en-AU" sz="2000" i="1">
                            <a:solidFill>
                              <a:schemeClr val="tx1"/>
                            </a:solidFill>
                            <a:latin typeface="Cambria Math"/>
                          </a:rPr>
                          <m:t>𝑡</m:t>
                        </m:r>
                        <m:r>
                          <a:rPr lang="en-AU" sz="2000" i="1">
                            <a:solidFill>
                              <a:schemeClr val="tx1"/>
                            </a:solidFill>
                            <a:latin typeface="Cambria Math"/>
                          </a:rPr>
                          <m:t>+1</m:t>
                        </m:r>
                      </m:sup>
                    </m:sSup>
                  </m:oMath>
                </a14:m>
                <a:r>
                  <a:rPr lang="en-AU" sz="2000" dirty="0">
                    <a:solidFill>
                      <a:schemeClr val="tx1"/>
                    </a:solidFill>
                  </a:rPr>
                  <a:t> can be viewed as representing soil of higher productive potential (given inputs and outputs) than that represented by vector </a:t>
                </a:r>
                <a14:m>
                  <m:oMath xmlns:m="http://schemas.openxmlformats.org/officeDocument/2006/math">
                    <m:sSup>
                      <m:sSupPr>
                        <m:ctrlPr>
                          <a:rPr lang="en-AU" sz="2000" i="1">
                            <a:latin typeface="Cambria Math" panose="02040503050406030204" pitchFamily="18" charset="0"/>
                          </a:rPr>
                        </m:ctrlPr>
                      </m:sSupPr>
                      <m:e>
                        <m:r>
                          <a:rPr lang="en-AU" sz="2000" i="1">
                            <a:latin typeface="Cambria Math"/>
                          </a:rPr>
                          <m:t>𝑠</m:t>
                        </m:r>
                      </m:e>
                      <m:sup>
                        <m:r>
                          <a:rPr lang="en-AU" sz="2000" i="1">
                            <a:latin typeface="Cambria Math"/>
                          </a:rPr>
                          <m:t>𝑡</m:t>
                        </m:r>
                      </m:sup>
                    </m:sSup>
                  </m:oMath>
                </a14:m>
                <a:endParaRPr lang="en-AU" sz="2000" dirty="0"/>
              </a:p>
              <a:p>
                <a:endParaRPr lang="en-AU" sz="2000" dirty="0"/>
              </a:p>
              <a:p>
                <a:endParaRPr lang="en-AU" dirty="0"/>
              </a:p>
            </p:txBody>
          </p:sp>
        </mc:Choice>
        <mc:Fallback xmlns="">
          <p:sp>
            <p:nvSpPr>
              <p:cNvPr id="4" name="Rectangle 3"/>
              <p:cNvSpPr>
                <a:spLocks noRot="1" noChangeAspect="1" noMove="1" noResize="1" noEditPoints="1" noAdjustHandles="1" noChangeArrowheads="1" noChangeShapeType="1" noTextEdit="1"/>
              </p:cNvSpPr>
              <p:nvPr/>
            </p:nvSpPr>
            <p:spPr>
              <a:xfrm>
                <a:off x="734021" y="1340768"/>
                <a:ext cx="8014691" cy="5009898"/>
              </a:xfrm>
              <a:prstGeom prst="rect">
                <a:avLst/>
              </a:prstGeom>
              <a:blipFill>
                <a:blip r:embed="rId3"/>
                <a:stretch>
                  <a:fillRect l="-760" t="-608"/>
                </a:stretch>
              </a:blipFill>
            </p:spPr>
            <p:txBody>
              <a:bodyPr/>
              <a:lstStyle/>
              <a:p>
                <a:r>
                  <a:rPr lang="en-AU">
                    <a:noFill/>
                  </a:rPr>
                  <a:t> </a:t>
                </a:r>
              </a:p>
            </p:txBody>
          </p:sp>
        </mc:Fallback>
      </mc:AlternateContent>
      <p:sp>
        <p:nvSpPr>
          <p:cNvPr id="5" name="Rectangle 11"/>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en-AU" altLang="en-US"/>
          </a:p>
        </p:txBody>
      </p:sp>
      <p:sp>
        <p:nvSpPr>
          <p:cNvPr id="6" name="Rectangle 11"/>
          <p:cNvSpPr>
            <a:spLocks noChangeArrowheads="1"/>
          </p:cNvSpPr>
          <p:nvPr/>
        </p:nvSpPr>
        <p:spPr bwMode="auto">
          <a:xfrm>
            <a:off x="152400" y="152400"/>
            <a:ext cx="9144000" cy="457200"/>
          </a:xfrm>
          <a:prstGeom prst="rect">
            <a:avLst/>
          </a:prstGeom>
          <a:noFill/>
          <a:ln w="9525">
            <a:noFill/>
            <a:miter lim="800000"/>
            <a:headEnd/>
            <a:tailEnd/>
          </a:ln>
        </p:spPr>
        <p:txBody>
          <a:bodyPr wrap="none" anchor="ctr">
            <a:spAutoFit/>
          </a:bodyPr>
          <a:lstStyle/>
          <a:p>
            <a:endParaRPr lang="en-AU" altLang="en-US"/>
          </a:p>
        </p:txBody>
      </p:sp>
    </p:spTree>
    <p:extLst>
      <p:ext uri="{BB962C8B-B14F-4D97-AF65-F5344CB8AC3E}">
        <p14:creationId xmlns:p14="http://schemas.microsoft.com/office/powerpoint/2010/main" val="30684979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90C0D-63CF-4E74-8EC8-E2A04450E863}"/>
              </a:ext>
            </a:extLst>
          </p:cNvPr>
          <p:cNvSpPr>
            <a:spLocks noGrp="1"/>
          </p:cNvSpPr>
          <p:nvPr>
            <p:ph type="title"/>
          </p:nvPr>
        </p:nvSpPr>
        <p:spPr/>
        <p:txBody>
          <a:bodyPr/>
          <a:lstStyle/>
          <a:p>
            <a:endParaRPr lang="en-AU"/>
          </a:p>
        </p:txBody>
      </p:sp>
      <p:sp>
        <p:nvSpPr>
          <p:cNvPr id="4" name="Slide Number Placeholder 3">
            <a:extLst>
              <a:ext uri="{FF2B5EF4-FFF2-40B4-BE49-F238E27FC236}">
                <a16:creationId xmlns:a16="http://schemas.microsoft.com/office/drawing/2014/main" id="{7145CECE-C696-4935-ADA0-C7F5963A9ADE}"/>
              </a:ext>
            </a:extLst>
          </p:cNvPr>
          <p:cNvSpPr>
            <a:spLocks noGrp="1"/>
          </p:cNvSpPr>
          <p:nvPr>
            <p:ph type="sldNum" sz="quarter" idx="10"/>
          </p:nvPr>
        </p:nvSpPr>
        <p:spPr/>
        <p:txBody>
          <a:bodyPr/>
          <a:lstStyle/>
          <a:p>
            <a:pPr>
              <a:defRPr/>
            </a:pPr>
            <a:fld id="{CA2B04A7-005D-4B9E-AE89-0114FF2415C4}" type="slidenum">
              <a:rPr lang="en-AU" altLang="en-US" smtClean="0"/>
              <a:pPr>
                <a:defRPr/>
              </a:pPr>
              <a:t>17</a:t>
            </a:fld>
            <a:endParaRPr lang="en-AU" altLang="en-US"/>
          </a:p>
        </p:txBody>
      </p:sp>
      <p:pic>
        <p:nvPicPr>
          <p:cNvPr id="7" name="Picture 6">
            <a:extLst>
              <a:ext uri="{FF2B5EF4-FFF2-40B4-BE49-F238E27FC236}">
                <a16:creationId xmlns:a16="http://schemas.microsoft.com/office/drawing/2014/main" id="{E1FEFC34-7169-4531-8FC5-C39D52511483}"/>
              </a:ext>
            </a:extLst>
          </p:cNvPr>
          <p:cNvPicPr>
            <a:picLocks noChangeAspect="1"/>
          </p:cNvPicPr>
          <p:nvPr/>
        </p:nvPicPr>
        <p:blipFill>
          <a:blip r:embed="rId2"/>
          <a:stretch>
            <a:fillRect/>
          </a:stretch>
        </p:blipFill>
        <p:spPr>
          <a:xfrm>
            <a:off x="1864727" y="2750539"/>
            <a:ext cx="5855819" cy="3779417"/>
          </a:xfrm>
          <a:prstGeom prst="rect">
            <a:avLst/>
          </a:prstGeom>
        </p:spPr>
      </p:pic>
      <p:pic>
        <p:nvPicPr>
          <p:cNvPr id="9" name="Picture 8">
            <a:extLst>
              <a:ext uri="{FF2B5EF4-FFF2-40B4-BE49-F238E27FC236}">
                <a16:creationId xmlns:a16="http://schemas.microsoft.com/office/drawing/2014/main" id="{CAACDF2D-4770-4F77-9240-784C4804A4CE}"/>
              </a:ext>
            </a:extLst>
          </p:cNvPr>
          <p:cNvPicPr>
            <a:picLocks noChangeAspect="1"/>
          </p:cNvPicPr>
          <p:nvPr/>
        </p:nvPicPr>
        <p:blipFill>
          <a:blip r:embed="rId3"/>
          <a:stretch>
            <a:fillRect/>
          </a:stretch>
        </p:blipFill>
        <p:spPr>
          <a:xfrm>
            <a:off x="1857375" y="1236121"/>
            <a:ext cx="7080159" cy="1514417"/>
          </a:xfrm>
          <a:prstGeom prst="rect">
            <a:avLst/>
          </a:prstGeom>
        </p:spPr>
      </p:pic>
    </p:spTree>
    <p:extLst>
      <p:ext uri="{BB962C8B-B14F-4D97-AF65-F5344CB8AC3E}">
        <p14:creationId xmlns:p14="http://schemas.microsoft.com/office/powerpoint/2010/main" val="24079434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a:spLocks noChangeArrowheads="1"/>
          </p:cNvSpPr>
          <p:nvPr/>
        </p:nvSpPr>
        <p:spPr bwMode="auto">
          <a:xfrm>
            <a:off x="468313" y="487363"/>
            <a:ext cx="8280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buFont typeface="Arial" panose="020B0604020202020204" pitchFamily="34" charset="0"/>
              <a:buNone/>
            </a:pPr>
            <a:r>
              <a:rPr lang="en-AU" altLang="en-US" sz="2400" b="1" dirty="0">
                <a:solidFill>
                  <a:schemeClr val="bg1"/>
                </a:solidFill>
              </a:rPr>
              <a:t>Introducing technological change</a:t>
            </a:r>
          </a:p>
        </p:txBody>
      </p:sp>
      <mc:AlternateContent xmlns:mc="http://schemas.openxmlformats.org/markup-compatibility/2006" xmlns:a14="http://schemas.microsoft.com/office/drawing/2010/main">
        <mc:Choice Requires="a14">
          <p:sp>
            <p:nvSpPr>
              <p:cNvPr id="4" name="Rectangle 3"/>
              <p:cNvSpPr/>
              <p:nvPr/>
            </p:nvSpPr>
            <p:spPr>
              <a:xfrm>
                <a:off x="734022" y="1196752"/>
                <a:ext cx="8086450" cy="1631216"/>
              </a:xfrm>
              <a:prstGeom prst="rect">
                <a:avLst/>
              </a:prstGeom>
            </p:spPr>
            <p:txBody>
              <a:bodyPr wrap="square">
                <a:spAutoFit/>
              </a:bodyPr>
              <a:lstStyle/>
              <a:p>
                <a:r>
                  <a:rPr lang="en-AU" sz="2000" dirty="0"/>
                  <a:t>If technological change occurred between </a:t>
                </a:r>
                <a:r>
                  <a:rPr lang="en-AU" sz="2000" i="1" dirty="0"/>
                  <a:t>t</a:t>
                </a:r>
                <a:r>
                  <a:rPr lang="en-AU" sz="2000" dirty="0"/>
                  <a:t> and </a:t>
                </a:r>
                <a:r>
                  <a:rPr lang="en-AU" sz="2000" i="1" dirty="0"/>
                  <a:t>t+1</a:t>
                </a:r>
                <a:r>
                  <a:rPr lang="en-AU" sz="2000" dirty="0"/>
                  <a:t>, there will be a new production frontier </a:t>
                </a:r>
                <a14:m>
                  <m:oMath xmlns:m="http://schemas.openxmlformats.org/officeDocument/2006/math">
                    <m:sSubSup>
                      <m:sSubSupPr>
                        <m:ctrlPr>
                          <a:rPr lang="en-AU" sz="2000" i="1">
                            <a:latin typeface="Cambria Math" panose="02040503050406030204" pitchFamily="18" charset="0"/>
                          </a:rPr>
                        </m:ctrlPr>
                      </m:sSubSupPr>
                      <m:e>
                        <m:r>
                          <a:rPr lang="en-AU" sz="2000" i="1">
                            <a:latin typeface="Cambria Math"/>
                          </a:rPr>
                          <m:t>𝐼</m:t>
                        </m:r>
                      </m:e>
                      <m:sub>
                        <m:r>
                          <a:rPr lang="en-AU" sz="2000" i="1">
                            <a:latin typeface="Cambria Math"/>
                          </a:rPr>
                          <m:t>𝑠</m:t>
                        </m:r>
                      </m:sub>
                      <m:sup>
                        <m:r>
                          <a:rPr lang="en-AU" sz="2000" i="1">
                            <a:latin typeface="Cambria Math"/>
                          </a:rPr>
                          <m:t>𝑡</m:t>
                        </m:r>
                        <m:r>
                          <a:rPr lang="en-AU" sz="2000" i="1">
                            <a:latin typeface="Cambria Math"/>
                          </a:rPr>
                          <m:t>+1</m:t>
                        </m:r>
                      </m:sup>
                    </m:sSubSup>
                    <m:r>
                      <a:rPr lang="en-AU" sz="2000" i="1">
                        <a:latin typeface="Cambria Math"/>
                      </a:rPr>
                      <m:t> </m:t>
                    </m:r>
                  </m:oMath>
                </a14:m>
                <a:r>
                  <a:rPr lang="en-AU" sz="2000" dirty="0"/>
                  <a:t>for period t+1.</a:t>
                </a:r>
              </a:p>
              <a:p>
                <a:endParaRPr lang="en-AU" sz="2000" dirty="0"/>
              </a:p>
              <a:p>
                <a:r>
                  <a:rPr lang="en-AU" sz="2000" dirty="0"/>
                  <a:t>To compare vector </a:t>
                </a:r>
                <a14:m>
                  <m:oMath xmlns:m="http://schemas.openxmlformats.org/officeDocument/2006/math">
                    <m:sSup>
                      <m:sSupPr>
                        <m:ctrlPr>
                          <a:rPr lang="en-AU" sz="2000" i="1">
                            <a:latin typeface="Cambria Math" panose="02040503050406030204" pitchFamily="18" charset="0"/>
                          </a:rPr>
                        </m:ctrlPr>
                      </m:sSupPr>
                      <m:e>
                        <m:r>
                          <a:rPr lang="en-AU" sz="2000" i="1">
                            <a:latin typeface="Cambria Math"/>
                          </a:rPr>
                          <m:t>𝑠</m:t>
                        </m:r>
                      </m:e>
                      <m:sup>
                        <m:r>
                          <a:rPr lang="en-AU" sz="2000" i="1">
                            <a:latin typeface="Cambria Math"/>
                          </a:rPr>
                          <m:t>𝑡</m:t>
                        </m:r>
                        <m:r>
                          <a:rPr lang="en-AU" sz="2000" i="1">
                            <a:latin typeface="Cambria Math"/>
                          </a:rPr>
                          <m:t>+1</m:t>
                        </m:r>
                      </m:sup>
                    </m:sSup>
                  </m:oMath>
                </a14:m>
                <a:r>
                  <a:rPr lang="en-AU" sz="2000" dirty="0"/>
                  <a:t> against </a:t>
                </a:r>
                <a14:m>
                  <m:oMath xmlns:m="http://schemas.openxmlformats.org/officeDocument/2006/math">
                    <m:sSup>
                      <m:sSupPr>
                        <m:ctrlPr>
                          <a:rPr lang="en-AU" sz="2000" i="1">
                            <a:latin typeface="Cambria Math" panose="02040503050406030204" pitchFamily="18" charset="0"/>
                          </a:rPr>
                        </m:ctrlPr>
                      </m:sSupPr>
                      <m:e>
                        <m:r>
                          <a:rPr lang="en-AU" sz="2000" i="1">
                            <a:latin typeface="Cambria Math"/>
                          </a:rPr>
                          <m:t>𝑠</m:t>
                        </m:r>
                      </m:e>
                      <m:sup>
                        <m:r>
                          <a:rPr lang="en-AU" sz="2000" i="1">
                            <a:latin typeface="Cambria Math"/>
                          </a:rPr>
                          <m:t>𝑡</m:t>
                        </m:r>
                      </m:sup>
                    </m:sSup>
                  </m:oMath>
                </a14:m>
                <a:r>
                  <a:rPr lang="en-AU" sz="2000" dirty="0"/>
                  <a:t> using this new frontier  </a:t>
                </a:r>
                <a14:m>
                  <m:oMath xmlns:m="http://schemas.openxmlformats.org/officeDocument/2006/math">
                    <m:sSubSup>
                      <m:sSubSupPr>
                        <m:ctrlPr>
                          <a:rPr lang="en-AU" sz="2000" i="1">
                            <a:latin typeface="Cambria Math" panose="02040503050406030204" pitchFamily="18" charset="0"/>
                          </a:rPr>
                        </m:ctrlPr>
                      </m:sSubSupPr>
                      <m:e>
                        <m:r>
                          <a:rPr lang="en-AU" sz="2000" i="1">
                            <a:latin typeface="Cambria Math"/>
                          </a:rPr>
                          <m:t>𝐼</m:t>
                        </m:r>
                      </m:e>
                      <m:sub>
                        <m:r>
                          <a:rPr lang="en-AU" sz="2000" i="1">
                            <a:latin typeface="Cambria Math"/>
                          </a:rPr>
                          <m:t>𝑠</m:t>
                        </m:r>
                      </m:sub>
                      <m:sup>
                        <m:r>
                          <a:rPr lang="en-AU" sz="2000" i="1">
                            <a:latin typeface="Cambria Math"/>
                          </a:rPr>
                          <m:t>𝑡</m:t>
                        </m:r>
                        <m:r>
                          <a:rPr lang="en-AU" sz="2000" i="1">
                            <a:latin typeface="Cambria Math"/>
                          </a:rPr>
                          <m:t>+1</m:t>
                        </m:r>
                      </m:sup>
                    </m:sSubSup>
                  </m:oMath>
                </a14:m>
                <a:r>
                  <a:rPr lang="en-AU" sz="2000" dirty="0"/>
                  <a:t>, </a:t>
                </a:r>
              </a:p>
              <a:p>
                <a:r>
                  <a:rPr lang="en-AU" sz="2000" dirty="0"/>
                  <a:t>the soil attribute indicator can be written as:</a:t>
                </a:r>
              </a:p>
            </p:txBody>
          </p:sp>
        </mc:Choice>
        <mc:Fallback xmlns="">
          <p:sp>
            <p:nvSpPr>
              <p:cNvPr id="4" name="Rectangle 3"/>
              <p:cNvSpPr>
                <a:spLocks noRot="1" noChangeAspect="1" noMove="1" noResize="1" noEditPoints="1" noAdjustHandles="1" noChangeArrowheads="1" noChangeShapeType="1" noTextEdit="1"/>
              </p:cNvSpPr>
              <p:nvPr/>
            </p:nvSpPr>
            <p:spPr>
              <a:xfrm>
                <a:off x="734022" y="1196752"/>
                <a:ext cx="8086450" cy="1631216"/>
              </a:xfrm>
              <a:prstGeom prst="rect">
                <a:avLst/>
              </a:prstGeom>
              <a:blipFill>
                <a:blip r:embed="rId3"/>
                <a:stretch>
                  <a:fillRect l="-754" t="-1493" b="-5970"/>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3" name="Rectangle 2"/>
              <p:cNvSpPr/>
              <p:nvPr/>
            </p:nvSpPr>
            <p:spPr>
              <a:xfrm>
                <a:off x="493880" y="2978462"/>
                <a:ext cx="8640960" cy="405624"/>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AU" i="1" smtClean="0">
                              <a:latin typeface="Cambria Math" panose="02040503050406030204" pitchFamily="18" charset="0"/>
                            </a:rPr>
                          </m:ctrlPr>
                        </m:sSupPr>
                        <m:e>
                          <m:r>
                            <a:rPr lang="en-AU" i="1">
                              <a:latin typeface="Cambria Math"/>
                            </a:rPr>
                            <m:t>𝑆𝑄</m:t>
                          </m:r>
                        </m:e>
                        <m:sup>
                          <m:r>
                            <a:rPr lang="en-AU" i="1">
                              <a:latin typeface="Cambria Math"/>
                            </a:rPr>
                            <m:t>𝑡</m:t>
                          </m:r>
                          <m:r>
                            <a:rPr lang="en-AU" i="1">
                              <a:latin typeface="Cambria Math"/>
                            </a:rPr>
                            <m:t>+1</m:t>
                          </m:r>
                        </m:sup>
                      </m:sSup>
                      <m:d>
                        <m:dPr>
                          <m:ctrlPr>
                            <a:rPr lang="en-AU" i="1">
                              <a:latin typeface="Cambria Math" panose="02040503050406030204" pitchFamily="18" charset="0"/>
                            </a:rPr>
                          </m:ctrlPr>
                        </m:dPr>
                        <m:e>
                          <m:sSup>
                            <m:sSupPr>
                              <m:ctrlPr>
                                <a:rPr lang="en-AU" i="1">
                                  <a:latin typeface="Cambria Math" panose="02040503050406030204" pitchFamily="18" charset="0"/>
                                </a:rPr>
                              </m:ctrlPr>
                            </m:sSupPr>
                            <m:e>
                              <m:r>
                                <a:rPr lang="en-AU" i="1">
                                  <a:latin typeface="Cambria Math"/>
                                </a:rPr>
                                <m:t>𝑠</m:t>
                              </m:r>
                            </m:e>
                            <m:sup>
                              <m:r>
                                <a:rPr lang="en-AU" i="1">
                                  <a:latin typeface="Cambria Math"/>
                                </a:rPr>
                                <m:t>𝑡</m:t>
                              </m:r>
                            </m:sup>
                          </m:sSup>
                          <m:r>
                            <a:rPr lang="en-AU" i="1">
                              <a:latin typeface="Cambria Math"/>
                            </a:rPr>
                            <m:t>,</m:t>
                          </m:r>
                          <m:sSup>
                            <m:sSupPr>
                              <m:ctrlPr>
                                <a:rPr lang="en-AU" i="1">
                                  <a:latin typeface="Cambria Math" panose="02040503050406030204" pitchFamily="18" charset="0"/>
                                </a:rPr>
                              </m:ctrlPr>
                            </m:sSupPr>
                            <m:e>
                              <m:r>
                                <a:rPr lang="en-AU" i="1">
                                  <a:latin typeface="Cambria Math"/>
                                </a:rPr>
                                <m:t>𝑠</m:t>
                              </m:r>
                            </m:e>
                            <m:sup>
                              <m:r>
                                <a:rPr lang="en-AU" i="1">
                                  <a:latin typeface="Cambria Math"/>
                                </a:rPr>
                                <m:t>𝑡</m:t>
                              </m:r>
                              <m:r>
                                <a:rPr lang="en-AU" i="1">
                                  <a:latin typeface="Cambria Math"/>
                                </a:rPr>
                                <m:t>+1</m:t>
                              </m:r>
                            </m:sup>
                          </m:sSup>
                          <m:r>
                            <a:rPr lang="en-AU" i="1">
                              <a:latin typeface="Cambria Math"/>
                            </a:rPr>
                            <m:t>,</m:t>
                          </m:r>
                          <m:sSubSup>
                            <m:sSubSupPr>
                              <m:ctrlPr>
                                <a:rPr lang="en-AU" i="1">
                                  <a:latin typeface="Cambria Math" panose="02040503050406030204" pitchFamily="18" charset="0"/>
                                </a:rPr>
                              </m:ctrlPr>
                            </m:sSubSupPr>
                            <m:e>
                              <m:r>
                                <a:rPr lang="en-AU" i="1">
                                  <a:latin typeface="Cambria Math"/>
                                </a:rPr>
                                <m:t> </m:t>
                              </m:r>
                              <m:r>
                                <a:rPr lang="en-AU" i="1">
                                  <a:latin typeface="Cambria Math"/>
                                </a:rPr>
                                <m:t>𝑥</m:t>
                              </m:r>
                            </m:e>
                            <m:sub>
                              <m:r>
                                <a:rPr lang="en-AU" b="0" i="1" smtClean="0">
                                  <a:latin typeface="Cambria Math" panose="02040503050406030204" pitchFamily="18" charset="0"/>
                                </a:rPr>
                                <m:t>0</m:t>
                              </m:r>
                            </m:sub>
                            <m:sup>
                              <m:r>
                                <a:rPr lang="en-AU" i="1">
                                  <a:latin typeface="Cambria Math"/>
                                </a:rPr>
                                <m:t>𝑡</m:t>
                              </m:r>
                              <m:r>
                                <a:rPr lang="en-AU" i="1">
                                  <a:latin typeface="Cambria Math"/>
                                </a:rPr>
                                <m:t>+1</m:t>
                              </m:r>
                            </m:sup>
                          </m:sSubSup>
                          <m:r>
                            <a:rPr lang="en-AU" i="1">
                              <a:latin typeface="Cambria Math"/>
                            </a:rPr>
                            <m:t>, </m:t>
                          </m:r>
                          <m:sSubSup>
                            <m:sSubSupPr>
                              <m:ctrlPr>
                                <a:rPr lang="en-AU" i="1">
                                  <a:latin typeface="Cambria Math" panose="02040503050406030204" pitchFamily="18" charset="0"/>
                                </a:rPr>
                              </m:ctrlPr>
                            </m:sSubSupPr>
                            <m:e>
                              <m:r>
                                <a:rPr lang="en-AU" i="1">
                                  <a:latin typeface="Cambria Math"/>
                                </a:rPr>
                                <m:t>𝑦</m:t>
                              </m:r>
                            </m:e>
                            <m:sub>
                              <m:r>
                                <a:rPr lang="en-AU" b="0" i="1" smtClean="0">
                                  <a:latin typeface="Cambria Math" panose="02040503050406030204" pitchFamily="18" charset="0"/>
                                </a:rPr>
                                <m:t>0</m:t>
                              </m:r>
                            </m:sub>
                            <m:sup>
                              <m:r>
                                <a:rPr lang="en-AU" i="1">
                                  <a:latin typeface="Cambria Math"/>
                                </a:rPr>
                                <m:t>𝑡</m:t>
                              </m:r>
                              <m:r>
                                <a:rPr lang="en-AU" i="1">
                                  <a:latin typeface="Cambria Math"/>
                                </a:rPr>
                                <m:t>+1</m:t>
                              </m:r>
                            </m:sup>
                          </m:sSubSup>
                          <m:r>
                            <a:rPr lang="en-AU" i="1">
                              <a:latin typeface="Cambria Math"/>
                            </a:rPr>
                            <m:t>;</m:t>
                          </m:r>
                          <m:sSub>
                            <m:sSubPr>
                              <m:ctrlPr>
                                <a:rPr lang="en-AU" i="1">
                                  <a:latin typeface="Cambria Math" panose="02040503050406030204" pitchFamily="18" charset="0"/>
                                </a:rPr>
                              </m:ctrlPr>
                            </m:sSubPr>
                            <m:e>
                              <m:r>
                                <a:rPr lang="en-AU" i="1">
                                  <a:latin typeface="Cambria Math"/>
                                </a:rPr>
                                <m:t>𝑔</m:t>
                              </m:r>
                            </m:e>
                            <m:sub>
                              <m:r>
                                <a:rPr lang="en-AU" i="1">
                                  <a:latin typeface="Cambria Math"/>
                                </a:rPr>
                                <m:t>𝑠</m:t>
                              </m:r>
                            </m:sub>
                          </m:sSub>
                        </m:e>
                      </m:d>
                      <m:r>
                        <a:rPr lang="en-AU" i="1">
                          <a:latin typeface="Cambria Math"/>
                        </a:rPr>
                        <m:t>=</m:t>
                      </m:r>
                      <m:sSubSup>
                        <m:sSubSupPr>
                          <m:ctrlPr>
                            <a:rPr lang="en-AU" i="1">
                              <a:latin typeface="Cambria Math" panose="02040503050406030204" pitchFamily="18" charset="0"/>
                            </a:rPr>
                          </m:ctrlPr>
                        </m:sSubSupPr>
                        <m:e>
                          <m:acc>
                            <m:accPr>
                              <m:chr m:val="⃗"/>
                              <m:ctrlPr>
                                <a:rPr lang="en-AU" i="1">
                                  <a:latin typeface="Cambria Math" panose="02040503050406030204" pitchFamily="18" charset="0"/>
                                </a:rPr>
                              </m:ctrlPr>
                            </m:accPr>
                            <m:e>
                              <m:r>
                                <a:rPr lang="en-AU" i="1">
                                  <a:latin typeface="Cambria Math"/>
                                </a:rPr>
                                <m:t>𝐷</m:t>
                              </m:r>
                            </m:e>
                          </m:acc>
                        </m:e>
                        <m:sub>
                          <m:r>
                            <a:rPr lang="en-AU" i="1">
                              <a:latin typeface="Cambria Math"/>
                            </a:rPr>
                            <m:t>𝑠</m:t>
                          </m:r>
                        </m:sub>
                        <m:sup>
                          <m:r>
                            <a:rPr lang="en-AU" i="1">
                              <a:latin typeface="Cambria Math"/>
                            </a:rPr>
                            <m:t>𝑡</m:t>
                          </m:r>
                          <m:r>
                            <a:rPr lang="en-AU" i="1">
                              <a:latin typeface="Cambria Math"/>
                            </a:rPr>
                            <m:t>+1</m:t>
                          </m:r>
                        </m:sup>
                      </m:sSubSup>
                      <m:d>
                        <m:dPr>
                          <m:ctrlPr>
                            <a:rPr lang="en-AU" i="1">
                              <a:latin typeface="Cambria Math" panose="02040503050406030204" pitchFamily="18" charset="0"/>
                            </a:rPr>
                          </m:ctrlPr>
                        </m:dPr>
                        <m:e>
                          <m:sSup>
                            <m:sSupPr>
                              <m:ctrlPr>
                                <a:rPr lang="en-AU" i="1">
                                  <a:latin typeface="Cambria Math" panose="02040503050406030204" pitchFamily="18" charset="0"/>
                                </a:rPr>
                              </m:ctrlPr>
                            </m:sSupPr>
                            <m:e>
                              <m:sSubSup>
                                <m:sSubSupPr>
                                  <m:ctrlPr>
                                    <a:rPr lang="en-AU" i="1">
                                      <a:latin typeface="Cambria Math" panose="02040503050406030204" pitchFamily="18" charset="0"/>
                                    </a:rPr>
                                  </m:ctrlPr>
                                </m:sSubSupPr>
                                <m:e>
                                  <m:r>
                                    <a:rPr lang="en-AU" i="1">
                                      <a:latin typeface="Cambria Math"/>
                                    </a:rPr>
                                    <m:t> </m:t>
                                  </m:r>
                                  <m:r>
                                    <a:rPr lang="en-AU" i="1">
                                      <a:latin typeface="Cambria Math"/>
                                    </a:rPr>
                                    <m:t>𝑥</m:t>
                                  </m:r>
                                </m:e>
                                <m:sub>
                                  <m:r>
                                    <a:rPr lang="en-AU" i="1">
                                      <a:latin typeface="Cambria Math" panose="02040503050406030204" pitchFamily="18" charset="0"/>
                                    </a:rPr>
                                    <m:t>0</m:t>
                                  </m:r>
                                </m:sub>
                                <m:sup>
                                  <m:r>
                                    <a:rPr lang="en-AU" i="1">
                                      <a:latin typeface="Cambria Math"/>
                                    </a:rPr>
                                    <m:t>𝑡</m:t>
                                  </m:r>
                                  <m:r>
                                    <a:rPr lang="en-AU" i="1">
                                      <a:latin typeface="Cambria Math"/>
                                    </a:rPr>
                                    <m:t>+1</m:t>
                                  </m:r>
                                </m:sup>
                              </m:sSubSup>
                              <m:r>
                                <a:rPr lang="en-AU" b="0" i="1" smtClean="0">
                                  <a:latin typeface="Cambria Math" panose="02040503050406030204" pitchFamily="18" charset="0"/>
                                </a:rPr>
                                <m:t>, </m:t>
                              </m:r>
                              <m:r>
                                <a:rPr lang="en-AU" i="1">
                                  <a:latin typeface="Cambria Math"/>
                                </a:rPr>
                                <m:t>𝑠</m:t>
                              </m:r>
                            </m:e>
                            <m:sup>
                              <m:r>
                                <a:rPr lang="en-AU" i="1">
                                  <a:latin typeface="Cambria Math"/>
                                </a:rPr>
                                <m:t>𝑡</m:t>
                              </m:r>
                              <m:r>
                                <a:rPr lang="en-AU" i="1">
                                  <a:latin typeface="Cambria Math"/>
                                </a:rPr>
                                <m:t>+1</m:t>
                              </m:r>
                            </m:sup>
                          </m:sSup>
                          <m:r>
                            <a:rPr lang="en-AU" i="1">
                              <a:latin typeface="Cambria Math"/>
                            </a:rPr>
                            <m:t>, </m:t>
                          </m:r>
                          <m:sSubSup>
                            <m:sSubSupPr>
                              <m:ctrlPr>
                                <a:rPr lang="en-AU" i="1">
                                  <a:latin typeface="Cambria Math" panose="02040503050406030204" pitchFamily="18" charset="0"/>
                                </a:rPr>
                              </m:ctrlPr>
                            </m:sSubSupPr>
                            <m:e>
                              <m:r>
                                <a:rPr lang="en-AU" i="1">
                                  <a:latin typeface="Cambria Math"/>
                                </a:rPr>
                                <m:t>𝑦</m:t>
                              </m:r>
                            </m:e>
                            <m:sub>
                              <m:r>
                                <a:rPr lang="en-AU" b="0" i="1" smtClean="0">
                                  <a:latin typeface="Cambria Math" panose="02040503050406030204" pitchFamily="18" charset="0"/>
                                </a:rPr>
                                <m:t>0</m:t>
                              </m:r>
                            </m:sub>
                            <m:sup>
                              <m:r>
                                <a:rPr lang="en-AU" i="1">
                                  <a:latin typeface="Cambria Math"/>
                                </a:rPr>
                                <m:t>𝑡</m:t>
                              </m:r>
                              <m:r>
                                <a:rPr lang="en-AU" i="1">
                                  <a:latin typeface="Cambria Math"/>
                                </a:rPr>
                                <m:t>+1</m:t>
                              </m:r>
                            </m:sup>
                          </m:sSubSup>
                          <m:r>
                            <a:rPr lang="en-AU" b="0" i="1" smtClean="0">
                              <a:latin typeface="Cambria Math" panose="02040503050406030204" pitchFamily="18" charset="0"/>
                            </a:rPr>
                            <m:t>;</m:t>
                          </m:r>
                          <m:sSub>
                            <m:sSubPr>
                              <m:ctrlPr>
                                <a:rPr lang="en-AU" i="1">
                                  <a:latin typeface="Cambria Math" panose="02040503050406030204" pitchFamily="18" charset="0"/>
                                </a:rPr>
                              </m:ctrlPr>
                            </m:sSubPr>
                            <m:e>
                              <m:r>
                                <a:rPr lang="en-AU" i="1">
                                  <a:latin typeface="Cambria Math"/>
                                </a:rPr>
                                <m:t>𝑔</m:t>
                              </m:r>
                            </m:e>
                            <m:sub>
                              <m:r>
                                <a:rPr lang="en-AU" i="1">
                                  <a:latin typeface="Cambria Math"/>
                                </a:rPr>
                                <m:t>𝑠</m:t>
                              </m:r>
                            </m:sub>
                          </m:sSub>
                        </m:e>
                      </m:d>
                      <m:r>
                        <a:rPr lang="en-AU" i="1">
                          <a:latin typeface="Cambria Math"/>
                        </a:rPr>
                        <m:t>−</m:t>
                      </m:r>
                      <m:sSubSup>
                        <m:sSubSupPr>
                          <m:ctrlPr>
                            <a:rPr lang="en-AU" i="1">
                              <a:latin typeface="Cambria Math" panose="02040503050406030204" pitchFamily="18" charset="0"/>
                            </a:rPr>
                          </m:ctrlPr>
                        </m:sSubSupPr>
                        <m:e>
                          <m:acc>
                            <m:accPr>
                              <m:chr m:val="⃗"/>
                              <m:ctrlPr>
                                <a:rPr lang="en-AU" i="1">
                                  <a:latin typeface="Cambria Math" panose="02040503050406030204" pitchFamily="18" charset="0"/>
                                </a:rPr>
                              </m:ctrlPr>
                            </m:accPr>
                            <m:e>
                              <m:r>
                                <a:rPr lang="en-AU" i="1">
                                  <a:latin typeface="Cambria Math"/>
                                </a:rPr>
                                <m:t>𝐷</m:t>
                              </m:r>
                            </m:e>
                          </m:acc>
                        </m:e>
                        <m:sub>
                          <m:r>
                            <a:rPr lang="en-AU" i="1">
                              <a:latin typeface="Cambria Math"/>
                            </a:rPr>
                            <m:t>𝑠</m:t>
                          </m:r>
                        </m:sub>
                        <m:sup>
                          <m:r>
                            <a:rPr lang="en-AU" i="1">
                              <a:latin typeface="Cambria Math"/>
                            </a:rPr>
                            <m:t>𝑡</m:t>
                          </m:r>
                          <m:r>
                            <a:rPr lang="en-AU" i="1">
                              <a:latin typeface="Cambria Math"/>
                            </a:rPr>
                            <m:t>+1</m:t>
                          </m:r>
                        </m:sup>
                      </m:sSubSup>
                      <m:d>
                        <m:dPr>
                          <m:ctrlPr>
                            <a:rPr lang="en-AU" i="1">
                              <a:latin typeface="Cambria Math" panose="02040503050406030204" pitchFamily="18" charset="0"/>
                            </a:rPr>
                          </m:ctrlPr>
                        </m:dPr>
                        <m:e>
                          <m:sSubSup>
                            <m:sSubSupPr>
                              <m:ctrlPr>
                                <a:rPr lang="en-AU" i="1">
                                  <a:latin typeface="Cambria Math" panose="02040503050406030204" pitchFamily="18" charset="0"/>
                                </a:rPr>
                              </m:ctrlPr>
                            </m:sSubSupPr>
                            <m:e>
                              <m:r>
                                <a:rPr lang="en-AU" i="1">
                                  <a:latin typeface="Cambria Math"/>
                                </a:rPr>
                                <m:t> </m:t>
                              </m:r>
                              <m:r>
                                <a:rPr lang="en-AU" i="1">
                                  <a:latin typeface="Cambria Math"/>
                                </a:rPr>
                                <m:t>𝑥</m:t>
                              </m:r>
                            </m:e>
                            <m:sub>
                              <m:r>
                                <a:rPr lang="en-AU" i="1">
                                  <a:latin typeface="Cambria Math" panose="02040503050406030204" pitchFamily="18" charset="0"/>
                                </a:rPr>
                                <m:t>0</m:t>
                              </m:r>
                            </m:sub>
                            <m:sup>
                              <m:r>
                                <a:rPr lang="en-AU" i="1">
                                  <a:latin typeface="Cambria Math"/>
                                </a:rPr>
                                <m:t>𝑡</m:t>
                              </m:r>
                              <m:r>
                                <a:rPr lang="en-AU" i="1">
                                  <a:latin typeface="Cambria Math"/>
                                </a:rPr>
                                <m:t>+1</m:t>
                              </m:r>
                            </m:sup>
                          </m:sSubSup>
                          <m:r>
                            <a:rPr lang="en-AU" b="0" i="1" smtClean="0">
                              <a:latin typeface="Cambria Math" panose="02040503050406030204" pitchFamily="18" charset="0"/>
                            </a:rPr>
                            <m:t>,</m:t>
                          </m:r>
                          <m:sSup>
                            <m:sSupPr>
                              <m:ctrlPr>
                                <a:rPr lang="en-AU" i="1">
                                  <a:latin typeface="Cambria Math" panose="02040503050406030204" pitchFamily="18" charset="0"/>
                                </a:rPr>
                              </m:ctrlPr>
                            </m:sSupPr>
                            <m:e>
                              <m:r>
                                <a:rPr lang="en-AU" i="1">
                                  <a:latin typeface="Cambria Math"/>
                                </a:rPr>
                                <m:t>𝑠</m:t>
                              </m:r>
                            </m:e>
                            <m:sup>
                              <m:r>
                                <a:rPr lang="en-AU" i="1">
                                  <a:latin typeface="Cambria Math"/>
                                </a:rPr>
                                <m:t>𝑡</m:t>
                              </m:r>
                            </m:sup>
                          </m:sSup>
                          <m:r>
                            <a:rPr lang="en-AU" i="1">
                              <a:latin typeface="Cambria Math"/>
                            </a:rPr>
                            <m:t>, </m:t>
                          </m:r>
                          <m:sSubSup>
                            <m:sSubSupPr>
                              <m:ctrlPr>
                                <a:rPr lang="en-AU" i="1">
                                  <a:latin typeface="Cambria Math" panose="02040503050406030204" pitchFamily="18" charset="0"/>
                                </a:rPr>
                              </m:ctrlPr>
                            </m:sSubSupPr>
                            <m:e>
                              <m:r>
                                <a:rPr lang="en-AU" i="1">
                                  <a:latin typeface="Cambria Math"/>
                                </a:rPr>
                                <m:t>𝑦</m:t>
                              </m:r>
                            </m:e>
                            <m:sub>
                              <m:r>
                                <a:rPr lang="en-AU" b="0" i="1" smtClean="0">
                                  <a:latin typeface="Cambria Math" panose="02040503050406030204" pitchFamily="18" charset="0"/>
                                </a:rPr>
                                <m:t>0</m:t>
                              </m:r>
                            </m:sub>
                            <m:sup>
                              <m:r>
                                <a:rPr lang="en-AU" i="1">
                                  <a:latin typeface="Cambria Math"/>
                                </a:rPr>
                                <m:t>𝑡</m:t>
                              </m:r>
                              <m:r>
                                <a:rPr lang="en-AU" i="1">
                                  <a:latin typeface="Cambria Math"/>
                                </a:rPr>
                                <m:t>+1</m:t>
                              </m:r>
                            </m:sup>
                          </m:sSubSup>
                          <m:r>
                            <a:rPr lang="en-AU" b="0" i="1" smtClean="0">
                              <a:latin typeface="Cambria Math" panose="02040503050406030204" pitchFamily="18" charset="0"/>
                            </a:rPr>
                            <m:t>;</m:t>
                          </m:r>
                          <m:sSub>
                            <m:sSubPr>
                              <m:ctrlPr>
                                <a:rPr lang="en-AU" i="1">
                                  <a:latin typeface="Cambria Math" panose="02040503050406030204" pitchFamily="18" charset="0"/>
                                </a:rPr>
                              </m:ctrlPr>
                            </m:sSubPr>
                            <m:e>
                              <m:r>
                                <a:rPr lang="en-AU" i="1">
                                  <a:latin typeface="Cambria Math"/>
                                </a:rPr>
                                <m:t>𝑔</m:t>
                              </m:r>
                            </m:e>
                            <m:sub>
                              <m:r>
                                <a:rPr lang="en-AU" i="1">
                                  <a:latin typeface="Cambria Math"/>
                                </a:rPr>
                                <m:t>𝑠</m:t>
                              </m:r>
                            </m:sub>
                          </m:sSub>
                        </m:e>
                      </m:d>
                    </m:oMath>
                  </m:oMathPara>
                </a14:m>
                <a:endParaRPr lang="en-AU" dirty="0"/>
              </a:p>
            </p:txBody>
          </p:sp>
        </mc:Choice>
        <mc:Fallback xmlns="">
          <p:sp>
            <p:nvSpPr>
              <p:cNvPr id="3" name="Rectangle 2"/>
              <p:cNvSpPr>
                <a:spLocks noRot="1" noChangeAspect="1" noMove="1" noResize="1" noEditPoints="1" noAdjustHandles="1" noChangeArrowheads="1" noChangeShapeType="1" noTextEdit="1"/>
              </p:cNvSpPr>
              <p:nvPr/>
            </p:nvSpPr>
            <p:spPr>
              <a:xfrm>
                <a:off x="493880" y="2978462"/>
                <a:ext cx="8640960" cy="405624"/>
              </a:xfrm>
              <a:prstGeom prst="rect">
                <a:avLst/>
              </a:prstGeom>
              <a:blipFill>
                <a:blip r:embed="rId4"/>
                <a:stretch>
                  <a:fillRect b="-10606"/>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2" name="Rectangle 1"/>
              <p:cNvSpPr/>
              <p:nvPr/>
            </p:nvSpPr>
            <p:spPr>
              <a:xfrm>
                <a:off x="698598" y="3789040"/>
                <a:ext cx="8086450" cy="1832040"/>
              </a:xfrm>
              <a:prstGeom prst="rect">
                <a:avLst/>
              </a:prstGeom>
            </p:spPr>
            <p:txBody>
              <a:bodyPr wrap="square">
                <a:spAutoFit/>
              </a:bodyPr>
              <a:lstStyle/>
              <a:p>
                <a:r>
                  <a:rPr lang="en-AU" sz="2000" dirty="0"/>
                  <a:t>Following Chambers (2002), and </a:t>
                </a:r>
                <a:r>
                  <a:rPr lang="en-AU" sz="2000" dirty="0" err="1"/>
                  <a:t>Hailu</a:t>
                </a:r>
                <a:r>
                  <a:rPr lang="en-AU" sz="2000" dirty="0"/>
                  <a:t> and Chambers (2012)</a:t>
                </a:r>
              </a:p>
              <a:p>
                <a:endParaRPr lang="en-AU" sz="2000" dirty="0"/>
              </a:p>
              <a:p>
                <a:pPr>
                  <a:lnSpc>
                    <a:spcPct val="150000"/>
                  </a:lnSpc>
                </a:pPr>
                <a14:m>
                  <m:oMath xmlns:m="http://schemas.openxmlformats.org/officeDocument/2006/math">
                    <m:r>
                      <a:rPr lang="en-AU" sz="2000" i="1">
                        <a:latin typeface="Cambria Math"/>
                      </a:rPr>
                      <m:t>𝑆𝑁𝐶𝐼</m:t>
                    </m:r>
                    <m:r>
                      <a:rPr lang="en-AU" sz="2000" i="1">
                        <a:latin typeface="Cambria Math"/>
                      </a:rPr>
                      <m:t> </m:t>
                    </m:r>
                    <m:d>
                      <m:dPr>
                        <m:ctrlPr>
                          <a:rPr lang="en-AU" sz="2000" i="1">
                            <a:latin typeface="Cambria Math" panose="02040503050406030204" pitchFamily="18" charset="0"/>
                          </a:rPr>
                        </m:ctrlPr>
                      </m:dPr>
                      <m:e>
                        <m:sSup>
                          <m:sSupPr>
                            <m:ctrlPr>
                              <a:rPr lang="en-AU" sz="2000" i="1">
                                <a:latin typeface="Cambria Math" panose="02040503050406030204" pitchFamily="18" charset="0"/>
                              </a:rPr>
                            </m:ctrlPr>
                          </m:sSupPr>
                          <m:e>
                            <m:r>
                              <a:rPr lang="en-AU" sz="2000" i="1">
                                <a:latin typeface="Cambria Math"/>
                              </a:rPr>
                              <m:t>𝑠</m:t>
                            </m:r>
                          </m:e>
                          <m:sup>
                            <m:r>
                              <a:rPr lang="en-AU" sz="2000" i="1">
                                <a:latin typeface="Cambria Math"/>
                              </a:rPr>
                              <m:t>𝑡</m:t>
                            </m:r>
                          </m:sup>
                        </m:sSup>
                        <m:r>
                          <a:rPr lang="en-AU" sz="2000" i="1">
                            <a:latin typeface="Cambria Math"/>
                          </a:rPr>
                          <m:t>,</m:t>
                        </m:r>
                        <m:sSubSup>
                          <m:sSubSupPr>
                            <m:ctrlPr>
                              <a:rPr lang="en-AU" sz="2000" i="1">
                                <a:latin typeface="Cambria Math" panose="02040503050406030204" pitchFamily="18" charset="0"/>
                              </a:rPr>
                            </m:ctrlPr>
                          </m:sSubSupPr>
                          <m:e>
                            <m:r>
                              <a:rPr lang="en-AU" sz="2000" i="1">
                                <a:latin typeface="Cambria Math"/>
                              </a:rPr>
                              <m:t>𝑥</m:t>
                            </m:r>
                          </m:e>
                          <m:sub>
                            <m:r>
                              <a:rPr lang="en-AU" sz="2000" i="1">
                                <a:latin typeface="Cambria Math"/>
                              </a:rPr>
                              <m:t>0</m:t>
                            </m:r>
                          </m:sub>
                          <m:sup>
                            <m:r>
                              <a:rPr lang="en-AU" sz="2000" i="1">
                                <a:latin typeface="Cambria Math"/>
                              </a:rPr>
                              <m:t>𝑡</m:t>
                            </m:r>
                          </m:sup>
                        </m:sSubSup>
                        <m:r>
                          <a:rPr lang="en-AU" sz="2000" i="1">
                            <a:latin typeface="Cambria Math"/>
                          </a:rPr>
                          <m:t>,</m:t>
                        </m:r>
                        <m:sSubSup>
                          <m:sSubSupPr>
                            <m:ctrlPr>
                              <a:rPr lang="en-AU" sz="2000" i="1">
                                <a:latin typeface="Cambria Math" panose="02040503050406030204" pitchFamily="18" charset="0"/>
                              </a:rPr>
                            </m:ctrlPr>
                          </m:sSubSupPr>
                          <m:e>
                            <m:r>
                              <a:rPr lang="en-AU" sz="2000" i="1">
                                <a:latin typeface="Cambria Math"/>
                              </a:rPr>
                              <m:t>𝑦</m:t>
                            </m:r>
                          </m:e>
                          <m:sub>
                            <m:r>
                              <a:rPr lang="en-AU" sz="2000" i="1">
                                <a:latin typeface="Cambria Math"/>
                              </a:rPr>
                              <m:t>0 </m:t>
                            </m:r>
                          </m:sub>
                          <m:sup>
                            <m:r>
                              <a:rPr lang="en-AU" sz="2000" i="1">
                                <a:latin typeface="Cambria Math"/>
                              </a:rPr>
                              <m:t>𝑡</m:t>
                            </m:r>
                          </m:sup>
                        </m:sSubSup>
                        <m:r>
                          <a:rPr lang="en-AU" sz="2000" i="1">
                            <a:latin typeface="Cambria Math"/>
                          </a:rPr>
                          <m:t>, </m:t>
                        </m:r>
                        <m:sSup>
                          <m:sSupPr>
                            <m:ctrlPr>
                              <a:rPr lang="en-AU" sz="2000" i="1">
                                <a:latin typeface="Cambria Math" panose="02040503050406030204" pitchFamily="18" charset="0"/>
                              </a:rPr>
                            </m:ctrlPr>
                          </m:sSupPr>
                          <m:e>
                            <m:r>
                              <a:rPr lang="en-AU" sz="2000" i="1">
                                <a:latin typeface="Cambria Math"/>
                              </a:rPr>
                              <m:t>𝑠</m:t>
                            </m:r>
                          </m:e>
                          <m:sup>
                            <m:r>
                              <a:rPr lang="en-AU" sz="2000" i="1">
                                <a:latin typeface="Cambria Math"/>
                              </a:rPr>
                              <m:t>𝑡</m:t>
                            </m:r>
                            <m:r>
                              <a:rPr lang="en-AU" sz="2000" i="1">
                                <a:latin typeface="Cambria Math"/>
                              </a:rPr>
                              <m:t>+1</m:t>
                            </m:r>
                          </m:sup>
                        </m:sSup>
                        <m:r>
                          <a:rPr lang="en-AU" sz="2000" i="1">
                            <a:latin typeface="Cambria Math"/>
                          </a:rPr>
                          <m:t>, </m:t>
                        </m:r>
                        <m:sSubSup>
                          <m:sSubSupPr>
                            <m:ctrlPr>
                              <a:rPr lang="en-AU" sz="2000" i="1">
                                <a:latin typeface="Cambria Math" panose="02040503050406030204" pitchFamily="18" charset="0"/>
                              </a:rPr>
                            </m:ctrlPr>
                          </m:sSubSupPr>
                          <m:e>
                            <m:r>
                              <a:rPr lang="en-AU" sz="2000" i="1">
                                <a:latin typeface="Cambria Math"/>
                              </a:rPr>
                              <m:t> </m:t>
                            </m:r>
                            <m:r>
                              <a:rPr lang="en-AU" sz="2000" i="1">
                                <a:latin typeface="Cambria Math"/>
                              </a:rPr>
                              <m:t>𝑥</m:t>
                            </m:r>
                          </m:e>
                          <m:sub>
                            <m:r>
                              <a:rPr lang="en-AU" sz="2000" b="0" i="1" smtClean="0">
                                <a:latin typeface="Cambria Math"/>
                              </a:rPr>
                              <m:t>0</m:t>
                            </m:r>
                          </m:sub>
                          <m:sup>
                            <m:r>
                              <a:rPr lang="en-AU" sz="2000" i="1">
                                <a:latin typeface="Cambria Math"/>
                              </a:rPr>
                              <m:t>𝑡</m:t>
                            </m:r>
                            <m:r>
                              <a:rPr lang="en-AU" sz="2000" i="1">
                                <a:latin typeface="Cambria Math"/>
                              </a:rPr>
                              <m:t>+1</m:t>
                            </m:r>
                          </m:sup>
                        </m:sSubSup>
                        <m:r>
                          <a:rPr lang="en-AU" sz="2000" i="1">
                            <a:latin typeface="Cambria Math"/>
                          </a:rPr>
                          <m:t>, </m:t>
                        </m:r>
                        <m:sSubSup>
                          <m:sSubSupPr>
                            <m:ctrlPr>
                              <a:rPr lang="en-AU" sz="2000" i="1">
                                <a:latin typeface="Cambria Math" panose="02040503050406030204" pitchFamily="18" charset="0"/>
                              </a:rPr>
                            </m:ctrlPr>
                          </m:sSubSupPr>
                          <m:e>
                            <m:r>
                              <a:rPr lang="en-AU" sz="2000" i="1">
                                <a:latin typeface="Cambria Math"/>
                              </a:rPr>
                              <m:t>𝑦</m:t>
                            </m:r>
                          </m:e>
                          <m:sub>
                            <m:r>
                              <a:rPr lang="en-AU" sz="2000" b="0" i="1" smtClean="0">
                                <a:latin typeface="Cambria Math"/>
                              </a:rPr>
                              <m:t>0</m:t>
                            </m:r>
                          </m:sub>
                          <m:sup>
                            <m:r>
                              <a:rPr lang="en-AU" sz="2000" i="1">
                                <a:latin typeface="Cambria Math"/>
                              </a:rPr>
                              <m:t>𝑡</m:t>
                            </m:r>
                            <m:r>
                              <a:rPr lang="en-AU" sz="2000" i="1">
                                <a:latin typeface="Cambria Math"/>
                              </a:rPr>
                              <m:t>+1</m:t>
                            </m:r>
                          </m:sup>
                        </m:sSubSup>
                        <m:r>
                          <a:rPr lang="en-AU" sz="2000" i="1">
                            <a:latin typeface="Cambria Math"/>
                          </a:rPr>
                          <m:t>;</m:t>
                        </m:r>
                        <m:sSub>
                          <m:sSubPr>
                            <m:ctrlPr>
                              <a:rPr lang="en-AU" sz="2000" i="1">
                                <a:latin typeface="Cambria Math" panose="02040503050406030204" pitchFamily="18" charset="0"/>
                              </a:rPr>
                            </m:ctrlPr>
                          </m:sSubPr>
                          <m:e>
                            <m:r>
                              <a:rPr lang="en-AU" sz="2000" i="1">
                                <a:latin typeface="Cambria Math"/>
                              </a:rPr>
                              <m:t>𝑔</m:t>
                            </m:r>
                          </m:e>
                          <m:sub>
                            <m:r>
                              <a:rPr lang="en-AU" sz="2000" i="1">
                                <a:latin typeface="Cambria Math"/>
                              </a:rPr>
                              <m:t>𝑠</m:t>
                            </m:r>
                          </m:sub>
                        </m:sSub>
                      </m:e>
                    </m:d>
                    <m:r>
                      <a:rPr lang="en-AU" sz="2000" i="1">
                        <a:latin typeface="Cambria Math"/>
                      </a:rPr>
                      <m:t>=</m:t>
                    </m:r>
                    <m:f>
                      <m:fPr>
                        <m:ctrlPr>
                          <a:rPr lang="en-AU" sz="2000" i="1">
                            <a:latin typeface="Cambria Math" panose="02040503050406030204" pitchFamily="18" charset="0"/>
                          </a:rPr>
                        </m:ctrlPr>
                      </m:fPr>
                      <m:num>
                        <m:r>
                          <a:rPr lang="en-AU" sz="2000" i="1">
                            <a:latin typeface="Cambria Math"/>
                          </a:rPr>
                          <m:t>1</m:t>
                        </m:r>
                      </m:num>
                      <m:den>
                        <m:r>
                          <a:rPr lang="en-AU" sz="2000" i="1">
                            <a:latin typeface="Cambria Math"/>
                          </a:rPr>
                          <m:t>2</m:t>
                        </m:r>
                      </m:den>
                    </m:f>
                  </m:oMath>
                </a14:m>
                <a:r>
                  <a:rPr lang="en-AU" sz="2000" dirty="0"/>
                  <a:t>[</a:t>
                </a:r>
                <a14:m>
                  <m:oMath xmlns:m="http://schemas.openxmlformats.org/officeDocument/2006/math">
                    <m:sSup>
                      <m:sSupPr>
                        <m:ctrlPr>
                          <a:rPr lang="en-AU" sz="2000" i="1">
                            <a:latin typeface="Cambria Math" panose="02040503050406030204" pitchFamily="18" charset="0"/>
                          </a:rPr>
                        </m:ctrlPr>
                      </m:sSupPr>
                      <m:e>
                        <m:r>
                          <a:rPr lang="en-AU" sz="2000" i="1">
                            <a:latin typeface="Cambria Math"/>
                          </a:rPr>
                          <m:t>𝑆𝑄</m:t>
                        </m:r>
                      </m:e>
                      <m:sup>
                        <m:r>
                          <a:rPr lang="en-AU" sz="2000" i="1">
                            <a:latin typeface="Cambria Math"/>
                          </a:rPr>
                          <m:t>𝑡</m:t>
                        </m:r>
                      </m:sup>
                    </m:sSup>
                    <m:d>
                      <m:dPr>
                        <m:ctrlPr>
                          <a:rPr lang="en-AU" sz="2000" i="1">
                            <a:latin typeface="Cambria Math" panose="02040503050406030204" pitchFamily="18" charset="0"/>
                          </a:rPr>
                        </m:ctrlPr>
                      </m:dPr>
                      <m:e>
                        <m:sSup>
                          <m:sSupPr>
                            <m:ctrlPr>
                              <a:rPr lang="en-AU" sz="2000" i="1">
                                <a:latin typeface="Cambria Math" panose="02040503050406030204" pitchFamily="18" charset="0"/>
                              </a:rPr>
                            </m:ctrlPr>
                          </m:sSupPr>
                          <m:e>
                            <m:r>
                              <a:rPr lang="en-AU" sz="2000" i="1">
                                <a:latin typeface="Cambria Math"/>
                              </a:rPr>
                              <m:t>𝑠</m:t>
                            </m:r>
                          </m:e>
                          <m:sup>
                            <m:r>
                              <a:rPr lang="en-AU" sz="2000" i="1">
                                <a:latin typeface="Cambria Math"/>
                              </a:rPr>
                              <m:t>𝑡</m:t>
                            </m:r>
                          </m:sup>
                        </m:sSup>
                        <m:r>
                          <a:rPr lang="en-AU" sz="2000" i="1">
                            <a:latin typeface="Cambria Math"/>
                          </a:rPr>
                          <m:t>,</m:t>
                        </m:r>
                        <m:sSup>
                          <m:sSupPr>
                            <m:ctrlPr>
                              <a:rPr lang="en-AU" sz="2000" i="1">
                                <a:latin typeface="Cambria Math" panose="02040503050406030204" pitchFamily="18" charset="0"/>
                              </a:rPr>
                            </m:ctrlPr>
                          </m:sSupPr>
                          <m:e>
                            <m:r>
                              <a:rPr lang="en-AU" sz="2000" i="1">
                                <a:latin typeface="Cambria Math"/>
                              </a:rPr>
                              <m:t>𝑠</m:t>
                            </m:r>
                          </m:e>
                          <m:sup>
                            <m:r>
                              <a:rPr lang="en-AU" sz="2000" i="1">
                                <a:latin typeface="Cambria Math"/>
                              </a:rPr>
                              <m:t>𝑡</m:t>
                            </m:r>
                            <m:r>
                              <a:rPr lang="en-AU" sz="2000" i="1">
                                <a:latin typeface="Cambria Math"/>
                              </a:rPr>
                              <m:t>+1</m:t>
                            </m:r>
                          </m:sup>
                        </m:sSup>
                        <m:r>
                          <a:rPr lang="en-AU" sz="2000" i="1">
                            <a:latin typeface="Cambria Math"/>
                          </a:rPr>
                          <m:t>,</m:t>
                        </m:r>
                        <m:sSubSup>
                          <m:sSubSupPr>
                            <m:ctrlPr>
                              <a:rPr lang="en-AU" sz="2000" i="1">
                                <a:latin typeface="Cambria Math" panose="02040503050406030204" pitchFamily="18" charset="0"/>
                              </a:rPr>
                            </m:ctrlPr>
                          </m:sSubSupPr>
                          <m:e>
                            <m:r>
                              <a:rPr lang="en-AU" sz="2000" i="1">
                                <a:latin typeface="Cambria Math"/>
                              </a:rPr>
                              <m:t> </m:t>
                            </m:r>
                            <m:r>
                              <a:rPr lang="en-AU" sz="2000" i="1">
                                <a:latin typeface="Cambria Math"/>
                              </a:rPr>
                              <m:t>𝑥</m:t>
                            </m:r>
                          </m:e>
                          <m:sub>
                            <m:r>
                              <a:rPr lang="en-AU" sz="2000" i="1">
                                <a:latin typeface="Cambria Math"/>
                              </a:rPr>
                              <m:t>0</m:t>
                            </m:r>
                          </m:sub>
                          <m:sup>
                            <m:r>
                              <a:rPr lang="en-AU" sz="2000" i="1">
                                <a:latin typeface="Cambria Math"/>
                              </a:rPr>
                              <m:t>𝑡</m:t>
                            </m:r>
                          </m:sup>
                        </m:sSubSup>
                        <m:r>
                          <a:rPr lang="en-AU" sz="2000" i="1">
                            <a:latin typeface="Cambria Math"/>
                          </a:rPr>
                          <m:t>,</m:t>
                        </m:r>
                        <m:sSubSup>
                          <m:sSubSupPr>
                            <m:ctrlPr>
                              <a:rPr lang="en-AU" sz="2000" i="1">
                                <a:latin typeface="Cambria Math" panose="02040503050406030204" pitchFamily="18" charset="0"/>
                              </a:rPr>
                            </m:ctrlPr>
                          </m:sSubSupPr>
                          <m:e>
                            <m:r>
                              <a:rPr lang="en-AU" sz="2000" i="1">
                                <a:latin typeface="Cambria Math"/>
                              </a:rPr>
                              <m:t>𝑦</m:t>
                            </m:r>
                          </m:e>
                          <m:sub>
                            <m:r>
                              <a:rPr lang="en-AU" sz="2000" i="1">
                                <a:latin typeface="Cambria Math"/>
                              </a:rPr>
                              <m:t>0</m:t>
                            </m:r>
                          </m:sub>
                          <m:sup>
                            <m:r>
                              <a:rPr lang="en-AU" sz="2000" i="1">
                                <a:latin typeface="Cambria Math"/>
                              </a:rPr>
                              <m:t>𝑡</m:t>
                            </m:r>
                          </m:sup>
                        </m:sSubSup>
                        <m:r>
                          <a:rPr lang="en-AU" sz="2000" i="1">
                            <a:latin typeface="Cambria Math"/>
                          </a:rPr>
                          <m:t>;</m:t>
                        </m:r>
                        <m:sSub>
                          <m:sSubPr>
                            <m:ctrlPr>
                              <a:rPr lang="en-AU" sz="2000" i="1">
                                <a:latin typeface="Cambria Math" panose="02040503050406030204" pitchFamily="18" charset="0"/>
                              </a:rPr>
                            </m:ctrlPr>
                          </m:sSubPr>
                          <m:e>
                            <m:r>
                              <a:rPr lang="en-AU" sz="2000" i="1">
                                <a:latin typeface="Cambria Math"/>
                              </a:rPr>
                              <m:t>𝑔</m:t>
                            </m:r>
                          </m:e>
                          <m:sub>
                            <m:r>
                              <a:rPr lang="en-AU" sz="2000" i="1">
                                <a:latin typeface="Cambria Math"/>
                              </a:rPr>
                              <m:t>𝑠</m:t>
                            </m:r>
                          </m:sub>
                        </m:sSub>
                      </m:e>
                    </m:d>
                    <m:sSup>
                      <m:sSupPr>
                        <m:ctrlPr>
                          <a:rPr lang="en-AU" sz="2000" i="1">
                            <a:latin typeface="Cambria Math" panose="02040503050406030204" pitchFamily="18" charset="0"/>
                          </a:rPr>
                        </m:ctrlPr>
                      </m:sSupPr>
                      <m:e>
                        <m:r>
                          <a:rPr lang="en-AU" sz="2000" i="1">
                            <a:latin typeface="Cambria Math"/>
                          </a:rPr>
                          <m:t>+ </m:t>
                        </m:r>
                        <m:r>
                          <a:rPr lang="en-AU" sz="2000" i="1">
                            <a:latin typeface="Cambria Math"/>
                          </a:rPr>
                          <m:t>𝑆𝑄</m:t>
                        </m:r>
                      </m:e>
                      <m:sup>
                        <m:r>
                          <a:rPr lang="en-AU" sz="2000" i="1">
                            <a:latin typeface="Cambria Math"/>
                          </a:rPr>
                          <m:t>𝑡</m:t>
                        </m:r>
                        <m:r>
                          <a:rPr lang="en-AU" sz="2000" i="1">
                            <a:latin typeface="Cambria Math"/>
                          </a:rPr>
                          <m:t>+1</m:t>
                        </m:r>
                      </m:sup>
                    </m:sSup>
                    <m:d>
                      <m:dPr>
                        <m:ctrlPr>
                          <a:rPr lang="en-AU" sz="2000" i="1">
                            <a:latin typeface="Cambria Math" panose="02040503050406030204" pitchFamily="18" charset="0"/>
                          </a:rPr>
                        </m:ctrlPr>
                      </m:dPr>
                      <m:e>
                        <m:sSup>
                          <m:sSupPr>
                            <m:ctrlPr>
                              <a:rPr lang="en-AU" sz="2000" i="1">
                                <a:latin typeface="Cambria Math" panose="02040503050406030204" pitchFamily="18" charset="0"/>
                              </a:rPr>
                            </m:ctrlPr>
                          </m:sSupPr>
                          <m:e>
                            <m:r>
                              <a:rPr lang="en-AU" sz="2000" i="1">
                                <a:latin typeface="Cambria Math"/>
                              </a:rPr>
                              <m:t>𝑠</m:t>
                            </m:r>
                          </m:e>
                          <m:sup>
                            <m:r>
                              <a:rPr lang="en-AU" sz="2000" i="1">
                                <a:latin typeface="Cambria Math"/>
                              </a:rPr>
                              <m:t>𝑡</m:t>
                            </m:r>
                          </m:sup>
                        </m:sSup>
                        <m:r>
                          <a:rPr lang="en-AU" sz="2000" i="1">
                            <a:latin typeface="Cambria Math"/>
                          </a:rPr>
                          <m:t>,</m:t>
                        </m:r>
                        <m:sSup>
                          <m:sSupPr>
                            <m:ctrlPr>
                              <a:rPr lang="en-AU" sz="2000" i="1">
                                <a:latin typeface="Cambria Math" panose="02040503050406030204" pitchFamily="18" charset="0"/>
                              </a:rPr>
                            </m:ctrlPr>
                          </m:sSupPr>
                          <m:e>
                            <m:r>
                              <a:rPr lang="en-AU" sz="2000" i="1">
                                <a:latin typeface="Cambria Math"/>
                              </a:rPr>
                              <m:t>𝑠</m:t>
                            </m:r>
                          </m:e>
                          <m:sup>
                            <m:r>
                              <a:rPr lang="en-AU" sz="2000" i="1">
                                <a:latin typeface="Cambria Math"/>
                              </a:rPr>
                              <m:t>𝑡</m:t>
                            </m:r>
                            <m:r>
                              <a:rPr lang="en-AU" sz="2000" i="1">
                                <a:latin typeface="Cambria Math"/>
                              </a:rPr>
                              <m:t>+1</m:t>
                            </m:r>
                          </m:sup>
                        </m:sSup>
                        <m:r>
                          <a:rPr lang="en-AU" sz="2000" i="1">
                            <a:latin typeface="Cambria Math"/>
                          </a:rPr>
                          <m:t>,</m:t>
                        </m:r>
                        <m:sSubSup>
                          <m:sSubSupPr>
                            <m:ctrlPr>
                              <a:rPr lang="en-AU" sz="2000" i="1">
                                <a:latin typeface="Cambria Math" panose="02040503050406030204" pitchFamily="18" charset="0"/>
                              </a:rPr>
                            </m:ctrlPr>
                          </m:sSubSupPr>
                          <m:e>
                            <m:r>
                              <a:rPr lang="en-AU" sz="2000" i="1">
                                <a:latin typeface="Cambria Math"/>
                              </a:rPr>
                              <m:t> </m:t>
                            </m:r>
                            <m:r>
                              <a:rPr lang="en-AU" sz="2000" i="1">
                                <a:latin typeface="Cambria Math"/>
                              </a:rPr>
                              <m:t>𝑥</m:t>
                            </m:r>
                          </m:e>
                          <m:sub>
                            <m:r>
                              <a:rPr lang="en-AU" sz="2000" b="0" i="1" smtClean="0">
                                <a:latin typeface="Cambria Math"/>
                              </a:rPr>
                              <m:t>0</m:t>
                            </m:r>
                          </m:sub>
                          <m:sup>
                            <m:r>
                              <a:rPr lang="en-AU" sz="2000" i="1">
                                <a:latin typeface="Cambria Math"/>
                              </a:rPr>
                              <m:t>𝑡</m:t>
                            </m:r>
                            <m:r>
                              <a:rPr lang="en-AU" sz="2000" i="1">
                                <a:latin typeface="Cambria Math"/>
                              </a:rPr>
                              <m:t>+1</m:t>
                            </m:r>
                          </m:sup>
                        </m:sSubSup>
                        <m:r>
                          <a:rPr lang="en-AU" sz="2000" i="1">
                            <a:latin typeface="Cambria Math"/>
                          </a:rPr>
                          <m:t>, </m:t>
                        </m:r>
                        <m:sSubSup>
                          <m:sSubSupPr>
                            <m:ctrlPr>
                              <a:rPr lang="en-AU" sz="2000" i="1">
                                <a:latin typeface="Cambria Math" panose="02040503050406030204" pitchFamily="18" charset="0"/>
                              </a:rPr>
                            </m:ctrlPr>
                          </m:sSubSupPr>
                          <m:e>
                            <m:r>
                              <a:rPr lang="en-AU" sz="2000" i="1">
                                <a:latin typeface="Cambria Math"/>
                              </a:rPr>
                              <m:t>𝑦</m:t>
                            </m:r>
                          </m:e>
                          <m:sub>
                            <m:r>
                              <a:rPr lang="en-AU" sz="2000" b="0" i="1" smtClean="0">
                                <a:latin typeface="Cambria Math"/>
                              </a:rPr>
                              <m:t>0</m:t>
                            </m:r>
                          </m:sub>
                          <m:sup>
                            <m:r>
                              <a:rPr lang="en-AU" sz="2000" i="1">
                                <a:latin typeface="Cambria Math"/>
                              </a:rPr>
                              <m:t>𝑡</m:t>
                            </m:r>
                            <m:r>
                              <a:rPr lang="en-AU" sz="2000" i="1">
                                <a:latin typeface="Cambria Math"/>
                              </a:rPr>
                              <m:t>+1</m:t>
                            </m:r>
                          </m:sup>
                        </m:sSubSup>
                        <m:r>
                          <a:rPr lang="en-AU" sz="2000" i="1">
                            <a:latin typeface="Cambria Math"/>
                          </a:rPr>
                          <m:t>;</m:t>
                        </m:r>
                        <m:sSub>
                          <m:sSubPr>
                            <m:ctrlPr>
                              <a:rPr lang="en-AU" sz="2000" i="1">
                                <a:latin typeface="Cambria Math" panose="02040503050406030204" pitchFamily="18" charset="0"/>
                              </a:rPr>
                            </m:ctrlPr>
                          </m:sSubPr>
                          <m:e>
                            <m:r>
                              <a:rPr lang="en-AU" sz="2000" i="1">
                                <a:latin typeface="Cambria Math"/>
                              </a:rPr>
                              <m:t>𝑔</m:t>
                            </m:r>
                          </m:e>
                          <m:sub>
                            <m:r>
                              <a:rPr lang="en-AU" sz="2000" i="1">
                                <a:latin typeface="Cambria Math"/>
                              </a:rPr>
                              <m:t>𝑠</m:t>
                            </m:r>
                          </m:sub>
                        </m:sSub>
                      </m:e>
                    </m:d>
                    <m:r>
                      <a:rPr lang="en-AU" sz="2000" i="1">
                        <a:latin typeface="Cambria Math"/>
                      </a:rPr>
                      <m:t>]</m:t>
                    </m:r>
                  </m:oMath>
                </a14:m>
                <a:endParaRPr lang="en-AU" sz="2000" dirty="0"/>
              </a:p>
            </p:txBody>
          </p:sp>
        </mc:Choice>
        <mc:Fallback xmlns="">
          <p:sp>
            <p:nvSpPr>
              <p:cNvPr id="2" name="Rectangle 1"/>
              <p:cNvSpPr>
                <a:spLocks noRot="1" noChangeAspect="1" noMove="1" noResize="1" noEditPoints="1" noAdjustHandles="1" noChangeArrowheads="1" noChangeShapeType="1" noTextEdit="1"/>
              </p:cNvSpPr>
              <p:nvPr/>
            </p:nvSpPr>
            <p:spPr>
              <a:xfrm>
                <a:off x="698598" y="3789040"/>
                <a:ext cx="8086450" cy="1832040"/>
              </a:xfrm>
              <a:prstGeom prst="rect">
                <a:avLst/>
              </a:prstGeom>
              <a:blipFill rotWithShape="0">
                <a:blip r:embed="rId5"/>
                <a:stretch>
                  <a:fillRect l="-830" t="-1667"/>
                </a:stretch>
              </a:blipFill>
            </p:spPr>
            <p:txBody>
              <a:bodyPr/>
              <a:lstStyle/>
              <a:p>
                <a:r>
                  <a:rPr lang="en-AU">
                    <a:noFill/>
                  </a:rPr>
                  <a:t> </a:t>
                </a:r>
              </a:p>
            </p:txBody>
          </p:sp>
        </mc:Fallback>
      </mc:AlternateContent>
      <p:sp>
        <p:nvSpPr>
          <p:cNvPr id="54275"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54277" name="Rectangle 5"/>
          <p:cNvSpPr>
            <a:spLocks noChangeArrowheads="1"/>
          </p:cNvSpPr>
          <p:nvPr/>
        </p:nvSpPr>
        <p:spPr bwMode="auto">
          <a:xfrm>
            <a:off x="0" y="914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900" b="0" i="0" u="none" strike="noStrike" cap="none" normalizeH="0" baseline="0">
                <a:ln>
                  <a:noFill/>
                </a:ln>
                <a:solidFill>
                  <a:schemeClr val="tx1"/>
                </a:solidFill>
                <a:effectLst/>
                <a:latin typeface="Arial" pitchFamily="34" charset="0"/>
                <a:cs typeface="Arial" pitchFamily="34" charset="0"/>
              </a:rPr>
              <a:t> </a:t>
            </a:r>
            <a:endParaRPr kumimoji="0" lang="en-AU" sz="1800" b="0" i="0" u="none" strike="noStrike" cap="none" normalizeH="0" baseline="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5492267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2"/>
          <p:cNvSpPr>
            <a:spLocks noGrp="1"/>
          </p:cNvSpPr>
          <p:nvPr>
            <p:ph idx="1"/>
          </p:nvPr>
        </p:nvSpPr>
        <p:spPr>
          <a:xfrm>
            <a:off x="683568" y="1772816"/>
            <a:ext cx="8064500" cy="4049712"/>
          </a:xfrm>
        </p:spPr>
        <p:txBody>
          <a:bodyPr/>
          <a:lstStyle/>
          <a:p>
            <a:pPr eaLnBrk="1" hangingPunct="1">
              <a:spcBef>
                <a:spcPts val="1200"/>
              </a:spcBef>
              <a:spcAft>
                <a:spcPts val="600"/>
              </a:spcAft>
            </a:pPr>
            <a:r>
              <a:rPr lang="en-AU" altLang="en-US" sz="2200" dirty="0">
                <a:latin typeface="Arial" charset="0"/>
                <a:cs typeface="Arial" charset="0"/>
              </a:rPr>
              <a:t>SNCI signals whether a farm has improved its soil natural capital between period </a:t>
            </a:r>
            <a:r>
              <a:rPr lang="en-AU" altLang="en-US" sz="2200" i="1" dirty="0">
                <a:latin typeface="Arial" charset="0"/>
                <a:cs typeface="Arial" charset="0"/>
              </a:rPr>
              <a:t>t</a:t>
            </a:r>
            <a:r>
              <a:rPr lang="en-AU" altLang="en-US" sz="2200" dirty="0">
                <a:latin typeface="Arial" charset="0"/>
                <a:cs typeface="Arial" charset="0"/>
              </a:rPr>
              <a:t> and </a:t>
            </a:r>
            <a:r>
              <a:rPr lang="en-AU" altLang="en-US" sz="2200" i="1" dirty="0">
                <a:latin typeface="Arial" charset="0"/>
                <a:cs typeface="Arial" charset="0"/>
              </a:rPr>
              <a:t>t+1</a:t>
            </a:r>
            <a:r>
              <a:rPr lang="en-AU" altLang="en-US" sz="2200" dirty="0">
                <a:latin typeface="Arial" charset="0"/>
                <a:cs typeface="Arial" charset="0"/>
              </a:rPr>
              <a:t>. </a:t>
            </a:r>
          </a:p>
          <a:p>
            <a:pPr eaLnBrk="1" hangingPunct="1">
              <a:spcBef>
                <a:spcPts val="1200"/>
              </a:spcBef>
              <a:spcAft>
                <a:spcPts val="600"/>
              </a:spcAft>
            </a:pPr>
            <a:r>
              <a:rPr lang="en-AU" altLang="en-US" sz="2200" dirty="0">
                <a:latin typeface="Arial" charset="0"/>
                <a:cs typeface="Arial" charset="0"/>
              </a:rPr>
              <a:t>If the value of the indicator is zero, there is no change in soil natural capital between these two periods. </a:t>
            </a:r>
          </a:p>
          <a:p>
            <a:pPr eaLnBrk="1" hangingPunct="1">
              <a:spcBef>
                <a:spcPts val="1200"/>
              </a:spcBef>
              <a:spcAft>
                <a:spcPts val="600"/>
              </a:spcAft>
            </a:pPr>
            <a:r>
              <a:rPr lang="en-AU" altLang="en-US" sz="2200" dirty="0">
                <a:latin typeface="Arial" charset="0"/>
                <a:cs typeface="Arial" charset="0"/>
              </a:rPr>
              <a:t>Positive value of the indicator indicates an improvement in soil natural capital.</a:t>
            </a:r>
          </a:p>
          <a:p>
            <a:pPr eaLnBrk="1" hangingPunct="1">
              <a:spcBef>
                <a:spcPts val="1200"/>
              </a:spcBef>
              <a:spcAft>
                <a:spcPts val="600"/>
              </a:spcAft>
            </a:pPr>
            <a:r>
              <a:rPr lang="en-AU" altLang="en-US" sz="2200" dirty="0">
                <a:latin typeface="Arial" charset="0"/>
                <a:cs typeface="Arial" charset="0"/>
              </a:rPr>
              <a:t>Negative value of the indicator indicates a deterioration in soil natural capital.</a:t>
            </a:r>
          </a:p>
          <a:p>
            <a:pPr eaLnBrk="1" hangingPunct="1">
              <a:spcBef>
                <a:spcPts val="600"/>
              </a:spcBef>
              <a:spcAft>
                <a:spcPts val="600"/>
              </a:spcAft>
              <a:buFont typeface="Arial" charset="0"/>
              <a:buNone/>
            </a:pPr>
            <a:endParaRPr lang="en-AU" altLang="en-US" sz="2000" dirty="0">
              <a:latin typeface="Arial" charset="0"/>
              <a:cs typeface="Arial" charset="0"/>
            </a:endParaRPr>
          </a:p>
        </p:txBody>
      </p:sp>
      <p:sp>
        <p:nvSpPr>
          <p:cNvPr id="12291" name="Rectangle 11"/>
          <p:cNvSpPr>
            <a:spLocks noChangeArrowheads="1"/>
          </p:cNvSpPr>
          <p:nvPr/>
        </p:nvSpPr>
        <p:spPr bwMode="auto">
          <a:xfrm>
            <a:off x="971600" y="548680"/>
            <a:ext cx="8280400" cy="461962"/>
          </a:xfrm>
          <a:prstGeom prst="rect">
            <a:avLst/>
          </a:prstGeom>
          <a:noFill/>
          <a:ln w="9525">
            <a:noFill/>
            <a:miter lim="800000"/>
            <a:headEnd/>
            <a:tailEnd/>
          </a:ln>
        </p:spPr>
        <p:txBody>
          <a:bodyPr>
            <a:spAutoFit/>
          </a:bodyPr>
          <a:lstStyle/>
          <a:p>
            <a:pPr algn="ctr" eaLnBrk="0" hangingPunct="0">
              <a:buFont typeface="Arial" charset="0"/>
              <a:buNone/>
            </a:pPr>
            <a:r>
              <a:rPr lang="en-AU" altLang="en-US" sz="2400" b="1" dirty="0">
                <a:solidFill>
                  <a:schemeClr val="bg1"/>
                </a:solidFill>
              </a:rPr>
              <a:t>Values of the Soil Natural Capital Indicator</a:t>
            </a:r>
          </a:p>
        </p:txBody>
      </p:sp>
    </p:spTree>
    <p:extLst>
      <p:ext uri="{BB962C8B-B14F-4D97-AF65-F5344CB8AC3E}">
        <p14:creationId xmlns:p14="http://schemas.microsoft.com/office/powerpoint/2010/main" val="3812159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Why account for natural capital?</a:t>
            </a:r>
          </a:p>
        </p:txBody>
      </p:sp>
      <p:sp>
        <p:nvSpPr>
          <p:cNvPr id="8" name="Content Placeholder 7"/>
          <p:cNvSpPr>
            <a:spLocks noGrp="1"/>
          </p:cNvSpPr>
          <p:nvPr>
            <p:ph idx="1"/>
          </p:nvPr>
        </p:nvSpPr>
        <p:spPr/>
        <p:txBody>
          <a:bodyPr>
            <a:normAutofit/>
          </a:bodyPr>
          <a:lstStyle/>
          <a:p>
            <a:r>
              <a:rPr lang="en-AU" sz="2500" dirty="0"/>
              <a:t>Global value of flow of services from natural capital: some 125-150 USD trillion per year in 2011 (</a:t>
            </a:r>
            <a:r>
              <a:rPr lang="en-AU" sz="2500" dirty="0" err="1"/>
              <a:t>Costanza</a:t>
            </a:r>
            <a:r>
              <a:rPr lang="en-AU" sz="2500" dirty="0"/>
              <a:t> et al. 2014).</a:t>
            </a:r>
          </a:p>
          <a:p>
            <a:endParaRPr lang="en-AU" sz="2500" dirty="0"/>
          </a:p>
          <a:p>
            <a:r>
              <a:rPr lang="en-AU" sz="2500" dirty="0"/>
              <a:t>Implies a value of the stock of natural capital of some 3,000 (@ 5% discount) to 15,000 (@ 1% discount) USD trillion.</a:t>
            </a:r>
          </a:p>
          <a:p>
            <a:endParaRPr lang="en-AU" sz="2500" dirty="0"/>
          </a:p>
          <a:p>
            <a:r>
              <a:rPr lang="en-AU" sz="2500" dirty="0"/>
              <a:t>Easily the most important asset on the planet.</a:t>
            </a:r>
          </a:p>
        </p:txBody>
      </p:sp>
    </p:spTree>
    <p:extLst>
      <p:ext uri="{BB962C8B-B14F-4D97-AF65-F5344CB8AC3E}">
        <p14:creationId xmlns:p14="http://schemas.microsoft.com/office/powerpoint/2010/main" val="37492409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97" name="Rectangle 2"/>
          <p:cNvSpPr>
            <a:spLocks noChangeArrowheads="1"/>
          </p:cNvSpPr>
          <p:nvPr/>
        </p:nvSpPr>
        <p:spPr bwMode="auto">
          <a:xfrm>
            <a:off x="1691680" y="548680"/>
            <a:ext cx="7056982" cy="430887"/>
          </a:xfrm>
          <a:prstGeom prst="rect">
            <a:avLst/>
          </a:prstGeom>
          <a:noFill/>
          <a:ln w="9525">
            <a:noFill/>
            <a:miter lim="800000"/>
            <a:headEnd/>
            <a:tailEnd/>
          </a:ln>
        </p:spPr>
        <p:txBody>
          <a:bodyPr wrap="square">
            <a:spAutoFit/>
          </a:bodyPr>
          <a:lstStyle/>
          <a:p>
            <a:pPr algn="ctr">
              <a:spcAft>
                <a:spcPts val="0"/>
              </a:spcAft>
            </a:pPr>
            <a:r>
              <a:rPr lang="en-AU" altLang="en-US" sz="2200" b="1" dirty="0">
                <a:solidFill>
                  <a:schemeClr val="bg1"/>
                </a:solidFill>
              </a:rPr>
              <a:t>Empirical study: Cattle farms in Tasmania; Data</a:t>
            </a:r>
          </a:p>
        </p:txBody>
      </p:sp>
      <p:sp>
        <p:nvSpPr>
          <p:cNvPr id="8" name="Rectangle 2"/>
          <p:cNvSpPr>
            <a:spLocks noChangeArrowheads="1"/>
          </p:cNvSpPr>
          <p:nvPr/>
        </p:nvSpPr>
        <p:spPr bwMode="auto">
          <a:xfrm>
            <a:off x="564208" y="5949280"/>
            <a:ext cx="8316391" cy="338554"/>
          </a:xfrm>
          <a:prstGeom prst="rect">
            <a:avLst/>
          </a:prstGeom>
          <a:noFill/>
          <a:ln w="9525">
            <a:noFill/>
            <a:miter lim="800000"/>
            <a:headEnd/>
            <a:tailEnd/>
          </a:ln>
        </p:spPr>
        <p:txBody>
          <a:bodyPr wrap="square">
            <a:spAutoFit/>
          </a:bodyPr>
          <a:lstStyle/>
          <a:p>
            <a:pPr marL="342900" indent="-342900">
              <a:spcAft>
                <a:spcPts val="600"/>
              </a:spcAft>
              <a:buFont typeface="Arial" panose="020B0604020202020204" pitchFamily="34" charset="0"/>
              <a:buChar char="•"/>
            </a:pPr>
            <a:r>
              <a:rPr lang="en-AU" altLang="en-US" sz="1600" dirty="0"/>
              <a:t>Data collected through a questionnaire plus historical soil test reports at a field level</a:t>
            </a:r>
          </a:p>
        </p:txBody>
      </p:sp>
      <p:graphicFrame>
        <p:nvGraphicFramePr>
          <p:cNvPr id="4" name="Table 3"/>
          <p:cNvGraphicFramePr>
            <a:graphicFrameLocks noGrp="1"/>
          </p:cNvGraphicFramePr>
          <p:nvPr>
            <p:extLst>
              <p:ext uri="{D42A27DB-BD31-4B8C-83A1-F6EECF244321}">
                <p14:modId xmlns:p14="http://schemas.microsoft.com/office/powerpoint/2010/main" val="1117686566"/>
              </p:ext>
            </p:extLst>
          </p:nvPr>
        </p:nvGraphicFramePr>
        <p:xfrm>
          <a:off x="689421" y="1493721"/>
          <a:ext cx="8191178" cy="4255939"/>
        </p:xfrm>
        <a:graphic>
          <a:graphicData uri="http://schemas.openxmlformats.org/drawingml/2006/table">
            <a:tbl>
              <a:tblPr firstRow="1" firstCol="1" bandRow="1"/>
              <a:tblGrid>
                <a:gridCol w="2808312">
                  <a:extLst>
                    <a:ext uri="{9D8B030D-6E8A-4147-A177-3AD203B41FA5}">
                      <a16:colId xmlns:a16="http://schemas.microsoft.com/office/drawing/2014/main" val="20000"/>
                    </a:ext>
                  </a:extLst>
                </a:gridCol>
                <a:gridCol w="2574554">
                  <a:extLst>
                    <a:ext uri="{9D8B030D-6E8A-4147-A177-3AD203B41FA5}">
                      <a16:colId xmlns:a16="http://schemas.microsoft.com/office/drawing/2014/main" val="20001"/>
                    </a:ext>
                  </a:extLst>
                </a:gridCol>
                <a:gridCol w="2808312">
                  <a:extLst>
                    <a:ext uri="{9D8B030D-6E8A-4147-A177-3AD203B41FA5}">
                      <a16:colId xmlns:a16="http://schemas.microsoft.com/office/drawing/2014/main" val="20002"/>
                    </a:ext>
                  </a:extLst>
                </a:gridCol>
              </a:tblGrid>
              <a:tr h="934574">
                <a:tc>
                  <a:txBody>
                    <a:bodyPr/>
                    <a:lstStyle/>
                    <a:p>
                      <a:pPr>
                        <a:lnSpc>
                          <a:spcPct val="107000"/>
                        </a:lnSpc>
                        <a:spcAft>
                          <a:spcPts val="0"/>
                        </a:spcAft>
                      </a:pPr>
                      <a:r>
                        <a:rPr lang="en-AU" sz="1600" b="1" dirty="0">
                          <a:effectLst/>
                          <a:latin typeface="Arial" panose="020B0604020202020204" pitchFamily="34" charset="0"/>
                          <a:ea typeface="宋体" panose="02010600030101010101" pitchFamily="2" charset="-122"/>
                          <a:cs typeface="Arial" panose="020B0604020202020204" pitchFamily="34" charset="0"/>
                        </a:rPr>
                        <a:t>Inputs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AU" sz="1600" b="1" dirty="0">
                          <a:effectLst/>
                          <a:latin typeface="Arial" panose="020B0604020202020204" pitchFamily="34" charset="0"/>
                          <a:ea typeface="宋体" panose="02010600030101010101" pitchFamily="2" charset="-122"/>
                          <a:cs typeface="Arial" panose="020B0604020202020204" pitchFamily="34" charset="0"/>
                        </a:rPr>
                        <a:t>Output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AU" sz="1600" b="1" dirty="0">
                          <a:effectLst/>
                          <a:latin typeface="Arial" panose="020B0604020202020204" pitchFamily="34" charset="0"/>
                          <a:ea typeface="宋体" panose="02010600030101010101" pitchFamily="2" charset="-122"/>
                          <a:cs typeface="Arial" panose="020B0604020202020204" pitchFamily="34" charset="0"/>
                        </a:rPr>
                        <a:t>Natural capital</a:t>
                      </a:r>
                      <a:r>
                        <a:rPr lang="en-AU" sz="1600" b="1" baseline="0" dirty="0">
                          <a:effectLst/>
                          <a:latin typeface="Arial" panose="020B0604020202020204" pitchFamily="34" charset="0"/>
                          <a:ea typeface="宋体" panose="02010600030101010101" pitchFamily="2" charset="-122"/>
                          <a:cs typeface="Arial" panose="020B0604020202020204" pitchFamily="34" charset="0"/>
                        </a:rPr>
                        <a:t> characteristics</a:t>
                      </a:r>
                      <a:endParaRPr lang="en-AU" sz="1600" b="1" dirty="0">
                        <a:effectLst/>
                        <a:latin typeface="Arial" panose="020B0604020202020204" pitchFamily="34" charset="0"/>
                        <a:ea typeface="宋体" panose="02010600030101010101" pitchFamily="2" charset="-122"/>
                        <a:cs typeface="Arial" panose="020B0604020202020204" pitchFamily="34" charset="0"/>
                      </a:endParaRPr>
                    </a:p>
                    <a:p>
                      <a:pPr>
                        <a:lnSpc>
                          <a:spcPct val="107000"/>
                        </a:lnSpc>
                        <a:spcAft>
                          <a:spcPts val="0"/>
                        </a:spcAft>
                      </a:pPr>
                      <a:r>
                        <a:rPr lang="en-AU" sz="1600" b="1" dirty="0">
                          <a:effectLst/>
                          <a:latin typeface="Arial" panose="020B0604020202020204" pitchFamily="34" charset="0"/>
                          <a:ea typeface="宋体" panose="02010600030101010101" pitchFamily="2" charset="-122"/>
                          <a:cs typeface="Arial" panose="020B0604020202020204" pitchFamily="34" charset="0"/>
                        </a:rPr>
                        <a:t>(e.g. soil attributes)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62699">
                <a:tc rowSpan="2">
                  <a:txBody>
                    <a:bodyPr/>
                    <a:lstStyle/>
                    <a:p>
                      <a:pPr>
                        <a:lnSpc>
                          <a:spcPct val="107000"/>
                        </a:lnSpc>
                        <a:spcAft>
                          <a:spcPts val="0"/>
                        </a:spcAft>
                      </a:pPr>
                      <a:r>
                        <a:rPr lang="en-AU" sz="1600" dirty="0">
                          <a:effectLst/>
                          <a:latin typeface="Arial" panose="020B0604020202020204" pitchFamily="34" charset="0"/>
                          <a:ea typeface="宋体" panose="02010600030101010101" pitchFamily="2" charset="-122"/>
                          <a:cs typeface="Arial" panose="020B0604020202020204" pitchFamily="34" charset="0"/>
                        </a:rPr>
                        <a:t>Total</a:t>
                      </a:r>
                      <a:r>
                        <a:rPr lang="en-AU" sz="1600" baseline="0" dirty="0">
                          <a:effectLst/>
                          <a:latin typeface="Arial" panose="020B0604020202020204" pitchFamily="34" charset="0"/>
                          <a:ea typeface="宋体" panose="02010600030101010101" pitchFamily="2" charset="-122"/>
                          <a:cs typeface="Arial" panose="020B0604020202020204" pitchFamily="34" charset="0"/>
                        </a:rPr>
                        <a:t> grazing</a:t>
                      </a:r>
                      <a:r>
                        <a:rPr lang="en-AU" sz="1600" dirty="0">
                          <a:effectLst/>
                          <a:latin typeface="Arial" panose="020B0604020202020204" pitchFamily="34" charset="0"/>
                          <a:ea typeface="宋体" panose="02010600030101010101" pitchFamily="2" charset="-122"/>
                          <a:cs typeface="Arial" panose="020B0604020202020204" pitchFamily="34" charset="0"/>
                        </a:rPr>
                        <a:t> area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4">
                  <a:txBody>
                    <a:bodyPr/>
                    <a:lstStyle/>
                    <a:p>
                      <a:pPr>
                        <a:lnSpc>
                          <a:spcPct val="107000"/>
                        </a:lnSpc>
                        <a:spcAft>
                          <a:spcPts val="0"/>
                        </a:spcAft>
                      </a:pPr>
                      <a:r>
                        <a:rPr lang="en-AU" sz="1600" dirty="0">
                          <a:effectLst/>
                          <a:latin typeface="Arial" panose="020B0604020202020204" pitchFamily="34" charset="0"/>
                          <a:ea typeface="宋体" panose="02010600030101010101" pitchFamily="2" charset="-122"/>
                          <a:cs typeface="Arial" panose="020B0604020202020204" pitchFamily="34" charset="0"/>
                        </a:rPr>
                        <a:t>Number of cattle sold</a:t>
                      </a:r>
                    </a:p>
                    <a:p>
                      <a:pPr>
                        <a:lnSpc>
                          <a:spcPct val="107000"/>
                        </a:lnSpc>
                        <a:spcAft>
                          <a:spcPts val="0"/>
                        </a:spcAft>
                      </a:pPr>
                      <a:r>
                        <a:rPr lang="en-AU" sz="1600" dirty="0">
                          <a:effectLst/>
                          <a:latin typeface="Arial" panose="020B0604020202020204" pitchFamily="34" charset="0"/>
                          <a:ea typeface="宋体" panose="02010600030101010101" pitchFamily="2" charset="-122"/>
                          <a:cs typeface="Arial" panose="020B0604020202020204" pitchFamily="34" charset="0"/>
                        </a:rPr>
                        <a:t>(Total live-weight of cattle)</a:t>
                      </a:r>
                    </a:p>
                    <a:p>
                      <a:pPr>
                        <a:lnSpc>
                          <a:spcPct val="107000"/>
                        </a:lnSpc>
                        <a:spcAft>
                          <a:spcPts val="0"/>
                        </a:spcAft>
                      </a:pPr>
                      <a:r>
                        <a:rPr lang="en-AU" sz="1600" dirty="0">
                          <a:effectLst/>
                          <a:latin typeface="Arial" panose="020B0604020202020204" pitchFamily="34" charset="0"/>
                          <a:ea typeface="宋体" panose="02010600030101010101" pitchFamily="2" charset="-122"/>
                          <a:cs typeface="Arial" panose="020B0604020202020204" pitchFamily="34" charset="0"/>
                        </a:rPr>
                        <a:t> </a:t>
                      </a:r>
                    </a:p>
                    <a:p>
                      <a:pPr>
                        <a:lnSpc>
                          <a:spcPct val="107000"/>
                        </a:lnSpc>
                        <a:spcAft>
                          <a:spcPts val="0"/>
                        </a:spcAft>
                      </a:pPr>
                      <a:r>
                        <a:rPr lang="en-AU" sz="1600" dirty="0">
                          <a:effectLst/>
                          <a:latin typeface="Arial" panose="020B0604020202020204" pitchFamily="34" charset="0"/>
                          <a:ea typeface="宋体" panose="02010600030101010101" pitchFamily="2" charset="-122"/>
                          <a:cs typeface="Arial" panose="020B0604020202020204" pitchFamily="34" charset="0"/>
                        </a:rPr>
                        <a:t> </a:t>
                      </a:r>
                    </a:p>
                    <a:p>
                      <a:pPr>
                        <a:lnSpc>
                          <a:spcPct val="107000"/>
                        </a:lnSpc>
                        <a:spcAft>
                          <a:spcPts val="0"/>
                        </a:spcAft>
                      </a:pPr>
                      <a:r>
                        <a:rPr lang="en-AU" sz="1600" dirty="0">
                          <a:effectLst/>
                          <a:latin typeface="Arial" panose="020B0604020202020204" pitchFamily="34" charset="0"/>
                          <a:ea typeface="宋体" panose="02010600030101010101" pitchFamily="2" charset="-122"/>
                          <a:cs typeface="Arial" panose="020B0604020202020204" pitchFamily="34" charset="0"/>
                        </a:rPr>
                        <a:t> </a:t>
                      </a:r>
                    </a:p>
                    <a:p>
                      <a:pPr>
                        <a:lnSpc>
                          <a:spcPct val="107000"/>
                        </a:lnSpc>
                        <a:spcAft>
                          <a:spcPts val="0"/>
                        </a:spcAft>
                      </a:pPr>
                      <a:r>
                        <a:rPr lang="en-AU" sz="1600" dirty="0">
                          <a:effectLst/>
                          <a:latin typeface="Arial" panose="020B0604020202020204" pitchFamily="34" charset="0"/>
                          <a:ea typeface="宋体" panose="02010600030101010101" pitchFamily="2" charset="-122"/>
                          <a:cs typeface="Arial" panose="020B0604020202020204" pitchFamily="34" charset="0"/>
                        </a:rPr>
                        <a:t> </a:t>
                      </a:r>
                    </a:p>
                    <a:p>
                      <a:pPr>
                        <a:lnSpc>
                          <a:spcPct val="107000"/>
                        </a:lnSpc>
                        <a:spcAft>
                          <a:spcPts val="0"/>
                        </a:spcAft>
                      </a:pPr>
                      <a:r>
                        <a:rPr lang="en-AU" sz="1600" dirty="0">
                          <a:effectLst/>
                          <a:latin typeface="Arial" panose="020B0604020202020204" pitchFamily="34" charset="0"/>
                          <a:ea typeface="宋体" panose="02010600030101010101" pitchFamily="2" charset="-122"/>
                          <a:cs typeface="Arial" panose="020B0604020202020204" pitchFamily="34" charset="0"/>
                        </a:rPr>
                        <a:t> </a:t>
                      </a:r>
                    </a:p>
                    <a:p>
                      <a:pPr>
                        <a:lnSpc>
                          <a:spcPct val="107000"/>
                        </a:lnSpc>
                        <a:spcAft>
                          <a:spcPts val="0"/>
                        </a:spcAft>
                      </a:pPr>
                      <a:r>
                        <a:rPr lang="en-AU" sz="1600" dirty="0">
                          <a:effectLst/>
                          <a:latin typeface="Arial" panose="020B0604020202020204" pitchFamily="34" charset="0"/>
                          <a:ea typeface="宋体" panose="02010600030101010101" pitchFamily="2" charset="-122"/>
                          <a:cs typeface="Arial" panose="020B0604020202020204" pitchFamily="34" charset="0"/>
                        </a:rPr>
                        <a:t> </a:t>
                      </a:r>
                    </a:p>
                    <a:p>
                      <a:pPr>
                        <a:lnSpc>
                          <a:spcPct val="107000"/>
                        </a:lnSpc>
                        <a:spcAft>
                          <a:spcPts val="0"/>
                        </a:spcAft>
                      </a:pPr>
                      <a:r>
                        <a:rPr lang="en-AU" sz="1600" dirty="0">
                          <a:effectLst/>
                          <a:latin typeface="Arial" panose="020B0604020202020204" pitchFamily="34" charset="0"/>
                          <a:ea typeface="宋体" panose="02010600030101010101" pitchFamily="2" charset="-122"/>
                          <a:cs typeface="Arial" panose="020B0604020202020204" pitchFamily="34" charset="0"/>
                        </a:rPr>
                        <a:t> </a:t>
                      </a:r>
                    </a:p>
                    <a:p>
                      <a:pPr>
                        <a:lnSpc>
                          <a:spcPct val="107000"/>
                        </a:lnSpc>
                        <a:spcAft>
                          <a:spcPts val="0"/>
                        </a:spcAft>
                      </a:pPr>
                      <a:r>
                        <a:rPr lang="en-AU" sz="1600" dirty="0">
                          <a:effectLst/>
                          <a:latin typeface="Arial" panose="020B0604020202020204" pitchFamily="34" charset="0"/>
                          <a:ea typeface="宋体" panose="02010600030101010101" pitchFamily="2" charset="-122"/>
                          <a:cs typeface="Arial" panose="020B0604020202020204" pitchFamily="34" charset="0"/>
                        </a:rPr>
                        <a:t> </a:t>
                      </a:r>
                    </a:p>
                    <a:p>
                      <a:pPr>
                        <a:lnSpc>
                          <a:spcPct val="107000"/>
                        </a:lnSpc>
                        <a:spcAft>
                          <a:spcPts val="0"/>
                        </a:spcAft>
                      </a:pPr>
                      <a:r>
                        <a:rPr lang="en-AU" sz="1600" dirty="0">
                          <a:effectLst/>
                          <a:latin typeface="Arial" panose="020B0604020202020204" pitchFamily="34" charset="0"/>
                          <a:ea typeface="宋体" panose="02010600030101010101" pitchFamily="2" charset="-122"/>
                          <a:cs typeface="Arial" panose="020B0604020202020204" pitchFamily="34"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AU" sz="1600" dirty="0">
                          <a:effectLst/>
                          <a:latin typeface="Arial" panose="020B0604020202020204" pitchFamily="34" charset="0"/>
                          <a:ea typeface="宋体" panose="02010600030101010101" pitchFamily="2" charset="-122"/>
                          <a:cs typeface="Arial" panose="020B0604020202020204" pitchFamily="34" charset="0"/>
                        </a:rPr>
                        <a:t>Soil pH</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10158">
                <a:tc vMerge="1">
                  <a:txBody>
                    <a:bodyPr/>
                    <a:lstStyle/>
                    <a:p>
                      <a:endParaRPr lang="en-AU"/>
                    </a:p>
                  </a:txBody>
                  <a:tcPr/>
                </a:tc>
                <a:tc vMerge="1">
                  <a:txBody>
                    <a:bodyPr/>
                    <a:lstStyle/>
                    <a:p>
                      <a:endParaRPr lang="en-AU"/>
                    </a:p>
                  </a:txBody>
                  <a:tcPr/>
                </a:tc>
                <a:tc rowSpan="2">
                  <a:txBody>
                    <a:bodyPr/>
                    <a:lstStyle/>
                    <a:p>
                      <a:pPr>
                        <a:lnSpc>
                          <a:spcPct val="107000"/>
                        </a:lnSpc>
                        <a:spcAft>
                          <a:spcPts val="0"/>
                        </a:spcAft>
                      </a:pPr>
                      <a:r>
                        <a:rPr lang="en-AU" sz="1600">
                          <a:effectLst/>
                          <a:latin typeface="Arial" panose="020B0604020202020204" pitchFamily="34" charset="0"/>
                          <a:ea typeface="宋体" panose="02010600030101010101" pitchFamily="2" charset="-122"/>
                          <a:cs typeface="Arial" panose="020B0604020202020204" pitchFamily="34" charset="0"/>
                        </a:rPr>
                        <a:t>Organic carbon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8215">
                <a:tc rowSpan="2">
                  <a:txBody>
                    <a:bodyPr/>
                    <a:lstStyle/>
                    <a:p>
                      <a:pPr>
                        <a:lnSpc>
                          <a:spcPct val="107000"/>
                        </a:lnSpc>
                        <a:spcAft>
                          <a:spcPts val="0"/>
                        </a:spcAft>
                      </a:pPr>
                      <a:r>
                        <a:rPr lang="en-AU" sz="1600" dirty="0">
                          <a:effectLst/>
                          <a:latin typeface="Arial" panose="020B0604020202020204" pitchFamily="34" charset="0"/>
                          <a:ea typeface="宋体" panose="02010600030101010101" pitchFamily="2" charset="-122"/>
                          <a:cs typeface="Arial" panose="020B0604020202020204" pitchFamily="34" charset="0"/>
                        </a:rPr>
                        <a:t>Area under fodder crops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nSpc>
                          <a:spcPct val="107000"/>
                        </a:lnSpc>
                        <a:spcAft>
                          <a:spcPts val="0"/>
                        </a:spcAft>
                      </a:pPr>
                      <a:endParaRPr lang="en-AU" sz="16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nSpc>
                          <a:spcPct val="107000"/>
                        </a:lnSpc>
                        <a:spcAft>
                          <a:spcPts val="0"/>
                        </a:spcAft>
                      </a:pPr>
                      <a:endParaRPr lang="en-AU" sz="16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97024">
                <a:tc vMerge="1">
                  <a:txBody>
                    <a:bodyPr/>
                    <a:lstStyle/>
                    <a:p>
                      <a:endParaRPr lang="en-AU"/>
                    </a:p>
                  </a:txBody>
                  <a:tcPr/>
                </a:tc>
                <a:tc vMerge="1">
                  <a:txBody>
                    <a:bodyPr/>
                    <a:lstStyle/>
                    <a:p>
                      <a:endParaRPr lang="en-AU"/>
                    </a:p>
                  </a:txBody>
                  <a:tcPr/>
                </a:tc>
                <a:tc rowSpan="2">
                  <a:txBody>
                    <a:bodyPr/>
                    <a:lstStyle/>
                    <a:p>
                      <a:pPr>
                        <a:lnSpc>
                          <a:spcPct val="107000"/>
                        </a:lnSpc>
                        <a:spcAft>
                          <a:spcPts val="0"/>
                        </a:spcAft>
                      </a:pPr>
                      <a:r>
                        <a:rPr lang="en-AU" sz="1600">
                          <a:effectLst/>
                          <a:latin typeface="Arial" panose="020B0604020202020204" pitchFamily="34" charset="0"/>
                          <a:ea typeface="宋体" panose="02010600030101010101" pitchFamily="2" charset="-122"/>
                          <a:cs typeface="Arial" panose="020B0604020202020204" pitchFamily="34" charset="0"/>
                        </a:rPr>
                        <a:t>Phosphorus (Oslen)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31349">
                <a:tc rowSpan="2">
                  <a:txBody>
                    <a:bodyPr/>
                    <a:lstStyle/>
                    <a:p>
                      <a:pPr>
                        <a:lnSpc>
                          <a:spcPct val="107000"/>
                        </a:lnSpc>
                        <a:spcAft>
                          <a:spcPts val="0"/>
                        </a:spcAft>
                      </a:pPr>
                      <a:r>
                        <a:rPr lang="en-AU" sz="1600" dirty="0">
                          <a:effectLst/>
                          <a:latin typeface="Arial" panose="020B0604020202020204" pitchFamily="34" charset="0"/>
                          <a:ea typeface="宋体" panose="02010600030101010101" pitchFamily="2" charset="-122"/>
                          <a:cs typeface="Arial" panose="020B0604020202020204" pitchFamily="34" charset="0"/>
                        </a:rPr>
                        <a:t>Labour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nSpc>
                          <a:spcPct val="107000"/>
                        </a:lnSpc>
                        <a:spcAft>
                          <a:spcPts val="0"/>
                        </a:spcAft>
                      </a:pPr>
                      <a:endParaRPr lang="en-AU" sz="16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nSpc>
                          <a:spcPct val="107000"/>
                        </a:lnSpc>
                        <a:spcAft>
                          <a:spcPts val="0"/>
                        </a:spcAft>
                      </a:pPr>
                      <a:endParaRPr lang="en-AU" sz="16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06624">
                <a:tc vMerge="1">
                  <a:txBody>
                    <a:bodyPr/>
                    <a:lstStyle/>
                    <a:p>
                      <a:endParaRPr lang="en-AU"/>
                    </a:p>
                  </a:txBody>
                  <a:tcPr/>
                </a:tc>
                <a:tc vMerge="1">
                  <a:txBody>
                    <a:bodyPr/>
                    <a:lstStyle/>
                    <a:p>
                      <a:endParaRPr lang="en-AU"/>
                    </a:p>
                  </a:txBody>
                  <a:tcPr/>
                </a:tc>
                <a:tc rowSpan="2">
                  <a:txBody>
                    <a:bodyPr/>
                    <a:lstStyle/>
                    <a:p>
                      <a:pPr>
                        <a:lnSpc>
                          <a:spcPct val="107000"/>
                        </a:lnSpc>
                        <a:spcAft>
                          <a:spcPts val="0"/>
                        </a:spcAft>
                      </a:pPr>
                      <a:r>
                        <a:rPr lang="en-AU" sz="1600">
                          <a:effectLst/>
                          <a:latin typeface="Arial" panose="020B0604020202020204" pitchFamily="34" charset="0"/>
                          <a:ea typeface="宋体" panose="02010600030101010101" pitchFamily="2" charset="-122"/>
                          <a:cs typeface="Arial" panose="020B0604020202020204" pitchFamily="34" charset="0"/>
                        </a:rPr>
                        <a:t>Phosphorus (Colwell)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56075">
                <a:tc rowSpan="2">
                  <a:txBody>
                    <a:bodyPr/>
                    <a:lstStyle/>
                    <a:p>
                      <a:pPr>
                        <a:lnSpc>
                          <a:spcPct val="107000"/>
                        </a:lnSpc>
                        <a:spcAft>
                          <a:spcPts val="0"/>
                        </a:spcAft>
                      </a:pPr>
                      <a:r>
                        <a:rPr lang="en-AU" sz="1600" dirty="0">
                          <a:effectLst/>
                          <a:latin typeface="Arial" panose="020B0604020202020204" pitchFamily="34" charset="0"/>
                          <a:ea typeface="宋体" panose="02010600030101010101" pitchFamily="2" charset="-122"/>
                          <a:cs typeface="Arial" panose="020B0604020202020204" pitchFamily="34" charset="0"/>
                        </a:rPr>
                        <a:t>Fertiliser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nSpc>
                          <a:spcPct val="107000"/>
                        </a:lnSpc>
                        <a:spcAft>
                          <a:spcPts val="0"/>
                        </a:spcAft>
                      </a:pPr>
                      <a:endParaRPr lang="en-AU" sz="16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nSpc>
                          <a:spcPct val="107000"/>
                        </a:lnSpc>
                        <a:spcAft>
                          <a:spcPts val="0"/>
                        </a:spcAft>
                      </a:pPr>
                      <a:endParaRPr lang="en-AU" sz="16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81898">
                <a:tc vMerge="1">
                  <a:txBody>
                    <a:bodyPr/>
                    <a:lstStyle/>
                    <a:p>
                      <a:endParaRPr lang="en-AU"/>
                    </a:p>
                  </a:txBody>
                  <a:tcPr/>
                </a:tc>
                <a:tc vMerge="1">
                  <a:txBody>
                    <a:bodyPr/>
                    <a:lstStyle/>
                    <a:p>
                      <a:endParaRPr lang="en-AU"/>
                    </a:p>
                  </a:txBody>
                  <a:tcPr/>
                </a:tc>
                <a:tc rowSpan="2">
                  <a:txBody>
                    <a:bodyPr/>
                    <a:lstStyle/>
                    <a:p>
                      <a:pPr>
                        <a:lnSpc>
                          <a:spcPct val="107000"/>
                        </a:lnSpc>
                        <a:spcAft>
                          <a:spcPts val="0"/>
                        </a:spcAft>
                      </a:pPr>
                      <a:r>
                        <a:rPr lang="en-AU" sz="1600">
                          <a:effectLst/>
                          <a:latin typeface="Arial" panose="020B0604020202020204" pitchFamily="34" charset="0"/>
                          <a:ea typeface="宋体" panose="02010600030101010101" pitchFamily="2" charset="-122"/>
                          <a:cs typeface="Arial" panose="020B0604020202020204" pitchFamily="34" charset="0"/>
                        </a:rPr>
                        <a:t>Potassium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37973">
                <a:tc>
                  <a:txBody>
                    <a:bodyPr/>
                    <a:lstStyle/>
                    <a:p>
                      <a:pPr>
                        <a:lnSpc>
                          <a:spcPct val="107000"/>
                        </a:lnSpc>
                        <a:spcAft>
                          <a:spcPts val="0"/>
                        </a:spcAft>
                      </a:pPr>
                      <a:r>
                        <a:rPr lang="en-AU" sz="1600">
                          <a:effectLst/>
                          <a:latin typeface="Arial" panose="020B0604020202020204" pitchFamily="34" charset="0"/>
                          <a:ea typeface="宋体" panose="02010600030101010101" pitchFamily="2" charset="-122"/>
                          <a:cs typeface="Arial" panose="020B0604020202020204" pitchFamily="34" charset="0"/>
                        </a:rPr>
                        <a:t>Other inputs cost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nSpc>
                          <a:spcPct val="107000"/>
                        </a:lnSpc>
                        <a:spcAft>
                          <a:spcPts val="0"/>
                        </a:spcAft>
                      </a:pPr>
                      <a:endParaRPr lang="en-AU" sz="16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nSpc>
                          <a:spcPct val="107000"/>
                        </a:lnSpc>
                        <a:spcAft>
                          <a:spcPts val="0"/>
                        </a:spcAft>
                      </a:pPr>
                      <a:endParaRPr lang="en-AU" sz="16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71201">
                <a:tc rowSpan="5">
                  <a:txBody>
                    <a:bodyPr/>
                    <a:lstStyle/>
                    <a:p>
                      <a:pPr>
                        <a:lnSpc>
                          <a:spcPct val="107000"/>
                        </a:lnSpc>
                        <a:spcAft>
                          <a:spcPts val="0"/>
                        </a:spcAft>
                      </a:pPr>
                      <a:r>
                        <a:rPr lang="en-AU" sz="1600" dirty="0">
                          <a:effectLst/>
                          <a:latin typeface="Arial" panose="020B0604020202020204" pitchFamily="34" charset="0"/>
                          <a:ea typeface="宋体" panose="02010600030101010101" pitchFamily="2" charset="-122"/>
                          <a:cs typeface="Arial" panose="020B0604020202020204" pitchFamily="34" charset="0"/>
                        </a:rPr>
                        <a:t>Number of cattle purchased/stock </a:t>
                      </a:r>
                    </a:p>
                    <a:p>
                      <a:pPr>
                        <a:lnSpc>
                          <a:spcPct val="107000"/>
                        </a:lnSpc>
                        <a:spcAft>
                          <a:spcPts val="0"/>
                        </a:spcAft>
                      </a:pPr>
                      <a:r>
                        <a:rPr lang="en-AU" sz="1600" dirty="0">
                          <a:effectLst/>
                          <a:latin typeface="Arial" panose="020B0604020202020204" pitchFamily="34" charset="0"/>
                          <a:ea typeface="宋体" panose="02010600030101010101" pitchFamily="2" charset="-122"/>
                          <a:cs typeface="Arial" panose="020B0604020202020204" pitchFamily="34" charset="0"/>
                        </a:rPr>
                        <a:t>(total live-weight of cattle)</a:t>
                      </a:r>
                    </a:p>
                    <a:p>
                      <a:pPr>
                        <a:lnSpc>
                          <a:spcPct val="107000"/>
                        </a:lnSpc>
                        <a:spcAft>
                          <a:spcPts val="0"/>
                        </a:spcAft>
                      </a:pPr>
                      <a:r>
                        <a:rPr lang="en-AU" sz="1600" dirty="0">
                          <a:effectLst/>
                          <a:latin typeface="Arial" panose="020B0604020202020204" pitchFamily="34" charset="0"/>
                          <a:ea typeface="宋体" panose="02010600030101010101" pitchFamily="2" charset="-122"/>
                          <a:cs typeface="Arial" panose="020B0604020202020204" pitchFamily="34" charset="0"/>
                        </a:rPr>
                        <a:t> </a:t>
                      </a:r>
                    </a:p>
                    <a:p>
                      <a:pPr>
                        <a:lnSpc>
                          <a:spcPct val="107000"/>
                        </a:lnSpc>
                        <a:spcAft>
                          <a:spcPts val="0"/>
                        </a:spcAft>
                      </a:pPr>
                      <a:r>
                        <a:rPr lang="en-AU" sz="1600" dirty="0">
                          <a:effectLst/>
                          <a:latin typeface="Arial" panose="020B0604020202020204" pitchFamily="34" charset="0"/>
                          <a:ea typeface="宋体" panose="02010600030101010101" pitchFamily="2" charset="-122"/>
                          <a:cs typeface="Arial" panose="020B0604020202020204" pitchFamily="34" charset="0"/>
                        </a:rPr>
                        <a:t> </a:t>
                      </a:r>
                    </a:p>
                    <a:p>
                      <a:pPr>
                        <a:lnSpc>
                          <a:spcPct val="107000"/>
                        </a:lnSpc>
                        <a:spcAft>
                          <a:spcPts val="0"/>
                        </a:spcAft>
                      </a:pPr>
                      <a:r>
                        <a:rPr lang="en-AU" sz="1600" dirty="0">
                          <a:effectLst/>
                          <a:latin typeface="Arial" panose="020B0604020202020204" pitchFamily="34" charset="0"/>
                          <a:ea typeface="宋体" panose="02010600030101010101" pitchFamily="2" charset="-122"/>
                          <a:cs typeface="Arial" panose="020B0604020202020204" pitchFamily="34" charset="0"/>
                        </a:rPr>
                        <a:t> </a:t>
                      </a:r>
                    </a:p>
                    <a:p>
                      <a:pPr>
                        <a:lnSpc>
                          <a:spcPct val="107000"/>
                        </a:lnSpc>
                        <a:spcAft>
                          <a:spcPts val="0"/>
                        </a:spcAft>
                      </a:pPr>
                      <a:r>
                        <a:rPr lang="en-AU" sz="1600" dirty="0">
                          <a:effectLst/>
                          <a:latin typeface="Arial" panose="020B0604020202020204" pitchFamily="34" charset="0"/>
                          <a:ea typeface="宋体" panose="02010600030101010101" pitchFamily="2" charset="-122"/>
                          <a:cs typeface="Arial" panose="020B0604020202020204" pitchFamily="34"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nSpc>
                          <a:spcPct val="107000"/>
                        </a:lnSpc>
                        <a:spcAft>
                          <a:spcPts val="0"/>
                        </a:spcAft>
                      </a:pPr>
                      <a:endParaRPr lang="en-AU" sz="16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AU" sz="1600">
                          <a:effectLst/>
                          <a:latin typeface="Arial" panose="020B0604020202020204" pitchFamily="34" charset="0"/>
                          <a:ea typeface="宋体" panose="02010600030101010101" pitchFamily="2" charset="-122"/>
                          <a:cs typeface="Arial" panose="020B0604020202020204" pitchFamily="34" charset="0"/>
                        </a:rPr>
                        <a:t>Sulphur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37973">
                <a:tc vMerge="1">
                  <a:txBody>
                    <a:bodyPr/>
                    <a:lstStyle/>
                    <a:p>
                      <a:pPr>
                        <a:lnSpc>
                          <a:spcPct val="107000"/>
                        </a:lnSpc>
                        <a:spcAft>
                          <a:spcPts val="0"/>
                        </a:spcAft>
                      </a:pPr>
                      <a:endParaRPr lang="en-AU" sz="16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nSpc>
                          <a:spcPct val="107000"/>
                        </a:lnSpc>
                        <a:spcAft>
                          <a:spcPts val="0"/>
                        </a:spcAft>
                      </a:pPr>
                      <a:endParaRPr lang="en-AU" sz="16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AU" sz="1600">
                          <a:effectLst/>
                          <a:latin typeface="Arial" panose="020B0604020202020204" pitchFamily="34" charset="0"/>
                          <a:ea typeface="宋体" panose="02010600030101010101" pitchFamily="2" charset="-122"/>
                          <a:cs typeface="Arial" panose="020B0604020202020204" pitchFamily="34" charset="0"/>
                        </a:rPr>
                        <a:t>Calcium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37973">
                <a:tc vMerge="1">
                  <a:txBody>
                    <a:bodyPr/>
                    <a:lstStyle/>
                    <a:p>
                      <a:pPr>
                        <a:lnSpc>
                          <a:spcPct val="107000"/>
                        </a:lnSpc>
                        <a:spcAft>
                          <a:spcPts val="0"/>
                        </a:spcAft>
                      </a:pPr>
                      <a:endParaRPr lang="en-AU" sz="16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nSpc>
                          <a:spcPct val="107000"/>
                        </a:lnSpc>
                        <a:spcAft>
                          <a:spcPts val="0"/>
                        </a:spcAft>
                      </a:pPr>
                      <a:endParaRPr lang="en-AU" sz="16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AU" sz="1600">
                          <a:effectLst/>
                          <a:latin typeface="Arial" panose="020B0604020202020204" pitchFamily="34" charset="0"/>
                          <a:ea typeface="宋体" panose="02010600030101010101" pitchFamily="2" charset="-122"/>
                          <a:cs typeface="Arial" panose="020B0604020202020204" pitchFamily="34" charset="0"/>
                        </a:rPr>
                        <a:t>Magnesium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37973">
                <a:tc vMerge="1">
                  <a:txBody>
                    <a:bodyPr/>
                    <a:lstStyle/>
                    <a:p>
                      <a:pPr>
                        <a:lnSpc>
                          <a:spcPct val="107000"/>
                        </a:lnSpc>
                        <a:spcAft>
                          <a:spcPts val="0"/>
                        </a:spcAft>
                      </a:pPr>
                      <a:endParaRPr lang="en-AU" sz="16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nSpc>
                          <a:spcPct val="107000"/>
                        </a:lnSpc>
                        <a:spcAft>
                          <a:spcPts val="0"/>
                        </a:spcAft>
                      </a:pPr>
                      <a:endParaRPr lang="en-AU" sz="16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AU" sz="1600">
                          <a:effectLst/>
                          <a:latin typeface="Arial" panose="020B0604020202020204" pitchFamily="34" charset="0"/>
                          <a:ea typeface="宋体" panose="02010600030101010101" pitchFamily="2" charset="-122"/>
                          <a:cs typeface="Arial" panose="020B0604020202020204" pitchFamily="34" charset="0"/>
                        </a:rPr>
                        <a:t>Sodium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680689">
                <a:tc vMerge="1">
                  <a:txBody>
                    <a:bodyPr/>
                    <a:lstStyle/>
                    <a:p>
                      <a:pPr>
                        <a:lnSpc>
                          <a:spcPct val="107000"/>
                        </a:lnSpc>
                        <a:spcAft>
                          <a:spcPts val="0"/>
                        </a:spcAft>
                      </a:pPr>
                      <a:endParaRPr lang="en-AU" sz="16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nSpc>
                          <a:spcPct val="107000"/>
                        </a:lnSpc>
                        <a:spcAft>
                          <a:spcPts val="0"/>
                        </a:spcAft>
                      </a:pPr>
                      <a:endParaRPr lang="en-AU" sz="16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AU" sz="1600" dirty="0">
                          <a:effectLst/>
                          <a:latin typeface="Arial" panose="020B0604020202020204" pitchFamily="34" charset="0"/>
                          <a:ea typeface="宋体" panose="02010600030101010101" pitchFamily="2" charset="-122"/>
                          <a:cs typeface="Arial" panose="020B0604020202020204" pitchFamily="34" charset="0"/>
                        </a:rPr>
                        <a:t>Aluminium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12897064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403648" y="476672"/>
            <a:ext cx="7415213" cy="503237"/>
          </a:xfrm>
        </p:spPr>
        <p:txBody>
          <a:bodyPr/>
          <a:lstStyle/>
          <a:p>
            <a:pPr eaLnBrk="1" hangingPunct="1">
              <a:spcBef>
                <a:spcPts val="1200"/>
              </a:spcBef>
              <a:spcAft>
                <a:spcPts val="1200"/>
              </a:spcAft>
            </a:pPr>
            <a:r>
              <a:rPr lang="en-AU" altLang="en-US" sz="2400" b="1" dirty="0">
                <a:latin typeface="Arial" charset="0"/>
                <a:cs typeface="Arial" charset="0"/>
              </a:rPr>
              <a:t>Estimation of Directional Distance Functions</a:t>
            </a:r>
          </a:p>
        </p:txBody>
      </p:sp>
      <p:sp>
        <p:nvSpPr>
          <p:cNvPr id="14339" name="Content Placeholder 2"/>
          <p:cNvSpPr>
            <a:spLocks noGrp="1"/>
          </p:cNvSpPr>
          <p:nvPr>
            <p:ph idx="1"/>
          </p:nvPr>
        </p:nvSpPr>
        <p:spPr>
          <a:xfrm>
            <a:off x="971600" y="1772816"/>
            <a:ext cx="7992888" cy="4752528"/>
          </a:xfrm>
        </p:spPr>
        <p:txBody>
          <a:bodyPr>
            <a:normAutofit fontScale="62500" lnSpcReduction="20000"/>
          </a:bodyPr>
          <a:lstStyle/>
          <a:p>
            <a:pPr>
              <a:spcBef>
                <a:spcPts val="600"/>
              </a:spcBef>
              <a:spcAft>
                <a:spcPts val="1200"/>
              </a:spcAft>
            </a:pPr>
            <a:r>
              <a:rPr lang="en-AU" altLang="en-US" sz="3700" dirty="0">
                <a:latin typeface="Arial" charset="0"/>
                <a:cs typeface="Arial" charset="0"/>
              </a:rPr>
              <a:t>Use of Data Envelopment Analysis (DEA) or Activity Analysis Model to construct a piece-wise linear frontier.</a:t>
            </a:r>
          </a:p>
          <a:p>
            <a:pPr>
              <a:spcBef>
                <a:spcPts val="600"/>
              </a:spcBef>
              <a:spcAft>
                <a:spcPts val="1200"/>
              </a:spcAft>
            </a:pPr>
            <a:endParaRPr lang="en-AU" altLang="en-US" sz="3700" dirty="0">
              <a:latin typeface="Arial" charset="0"/>
              <a:cs typeface="Arial" charset="0"/>
            </a:endParaRPr>
          </a:p>
          <a:p>
            <a:pPr>
              <a:spcBef>
                <a:spcPts val="600"/>
              </a:spcBef>
              <a:spcAft>
                <a:spcPts val="1200"/>
              </a:spcAft>
            </a:pPr>
            <a:r>
              <a:rPr lang="en-AU" altLang="en-US" sz="3700" dirty="0">
                <a:latin typeface="Arial" charset="0"/>
                <a:cs typeface="Arial" charset="0"/>
              </a:rPr>
              <a:t>Use GAMS (General Algebraic </a:t>
            </a:r>
            <a:r>
              <a:rPr lang="en-AU" altLang="en-US" sz="3700" dirty="0" err="1">
                <a:latin typeface="Arial" charset="0"/>
                <a:cs typeface="Arial" charset="0"/>
              </a:rPr>
              <a:t>Modeling</a:t>
            </a:r>
            <a:r>
              <a:rPr lang="en-AU" altLang="en-US" sz="3700" dirty="0">
                <a:latin typeface="Arial" charset="0"/>
                <a:cs typeface="Arial" charset="0"/>
              </a:rPr>
              <a:t> System) to estimate the value of each DDFs that are the components of the SNCI.</a:t>
            </a:r>
          </a:p>
          <a:p>
            <a:pPr>
              <a:spcBef>
                <a:spcPts val="600"/>
              </a:spcBef>
              <a:spcAft>
                <a:spcPts val="1200"/>
              </a:spcAft>
            </a:pPr>
            <a:endParaRPr lang="en-AU" altLang="en-US" sz="3700" dirty="0">
              <a:latin typeface="Arial" charset="0"/>
              <a:cs typeface="Arial" charset="0"/>
            </a:endParaRPr>
          </a:p>
          <a:p>
            <a:pPr>
              <a:spcBef>
                <a:spcPts val="600"/>
              </a:spcBef>
              <a:spcAft>
                <a:spcPts val="1200"/>
              </a:spcAft>
            </a:pPr>
            <a:r>
              <a:rPr lang="en-AU" altLang="en-US" sz="3700" dirty="0">
                <a:latin typeface="Arial" charset="0"/>
                <a:cs typeface="Arial" charset="0"/>
              </a:rPr>
              <a:t>The value of the estimated SNCI can be interpreted as a percentage using normalised data (i.e. rate of change in the capacity of natural capital to produce a given level of output from a given level of inputs over a period of time). </a:t>
            </a:r>
          </a:p>
          <a:p>
            <a:pPr>
              <a:spcBef>
                <a:spcPts val="600"/>
              </a:spcBef>
              <a:spcAft>
                <a:spcPts val="1200"/>
              </a:spcAft>
            </a:pPr>
            <a:endParaRPr lang="en-AU" altLang="en-US" sz="2200" dirty="0">
              <a:latin typeface="Arial" charset="0"/>
              <a:cs typeface="Arial" charset="0"/>
            </a:endParaRPr>
          </a:p>
        </p:txBody>
      </p:sp>
    </p:spTree>
    <p:extLst>
      <p:ext uri="{BB962C8B-B14F-4D97-AF65-F5344CB8AC3E}">
        <p14:creationId xmlns:p14="http://schemas.microsoft.com/office/powerpoint/2010/main" val="17564418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a:t>Estimated values of SNCI Indicators across groups of fields, various years</a:t>
            </a:r>
            <a:endParaRPr lang="en-AU" sz="2400" dirty="0"/>
          </a:p>
        </p:txBody>
      </p:sp>
      <p:sp>
        <p:nvSpPr>
          <p:cNvPr id="5" name="Rectangle 1">
            <a:extLst>
              <a:ext uri="{FF2B5EF4-FFF2-40B4-BE49-F238E27FC236}">
                <a16:creationId xmlns:a16="http://schemas.microsoft.com/office/drawing/2014/main" id="{275F139E-FB1B-457B-9EFF-936E9CEEF389}"/>
              </a:ext>
            </a:extLst>
          </p:cNvPr>
          <p:cNvSpPr>
            <a:spLocks noChangeArrowheads="1"/>
          </p:cNvSpPr>
          <p:nvPr/>
        </p:nvSpPr>
        <p:spPr bwMode="auto">
          <a:xfrm>
            <a:off x="941163" y="1507905"/>
            <a:ext cx="11216631" cy="498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AU"/>
          </a:p>
        </p:txBody>
      </p:sp>
      <p:sp>
        <p:nvSpPr>
          <p:cNvPr id="8" name="Rectangle 2">
            <a:extLst>
              <a:ext uri="{FF2B5EF4-FFF2-40B4-BE49-F238E27FC236}">
                <a16:creationId xmlns:a16="http://schemas.microsoft.com/office/drawing/2014/main" id="{EC25A73D-B804-4F8E-A115-C5185A5A394A}"/>
              </a:ext>
            </a:extLst>
          </p:cNvPr>
          <p:cNvSpPr>
            <a:spLocks noChangeArrowheads="1"/>
          </p:cNvSpPr>
          <p:nvPr/>
        </p:nvSpPr>
        <p:spPr bwMode="auto">
          <a:xfrm>
            <a:off x="664211" y="1442553"/>
            <a:ext cx="11770537" cy="484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AU"/>
          </a:p>
        </p:txBody>
      </p:sp>
      <p:graphicFrame>
        <p:nvGraphicFramePr>
          <p:cNvPr id="9" name="Table 8">
            <a:extLst>
              <a:ext uri="{FF2B5EF4-FFF2-40B4-BE49-F238E27FC236}">
                <a16:creationId xmlns:a16="http://schemas.microsoft.com/office/drawing/2014/main" id="{F85158AD-38C9-49A5-8734-DEFBBD61A30F}"/>
              </a:ext>
            </a:extLst>
          </p:cNvPr>
          <p:cNvGraphicFramePr>
            <a:graphicFrameLocks noGrp="1"/>
          </p:cNvGraphicFramePr>
          <p:nvPr>
            <p:extLst>
              <p:ext uri="{D42A27DB-BD31-4B8C-83A1-F6EECF244321}">
                <p14:modId xmlns:p14="http://schemas.microsoft.com/office/powerpoint/2010/main" val="4181608972"/>
              </p:ext>
            </p:extLst>
          </p:nvPr>
        </p:nvGraphicFramePr>
        <p:xfrm>
          <a:off x="1857376" y="1340773"/>
          <a:ext cx="5810968" cy="5256574"/>
        </p:xfrm>
        <a:graphic>
          <a:graphicData uri="http://schemas.openxmlformats.org/drawingml/2006/table">
            <a:tbl>
              <a:tblPr firstRow="1" firstCol="1" bandRow="1"/>
              <a:tblGrid>
                <a:gridCol w="665854">
                  <a:extLst>
                    <a:ext uri="{9D8B030D-6E8A-4147-A177-3AD203B41FA5}">
                      <a16:colId xmlns:a16="http://schemas.microsoft.com/office/drawing/2014/main" val="1518366261"/>
                    </a:ext>
                  </a:extLst>
                </a:gridCol>
                <a:gridCol w="1045384">
                  <a:extLst>
                    <a:ext uri="{9D8B030D-6E8A-4147-A177-3AD203B41FA5}">
                      <a16:colId xmlns:a16="http://schemas.microsoft.com/office/drawing/2014/main" val="856573969"/>
                    </a:ext>
                  </a:extLst>
                </a:gridCol>
                <a:gridCol w="909263">
                  <a:extLst>
                    <a:ext uri="{9D8B030D-6E8A-4147-A177-3AD203B41FA5}">
                      <a16:colId xmlns:a16="http://schemas.microsoft.com/office/drawing/2014/main" val="1268255144"/>
                    </a:ext>
                  </a:extLst>
                </a:gridCol>
                <a:gridCol w="909263">
                  <a:extLst>
                    <a:ext uri="{9D8B030D-6E8A-4147-A177-3AD203B41FA5}">
                      <a16:colId xmlns:a16="http://schemas.microsoft.com/office/drawing/2014/main" val="1393017443"/>
                    </a:ext>
                  </a:extLst>
                </a:gridCol>
                <a:gridCol w="1235820">
                  <a:extLst>
                    <a:ext uri="{9D8B030D-6E8A-4147-A177-3AD203B41FA5}">
                      <a16:colId xmlns:a16="http://schemas.microsoft.com/office/drawing/2014/main" val="1124835763"/>
                    </a:ext>
                  </a:extLst>
                </a:gridCol>
                <a:gridCol w="1045384">
                  <a:extLst>
                    <a:ext uri="{9D8B030D-6E8A-4147-A177-3AD203B41FA5}">
                      <a16:colId xmlns:a16="http://schemas.microsoft.com/office/drawing/2014/main" val="2164942491"/>
                    </a:ext>
                  </a:extLst>
                </a:gridCol>
              </a:tblGrid>
              <a:tr h="651791">
                <a:tc>
                  <a:txBody>
                    <a:bodyPr/>
                    <a:lstStyle/>
                    <a:p>
                      <a:pPr>
                        <a:lnSpc>
                          <a:spcPct val="107000"/>
                        </a:lnSpc>
                        <a:spcAft>
                          <a:spcPts val="600"/>
                        </a:spcAft>
                      </a:pPr>
                      <a:r>
                        <a:rPr lang="en-US" sz="1100" kern="1200">
                          <a:solidFill>
                            <a:srgbClr val="000000"/>
                          </a:solidFill>
                          <a:effectLst/>
                          <a:latin typeface="Calibri" panose="020F0502020204030204" pitchFamily="34" charset="0"/>
                          <a:ea typeface="Calibri" panose="020F0502020204030204" pitchFamily="34" charset="0"/>
                          <a:cs typeface="Calibri" panose="020F0502020204030204" pitchFamily="34" charset="0"/>
                        </a:rPr>
                        <a:t>Farmer ID</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600"/>
                        </a:spcAft>
                      </a:pPr>
                      <a:r>
                        <a:rPr lang="en-US" sz="1100" kern="1200">
                          <a:solidFill>
                            <a:srgbClr val="000000"/>
                          </a:solidFill>
                          <a:effectLst/>
                          <a:latin typeface="Calibri" panose="020F0502020204030204" pitchFamily="34" charset="0"/>
                          <a:ea typeface="Calibri" panose="020F0502020204030204" pitchFamily="34" charset="0"/>
                          <a:cs typeface="Calibri" panose="020F0502020204030204" pitchFamily="34" charset="0"/>
                        </a:rPr>
                        <a:t>Observations</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600"/>
                        </a:spcAft>
                      </a:pPr>
                      <a:r>
                        <a:rPr lang="en-AU" sz="1100">
                          <a:effectLst/>
                          <a:latin typeface="Calibri" panose="020F0502020204030204" pitchFamily="34" charset="0"/>
                          <a:ea typeface="Times New Roman" panose="02020603050405020304" pitchFamily="18" charset="0"/>
                          <a:cs typeface="Calibri" panose="020F0502020204030204" pitchFamily="34" charset="0"/>
                        </a:rPr>
                        <a:t>Group A</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600"/>
                        </a:spcAft>
                      </a:pPr>
                      <a:r>
                        <a:rPr lang="en-AU" sz="1100">
                          <a:effectLst/>
                          <a:latin typeface="Calibri" panose="020F0502020204030204" pitchFamily="34" charset="0"/>
                          <a:ea typeface="Times New Roman" panose="02020603050405020304" pitchFamily="18" charset="0"/>
                          <a:cs typeface="Calibri" panose="020F0502020204030204" pitchFamily="34" charset="0"/>
                        </a:rPr>
                        <a:t>(2000-2011)</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600"/>
                        </a:spcAft>
                      </a:pPr>
                      <a:r>
                        <a:rPr lang="en-AU" sz="1100">
                          <a:effectLst/>
                          <a:latin typeface="Calibri" panose="020F0502020204030204" pitchFamily="34" charset="0"/>
                          <a:ea typeface="Times New Roman" panose="02020603050405020304" pitchFamily="18" charset="0"/>
                          <a:cs typeface="Calibri" panose="020F0502020204030204" pitchFamily="34" charset="0"/>
                        </a:rPr>
                        <a:t>Group B</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600"/>
                        </a:spcAft>
                      </a:pPr>
                      <a:r>
                        <a:rPr lang="en-AU" sz="1100">
                          <a:effectLst/>
                          <a:latin typeface="Calibri" panose="020F0502020204030204" pitchFamily="34" charset="0"/>
                          <a:ea typeface="Times New Roman" panose="02020603050405020304" pitchFamily="18" charset="0"/>
                          <a:cs typeface="Calibri" panose="020F0502020204030204" pitchFamily="34" charset="0"/>
                        </a:rPr>
                        <a:t>(2002-2007)</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600"/>
                        </a:spcAft>
                      </a:pPr>
                      <a:r>
                        <a:rPr lang="en-AU" sz="1100">
                          <a:effectLst/>
                          <a:latin typeface="Calibri" panose="020F0502020204030204" pitchFamily="34" charset="0"/>
                          <a:ea typeface="Times New Roman" panose="02020603050405020304" pitchFamily="18" charset="0"/>
                          <a:cs typeface="Calibri" panose="020F0502020204030204" pitchFamily="34" charset="0"/>
                        </a:rPr>
                        <a:t>Group C</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600"/>
                        </a:spcAft>
                      </a:pPr>
                      <a:r>
                        <a:rPr lang="en-AU" sz="1100">
                          <a:effectLst/>
                          <a:latin typeface="Calibri" panose="020F0502020204030204" pitchFamily="34" charset="0"/>
                          <a:ea typeface="Times New Roman" panose="02020603050405020304" pitchFamily="18" charset="0"/>
                          <a:cs typeface="Calibri" panose="020F0502020204030204" pitchFamily="34" charset="0"/>
                        </a:rPr>
                        <a:t>(2009-2012)</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600"/>
                        </a:spcAft>
                      </a:pPr>
                      <a:r>
                        <a:rPr lang="en-AU" sz="1100">
                          <a:effectLst/>
                          <a:latin typeface="Calibri" panose="020F0502020204030204" pitchFamily="34" charset="0"/>
                          <a:ea typeface="Times New Roman" panose="02020603050405020304" pitchFamily="18" charset="0"/>
                          <a:cs typeface="Calibri" panose="020F0502020204030204" pitchFamily="34" charset="0"/>
                        </a:rPr>
                        <a:t>Group D</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600"/>
                        </a:spcAft>
                      </a:pPr>
                      <a:r>
                        <a:rPr lang="en-AU" sz="1100">
                          <a:effectLst/>
                          <a:latin typeface="Calibri" panose="020F0502020204030204" pitchFamily="34" charset="0"/>
                          <a:ea typeface="Times New Roman" panose="02020603050405020304" pitchFamily="18" charset="0"/>
                          <a:cs typeface="Calibri" panose="020F0502020204030204" pitchFamily="34" charset="0"/>
                        </a:rPr>
                        <a:t>(2010-2015)</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8273220"/>
                  </a:ext>
                </a:extLst>
              </a:tr>
              <a:tr h="242357">
                <a:tc>
                  <a:txBody>
                    <a:bodyPr/>
                    <a:lstStyle/>
                    <a:p>
                      <a:pPr algn="just">
                        <a:lnSpc>
                          <a:spcPct val="150000"/>
                        </a:lnSpc>
                        <a:spcBef>
                          <a:spcPts val="600"/>
                        </a:spcBef>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a:lnSpc>
                          <a:spcPct val="150000"/>
                        </a:lnSpc>
                        <a:spcBef>
                          <a:spcPts val="600"/>
                        </a:spcBef>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Field 1</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lnSpc>
                          <a:spcPct val="150000"/>
                        </a:lnSpc>
                        <a:spcBef>
                          <a:spcPts val="600"/>
                        </a:spcBef>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lnSpc>
                          <a:spcPct val="150000"/>
                        </a:lnSpc>
                        <a:spcBef>
                          <a:spcPts val="600"/>
                        </a:spcBef>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lnSpc>
                          <a:spcPct val="150000"/>
                        </a:lnSpc>
                        <a:spcBef>
                          <a:spcPts val="600"/>
                        </a:spcBef>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1.514</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lnSpc>
                          <a:spcPct val="150000"/>
                        </a:lnSpc>
                        <a:spcBef>
                          <a:spcPts val="600"/>
                        </a:spcBef>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49102125"/>
                  </a:ext>
                </a:extLst>
              </a:tr>
              <a:tr h="242357">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Field 2</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0.034</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extLst>
                  <a:ext uri="{0D108BD9-81ED-4DB2-BD59-A6C34878D82A}">
                    <a16:rowId xmlns:a16="http://schemas.microsoft.com/office/drawing/2014/main" val="1782989277"/>
                  </a:ext>
                </a:extLst>
              </a:tr>
              <a:tr h="242357">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Field 3</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0.425</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extLst>
                  <a:ext uri="{0D108BD9-81ED-4DB2-BD59-A6C34878D82A}">
                    <a16:rowId xmlns:a16="http://schemas.microsoft.com/office/drawing/2014/main" val="3241198759"/>
                  </a:ext>
                </a:extLst>
              </a:tr>
              <a:tr h="242357">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Field 4</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0.138</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extLst>
                  <a:ext uri="{0D108BD9-81ED-4DB2-BD59-A6C34878D82A}">
                    <a16:rowId xmlns:a16="http://schemas.microsoft.com/office/drawing/2014/main" val="1736917524"/>
                  </a:ext>
                </a:extLst>
              </a:tr>
              <a:tr h="242357">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Field 5</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0.781</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extLst>
                  <a:ext uri="{0D108BD9-81ED-4DB2-BD59-A6C34878D82A}">
                    <a16:rowId xmlns:a16="http://schemas.microsoft.com/office/drawing/2014/main" val="941094188"/>
                  </a:ext>
                </a:extLst>
              </a:tr>
              <a:tr h="242357">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2</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Field 6</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0.312</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extLst>
                  <a:ext uri="{0D108BD9-81ED-4DB2-BD59-A6C34878D82A}">
                    <a16:rowId xmlns:a16="http://schemas.microsoft.com/office/drawing/2014/main" val="339887578"/>
                  </a:ext>
                </a:extLst>
              </a:tr>
              <a:tr h="242357">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2</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Field 7</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0.199</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extLst>
                  <a:ext uri="{0D108BD9-81ED-4DB2-BD59-A6C34878D82A}">
                    <a16:rowId xmlns:a16="http://schemas.microsoft.com/office/drawing/2014/main" val="3919535172"/>
                  </a:ext>
                </a:extLst>
              </a:tr>
              <a:tr h="242357">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2</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Field 8</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0.331</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extLst>
                  <a:ext uri="{0D108BD9-81ED-4DB2-BD59-A6C34878D82A}">
                    <a16:rowId xmlns:a16="http://schemas.microsoft.com/office/drawing/2014/main" val="4104306217"/>
                  </a:ext>
                </a:extLst>
              </a:tr>
              <a:tr h="242357">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2</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Field 9</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1.176</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extLst>
                  <a:ext uri="{0D108BD9-81ED-4DB2-BD59-A6C34878D82A}">
                    <a16:rowId xmlns:a16="http://schemas.microsoft.com/office/drawing/2014/main" val="230461956"/>
                  </a:ext>
                </a:extLst>
              </a:tr>
              <a:tr h="242357">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2</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Field 10</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0.660</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extLst>
                  <a:ext uri="{0D108BD9-81ED-4DB2-BD59-A6C34878D82A}">
                    <a16:rowId xmlns:a16="http://schemas.microsoft.com/office/drawing/2014/main" val="637658337"/>
                  </a:ext>
                </a:extLst>
              </a:tr>
              <a:tr h="242357">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3</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Field 11</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a:effectLst/>
                          <a:latin typeface="Calibri" panose="020F0502020204030204" pitchFamily="34" charset="0"/>
                          <a:ea typeface="Calibri" panose="020F0502020204030204" pitchFamily="34" charset="0"/>
                          <a:cs typeface="Calibri" panose="020F0502020204030204" pitchFamily="34" charset="0"/>
                        </a:rPr>
                        <a:t>-0.001</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extLst>
                  <a:ext uri="{0D108BD9-81ED-4DB2-BD59-A6C34878D82A}">
                    <a16:rowId xmlns:a16="http://schemas.microsoft.com/office/drawing/2014/main" val="2753809009"/>
                  </a:ext>
                </a:extLst>
              </a:tr>
              <a:tr h="242357">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4</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Field 12</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a:effectLst/>
                          <a:latin typeface="Calibri" panose="020F0502020204030204" pitchFamily="34" charset="0"/>
                          <a:ea typeface="Calibri" panose="020F0502020204030204" pitchFamily="34" charset="0"/>
                          <a:cs typeface="Calibri" panose="020F0502020204030204" pitchFamily="34" charset="0"/>
                        </a:rPr>
                        <a:t>0.007</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extLst>
                  <a:ext uri="{0D108BD9-81ED-4DB2-BD59-A6C34878D82A}">
                    <a16:rowId xmlns:a16="http://schemas.microsoft.com/office/drawing/2014/main" val="2899010540"/>
                  </a:ext>
                </a:extLst>
              </a:tr>
              <a:tr h="242357">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4</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Field 13</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a:effectLst/>
                          <a:latin typeface="Calibri" panose="020F0502020204030204" pitchFamily="34" charset="0"/>
                          <a:ea typeface="Calibri" panose="020F0502020204030204" pitchFamily="34" charset="0"/>
                          <a:cs typeface="Calibri" panose="020F0502020204030204" pitchFamily="34" charset="0"/>
                        </a:rPr>
                        <a:t>-0.001</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extLst>
                  <a:ext uri="{0D108BD9-81ED-4DB2-BD59-A6C34878D82A}">
                    <a16:rowId xmlns:a16="http://schemas.microsoft.com/office/drawing/2014/main" val="1129135467"/>
                  </a:ext>
                </a:extLst>
              </a:tr>
              <a:tr h="242357">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4</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Field 14</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a:effectLst/>
                          <a:latin typeface="Calibri" panose="020F0502020204030204" pitchFamily="34" charset="0"/>
                          <a:ea typeface="Calibri" panose="020F0502020204030204" pitchFamily="34" charset="0"/>
                          <a:cs typeface="Calibri" panose="020F0502020204030204" pitchFamily="34" charset="0"/>
                        </a:rPr>
                        <a:t>0.033</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extLst>
                  <a:ext uri="{0D108BD9-81ED-4DB2-BD59-A6C34878D82A}">
                    <a16:rowId xmlns:a16="http://schemas.microsoft.com/office/drawing/2014/main" val="1691528146"/>
                  </a:ext>
                </a:extLst>
              </a:tr>
              <a:tr h="242357">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4</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Field 15</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a:effectLst/>
                          <a:latin typeface="Calibri" panose="020F0502020204030204" pitchFamily="34" charset="0"/>
                          <a:ea typeface="Calibri" panose="020F0502020204030204" pitchFamily="34" charset="0"/>
                          <a:cs typeface="Calibri" panose="020F0502020204030204" pitchFamily="34" charset="0"/>
                        </a:rPr>
                        <a:t>0.028</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extLst>
                  <a:ext uri="{0D108BD9-81ED-4DB2-BD59-A6C34878D82A}">
                    <a16:rowId xmlns:a16="http://schemas.microsoft.com/office/drawing/2014/main" val="2825701306"/>
                  </a:ext>
                </a:extLst>
              </a:tr>
              <a:tr h="242357">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4</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Field 16</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a:effectLst/>
                          <a:latin typeface="Calibri" panose="020F0502020204030204" pitchFamily="34" charset="0"/>
                          <a:ea typeface="Calibri" panose="020F0502020204030204" pitchFamily="34" charset="0"/>
                          <a:cs typeface="Calibri" panose="020F0502020204030204" pitchFamily="34" charset="0"/>
                        </a:rPr>
                        <a:t>0.003</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extLst>
                  <a:ext uri="{0D108BD9-81ED-4DB2-BD59-A6C34878D82A}">
                    <a16:rowId xmlns:a16="http://schemas.microsoft.com/office/drawing/2014/main" val="3017126510"/>
                  </a:ext>
                </a:extLst>
              </a:tr>
              <a:tr h="242357">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4</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Field 17</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a:effectLst/>
                          <a:latin typeface="Calibri" panose="020F0502020204030204" pitchFamily="34" charset="0"/>
                          <a:ea typeface="Calibri" panose="020F0502020204030204" pitchFamily="34" charset="0"/>
                          <a:cs typeface="Calibri" panose="020F0502020204030204" pitchFamily="34" charset="0"/>
                        </a:rPr>
                        <a:t>0.019</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extLst>
                  <a:ext uri="{0D108BD9-81ED-4DB2-BD59-A6C34878D82A}">
                    <a16:rowId xmlns:a16="http://schemas.microsoft.com/office/drawing/2014/main" val="2649321643"/>
                  </a:ext>
                </a:extLst>
              </a:tr>
              <a:tr h="242357">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5</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Field 18</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ctr" fontAlgn="b">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0.772</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a:noFill/>
                    </a:lnB>
                  </a:tcPr>
                </a:tc>
                <a:extLst>
                  <a:ext uri="{0D108BD9-81ED-4DB2-BD59-A6C34878D82A}">
                    <a16:rowId xmlns:a16="http://schemas.microsoft.com/office/drawing/2014/main" val="3220873098"/>
                  </a:ext>
                </a:extLst>
              </a:tr>
              <a:tr h="242357">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5</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Field 19</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lnSpc>
                          <a:spcPct val="150000"/>
                        </a:lnSpc>
                        <a:spcAft>
                          <a:spcPts val="0"/>
                        </a:spcAft>
                      </a:pPr>
                      <a:r>
                        <a:rPr lang="en-A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-0.106</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lnSpc>
                          <a:spcPct val="150000"/>
                        </a:lnSpc>
                        <a:spcAft>
                          <a:spcPts val="0"/>
                        </a:spcAft>
                      </a:pPr>
                      <a:r>
                        <a:rPr lang="en-AU" sz="11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lnSpc>
                          <a:spcPct val="150000"/>
                        </a:lnSpc>
                        <a:spcAft>
                          <a:spcPts val="0"/>
                        </a:spcAft>
                      </a:pPr>
                      <a:r>
                        <a:rPr lang="en-AU" sz="1100"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8440184"/>
                  </a:ext>
                </a:extLst>
              </a:tr>
            </a:tbl>
          </a:graphicData>
        </a:graphic>
      </p:graphicFrame>
      <p:sp>
        <p:nvSpPr>
          <p:cNvPr id="10" name="Rectangle 3">
            <a:extLst>
              <a:ext uri="{FF2B5EF4-FFF2-40B4-BE49-F238E27FC236}">
                <a16:creationId xmlns:a16="http://schemas.microsoft.com/office/drawing/2014/main" id="{008DD384-756E-40D1-B081-900978078B93}"/>
              </a:ext>
            </a:extLst>
          </p:cNvPr>
          <p:cNvSpPr>
            <a:spLocks noChangeArrowheads="1"/>
          </p:cNvSpPr>
          <p:nvPr/>
        </p:nvSpPr>
        <p:spPr bwMode="auto">
          <a:xfrm>
            <a:off x="1536761" y="1449364"/>
            <a:ext cx="11174941" cy="491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AU"/>
          </a:p>
        </p:txBody>
      </p:sp>
    </p:spTree>
    <p:extLst>
      <p:ext uri="{BB962C8B-B14F-4D97-AF65-F5344CB8AC3E}">
        <p14:creationId xmlns:p14="http://schemas.microsoft.com/office/powerpoint/2010/main" val="11926578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2D9DE-478D-4E6C-8B44-6663FC81CDDC}"/>
              </a:ext>
            </a:extLst>
          </p:cNvPr>
          <p:cNvSpPr>
            <a:spLocks noGrp="1"/>
          </p:cNvSpPr>
          <p:nvPr>
            <p:ph type="title"/>
          </p:nvPr>
        </p:nvSpPr>
        <p:spPr/>
        <p:txBody>
          <a:bodyPr/>
          <a:lstStyle/>
          <a:p>
            <a:r>
              <a:rPr lang="en-US" dirty="0"/>
              <a:t>Problems …</a:t>
            </a:r>
            <a:endParaRPr lang="en-AU" dirty="0"/>
          </a:p>
        </p:txBody>
      </p:sp>
      <p:sp>
        <p:nvSpPr>
          <p:cNvPr id="3" name="Content Placeholder 2">
            <a:extLst>
              <a:ext uri="{FF2B5EF4-FFF2-40B4-BE49-F238E27FC236}">
                <a16:creationId xmlns:a16="http://schemas.microsoft.com/office/drawing/2014/main" id="{9380BDE9-708A-4AF7-AE8E-18A6FCF334DA}"/>
              </a:ext>
            </a:extLst>
          </p:cNvPr>
          <p:cNvSpPr>
            <a:spLocks noGrp="1"/>
          </p:cNvSpPr>
          <p:nvPr>
            <p:ph idx="1"/>
          </p:nvPr>
        </p:nvSpPr>
        <p:spPr/>
        <p:txBody>
          <a:bodyPr>
            <a:normAutofit/>
          </a:bodyPr>
          <a:lstStyle/>
          <a:p>
            <a:r>
              <a:rPr lang="en-US" sz="2400" dirty="0"/>
              <a:t>Small sample: only 19 fields</a:t>
            </a:r>
          </a:p>
          <a:p>
            <a:endParaRPr lang="en-US" sz="2400" dirty="0"/>
          </a:p>
          <a:p>
            <a:r>
              <a:rPr lang="en-US" sz="2400" dirty="0"/>
              <a:t>Mostly due to lack of information on soil attributes</a:t>
            </a:r>
          </a:p>
          <a:p>
            <a:endParaRPr lang="en-US" sz="2400" dirty="0"/>
          </a:p>
          <a:p>
            <a:r>
              <a:rPr lang="en-AU" sz="2400" dirty="0"/>
              <a:t>This is currently a fundamental problem with this approach, even though we are supposedly living in time of ‘big data’ and it should be easy and cheap to conduct regular readings of key soil attributes.</a:t>
            </a:r>
            <a:endParaRPr lang="en-US" sz="2400" dirty="0"/>
          </a:p>
        </p:txBody>
      </p:sp>
      <p:sp>
        <p:nvSpPr>
          <p:cNvPr id="4" name="Slide Number Placeholder 3">
            <a:extLst>
              <a:ext uri="{FF2B5EF4-FFF2-40B4-BE49-F238E27FC236}">
                <a16:creationId xmlns:a16="http://schemas.microsoft.com/office/drawing/2014/main" id="{0FCF8C4D-DEC0-4448-9400-334350117D31}"/>
              </a:ext>
            </a:extLst>
          </p:cNvPr>
          <p:cNvSpPr>
            <a:spLocks noGrp="1"/>
          </p:cNvSpPr>
          <p:nvPr>
            <p:ph type="sldNum" sz="quarter" idx="10"/>
          </p:nvPr>
        </p:nvSpPr>
        <p:spPr/>
        <p:txBody>
          <a:bodyPr/>
          <a:lstStyle/>
          <a:p>
            <a:pPr>
              <a:defRPr/>
            </a:pPr>
            <a:fld id="{CA2B04A7-005D-4B9E-AE89-0114FF2415C4}" type="slidenum">
              <a:rPr lang="en-AU" altLang="en-US" smtClean="0"/>
              <a:pPr>
                <a:defRPr/>
              </a:pPr>
              <a:t>23</a:t>
            </a:fld>
            <a:endParaRPr lang="en-AU" altLang="en-US"/>
          </a:p>
        </p:txBody>
      </p:sp>
    </p:spTree>
    <p:extLst>
      <p:ext uri="{BB962C8B-B14F-4D97-AF65-F5344CB8AC3E}">
        <p14:creationId xmlns:p14="http://schemas.microsoft.com/office/powerpoint/2010/main" val="11855525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927E-F7D6-469B-883E-24DC5D70604B}"/>
              </a:ext>
            </a:extLst>
          </p:cNvPr>
          <p:cNvSpPr>
            <a:spLocks noGrp="1"/>
          </p:cNvSpPr>
          <p:nvPr>
            <p:ph type="title"/>
          </p:nvPr>
        </p:nvSpPr>
        <p:spPr/>
        <p:txBody>
          <a:bodyPr/>
          <a:lstStyle/>
          <a:p>
            <a:r>
              <a:rPr lang="en-US" dirty="0"/>
              <a:t> A fix…</a:t>
            </a:r>
            <a:endParaRPr lang="en-AU" dirty="0"/>
          </a:p>
        </p:txBody>
      </p:sp>
      <p:sp>
        <p:nvSpPr>
          <p:cNvPr id="3" name="Content Placeholder 2">
            <a:extLst>
              <a:ext uri="{FF2B5EF4-FFF2-40B4-BE49-F238E27FC236}">
                <a16:creationId xmlns:a16="http://schemas.microsoft.com/office/drawing/2014/main" id="{BD924DE9-E0AE-4D1B-9D94-52B823E73452}"/>
              </a:ext>
            </a:extLst>
          </p:cNvPr>
          <p:cNvSpPr>
            <a:spLocks noGrp="1"/>
          </p:cNvSpPr>
          <p:nvPr>
            <p:ph idx="1"/>
          </p:nvPr>
        </p:nvSpPr>
        <p:spPr/>
        <p:txBody>
          <a:bodyPr>
            <a:normAutofit/>
          </a:bodyPr>
          <a:lstStyle/>
          <a:p>
            <a:r>
              <a:rPr lang="en-US" sz="2400" dirty="0"/>
              <a:t>Only for the purpose of showing the validity of the model (a more fundamental fix is needed in terms of getting farmers to collect more data).</a:t>
            </a:r>
          </a:p>
          <a:p>
            <a:endParaRPr lang="en-US" sz="2400" dirty="0"/>
          </a:p>
          <a:p>
            <a:r>
              <a:rPr lang="en-US" sz="2400" dirty="0"/>
              <a:t>Use bootstrapping techniques to simulate data on additional observations (fields) by preserving the distributional properties of the original data (actually gathered from the field).</a:t>
            </a:r>
          </a:p>
          <a:p>
            <a:endParaRPr lang="en-US" sz="2400" dirty="0"/>
          </a:p>
          <a:p>
            <a:r>
              <a:rPr lang="en-US" sz="2400" dirty="0"/>
              <a:t>Bootstrap samples on additional 100 observations for each group in which original fields were placed.</a:t>
            </a:r>
            <a:endParaRPr lang="en-AU" sz="2400" dirty="0"/>
          </a:p>
        </p:txBody>
      </p:sp>
      <p:sp>
        <p:nvSpPr>
          <p:cNvPr id="4" name="Slide Number Placeholder 3">
            <a:extLst>
              <a:ext uri="{FF2B5EF4-FFF2-40B4-BE49-F238E27FC236}">
                <a16:creationId xmlns:a16="http://schemas.microsoft.com/office/drawing/2014/main" id="{C881A79C-F19F-44C3-BDE0-AACA4BBD7920}"/>
              </a:ext>
            </a:extLst>
          </p:cNvPr>
          <p:cNvSpPr>
            <a:spLocks noGrp="1"/>
          </p:cNvSpPr>
          <p:nvPr>
            <p:ph type="sldNum" sz="quarter" idx="10"/>
          </p:nvPr>
        </p:nvSpPr>
        <p:spPr/>
        <p:txBody>
          <a:bodyPr/>
          <a:lstStyle/>
          <a:p>
            <a:pPr>
              <a:defRPr/>
            </a:pPr>
            <a:fld id="{CA2B04A7-005D-4B9E-AE89-0114FF2415C4}" type="slidenum">
              <a:rPr lang="en-AU" altLang="en-US" smtClean="0"/>
              <a:pPr>
                <a:defRPr/>
              </a:pPr>
              <a:t>24</a:t>
            </a:fld>
            <a:endParaRPr lang="en-AU" altLang="en-US"/>
          </a:p>
        </p:txBody>
      </p:sp>
    </p:spTree>
    <p:extLst>
      <p:ext uri="{BB962C8B-B14F-4D97-AF65-F5344CB8AC3E}">
        <p14:creationId xmlns:p14="http://schemas.microsoft.com/office/powerpoint/2010/main" val="15070416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6DA272-C55D-48DF-B73A-6FA7B5BA4440}"/>
              </a:ext>
            </a:extLst>
          </p:cNvPr>
          <p:cNvSpPr>
            <a:spLocks noGrp="1"/>
          </p:cNvSpPr>
          <p:nvPr>
            <p:ph type="title"/>
          </p:nvPr>
        </p:nvSpPr>
        <p:spPr/>
        <p:txBody>
          <a:bodyPr/>
          <a:lstStyle/>
          <a:p>
            <a:r>
              <a:rPr lang="en-US" dirty="0"/>
              <a:t>Results from the bootstrapping </a:t>
            </a:r>
            <a:endParaRPr lang="en-AU" dirty="0"/>
          </a:p>
        </p:txBody>
      </p:sp>
      <p:sp>
        <p:nvSpPr>
          <p:cNvPr id="4" name="Slide Number Placeholder 3">
            <a:extLst>
              <a:ext uri="{FF2B5EF4-FFF2-40B4-BE49-F238E27FC236}">
                <a16:creationId xmlns:a16="http://schemas.microsoft.com/office/drawing/2014/main" id="{251E49A4-06EE-4E42-9941-12966545EBAF}"/>
              </a:ext>
            </a:extLst>
          </p:cNvPr>
          <p:cNvSpPr>
            <a:spLocks noGrp="1"/>
          </p:cNvSpPr>
          <p:nvPr>
            <p:ph type="sldNum" sz="quarter" idx="10"/>
          </p:nvPr>
        </p:nvSpPr>
        <p:spPr/>
        <p:txBody>
          <a:bodyPr/>
          <a:lstStyle/>
          <a:p>
            <a:pPr>
              <a:defRPr/>
            </a:pPr>
            <a:fld id="{CA2B04A7-005D-4B9E-AE89-0114FF2415C4}" type="slidenum">
              <a:rPr lang="en-AU" altLang="en-US" smtClean="0"/>
              <a:pPr>
                <a:defRPr/>
              </a:pPr>
              <a:t>25</a:t>
            </a:fld>
            <a:endParaRPr lang="en-AU" altLang="en-US"/>
          </a:p>
        </p:txBody>
      </p:sp>
      <p:graphicFrame>
        <p:nvGraphicFramePr>
          <p:cNvPr id="6" name="Object 5">
            <a:extLst>
              <a:ext uri="{FF2B5EF4-FFF2-40B4-BE49-F238E27FC236}">
                <a16:creationId xmlns:a16="http://schemas.microsoft.com/office/drawing/2014/main" id="{124CB23C-AE77-45CB-9EEC-28EDB6759B01}"/>
              </a:ext>
            </a:extLst>
          </p:cNvPr>
          <p:cNvGraphicFramePr>
            <a:graphicFrameLocks noChangeAspect="1"/>
          </p:cNvGraphicFramePr>
          <p:nvPr>
            <p:extLst>
              <p:ext uri="{D42A27DB-BD31-4B8C-83A1-F6EECF244321}">
                <p14:modId xmlns:p14="http://schemas.microsoft.com/office/powerpoint/2010/main" val="3552314399"/>
              </p:ext>
            </p:extLst>
          </p:nvPr>
        </p:nvGraphicFramePr>
        <p:xfrm>
          <a:off x="539552" y="2507209"/>
          <a:ext cx="8684245" cy="4079329"/>
        </p:xfrm>
        <a:graphic>
          <a:graphicData uri="http://schemas.openxmlformats.org/presentationml/2006/ole">
            <mc:AlternateContent xmlns:mc="http://schemas.openxmlformats.org/markup-compatibility/2006">
              <mc:Choice xmlns:v="urn:schemas-microsoft-com:vml" Requires="v">
                <p:oleObj spid="_x0000_s2053" name="Document" r:id="rId3" imgW="5717562" imgH="2686278" progId="Word.Document.12">
                  <p:embed/>
                </p:oleObj>
              </mc:Choice>
              <mc:Fallback>
                <p:oleObj name="Document" r:id="rId3" imgW="5717562" imgH="2686278" progId="Word.Document.12">
                  <p:embed/>
                  <p:pic>
                    <p:nvPicPr>
                      <p:cNvPr id="0" name=""/>
                      <p:cNvPicPr/>
                      <p:nvPr/>
                    </p:nvPicPr>
                    <p:blipFill>
                      <a:blip r:embed="rId4"/>
                      <a:stretch>
                        <a:fillRect/>
                      </a:stretch>
                    </p:blipFill>
                    <p:spPr>
                      <a:xfrm>
                        <a:off x="539552" y="2507209"/>
                        <a:ext cx="8684245" cy="4079329"/>
                      </a:xfrm>
                      <a:prstGeom prst="rect">
                        <a:avLst/>
                      </a:prstGeom>
                    </p:spPr>
                  </p:pic>
                </p:oleObj>
              </mc:Fallback>
            </mc:AlternateContent>
          </a:graphicData>
        </a:graphic>
      </p:graphicFrame>
      <p:pic>
        <p:nvPicPr>
          <p:cNvPr id="7" name="Picture 6">
            <a:extLst>
              <a:ext uri="{FF2B5EF4-FFF2-40B4-BE49-F238E27FC236}">
                <a16:creationId xmlns:a16="http://schemas.microsoft.com/office/drawing/2014/main" id="{9F0425E5-B765-4A20-B259-66A05E2C9A77}"/>
              </a:ext>
            </a:extLst>
          </p:cNvPr>
          <p:cNvPicPr>
            <a:picLocks noChangeAspect="1"/>
          </p:cNvPicPr>
          <p:nvPr/>
        </p:nvPicPr>
        <p:blipFill>
          <a:blip r:embed="rId5"/>
          <a:stretch>
            <a:fillRect/>
          </a:stretch>
        </p:blipFill>
        <p:spPr>
          <a:xfrm>
            <a:off x="323528" y="1313494"/>
            <a:ext cx="8184262" cy="936104"/>
          </a:xfrm>
          <a:prstGeom prst="rect">
            <a:avLst/>
          </a:prstGeom>
        </p:spPr>
      </p:pic>
    </p:spTree>
    <p:extLst>
      <p:ext uri="{BB962C8B-B14F-4D97-AF65-F5344CB8AC3E}">
        <p14:creationId xmlns:p14="http://schemas.microsoft.com/office/powerpoint/2010/main" val="18864067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27955B-DC56-440F-8BD7-79BE539560E5}"/>
              </a:ext>
            </a:extLst>
          </p:cNvPr>
          <p:cNvSpPr>
            <a:spLocks noGrp="1"/>
          </p:cNvSpPr>
          <p:nvPr>
            <p:ph type="title"/>
          </p:nvPr>
        </p:nvSpPr>
        <p:spPr/>
        <p:txBody>
          <a:bodyPr/>
          <a:lstStyle/>
          <a:p>
            <a:r>
              <a:rPr lang="en-US" dirty="0"/>
              <a:t>Problems with the data collection</a:t>
            </a:r>
            <a:endParaRPr lang="en-AU" dirty="0"/>
          </a:p>
        </p:txBody>
      </p:sp>
      <p:sp>
        <p:nvSpPr>
          <p:cNvPr id="3" name="Content Placeholder 2">
            <a:extLst>
              <a:ext uri="{FF2B5EF4-FFF2-40B4-BE49-F238E27FC236}">
                <a16:creationId xmlns:a16="http://schemas.microsoft.com/office/drawing/2014/main" id="{461216BB-6D6A-4761-AB52-E3CA74CE2580}"/>
              </a:ext>
            </a:extLst>
          </p:cNvPr>
          <p:cNvSpPr>
            <a:spLocks noGrp="1"/>
          </p:cNvSpPr>
          <p:nvPr>
            <p:ph idx="1"/>
          </p:nvPr>
        </p:nvSpPr>
        <p:spPr>
          <a:xfrm>
            <a:off x="250824" y="1484085"/>
            <a:ext cx="8662989" cy="4679949"/>
          </a:xfrm>
        </p:spPr>
        <p:txBody>
          <a:bodyPr>
            <a:normAutofit/>
          </a:bodyPr>
          <a:lstStyle/>
          <a:p>
            <a:r>
              <a:rPr lang="en-US" sz="2400" dirty="0"/>
              <a:t>In terms of practical implications for management of natural capital on farms, it is apparent that a much more regular and </a:t>
            </a:r>
            <a:r>
              <a:rPr lang="en-US" sz="2400" dirty="0" err="1"/>
              <a:t>standardised</a:t>
            </a:r>
            <a:r>
              <a:rPr lang="en-US" sz="2400" dirty="0"/>
              <a:t> data gathering processes for natural capital attributes should be developed and implemented on farms. </a:t>
            </a:r>
          </a:p>
          <a:p>
            <a:endParaRPr lang="en-US" sz="2400" dirty="0"/>
          </a:p>
          <a:p>
            <a:r>
              <a:rPr lang="en-US" sz="2400" dirty="0"/>
              <a:t>The advents in IT and sensing and communication technology should enable this type of ‘big data’ analytics in agriculture.</a:t>
            </a:r>
          </a:p>
          <a:p>
            <a:endParaRPr lang="en-US" sz="2400" dirty="0"/>
          </a:p>
          <a:p>
            <a:r>
              <a:rPr lang="en-US" sz="2400" dirty="0"/>
              <a:t>Finding ways for devising smart agricultural ‘big data’ protocols to be used in natural capital accounting on farms, among other purposes, is of imminent research interest</a:t>
            </a:r>
            <a:endParaRPr lang="en-AU" sz="2400" dirty="0"/>
          </a:p>
        </p:txBody>
      </p:sp>
      <p:sp>
        <p:nvSpPr>
          <p:cNvPr id="4" name="Slide Number Placeholder 3">
            <a:extLst>
              <a:ext uri="{FF2B5EF4-FFF2-40B4-BE49-F238E27FC236}">
                <a16:creationId xmlns:a16="http://schemas.microsoft.com/office/drawing/2014/main" id="{D0A001E8-4CE1-4C9F-A12C-CE8BCC19972E}"/>
              </a:ext>
            </a:extLst>
          </p:cNvPr>
          <p:cNvSpPr>
            <a:spLocks noGrp="1"/>
          </p:cNvSpPr>
          <p:nvPr>
            <p:ph type="sldNum" sz="quarter" idx="10"/>
          </p:nvPr>
        </p:nvSpPr>
        <p:spPr/>
        <p:txBody>
          <a:bodyPr/>
          <a:lstStyle/>
          <a:p>
            <a:pPr>
              <a:defRPr/>
            </a:pPr>
            <a:fld id="{CA2B04A7-005D-4B9E-AE89-0114FF2415C4}" type="slidenum">
              <a:rPr lang="en-AU" altLang="en-US" smtClean="0"/>
              <a:pPr>
                <a:defRPr/>
              </a:pPr>
              <a:t>26</a:t>
            </a:fld>
            <a:endParaRPr lang="en-AU" altLang="en-US"/>
          </a:p>
        </p:txBody>
      </p:sp>
    </p:spTree>
    <p:extLst>
      <p:ext uri="{BB962C8B-B14F-4D97-AF65-F5344CB8AC3E}">
        <p14:creationId xmlns:p14="http://schemas.microsoft.com/office/powerpoint/2010/main" val="1279710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
          <p:cNvSpPr>
            <a:spLocks noChangeArrowheads="1"/>
          </p:cNvSpPr>
          <p:nvPr/>
        </p:nvSpPr>
        <p:spPr bwMode="auto">
          <a:xfrm>
            <a:off x="769434" y="255906"/>
            <a:ext cx="9036496" cy="984885"/>
          </a:xfrm>
          <a:prstGeom prst="rect">
            <a:avLst/>
          </a:prstGeom>
          <a:noFill/>
          <a:ln w="9525">
            <a:noFill/>
            <a:miter lim="800000"/>
            <a:headEnd/>
            <a:tailEnd/>
          </a:ln>
        </p:spPr>
        <p:txBody>
          <a:bodyPr wrap="square">
            <a:spAutoFit/>
          </a:bodyPr>
          <a:lstStyle/>
          <a:p>
            <a:pPr algn="ctr">
              <a:spcAft>
                <a:spcPts val="1200"/>
              </a:spcAft>
            </a:pPr>
            <a:r>
              <a:rPr lang="en-AU" altLang="en-US" sz="2400" b="1" dirty="0">
                <a:solidFill>
                  <a:schemeClr val="bg1"/>
                </a:solidFill>
              </a:rPr>
              <a:t>An example: User Interface for on-going data </a:t>
            </a:r>
          </a:p>
          <a:p>
            <a:pPr algn="ctr">
              <a:spcAft>
                <a:spcPts val="1200"/>
              </a:spcAft>
            </a:pPr>
            <a:r>
              <a:rPr lang="en-AU" altLang="en-US" sz="2400" b="1" dirty="0">
                <a:solidFill>
                  <a:schemeClr val="bg1"/>
                </a:solidFill>
              </a:rPr>
              <a:t>collection</a:t>
            </a:r>
          </a:p>
        </p:txBody>
      </p:sp>
      <p:sp>
        <p:nvSpPr>
          <p:cNvPr id="42" name="Rectangle 41"/>
          <p:cNvSpPr/>
          <p:nvPr/>
        </p:nvSpPr>
        <p:spPr>
          <a:xfrm>
            <a:off x="1149823" y="3382522"/>
            <a:ext cx="2232025" cy="8651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AU" altLang="en-US" sz="2000" dirty="0">
                <a:solidFill>
                  <a:srgbClr val="000000"/>
                </a:solidFill>
                <a:latin typeface="Arial" pitchFamily="34" charset="0"/>
                <a:cs typeface="Arial" pitchFamily="34" charset="0"/>
              </a:rPr>
              <a:t>Individual farm</a:t>
            </a:r>
          </a:p>
          <a:p>
            <a:pPr algn="ctr">
              <a:defRPr/>
            </a:pPr>
            <a:r>
              <a:rPr lang="en-AU" altLang="en-US" sz="2000" dirty="0">
                <a:solidFill>
                  <a:srgbClr val="000000"/>
                </a:solidFill>
                <a:latin typeface="Arial" pitchFamily="34" charset="0"/>
                <a:cs typeface="Arial" pitchFamily="34" charset="0"/>
              </a:rPr>
              <a:t>Input-output data</a:t>
            </a:r>
          </a:p>
        </p:txBody>
      </p:sp>
      <p:sp>
        <p:nvSpPr>
          <p:cNvPr id="43" name="Rectangle 42"/>
          <p:cNvSpPr/>
          <p:nvPr/>
        </p:nvSpPr>
        <p:spPr>
          <a:xfrm>
            <a:off x="623389" y="4458895"/>
            <a:ext cx="2520279" cy="86518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AU" altLang="en-US" sz="2000" dirty="0">
                <a:solidFill>
                  <a:srgbClr val="000000"/>
                </a:solidFill>
                <a:latin typeface="Arial" pitchFamily="34" charset="0"/>
                <a:cs typeface="Arial" pitchFamily="34" charset="0"/>
              </a:rPr>
              <a:t>Data platform /Dashboard</a:t>
            </a:r>
          </a:p>
        </p:txBody>
      </p:sp>
      <p:sp>
        <p:nvSpPr>
          <p:cNvPr id="44" name="Rectangle 43"/>
          <p:cNvSpPr/>
          <p:nvPr/>
        </p:nvSpPr>
        <p:spPr>
          <a:xfrm>
            <a:off x="5502577" y="5851825"/>
            <a:ext cx="3067433" cy="72862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AU" altLang="en-US" sz="2000" dirty="0">
                <a:solidFill>
                  <a:srgbClr val="000000"/>
                </a:solidFill>
                <a:latin typeface="Arial" pitchFamily="34" charset="0"/>
                <a:cs typeface="Arial" pitchFamily="34" charset="0"/>
              </a:rPr>
              <a:t>Outputs of SNCI model for all farms</a:t>
            </a:r>
          </a:p>
        </p:txBody>
      </p:sp>
      <p:sp>
        <p:nvSpPr>
          <p:cNvPr id="45" name="Down Arrow 44"/>
          <p:cNvSpPr/>
          <p:nvPr/>
        </p:nvSpPr>
        <p:spPr>
          <a:xfrm>
            <a:off x="1807530" y="5337759"/>
            <a:ext cx="288925" cy="4894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46" name="Bent-Up Arrow 45"/>
          <p:cNvSpPr/>
          <p:nvPr/>
        </p:nvSpPr>
        <p:spPr>
          <a:xfrm flipH="1" flipV="1">
            <a:off x="671390" y="3794486"/>
            <a:ext cx="478433" cy="65849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47" name="Rectangle 46"/>
          <p:cNvSpPr/>
          <p:nvPr/>
        </p:nvSpPr>
        <p:spPr>
          <a:xfrm>
            <a:off x="6266907" y="4420793"/>
            <a:ext cx="2304802" cy="8651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AU" altLang="en-US" sz="2000" dirty="0">
                <a:solidFill>
                  <a:srgbClr val="000000"/>
                </a:solidFill>
                <a:latin typeface="Arial" pitchFamily="34" charset="0"/>
                <a:cs typeface="Arial" pitchFamily="34" charset="0"/>
              </a:rPr>
              <a:t>SNCI for individual farm</a:t>
            </a:r>
          </a:p>
        </p:txBody>
      </p:sp>
      <p:pic>
        <p:nvPicPr>
          <p:cNvPr id="48" name="Picture 3"/>
          <p:cNvPicPr>
            <a:picLocks noChangeAspect="1" noChangeArrowheads="1"/>
          </p:cNvPicPr>
          <p:nvPr/>
        </p:nvPicPr>
        <p:blipFill>
          <a:blip r:embed="rId3" cstate="print">
            <a:lum bright="-20000"/>
          </a:blip>
          <a:srcRect/>
          <a:stretch>
            <a:fillRect/>
          </a:stretch>
        </p:blipFill>
        <p:spPr bwMode="auto">
          <a:xfrm>
            <a:off x="827584" y="1484784"/>
            <a:ext cx="2759075" cy="1474787"/>
          </a:xfrm>
          <a:prstGeom prst="rect">
            <a:avLst/>
          </a:prstGeom>
          <a:noFill/>
          <a:ln w="9525">
            <a:noFill/>
            <a:miter lim="800000"/>
            <a:headEnd/>
            <a:tailEnd/>
          </a:ln>
        </p:spPr>
      </p:pic>
      <p:sp>
        <p:nvSpPr>
          <p:cNvPr id="49" name="Left Arrow 48"/>
          <p:cNvSpPr/>
          <p:nvPr/>
        </p:nvSpPr>
        <p:spPr>
          <a:xfrm>
            <a:off x="3741976" y="2057732"/>
            <a:ext cx="1871539" cy="152003"/>
          </a:xfrm>
          <a:prstGeom prst="lef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cxnSp>
        <p:nvCxnSpPr>
          <p:cNvPr id="50" name="Straight Arrow Connector 49"/>
          <p:cNvCxnSpPr/>
          <p:nvPr/>
        </p:nvCxnSpPr>
        <p:spPr>
          <a:xfrm flipH="1" flipV="1">
            <a:off x="3480839" y="2978333"/>
            <a:ext cx="3713707" cy="1443506"/>
          </a:xfrm>
          <a:prstGeom prst="straightConnector1">
            <a:avLst/>
          </a:prstGeom>
          <a:ln w="6032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601527" y="5832925"/>
            <a:ext cx="2998787" cy="86518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AU" altLang="en-US" sz="2000" dirty="0">
                <a:solidFill>
                  <a:srgbClr val="000000"/>
                </a:solidFill>
                <a:latin typeface="Arial" pitchFamily="34" charset="0"/>
                <a:cs typeface="Arial" pitchFamily="34" charset="0"/>
              </a:rPr>
              <a:t>Data processing using GAMS programming</a:t>
            </a:r>
          </a:p>
        </p:txBody>
      </p:sp>
      <p:sp>
        <p:nvSpPr>
          <p:cNvPr id="52" name="Right Arrow 51"/>
          <p:cNvSpPr/>
          <p:nvPr/>
        </p:nvSpPr>
        <p:spPr>
          <a:xfrm>
            <a:off x="3659565" y="6097045"/>
            <a:ext cx="1800200"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3" name="Rectangle 52"/>
          <p:cNvSpPr/>
          <p:nvPr/>
        </p:nvSpPr>
        <p:spPr>
          <a:xfrm>
            <a:off x="3783351" y="4463260"/>
            <a:ext cx="2016224" cy="86518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AU" altLang="en-US" sz="2000" dirty="0">
                <a:solidFill>
                  <a:srgbClr val="000000"/>
                </a:solidFill>
                <a:latin typeface="Arial" pitchFamily="34" charset="0"/>
                <a:cs typeface="Arial" pitchFamily="34" charset="0"/>
              </a:rPr>
              <a:t>Input-output data from other farms</a:t>
            </a:r>
          </a:p>
        </p:txBody>
      </p:sp>
      <p:sp>
        <p:nvSpPr>
          <p:cNvPr id="54" name="Left Arrow 53"/>
          <p:cNvSpPr/>
          <p:nvPr/>
        </p:nvSpPr>
        <p:spPr>
          <a:xfrm>
            <a:off x="3219702" y="4805370"/>
            <a:ext cx="522274" cy="21602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5" name="Up Arrow 54"/>
          <p:cNvSpPr/>
          <p:nvPr/>
        </p:nvSpPr>
        <p:spPr>
          <a:xfrm>
            <a:off x="7285424" y="5314026"/>
            <a:ext cx="251308" cy="49750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6" name="Rectangle 55"/>
          <p:cNvSpPr/>
          <p:nvPr/>
        </p:nvSpPr>
        <p:spPr>
          <a:xfrm>
            <a:off x="5799575" y="3110717"/>
            <a:ext cx="2995948" cy="40322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AU" altLang="en-US" sz="1200" dirty="0">
                <a:solidFill>
                  <a:srgbClr val="000000"/>
                </a:solidFill>
                <a:latin typeface="Arial" pitchFamily="34" charset="0"/>
                <a:cs typeface="Arial" pitchFamily="34" charset="0"/>
              </a:rPr>
              <a:t>Field Data collection using on-the-go sensor</a:t>
            </a:r>
          </a:p>
        </p:txBody>
      </p:sp>
      <p:pic>
        <p:nvPicPr>
          <p:cNvPr id="57" name="Picture 56"/>
          <p:cNvPicPr>
            <a:picLocks noChangeAspect="1"/>
          </p:cNvPicPr>
          <p:nvPr/>
        </p:nvPicPr>
        <p:blipFill>
          <a:blip r:embed="rId4"/>
          <a:stretch>
            <a:fillRect/>
          </a:stretch>
        </p:blipFill>
        <p:spPr>
          <a:xfrm>
            <a:off x="5706492" y="1360598"/>
            <a:ext cx="3089031" cy="1755722"/>
          </a:xfrm>
          <a:prstGeom prst="rect">
            <a:avLst/>
          </a:prstGeom>
        </p:spPr>
      </p:pic>
      <p:sp>
        <p:nvSpPr>
          <p:cNvPr id="58" name="Down Arrow 57"/>
          <p:cNvSpPr/>
          <p:nvPr/>
        </p:nvSpPr>
        <p:spPr>
          <a:xfrm>
            <a:off x="2026406" y="2969894"/>
            <a:ext cx="280637" cy="3989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Tree>
    <p:extLst>
      <p:ext uri="{BB962C8B-B14F-4D97-AF65-F5344CB8AC3E}">
        <p14:creationId xmlns:p14="http://schemas.microsoft.com/office/powerpoint/2010/main" val="27257776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468313" y="375328"/>
            <a:ext cx="8229600" cy="503238"/>
          </a:xfrm>
        </p:spPr>
        <p:txBody>
          <a:bodyPr/>
          <a:lstStyle/>
          <a:p>
            <a:pPr algn="ctr" eaLnBrk="1" hangingPunct="1">
              <a:spcBef>
                <a:spcPts val="1200"/>
              </a:spcBef>
              <a:spcAft>
                <a:spcPts val="1200"/>
              </a:spcAft>
            </a:pPr>
            <a:r>
              <a:rPr lang="en-AU" altLang="en-US" sz="2800" b="1" dirty="0">
                <a:latin typeface="Arial" charset="0"/>
                <a:cs typeface="Arial" charset="0"/>
              </a:rPr>
              <a:t>Conclusions</a:t>
            </a:r>
          </a:p>
        </p:txBody>
      </p:sp>
      <p:sp>
        <p:nvSpPr>
          <p:cNvPr id="39939" name="Content Placeholder 2"/>
          <p:cNvSpPr>
            <a:spLocks noGrp="1"/>
          </p:cNvSpPr>
          <p:nvPr>
            <p:ph idx="1"/>
          </p:nvPr>
        </p:nvSpPr>
        <p:spPr>
          <a:xfrm>
            <a:off x="615659" y="1700808"/>
            <a:ext cx="8204814" cy="4536504"/>
          </a:xfrm>
        </p:spPr>
        <p:txBody>
          <a:bodyPr>
            <a:normAutofit/>
          </a:bodyPr>
          <a:lstStyle/>
          <a:p>
            <a:pPr eaLnBrk="1" hangingPunct="1">
              <a:spcBef>
                <a:spcPts val="1200"/>
              </a:spcBef>
              <a:spcAft>
                <a:spcPts val="600"/>
              </a:spcAft>
            </a:pPr>
            <a:r>
              <a:rPr lang="en-AU" altLang="en-US" sz="2200" dirty="0">
                <a:latin typeface="Arial" charset="0"/>
                <a:cs typeface="Arial" charset="0"/>
              </a:rPr>
              <a:t>Assessing the dynamics of natural capital on farms is a challenging task, but it is required if we are to adequately measure TFP in agriculture it terms of adequately accounting for changes in natural capital.</a:t>
            </a:r>
          </a:p>
          <a:p>
            <a:pPr eaLnBrk="1" hangingPunct="1">
              <a:spcBef>
                <a:spcPts val="1200"/>
              </a:spcBef>
              <a:spcAft>
                <a:spcPts val="600"/>
              </a:spcAft>
            </a:pPr>
            <a:r>
              <a:rPr lang="en-AU" altLang="en-US" sz="2200" dirty="0">
                <a:latin typeface="Arial" charset="0"/>
                <a:cs typeface="Arial" charset="0"/>
              </a:rPr>
              <a:t>The dynamics of soil natural capital on farms can be assessed using the SNCI.</a:t>
            </a:r>
          </a:p>
          <a:p>
            <a:pPr eaLnBrk="1" hangingPunct="1">
              <a:spcBef>
                <a:spcPts val="1200"/>
              </a:spcBef>
              <a:spcAft>
                <a:spcPts val="600"/>
              </a:spcAft>
            </a:pPr>
            <a:r>
              <a:rPr lang="en-AU" altLang="en-US" sz="2200" dirty="0">
                <a:latin typeface="Arial" charset="0"/>
                <a:cs typeface="Arial" charset="0"/>
              </a:rPr>
              <a:t>On-going data collection is needed and advances in technology are going to facilitate it. </a:t>
            </a:r>
          </a:p>
          <a:p>
            <a:pPr eaLnBrk="1" hangingPunct="1">
              <a:spcBef>
                <a:spcPts val="1200"/>
              </a:spcBef>
              <a:spcAft>
                <a:spcPts val="600"/>
              </a:spcAft>
            </a:pPr>
            <a:r>
              <a:rPr lang="en-AU" altLang="en-US" sz="2200" dirty="0">
                <a:latin typeface="Arial" charset="0"/>
                <a:cs typeface="Arial" charset="0"/>
              </a:rPr>
              <a:t>.</a:t>
            </a:r>
          </a:p>
        </p:txBody>
      </p:sp>
    </p:spTree>
    <p:extLst>
      <p:ext uri="{BB962C8B-B14F-4D97-AF65-F5344CB8AC3E}">
        <p14:creationId xmlns:p14="http://schemas.microsoft.com/office/powerpoint/2010/main" val="1837505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Slide Number Placeholder 3"/>
          <p:cNvSpPr>
            <a:spLocks noGrp="1"/>
          </p:cNvSpPr>
          <p:nvPr>
            <p:ph type="sldNum" sz="quarter" idx="4294967295"/>
          </p:nvPr>
        </p:nvSpPr>
        <p:spPr bwMode="auto">
          <a:xfrm>
            <a:off x="8894763" y="6586538"/>
            <a:ext cx="249237" cy="214312"/>
          </a:xfrm>
          <a:noFill/>
          <a:ln>
            <a:miter lim="800000"/>
            <a:headEnd/>
            <a:tailEnd/>
          </a:ln>
        </p:spPr>
        <p:txBody>
          <a:bodyPr/>
          <a:lstStyle/>
          <a:p>
            <a:fld id="{FB9FE375-C4BE-4F1B-B9FC-0B646A7F121C}" type="slidenum">
              <a:rPr lang="en-AU"/>
              <a:pPr/>
              <a:t>29</a:t>
            </a:fld>
            <a:endParaRPr lang="en-AU"/>
          </a:p>
        </p:txBody>
      </p:sp>
      <p:sp>
        <p:nvSpPr>
          <p:cNvPr id="10" name="Rectangle 9"/>
          <p:cNvSpPr/>
          <p:nvPr/>
        </p:nvSpPr>
        <p:spPr>
          <a:xfrm>
            <a:off x="3491880" y="620688"/>
            <a:ext cx="4032448" cy="769441"/>
          </a:xfrm>
          <a:prstGeom prst="rect">
            <a:avLst/>
          </a:prstGeom>
        </p:spPr>
        <p:txBody>
          <a:bodyPr wrap="square">
            <a:spAutoFit/>
          </a:bodyPr>
          <a:lstStyle/>
          <a:p>
            <a:pPr algn="ctr"/>
            <a:r>
              <a:rPr lang="en-AU" sz="4400" b="1" dirty="0">
                <a:solidFill>
                  <a:schemeClr val="bg1"/>
                </a:solidFill>
              </a:rPr>
              <a:t>Thank you!</a:t>
            </a:r>
          </a:p>
        </p:txBody>
      </p:sp>
      <p:sp>
        <p:nvSpPr>
          <p:cNvPr id="11" name="Rectangle 10"/>
          <p:cNvSpPr/>
          <p:nvPr/>
        </p:nvSpPr>
        <p:spPr>
          <a:xfrm>
            <a:off x="3491880" y="4005064"/>
            <a:ext cx="4032448" cy="769441"/>
          </a:xfrm>
          <a:prstGeom prst="rect">
            <a:avLst/>
          </a:prstGeom>
        </p:spPr>
        <p:txBody>
          <a:bodyPr wrap="square">
            <a:spAutoFit/>
          </a:bodyPr>
          <a:lstStyle/>
          <a:p>
            <a:pPr algn="ctr"/>
            <a:r>
              <a:rPr lang="en-AU" sz="4400" b="1" dirty="0">
                <a:solidFill>
                  <a:schemeClr val="bg1"/>
                </a:solidFill>
              </a:rPr>
              <a:t>Questions!</a:t>
            </a:r>
          </a:p>
        </p:txBody>
      </p:sp>
    </p:spTree>
    <p:extLst>
      <p:ext uri="{BB962C8B-B14F-4D97-AF65-F5344CB8AC3E}">
        <p14:creationId xmlns:p14="http://schemas.microsoft.com/office/powerpoint/2010/main" val="30608501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332656"/>
            <a:ext cx="8229600" cy="792088"/>
          </a:xfrm>
        </p:spPr>
        <p:txBody>
          <a:bodyPr>
            <a:noAutofit/>
          </a:bodyPr>
          <a:lstStyle/>
          <a:p>
            <a:r>
              <a:rPr lang="en-AU" sz="2800" dirty="0">
                <a:latin typeface="Arial" panose="020B0604020202020204" pitchFamily="34" charset="0"/>
                <a:cs typeface="Arial" panose="020B0604020202020204" pitchFamily="34" charset="0"/>
              </a:rPr>
              <a:t>Current state of affairs around NCA</a:t>
            </a:r>
          </a:p>
        </p:txBody>
      </p:sp>
      <p:sp>
        <p:nvSpPr>
          <p:cNvPr id="3" name="Content Placeholder 2"/>
          <p:cNvSpPr>
            <a:spLocks noGrp="1"/>
          </p:cNvSpPr>
          <p:nvPr>
            <p:ph idx="1"/>
          </p:nvPr>
        </p:nvSpPr>
        <p:spPr>
          <a:xfrm>
            <a:off x="457200" y="1268760"/>
            <a:ext cx="8075240" cy="5184576"/>
          </a:xfrm>
        </p:spPr>
        <p:txBody>
          <a:bodyPr>
            <a:noAutofit/>
          </a:bodyPr>
          <a:lstStyle/>
          <a:p>
            <a:pPr>
              <a:buFont typeface="Wingdings" panose="05000000000000000000" pitchFamily="2" charset="2"/>
              <a:buChar char="§"/>
            </a:pPr>
            <a:endParaRPr lang="en-AU" sz="2400" dirty="0">
              <a:latin typeface="Arial" panose="020B0604020202020204" pitchFamily="34" charset="0"/>
              <a:cs typeface="Arial" panose="020B0604020202020204" pitchFamily="34" charset="0"/>
            </a:endParaRPr>
          </a:p>
          <a:p>
            <a:pPr>
              <a:buFont typeface="Wingdings" panose="05000000000000000000" pitchFamily="2" charset="2"/>
              <a:buChar char="§"/>
            </a:pPr>
            <a:r>
              <a:rPr lang="en-AU" sz="2600" dirty="0">
                <a:latin typeface="Arial" panose="020B0604020202020204" pitchFamily="34" charset="0"/>
                <a:cs typeface="Arial" panose="020B0604020202020204" pitchFamily="34" charset="0"/>
              </a:rPr>
              <a:t>The System of Environmental Economic Accounting (SEEA) is gaining international acceptance.</a:t>
            </a:r>
          </a:p>
          <a:p>
            <a:pPr>
              <a:buFont typeface="Wingdings" panose="05000000000000000000" pitchFamily="2" charset="2"/>
              <a:buChar char="§"/>
            </a:pPr>
            <a:endParaRPr lang="en-AU" sz="2600" dirty="0">
              <a:latin typeface="Arial" panose="020B0604020202020204" pitchFamily="34" charset="0"/>
              <a:cs typeface="Arial" panose="020B0604020202020204" pitchFamily="34" charset="0"/>
            </a:endParaRPr>
          </a:p>
          <a:p>
            <a:pPr>
              <a:buFont typeface="Wingdings" panose="05000000000000000000" pitchFamily="2" charset="2"/>
              <a:buChar char="§"/>
            </a:pPr>
            <a:r>
              <a:rPr lang="en-AU" sz="2600" dirty="0">
                <a:latin typeface="Arial" panose="020B0604020202020204" pitchFamily="34" charset="0"/>
                <a:cs typeface="Arial" panose="020B0604020202020204" pitchFamily="34" charset="0"/>
              </a:rPr>
              <a:t>SEEA records the stocks and flows of natural capital and ‘adjusts’ the economic accounts for the environmental impacts.</a:t>
            </a:r>
          </a:p>
          <a:p>
            <a:pPr marL="0" indent="0">
              <a:buNone/>
            </a:pPr>
            <a:endParaRPr lang="en-AU" sz="2600" dirty="0">
              <a:latin typeface="Arial" panose="020B0604020202020204" pitchFamily="34" charset="0"/>
              <a:cs typeface="Arial" panose="020B0604020202020204" pitchFamily="34" charset="0"/>
            </a:endParaRPr>
          </a:p>
          <a:p>
            <a:pPr>
              <a:buFont typeface="Wingdings" panose="05000000000000000000" pitchFamily="2" charset="2"/>
              <a:buChar char="§"/>
            </a:pPr>
            <a:r>
              <a:rPr lang="en-AU" sz="2600" dirty="0">
                <a:latin typeface="Arial" panose="020B0604020202020204" pitchFamily="34" charset="0"/>
                <a:cs typeface="Arial" panose="020B0604020202020204" pitchFamily="34" charset="0"/>
              </a:rPr>
              <a:t>No substantial efforts have so far specifically focused on micro or local level.</a:t>
            </a:r>
          </a:p>
        </p:txBody>
      </p:sp>
    </p:spTree>
    <p:extLst>
      <p:ext uri="{BB962C8B-B14F-4D97-AF65-F5344CB8AC3E}">
        <p14:creationId xmlns:p14="http://schemas.microsoft.com/office/powerpoint/2010/main" val="42419232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However…</a:t>
            </a:r>
          </a:p>
        </p:txBody>
      </p:sp>
      <p:sp>
        <p:nvSpPr>
          <p:cNvPr id="3" name="Content Placeholder 2"/>
          <p:cNvSpPr>
            <a:spLocks noGrp="1"/>
          </p:cNvSpPr>
          <p:nvPr>
            <p:ph idx="1"/>
          </p:nvPr>
        </p:nvSpPr>
        <p:spPr>
          <a:xfrm>
            <a:off x="250824" y="1773238"/>
            <a:ext cx="8893176" cy="4679949"/>
          </a:xfrm>
        </p:spPr>
        <p:txBody>
          <a:bodyPr>
            <a:normAutofit/>
          </a:bodyPr>
          <a:lstStyle/>
          <a:p>
            <a:r>
              <a:rPr lang="en-US" sz="2600" dirty="0"/>
              <a:t>The local level is where management of natural capital stock matters the most, especially in agriculture. </a:t>
            </a:r>
          </a:p>
          <a:p>
            <a:endParaRPr lang="en-AU" sz="2600" dirty="0"/>
          </a:p>
          <a:p>
            <a:endParaRPr lang="en-US" sz="2600" dirty="0"/>
          </a:p>
          <a:p>
            <a:r>
              <a:rPr lang="en-US" sz="2600" dirty="0"/>
              <a:t>Value of services from natural capital in agriculture: some 6000 USD/ha/year =&gt; value of the stock 120-600k USD/ha</a:t>
            </a:r>
          </a:p>
          <a:p>
            <a:endParaRPr lang="en-US" dirty="0"/>
          </a:p>
          <a:p>
            <a:endParaRPr lang="en-AU" dirty="0"/>
          </a:p>
        </p:txBody>
      </p:sp>
      <p:sp>
        <p:nvSpPr>
          <p:cNvPr id="4" name="Slide Number Placeholder 3"/>
          <p:cNvSpPr>
            <a:spLocks noGrp="1"/>
          </p:cNvSpPr>
          <p:nvPr>
            <p:ph type="sldNum" sz="quarter" idx="10"/>
          </p:nvPr>
        </p:nvSpPr>
        <p:spPr/>
        <p:txBody>
          <a:bodyPr/>
          <a:lstStyle/>
          <a:p>
            <a:pPr>
              <a:defRPr/>
            </a:pPr>
            <a:fld id="{CA2B04A7-005D-4B9E-AE89-0114FF2415C4}" type="slidenum">
              <a:rPr lang="en-AU" altLang="en-US" smtClean="0"/>
              <a:pPr>
                <a:defRPr/>
              </a:pPr>
              <a:t>4</a:t>
            </a:fld>
            <a:endParaRPr lang="en-AU" altLang="en-US"/>
          </a:p>
        </p:txBody>
      </p:sp>
    </p:spTree>
    <p:extLst>
      <p:ext uri="{BB962C8B-B14F-4D97-AF65-F5344CB8AC3E}">
        <p14:creationId xmlns:p14="http://schemas.microsoft.com/office/powerpoint/2010/main" val="34616069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What we do?</a:t>
            </a:r>
          </a:p>
        </p:txBody>
      </p:sp>
      <p:sp>
        <p:nvSpPr>
          <p:cNvPr id="3" name="Content Placeholder 2"/>
          <p:cNvSpPr>
            <a:spLocks noGrp="1"/>
          </p:cNvSpPr>
          <p:nvPr>
            <p:ph idx="1"/>
          </p:nvPr>
        </p:nvSpPr>
        <p:spPr>
          <a:xfrm>
            <a:off x="250824" y="1773238"/>
            <a:ext cx="8893176" cy="4679949"/>
          </a:xfrm>
        </p:spPr>
        <p:txBody>
          <a:bodyPr>
            <a:normAutofit/>
          </a:bodyPr>
          <a:lstStyle/>
          <a:p>
            <a:r>
              <a:rPr lang="en-AU" sz="2600" dirty="0"/>
              <a:t>In this paper we show how to devise a practical method for natural capital accounting on farms using the example of soil natural capital. </a:t>
            </a:r>
          </a:p>
          <a:p>
            <a:r>
              <a:rPr lang="en-AU" sz="2600" dirty="0"/>
              <a:t>The method is based on assessing the change in the contribution that natural capital makes to agricultural productivity over time. </a:t>
            </a:r>
          </a:p>
          <a:p>
            <a:r>
              <a:rPr lang="en-AU" sz="2600" dirty="0"/>
              <a:t>We show that the change in the productive capacity of natural capital on farms can be presented by unitless and easy to interpret scores.</a:t>
            </a:r>
            <a:endParaRPr lang="en-US" dirty="0"/>
          </a:p>
          <a:p>
            <a:endParaRPr lang="en-AU" dirty="0"/>
          </a:p>
        </p:txBody>
      </p:sp>
      <p:sp>
        <p:nvSpPr>
          <p:cNvPr id="4" name="Slide Number Placeholder 3"/>
          <p:cNvSpPr>
            <a:spLocks noGrp="1"/>
          </p:cNvSpPr>
          <p:nvPr>
            <p:ph type="sldNum" sz="quarter" idx="10"/>
          </p:nvPr>
        </p:nvSpPr>
        <p:spPr/>
        <p:txBody>
          <a:bodyPr/>
          <a:lstStyle/>
          <a:p>
            <a:pPr>
              <a:defRPr/>
            </a:pPr>
            <a:fld id="{CA2B04A7-005D-4B9E-AE89-0114FF2415C4}" type="slidenum">
              <a:rPr lang="en-AU" altLang="en-US" smtClean="0"/>
              <a:pPr>
                <a:defRPr/>
              </a:pPr>
              <a:t>5</a:t>
            </a:fld>
            <a:endParaRPr lang="en-AU" altLang="en-US"/>
          </a:p>
        </p:txBody>
      </p:sp>
    </p:spTree>
    <p:extLst>
      <p:ext uri="{BB962C8B-B14F-4D97-AF65-F5344CB8AC3E}">
        <p14:creationId xmlns:p14="http://schemas.microsoft.com/office/powerpoint/2010/main" val="15812830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2"/>
          <p:cNvGrpSpPr>
            <a:grpSpLocks/>
          </p:cNvGrpSpPr>
          <p:nvPr/>
        </p:nvGrpSpPr>
        <p:grpSpPr bwMode="auto">
          <a:xfrm>
            <a:off x="379653" y="1512069"/>
            <a:ext cx="8241820" cy="2612687"/>
            <a:chOff x="103" y="2049"/>
            <a:chExt cx="11373" cy="3223"/>
          </a:xfrm>
        </p:grpSpPr>
        <p:sp>
          <p:nvSpPr>
            <p:cNvPr id="7180" name="Rectangle 3"/>
            <p:cNvSpPr>
              <a:spLocks noChangeArrowheads="1"/>
            </p:cNvSpPr>
            <p:nvPr/>
          </p:nvSpPr>
          <p:spPr bwMode="auto">
            <a:xfrm>
              <a:off x="103" y="3326"/>
              <a:ext cx="2068" cy="532"/>
            </a:xfrm>
            <a:prstGeom prst="rect">
              <a:avLst/>
            </a:prstGeom>
            <a:solidFill>
              <a:srgbClr val="FFFFFF"/>
            </a:solidFill>
            <a:ln w="9525">
              <a:solidFill>
                <a:srgbClr val="000000"/>
              </a:solidFill>
              <a:miter lim="800000"/>
              <a:headEnd/>
              <a:tailEnd/>
            </a:ln>
          </p:spPr>
          <p:txBody>
            <a:bodyPr/>
            <a:lstStyle/>
            <a:p>
              <a:pPr algn="ctr" eaLnBrk="0" hangingPunct="0">
                <a:spcAft>
                  <a:spcPts val="1000"/>
                </a:spcAft>
              </a:pPr>
              <a:r>
                <a:rPr lang="en-AU" altLang="en-US" sz="1600"/>
                <a:t>Human capital</a:t>
              </a:r>
              <a:endParaRPr lang="en-US" altLang="en-US" sz="1600"/>
            </a:p>
          </p:txBody>
        </p:sp>
        <p:sp>
          <p:nvSpPr>
            <p:cNvPr id="7181" name="Rectangle 4"/>
            <p:cNvSpPr>
              <a:spLocks noChangeArrowheads="1"/>
            </p:cNvSpPr>
            <p:nvPr/>
          </p:nvSpPr>
          <p:spPr bwMode="auto">
            <a:xfrm>
              <a:off x="2229" y="3327"/>
              <a:ext cx="2402" cy="532"/>
            </a:xfrm>
            <a:prstGeom prst="rect">
              <a:avLst/>
            </a:prstGeom>
            <a:solidFill>
              <a:srgbClr val="FFFFFF"/>
            </a:solidFill>
            <a:ln w="9525">
              <a:solidFill>
                <a:srgbClr val="000000"/>
              </a:solidFill>
              <a:miter lim="800000"/>
              <a:headEnd/>
              <a:tailEnd/>
            </a:ln>
          </p:spPr>
          <p:txBody>
            <a:bodyPr/>
            <a:lstStyle/>
            <a:p>
              <a:pPr algn="ctr" eaLnBrk="0" hangingPunct="0">
                <a:spcAft>
                  <a:spcPts val="1000"/>
                </a:spcAft>
              </a:pPr>
              <a:r>
                <a:rPr lang="en-AU" altLang="en-US" sz="1600"/>
                <a:t>Financial capital</a:t>
              </a:r>
              <a:endParaRPr lang="en-US" altLang="en-US" sz="1600"/>
            </a:p>
          </p:txBody>
        </p:sp>
        <p:sp>
          <p:nvSpPr>
            <p:cNvPr id="7182" name="Rectangle 5"/>
            <p:cNvSpPr>
              <a:spLocks noChangeArrowheads="1"/>
            </p:cNvSpPr>
            <p:nvPr/>
          </p:nvSpPr>
          <p:spPr bwMode="auto">
            <a:xfrm>
              <a:off x="4823" y="3316"/>
              <a:ext cx="1869" cy="764"/>
            </a:xfrm>
            <a:prstGeom prst="rect">
              <a:avLst/>
            </a:prstGeom>
            <a:solidFill>
              <a:srgbClr val="FFFFFF"/>
            </a:solidFill>
            <a:ln w="9525">
              <a:solidFill>
                <a:srgbClr val="000000"/>
              </a:solidFill>
              <a:miter lim="800000"/>
              <a:headEnd/>
              <a:tailEnd/>
            </a:ln>
          </p:spPr>
          <p:txBody>
            <a:bodyPr/>
            <a:lstStyle/>
            <a:p>
              <a:pPr algn="ctr" eaLnBrk="0" hangingPunct="0">
                <a:spcAft>
                  <a:spcPts val="1000"/>
                </a:spcAft>
              </a:pPr>
              <a:r>
                <a:rPr lang="en-AU" altLang="en-US" sz="1600" b="1">
                  <a:latin typeface="Calibri" pitchFamily="34" charset="0"/>
                </a:rPr>
                <a:t>Natural capital</a:t>
              </a:r>
              <a:endParaRPr lang="en-US" altLang="en-US" sz="1600"/>
            </a:p>
          </p:txBody>
        </p:sp>
        <p:sp>
          <p:nvSpPr>
            <p:cNvPr id="7183" name="Rectangle 6"/>
            <p:cNvSpPr>
              <a:spLocks noChangeArrowheads="1"/>
            </p:cNvSpPr>
            <p:nvPr/>
          </p:nvSpPr>
          <p:spPr bwMode="auto">
            <a:xfrm>
              <a:off x="6861" y="3327"/>
              <a:ext cx="2546" cy="532"/>
            </a:xfrm>
            <a:prstGeom prst="rect">
              <a:avLst/>
            </a:prstGeom>
            <a:solidFill>
              <a:srgbClr val="FFFFFF"/>
            </a:solidFill>
            <a:ln w="9525">
              <a:solidFill>
                <a:srgbClr val="000000"/>
              </a:solidFill>
              <a:miter lim="800000"/>
              <a:headEnd/>
              <a:tailEnd/>
            </a:ln>
          </p:spPr>
          <p:txBody>
            <a:bodyPr/>
            <a:lstStyle/>
            <a:p>
              <a:pPr algn="ctr" eaLnBrk="0" hangingPunct="0">
                <a:spcAft>
                  <a:spcPts val="1000"/>
                </a:spcAft>
              </a:pPr>
              <a:r>
                <a:rPr lang="en-AU" altLang="en-US" sz="1600"/>
                <a:t>Inputs/technology</a:t>
              </a:r>
              <a:endParaRPr lang="en-US" altLang="en-US" sz="1600"/>
            </a:p>
          </p:txBody>
        </p:sp>
        <p:sp>
          <p:nvSpPr>
            <p:cNvPr id="7184" name="Rectangle 7"/>
            <p:cNvSpPr>
              <a:spLocks noChangeArrowheads="1"/>
            </p:cNvSpPr>
            <p:nvPr/>
          </p:nvSpPr>
          <p:spPr bwMode="auto">
            <a:xfrm>
              <a:off x="9607" y="3315"/>
              <a:ext cx="1869" cy="532"/>
            </a:xfrm>
            <a:prstGeom prst="rect">
              <a:avLst/>
            </a:prstGeom>
            <a:solidFill>
              <a:srgbClr val="FFFFFF"/>
            </a:solidFill>
            <a:ln w="9525">
              <a:solidFill>
                <a:srgbClr val="000000"/>
              </a:solidFill>
              <a:miter lim="800000"/>
              <a:headEnd/>
              <a:tailEnd/>
            </a:ln>
          </p:spPr>
          <p:txBody>
            <a:bodyPr/>
            <a:lstStyle/>
            <a:p>
              <a:pPr algn="ctr" eaLnBrk="0" hangingPunct="0">
                <a:spcAft>
                  <a:spcPts val="1000"/>
                </a:spcAft>
              </a:pPr>
              <a:r>
                <a:rPr lang="en-AU" altLang="en-US" sz="1600"/>
                <a:t>Built capital</a:t>
              </a:r>
              <a:endParaRPr lang="en-US" altLang="en-US" sz="1600"/>
            </a:p>
          </p:txBody>
        </p:sp>
        <p:sp>
          <p:nvSpPr>
            <p:cNvPr id="7185" name="Rectangle 8"/>
            <p:cNvSpPr>
              <a:spLocks noChangeArrowheads="1"/>
            </p:cNvSpPr>
            <p:nvPr/>
          </p:nvSpPr>
          <p:spPr bwMode="auto">
            <a:xfrm>
              <a:off x="4520" y="2049"/>
              <a:ext cx="2013" cy="533"/>
            </a:xfrm>
            <a:prstGeom prst="rect">
              <a:avLst/>
            </a:prstGeom>
            <a:solidFill>
              <a:srgbClr val="FFFFFF"/>
            </a:solidFill>
            <a:ln w="9525">
              <a:solidFill>
                <a:srgbClr val="000000"/>
              </a:solidFill>
              <a:miter lim="800000"/>
              <a:headEnd/>
              <a:tailEnd/>
            </a:ln>
          </p:spPr>
          <p:txBody>
            <a:bodyPr/>
            <a:lstStyle/>
            <a:p>
              <a:pPr algn="ctr" eaLnBrk="0" hangingPunct="0">
                <a:spcAft>
                  <a:spcPts val="1000"/>
                </a:spcAft>
              </a:pPr>
              <a:r>
                <a:rPr lang="en-AU" altLang="en-US" sz="1600" b="1"/>
                <a:t>Farm</a:t>
              </a:r>
              <a:endParaRPr lang="en-US" altLang="en-US" sz="1600" b="1"/>
            </a:p>
          </p:txBody>
        </p:sp>
        <p:cxnSp>
          <p:nvCxnSpPr>
            <p:cNvPr id="7186" name="AutoShape 9"/>
            <p:cNvCxnSpPr>
              <a:cxnSpLocks noChangeShapeType="1"/>
            </p:cNvCxnSpPr>
            <p:nvPr/>
          </p:nvCxnSpPr>
          <p:spPr bwMode="auto">
            <a:xfrm flipV="1">
              <a:off x="5604" y="2653"/>
              <a:ext cx="0" cy="674"/>
            </a:xfrm>
            <a:prstGeom prst="straightConnector1">
              <a:avLst/>
            </a:prstGeom>
            <a:noFill/>
            <a:ln w="9525">
              <a:solidFill>
                <a:srgbClr val="000000"/>
              </a:solidFill>
              <a:round/>
              <a:headEnd/>
              <a:tailEnd type="triangle" w="med" len="med"/>
            </a:ln>
          </p:spPr>
        </p:cxnSp>
        <p:cxnSp>
          <p:nvCxnSpPr>
            <p:cNvPr id="7187" name="AutoShape 10"/>
            <p:cNvCxnSpPr>
              <a:cxnSpLocks noChangeShapeType="1"/>
            </p:cNvCxnSpPr>
            <p:nvPr/>
          </p:nvCxnSpPr>
          <p:spPr bwMode="auto">
            <a:xfrm flipV="1">
              <a:off x="3391" y="2653"/>
              <a:ext cx="2083" cy="674"/>
            </a:xfrm>
            <a:prstGeom prst="straightConnector1">
              <a:avLst/>
            </a:prstGeom>
            <a:noFill/>
            <a:ln w="9525">
              <a:solidFill>
                <a:srgbClr val="000000"/>
              </a:solidFill>
              <a:round/>
              <a:headEnd/>
              <a:tailEnd type="triangle" w="med" len="med"/>
            </a:ln>
          </p:spPr>
        </p:cxnSp>
        <p:cxnSp>
          <p:nvCxnSpPr>
            <p:cNvPr id="7188" name="AutoShape 11"/>
            <p:cNvCxnSpPr>
              <a:cxnSpLocks noChangeShapeType="1"/>
            </p:cNvCxnSpPr>
            <p:nvPr/>
          </p:nvCxnSpPr>
          <p:spPr bwMode="auto">
            <a:xfrm flipV="1">
              <a:off x="1379" y="2673"/>
              <a:ext cx="3676" cy="622"/>
            </a:xfrm>
            <a:prstGeom prst="straightConnector1">
              <a:avLst/>
            </a:prstGeom>
            <a:noFill/>
            <a:ln w="9525">
              <a:solidFill>
                <a:srgbClr val="000000"/>
              </a:solidFill>
              <a:round/>
              <a:headEnd/>
              <a:tailEnd type="triangle" w="med" len="med"/>
            </a:ln>
          </p:spPr>
        </p:cxnSp>
        <p:cxnSp>
          <p:nvCxnSpPr>
            <p:cNvPr id="7189" name="AutoShape 12"/>
            <p:cNvCxnSpPr>
              <a:cxnSpLocks noChangeShapeType="1"/>
            </p:cNvCxnSpPr>
            <p:nvPr/>
          </p:nvCxnSpPr>
          <p:spPr bwMode="auto">
            <a:xfrm flipH="1" flipV="1">
              <a:off x="5757" y="2676"/>
              <a:ext cx="2159" cy="612"/>
            </a:xfrm>
            <a:prstGeom prst="straightConnector1">
              <a:avLst/>
            </a:prstGeom>
            <a:noFill/>
            <a:ln w="9525">
              <a:solidFill>
                <a:srgbClr val="000000"/>
              </a:solidFill>
              <a:round/>
              <a:headEnd/>
              <a:tailEnd type="triangle" w="med" len="med"/>
            </a:ln>
          </p:spPr>
        </p:cxnSp>
        <p:cxnSp>
          <p:nvCxnSpPr>
            <p:cNvPr id="7190" name="AutoShape 13"/>
            <p:cNvCxnSpPr>
              <a:cxnSpLocks noChangeShapeType="1"/>
            </p:cNvCxnSpPr>
            <p:nvPr/>
          </p:nvCxnSpPr>
          <p:spPr bwMode="auto">
            <a:xfrm flipH="1" flipV="1">
              <a:off x="6158" y="2683"/>
              <a:ext cx="3973" cy="622"/>
            </a:xfrm>
            <a:prstGeom prst="straightConnector1">
              <a:avLst/>
            </a:prstGeom>
            <a:noFill/>
            <a:ln w="9525">
              <a:solidFill>
                <a:srgbClr val="000000"/>
              </a:solidFill>
              <a:round/>
              <a:headEnd/>
              <a:tailEnd type="triangle" w="med" len="med"/>
            </a:ln>
          </p:spPr>
        </p:cxnSp>
        <p:cxnSp>
          <p:nvCxnSpPr>
            <p:cNvPr id="7194" name="AutoShape 17"/>
            <p:cNvCxnSpPr>
              <a:cxnSpLocks noChangeShapeType="1"/>
            </p:cNvCxnSpPr>
            <p:nvPr/>
          </p:nvCxnSpPr>
          <p:spPr bwMode="auto">
            <a:xfrm>
              <a:off x="6535" y="2356"/>
              <a:ext cx="652" cy="1"/>
            </a:xfrm>
            <a:prstGeom prst="straightConnector1">
              <a:avLst/>
            </a:prstGeom>
            <a:noFill/>
            <a:ln w="9525">
              <a:solidFill>
                <a:srgbClr val="000000"/>
              </a:solidFill>
              <a:round/>
              <a:headEnd/>
              <a:tailEnd type="triangle" w="med" len="med"/>
            </a:ln>
          </p:spPr>
        </p:cxnSp>
        <p:sp>
          <p:nvSpPr>
            <p:cNvPr id="7199" name="Rectangle 23"/>
            <p:cNvSpPr>
              <a:spLocks noChangeArrowheads="1"/>
            </p:cNvSpPr>
            <p:nvPr/>
          </p:nvSpPr>
          <p:spPr bwMode="auto">
            <a:xfrm>
              <a:off x="5660" y="4763"/>
              <a:ext cx="1741" cy="509"/>
            </a:xfrm>
            <a:prstGeom prst="rect">
              <a:avLst/>
            </a:prstGeom>
            <a:solidFill>
              <a:srgbClr val="FFFFFF"/>
            </a:solidFill>
            <a:ln w="9525">
              <a:solidFill>
                <a:srgbClr val="000000"/>
              </a:solidFill>
              <a:miter lim="800000"/>
              <a:headEnd/>
              <a:tailEnd/>
            </a:ln>
          </p:spPr>
          <p:txBody>
            <a:bodyPr/>
            <a:lstStyle/>
            <a:p>
              <a:pPr algn="ctr" eaLnBrk="0" hangingPunct="0"/>
              <a:r>
                <a:rPr lang="en-US" altLang="en-US" sz="1600"/>
                <a:t>Soil</a:t>
              </a:r>
            </a:p>
          </p:txBody>
        </p:sp>
      </p:grpSp>
      <p:sp>
        <p:nvSpPr>
          <p:cNvPr id="7171" name="Title 1"/>
          <p:cNvSpPr>
            <a:spLocks noGrp="1"/>
          </p:cNvSpPr>
          <p:nvPr>
            <p:ph type="title"/>
          </p:nvPr>
        </p:nvSpPr>
        <p:spPr>
          <a:xfrm>
            <a:off x="-78421" y="489204"/>
            <a:ext cx="8229600" cy="647700"/>
          </a:xfrm>
        </p:spPr>
        <p:txBody>
          <a:bodyPr/>
          <a:lstStyle/>
          <a:p>
            <a:pPr eaLnBrk="1" hangingPunct="1"/>
            <a:r>
              <a:rPr lang="en-AU" altLang="en-US" sz="2000" b="1" dirty="0">
                <a:latin typeface="Arial" charset="0"/>
                <a:cs typeface="Arial" charset="0"/>
              </a:rPr>
              <a:t/>
            </a:r>
            <a:br>
              <a:rPr lang="en-AU" altLang="en-US" sz="2000" b="1" dirty="0">
                <a:latin typeface="Arial" charset="0"/>
                <a:cs typeface="Arial" charset="0"/>
              </a:rPr>
            </a:br>
            <a:r>
              <a:rPr lang="en-AU" altLang="en-US" sz="2000" b="1" dirty="0">
                <a:latin typeface="Arial" charset="0"/>
                <a:cs typeface="Arial" charset="0"/>
              </a:rPr>
              <a:t/>
            </a:r>
            <a:br>
              <a:rPr lang="en-AU" altLang="en-US" sz="2000" b="1" dirty="0">
                <a:latin typeface="Arial" charset="0"/>
                <a:cs typeface="Arial" charset="0"/>
              </a:rPr>
            </a:br>
            <a:r>
              <a:rPr lang="en-AU" altLang="en-US" sz="2000" b="1" dirty="0">
                <a:latin typeface="Arial" charset="0"/>
                <a:cs typeface="Arial" charset="0"/>
              </a:rPr>
              <a:t/>
            </a:r>
            <a:br>
              <a:rPr lang="en-AU" altLang="en-US" sz="2000" b="1" dirty="0">
                <a:latin typeface="Arial" charset="0"/>
                <a:cs typeface="Arial" charset="0"/>
              </a:rPr>
            </a:br>
            <a:r>
              <a:rPr lang="en-AU" altLang="en-US" sz="2000" b="1" dirty="0">
                <a:latin typeface="Arial" charset="0"/>
                <a:cs typeface="Arial" charset="0"/>
              </a:rPr>
              <a:t/>
            </a:r>
            <a:br>
              <a:rPr lang="en-AU" altLang="en-US" sz="2000" b="1" dirty="0">
                <a:latin typeface="Arial" charset="0"/>
                <a:cs typeface="Arial" charset="0"/>
              </a:rPr>
            </a:br>
            <a:r>
              <a:rPr lang="en-AU" altLang="en-US" sz="2000" b="1" dirty="0">
                <a:latin typeface="Arial" charset="0"/>
                <a:cs typeface="Arial" charset="0"/>
              </a:rPr>
              <a:t>NCA Model for a Farm – an example</a:t>
            </a:r>
            <a:r>
              <a:rPr lang="en-AU" altLang="en-US" sz="2000" b="1" i="1" dirty="0">
                <a:latin typeface="Arial" charset="0"/>
                <a:cs typeface="Arial" charset="0"/>
              </a:rPr>
              <a:t/>
            </a:r>
            <a:br>
              <a:rPr lang="en-AU" altLang="en-US" sz="2000" b="1" i="1" dirty="0">
                <a:latin typeface="Arial" charset="0"/>
                <a:cs typeface="Arial" charset="0"/>
              </a:rPr>
            </a:br>
            <a:endParaRPr lang="en-AU" altLang="en-US" sz="1600" b="1" i="1" dirty="0">
              <a:latin typeface="Arial" charset="0"/>
              <a:cs typeface="Arial" charset="0"/>
            </a:endParaRPr>
          </a:p>
        </p:txBody>
      </p:sp>
      <p:sp>
        <p:nvSpPr>
          <p:cNvPr id="7173" name="Rectangle 22"/>
          <p:cNvSpPr>
            <a:spLocks noChangeArrowheads="1"/>
          </p:cNvSpPr>
          <p:nvPr/>
        </p:nvSpPr>
        <p:spPr bwMode="auto">
          <a:xfrm>
            <a:off x="1333500" y="3760788"/>
            <a:ext cx="1263650" cy="396875"/>
          </a:xfrm>
          <a:prstGeom prst="rect">
            <a:avLst/>
          </a:prstGeom>
          <a:solidFill>
            <a:srgbClr val="FFFFFF"/>
          </a:solidFill>
          <a:ln w="9525">
            <a:solidFill>
              <a:srgbClr val="000000"/>
            </a:solidFill>
            <a:miter lim="800000"/>
            <a:headEnd/>
            <a:tailEnd/>
          </a:ln>
        </p:spPr>
        <p:txBody>
          <a:bodyPr/>
          <a:lstStyle/>
          <a:p>
            <a:pPr algn="ctr" eaLnBrk="0" hangingPunct="0">
              <a:spcAft>
                <a:spcPts val="1000"/>
              </a:spcAft>
            </a:pPr>
            <a:r>
              <a:rPr lang="en-AU" altLang="en-US" sz="1600"/>
              <a:t>Water</a:t>
            </a:r>
            <a:endParaRPr lang="en-US" altLang="en-US" sz="1600"/>
          </a:p>
        </p:txBody>
      </p:sp>
      <p:sp>
        <p:nvSpPr>
          <p:cNvPr id="7174" name="Rectangle 22"/>
          <p:cNvSpPr>
            <a:spLocks noChangeArrowheads="1"/>
          </p:cNvSpPr>
          <p:nvPr/>
        </p:nvSpPr>
        <p:spPr bwMode="auto">
          <a:xfrm>
            <a:off x="2873375" y="3760788"/>
            <a:ext cx="1263650" cy="412750"/>
          </a:xfrm>
          <a:prstGeom prst="rect">
            <a:avLst/>
          </a:prstGeom>
          <a:solidFill>
            <a:srgbClr val="FFFFFF"/>
          </a:solidFill>
          <a:ln w="9525">
            <a:solidFill>
              <a:srgbClr val="000000"/>
            </a:solidFill>
            <a:miter lim="800000"/>
            <a:headEnd/>
            <a:tailEnd/>
          </a:ln>
        </p:spPr>
        <p:txBody>
          <a:bodyPr/>
          <a:lstStyle/>
          <a:p>
            <a:pPr algn="ctr" eaLnBrk="0" hangingPunct="0">
              <a:spcAft>
                <a:spcPts val="1000"/>
              </a:spcAft>
            </a:pPr>
            <a:r>
              <a:rPr lang="en-AU" altLang="en-US" sz="1600"/>
              <a:t>Pasture</a:t>
            </a:r>
            <a:endParaRPr lang="en-US" altLang="en-US" sz="1600"/>
          </a:p>
        </p:txBody>
      </p:sp>
      <p:cxnSp>
        <p:nvCxnSpPr>
          <p:cNvPr id="7175" name="AutoShape 10"/>
          <p:cNvCxnSpPr>
            <a:cxnSpLocks noChangeShapeType="1"/>
          </p:cNvCxnSpPr>
          <p:nvPr/>
        </p:nvCxnSpPr>
        <p:spPr bwMode="auto">
          <a:xfrm flipV="1">
            <a:off x="3446463" y="3235325"/>
            <a:ext cx="746125" cy="506413"/>
          </a:xfrm>
          <a:prstGeom prst="straightConnector1">
            <a:avLst/>
          </a:prstGeom>
          <a:noFill/>
          <a:ln w="9525">
            <a:solidFill>
              <a:srgbClr val="000000"/>
            </a:solidFill>
            <a:round/>
            <a:headEnd/>
            <a:tailEnd type="triangle" w="med" len="med"/>
          </a:ln>
        </p:spPr>
      </p:cxnSp>
      <p:cxnSp>
        <p:nvCxnSpPr>
          <p:cNvPr id="7176" name="AutoShape 11"/>
          <p:cNvCxnSpPr>
            <a:cxnSpLocks noChangeShapeType="1"/>
          </p:cNvCxnSpPr>
          <p:nvPr/>
        </p:nvCxnSpPr>
        <p:spPr bwMode="auto">
          <a:xfrm flipV="1">
            <a:off x="2255838" y="3236913"/>
            <a:ext cx="1728787" cy="504825"/>
          </a:xfrm>
          <a:prstGeom prst="straightConnector1">
            <a:avLst/>
          </a:prstGeom>
          <a:noFill/>
          <a:ln w="9525">
            <a:solidFill>
              <a:srgbClr val="000000"/>
            </a:solidFill>
            <a:round/>
            <a:headEnd/>
            <a:tailEnd type="triangle" w="med" len="med"/>
          </a:ln>
        </p:spPr>
      </p:cxnSp>
      <p:cxnSp>
        <p:nvCxnSpPr>
          <p:cNvPr id="7177" name="AutoShape 9"/>
          <p:cNvCxnSpPr>
            <a:cxnSpLocks noChangeShapeType="1"/>
          </p:cNvCxnSpPr>
          <p:nvPr/>
        </p:nvCxnSpPr>
        <p:spPr bwMode="auto">
          <a:xfrm flipH="1" flipV="1">
            <a:off x="4406717" y="3175500"/>
            <a:ext cx="477837" cy="504825"/>
          </a:xfrm>
          <a:prstGeom prst="straightConnector1">
            <a:avLst/>
          </a:prstGeom>
          <a:noFill/>
          <a:ln w="9525">
            <a:solidFill>
              <a:srgbClr val="000000"/>
            </a:solidFill>
            <a:round/>
            <a:headEnd/>
            <a:tailEnd type="triangle" w="med" len="med"/>
          </a:ln>
        </p:spPr>
      </p:cxnSp>
      <p:cxnSp>
        <p:nvCxnSpPr>
          <p:cNvPr id="7178" name="AutoShape 12"/>
          <p:cNvCxnSpPr>
            <a:cxnSpLocks noChangeShapeType="1"/>
          </p:cNvCxnSpPr>
          <p:nvPr/>
        </p:nvCxnSpPr>
        <p:spPr bwMode="auto">
          <a:xfrm flipH="1" flipV="1">
            <a:off x="4767263" y="3213100"/>
            <a:ext cx="1584325" cy="503238"/>
          </a:xfrm>
          <a:prstGeom prst="straightConnector1">
            <a:avLst/>
          </a:prstGeom>
          <a:noFill/>
          <a:ln w="9525">
            <a:solidFill>
              <a:srgbClr val="000000"/>
            </a:solidFill>
            <a:round/>
            <a:headEnd/>
            <a:tailEnd type="triangle" w="med" len="med"/>
          </a:ln>
        </p:spPr>
      </p:cxnSp>
      <p:sp>
        <p:nvSpPr>
          <p:cNvPr id="7179" name="Rectangle 22"/>
          <p:cNvSpPr>
            <a:spLocks noChangeArrowheads="1"/>
          </p:cNvSpPr>
          <p:nvPr/>
        </p:nvSpPr>
        <p:spPr bwMode="auto">
          <a:xfrm>
            <a:off x="5949950" y="3716338"/>
            <a:ext cx="1263650" cy="412750"/>
          </a:xfrm>
          <a:prstGeom prst="rect">
            <a:avLst/>
          </a:prstGeom>
          <a:solidFill>
            <a:srgbClr val="FFFFFF"/>
          </a:solidFill>
          <a:ln w="9525">
            <a:solidFill>
              <a:srgbClr val="000000"/>
            </a:solidFill>
            <a:miter lim="800000"/>
            <a:headEnd/>
            <a:tailEnd/>
          </a:ln>
        </p:spPr>
        <p:txBody>
          <a:bodyPr/>
          <a:lstStyle/>
          <a:p>
            <a:pPr algn="ctr" eaLnBrk="0" hangingPunct="0">
              <a:spcAft>
                <a:spcPts val="1000"/>
              </a:spcAft>
            </a:pPr>
            <a:r>
              <a:rPr lang="en-AU" altLang="en-US" sz="1600"/>
              <a:t>Vegetation</a:t>
            </a:r>
            <a:endParaRPr lang="en-US" altLang="en-US" sz="1600"/>
          </a:p>
        </p:txBody>
      </p:sp>
      <p:sp>
        <p:nvSpPr>
          <p:cNvPr id="32" name="Rectangle 15"/>
          <p:cNvSpPr>
            <a:spLocks noChangeArrowheads="1"/>
          </p:cNvSpPr>
          <p:nvPr/>
        </p:nvSpPr>
        <p:spPr bwMode="auto">
          <a:xfrm>
            <a:off x="5539582" y="1507319"/>
            <a:ext cx="1674018" cy="320202"/>
          </a:xfrm>
          <a:prstGeom prst="rect">
            <a:avLst/>
          </a:prstGeom>
          <a:solidFill>
            <a:srgbClr val="FFFFFF"/>
          </a:solidFill>
          <a:ln w="9525">
            <a:solidFill>
              <a:srgbClr val="000000"/>
            </a:solidFill>
            <a:miter lim="800000"/>
            <a:headEnd/>
            <a:tailEnd/>
          </a:ln>
        </p:spPr>
        <p:txBody>
          <a:bodyPr/>
          <a:lstStyle/>
          <a:p>
            <a:pPr algn="ctr" eaLnBrk="0" hangingPunct="0">
              <a:spcAft>
                <a:spcPts val="1000"/>
              </a:spcAft>
            </a:pPr>
            <a:r>
              <a:rPr lang="en-US" altLang="en-US" b="1" dirty="0">
                <a:solidFill>
                  <a:schemeClr val="tx2">
                    <a:lumMod val="50000"/>
                  </a:schemeClr>
                </a:solidFill>
              </a:rPr>
              <a:t>Farm output</a:t>
            </a:r>
          </a:p>
        </p:txBody>
      </p:sp>
    </p:spTree>
    <p:extLst>
      <p:ext uri="{BB962C8B-B14F-4D97-AF65-F5344CB8AC3E}">
        <p14:creationId xmlns:p14="http://schemas.microsoft.com/office/powerpoint/2010/main" val="42408774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600831" y="476672"/>
            <a:ext cx="8229600" cy="504825"/>
          </a:xfrm>
        </p:spPr>
        <p:txBody>
          <a:bodyPr rtlCol="0">
            <a:normAutofit/>
          </a:bodyPr>
          <a:lstStyle/>
          <a:p>
            <a:pPr algn="ctr" eaLnBrk="1" fontAlgn="auto" hangingPunct="1">
              <a:spcAft>
                <a:spcPts val="0"/>
              </a:spcAft>
              <a:defRPr/>
            </a:pPr>
            <a:r>
              <a:rPr lang="en-AU" altLang="en-US" sz="2800" b="1" dirty="0">
                <a:latin typeface="Arial" charset="0"/>
                <a:cs typeface="Arial" charset="0"/>
              </a:rPr>
              <a:t>The approach</a:t>
            </a:r>
          </a:p>
        </p:txBody>
      </p:sp>
      <p:sp>
        <p:nvSpPr>
          <p:cNvPr id="3075" name="Content Placeholder 2"/>
          <p:cNvSpPr>
            <a:spLocks noGrp="1"/>
          </p:cNvSpPr>
          <p:nvPr>
            <p:ph idx="1"/>
          </p:nvPr>
        </p:nvSpPr>
        <p:spPr>
          <a:xfrm>
            <a:off x="467543" y="1381239"/>
            <a:ext cx="8496175" cy="5472608"/>
          </a:xfrm>
        </p:spPr>
        <p:txBody>
          <a:bodyPr>
            <a:normAutofit/>
          </a:bodyPr>
          <a:lstStyle/>
          <a:p>
            <a:pPr lvl="1" eaLnBrk="1" hangingPunct="1">
              <a:spcBef>
                <a:spcPts val="600"/>
              </a:spcBef>
              <a:spcAft>
                <a:spcPts val="600"/>
              </a:spcAft>
            </a:pPr>
            <a:r>
              <a:rPr lang="en-AU" sz="2200" dirty="0"/>
              <a:t>The approach proposed here relies on evaluating the contribution that natural capital makes to producing a given level of agricultural output using a given level of other factors of production, and on evaluating how does this contribution of natural capital change over time. </a:t>
            </a:r>
          </a:p>
          <a:p>
            <a:pPr marL="177800" lvl="1" indent="0" eaLnBrk="1" hangingPunct="1">
              <a:spcBef>
                <a:spcPts val="600"/>
              </a:spcBef>
              <a:spcAft>
                <a:spcPts val="600"/>
              </a:spcAft>
              <a:buNone/>
            </a:pPr>
            <a:endParaRPr lang="en-AU" sz="2200" dirty="0"/>
          </a:p>
          <a:p>
            <a:pPr lvl="1" eaLnBrk="1" hangingPunct="1">
              <a:spcBef>
                <a:spcPts val="600"/>
              </a:spcBef>
              <a:spcAft>
                <a:spcPts val="600"/>
              </a:spcAft>
            </a:pPr>
            <a:r>
              <a:rPr lang="en-AU" sz="2200" dirty="0"/>
              <a:t>This is used to draw inferences about the dynamics of the productive capacity of natural capital based on comparisons among farming peers of the change in contributions that natural capital is making to agricultural production.</a:t>
            </a:r>
          </a:p>
          <a:p>
            <a:pPr marL="177800" lvl="1" indent="0" eaLnBrk="1" hangingPunct="1">
              <a:spcBef>
                <a:spcPts val="600"/>
              </a:spcBef>
              <a:spcAft>
                <a:spcPts val="600"/>
              </a:spcAft>
              <a:buNone/>
            </a:pPr>
            <a:endParaRPr lang="en-AU" sz="2200" dirty="0"/>
          </a:p>
          <a:p>
            <a:pPr lvl="1" eaLnBrk="1" hangingPunct="1">
              <a:spcBef>
                <a:spcPts val="600"/>
              </a:spcBef>
              <a:spcAft>
                <a:spcPts val="600"/>
              </a:spcAft>
            </a:pPr>
            <a:r>
              <a:rPr lang="en-AU" sz="2200" dirty="0">
                <a:latin typeface="Arial" panose="020B0604020202020204" pitchFamily="34" charset="0"/>
                <a:cs typeface="Arial" panose="020B0604020202020204" pitchFamily="34" charset="0"/>
              </a:rPr>
              <a:t>It implies a need to devise a common reference against which to compare the peers, such as, for example, a production frontier.</a:t>
            </a:r>
          </a:p>
        </p:txBody>
      </p:sp>
    </p:spTree>
    <p:extLst>
      <p:ext uri="{BB962C8B-B14F-4D97-AF65-F5344CB8AC3E}">
        <p14:creationId xmlns:p14="http://schemas.microsoft.com/office/powerpoint/2010/main" val="9395326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83C96-8E26-41C4-BFBE-73B14AA25D39}"/>
              </a:ext>
            </a:extLst>
          </p:cNvPr>
          <p:cNvSpPr>
            <a:spLocks noGrp="1"/>
          </p:cNvSpPr>
          <p:nvPr>
            <p:ph type="title"/>
          </p:nvPr>
        </p:nvSpPr>
        <p:spPr/>
        <p:txBody>
          <a:bodyPr/>
          <a:lstStyle/>
          <a:p>
            <a:r>
              <a:rPr lang="en-US" dirty="0"/>
              <a:t>A thought experiment to focus ideas</a:t>
            </a:r>
          </a:p>
        </p:txBody>
      </p:sp>
      <p:sp>
        <p:nvSpPr>
          <p:cNvPr id="3" name="Content Placeholder 2">
            <a:extLst>
              <a:ext uri="{FF2B5EF4-FFF2-40B4-BE49-F238E27FC236}">
                <a16:creationId xmlns:a16="http://schemas.microsoft.com/office/drawing/2014/main" id="{EFE6545D-3FDD-46D7-B6D6-F20A05951560}"/>
              </a:ext>
            </a:extLst>
          </p:cNvPr>
          <p:cNvSpPr>
            <a:spLocks noGrp="1"/>
          </p:cNvSpPr>
          <p:nvPr>
            <p:ph idx="1"/>
          </p:nvPr>
        </p:nvSpPr>
        <p:spPr>
          <a:xfrm>
            <a:off x="250824" y="1773239"/>
            <a:ext cx="8662989" cy="935682"/>
          </a:xfrm>
        </p:spPr>
        <p:txBody>
          <a:bodyPr>
            <a:normAutofit lnSpcReduction="10000"/>
          </a:bodyPr>
          <a:lstStyle/>
          <a:p>
            <a:r>
              <a:rPr lang="en-AU" dirty="0"/>
              <a:t>Imagine a perfectly homogenous parcel of land of a given size </a:t>
            </a:r>
            <a:endParaRPr lang="en-US" dirty="0"/>
          </a:p>
        </p:txBody>
      </p:sp>
      <p:sp>
        <p:nvSpPr>
          <p:cNvPr id="4" name="Slide Number Placeholder 3">
            <a:extLst>
              <a:ext uri="{FF2B5EF4-FFF2-40B4-BE49-F238E27FC236}">
                <a16:creationId xmlns:a16="http://schemas.microsoft.com/office/drawing/2014/main" id="{15330A84-A15E-42EA-A8A7-D4C5B31C98E3}"/>
              </a:ext>
            </a:extLst>
          </p:cNvPr>
          <p:cNvSpPr>
            <a:spLocks noGrp="1"/>
          </p:cNvSpPr>
          <p:nvPr>
            <p:ph type="sldNum" sz="quarter" idx="10"/>
          </p:nvPr>
        </p:nvSpPr>
        <p:spPr/>
        <p:txBody>
          <a:bodyPr/>
          <a:lstStyle/>
          <a:p>
            <a:pPr>
              <a:defRPr/>
            </a:pPr>
            <a:fld id="{CA2B04A7-005D-4B9E-AE89-0114FF2415C4}" type="slidenum">
              <a:rPr lang="en-AU" altLang="en-US" smtClean="0"/>
              <a:pPr>
                <a:defRPr/>
              </a:pPr>
              <a:t>8</a:t>
            </a:fld>
            <a:endParaRPr lang="en-AU" altLang="en-US"/>
          </a:p>
        </p:txBody>
      </p:sp>
      <p:pic>
        <p:nvPicPr>
          <p:cNvPr id="5" name="Picture 4">
            <a:extLst>
              <a:ext uri="{FF2B5EF4-FFF2-40B4-BE49-F238E27FC236}">
                <a16:creationId xmlns:a16="http://schemas.microsoft.com/office/drawing/2014/main" id="{F45A80FE-743C-4C33-8457-B262CCE649B8}"/>
              </a:ext>
            </a:extLst>
          </p:cNvPr>
          <p:cNvPicPr>
            <a:picLocks noChangeAspect="1"/>
          </p:cNvPicPr>
          <p:nvPr/>
        </p:nvPicPr>
        <p:blipFill>
          <a:blip r:embed="rId2"/>
          <a:stretch>
            <a:fillRect/>
          </a:stretch>
        </p:blipFill>
        <p:spPr>
          <a:xfrm>
            <a:off x="604130" y="2632091"/>
            <a:ext cx="7064214" cy="3962583"/>
          </a:xfrm>
          <a:prstGeom prst="rect">
            <a:avLst/>
          </a:prstGeom>
        </p:spPr>
      </p:pic>
      <p:pic>
        <p:nvPicPr>
          <p:cNvPr id="11" name="Picture 10">
            <a:extLst>
              <a:ext uri="{FF2B5EF4-FFF2-40B4-BE49-F238E27FC236}">
                <a16:creationId xmlns:a16="http://schemas.microsoft.com/office/drawing/2014/main" id="{3EBCDDB4-635E-45D8-82DE-B826696D2A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7824" y="4725144"/>
            <a:ext cx="304843" cy="1880627"/>
          </a:xfrm>
          <a:prstGeom prst="rect">
            <a:avLst/>
          </a:prstGeom>
        </p:spPr>
      </p:pic>
    </p:spTree>
    <p:extLst>
      <p:ext uri="{BB962C8B-B14F-4D97-AF65-F5344CB8AC3E}">
        <p14:creationId xmlns:p14="http://schemas.microsoft.com/office/powerpoint/2010/main" val="14662485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807A2-2D83-4A08-9BEE-3DCCE568EAF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9D9E5D8-77A8-4539-BCB9-9DBEEBD11FE3}"/>
              </a:ext>
            </a:extLst>
          </p:cNvPr>
          <p:cNvSpPr>
            <a:spLocks noGrp="1"/>
          </p:cNvSpPr>
          <p:nvPr>
            <p:ph idx="1"/>
          </p:nvPr>
        </p:nvSpPr>
        <p:spPr>
          <a:xfrm>
            <a:off x="264825" y="1484313"/>
            <a:ext cx="8662989" cy="4679949"/>
          </a:xfrm>
        </p:spPr>
        <p:txBody>
          <a:bodyPr>
            <a:normAutofit lnSpcReduction="10000"/>
          </a:bodyPr>
          <a:lstStyle/>
          <a:p>
            <a:r>
              <a:rPr lang="en-AU" sz="2400" dirty="0"/>
              <a:t>Homogeneity across space within the parcel applies to all relevant aspects, such as soil attributes, soil microbiota, biodiversity, topography, …. </a:t>
            </a:r>
          </a:p>
          <a:p>
            <a:endParaRPr lang="en-AU" sz="2400" dirty="0"/>
          </a:p>
          <a:p>
            <a:r>
              <a:rPr lang="en-AU" sz="2400" dirty="0"/>
              <a:t>The parcel has been cultivated uniformly over long period of time, in the sense that the same crop was planted, and the same management practices were always applied uniformly across the parcel.</a:t>
            </a:r>
          </a:p>
          <a:p>
            <a:endParaRPr lang="en-AU" sz="2400" dirty="0"/>
          </a:p>
          <a:p>
            <a:r>
              <a:rPr lang="en-AU" sz="2400" dirty="0"/>
              <a:t>During harvest over repeated years yield monitoring was used on this parcel and it has shown completely homogenous yield across the parcel. </a:t>
            </a:r>
            <a:endParaRPr lang="en-US" sz="2400" dirty="0"/>
          </a:p>
        </p:txBody>
      </p:sp>
      <p:sp>
        <p:nvSpPr>
          <p:cNvPr id="4" name="Slide Number Placeholder 3">
            <a:extLst>
              <a:ext uri="{FF2B5EF4-FFF2-40B4-BE49-F238E27FC236}">
                <a16:creationId xmlns:a16="http://schemas.microsoft.com/office/drawing/2014/main" id="{B66DA8DD-7781-4393-AA94-2CC395953F02}"/>
              </a:ext>
            </a:extLst>
          </p:cNvPr>
          <p:cNvSpPr>
            <a:spLocks noGrp="1"/>
          </p:cNvSpPr>
          <p:nvPr>
            <p:ph type="sldNum" sz="quarter" idx="10"/>
          </p:nvPr>
        </p:nvSpPr>
        <p:spPr/>
        <p:txBody>
          <a:bodyPr/>
          <a:lstStyle/>
          <a:p>
            <a:pPr>
              <a:defRPr/>
            </a:pPr>
            <a:fld id="{CA2B04A7-005D-4B9E-AE89-0114FF2415C4}" type="slidenum">
              <a:rPr lang="en-AU" altLang="en-US" smtClean="0"/>
              <a:pPr>
                <a:defRPr/>
              </a:pPr>
              <a:t>9</a:t>
            </a:fld>
            <a:endParaRPr lang="en-AU" altLang="en-US"/>
          </a:p>
        </p:txBody>
      </p:sp>
    </p:spTree>
    <p:extLst>
      <p:ext uri="{BB962C8B-B14F-4D97-AF65-F5344CB8AC3E}">
        <p14:creationId xmlns:p14="http://schemas.microsoft.com/office/powerpoint/2010/main" val="1960385496"/>
      </p:ext>
    </p:extLst>
  </p:cSld>
  <p:clrMapOvr>
    <a:masterClrMapping/>
  </p:clrMapOvr>
</p:sld>
</file>

<file path=ppt/theme/theme1.xml><?xml version="1.0" encoding="utf-8"?>
<a:theme xmlns:a="http://schemas.openxmlformats.org/drawingml/2006/main" name="UNIS Master">
  <a:themeElements>
    <a:clrScheme name="agriculture">
      <a:dk1>
        <a:sysClr val="windowText" lastClr="000000"/>
      </a:dk1>
      <a:lt1>
        <a:sysClr val="window" lastClr="FFFFFF"/>
      </a:lt1>
      <a:dk2>
        <a:srgbClr val="12416C"/>
      </a:dk2>
      <a:lt2>
        <a:srgbClr val="FBCD6B"/>
      </a:lt2>
      <a:accent1>
        <a:srgbClr val="CE1126"/>
      </a:accent1>
      <a:accent2>
        <a:srgbClr val="3E5712"/>
      </a:accent2>
      <a:accent3>
        <a:srgbClr val="6E814D"/>
      </a:accent3>
      <a:accent4>
        <a:srgbClr val="9EAB88"/>
      </a:accent4>
      <a:accent5>
        <a:srgbClr val="C5CCB7"/>
      </a:accent5>
      <a:accent6>
        <a:srgbClr val="D8DDD0"/>
      </a:accent6>
      <a:hlink>
        <a:srgbClr val="0000FF"/>
      </a:hlink>
      <a:folHlink>
        <a:srgbClr val="0000FF"/>
      </a:folHlink>
    </a:clrScheme>
    <a:fontScheme name="UNIS_00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19431</TotalTime>
  <Words>1835</Words>
  <Application>Microsoft Office PowerPoint</Application>
  <PresentationFormat>On-screen Show (4:3)</PresentationFormat>
  <Paragraphs>342</Paragraphs>
  <Slides>29</Slides>
  <Notes>11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8" baseType="lpstr">
      <vt:lpstr>ＭＳ Ｐゴシック</vt:lpstr>
      <vt:lpstr>宋体</vt:lpstr>
      <vt:lpstr>Arial</vt:lpstr>
      <vt:lpstr>Calibri</vt:lpstr>
      <vt:lpstr>Cambria Math</vt:lpstr>
      <vt:lpstr>Times New Roman</vt:lpstr>
      <vt:lpstr>Wingdings</vt:lpstr>
      <vt:lpstr>UNIS Master</vt:lpstr>
      <vt:lpstr>Document</vt:lpstr>
      <vt:lpstr>Accounting for Natural Capital on Farms: Practical Suggestions for Measuring Changes in Soil Natural Capital</vt:lpstr>
      <vt:lpstr>Why account for natural capital?</vt:lpstr>
      <vt:lpstr>Current state of affairs around NCA</vt:lpstr>
      <vt:lpstr>However…</vt:lpstr>
      <vt:lpstr>What we do?</vt:lpstr>
      <vt:lpstr>    NCA Model for a Farm – an example </vt:lpstr>
      <vt:lpstr>The approach</vt:lpstr>
      <vt:lpstr>A thought experiment to focus ideas</vt:lpstr>
      <vt:lpstr>PowerPoint Presentation</vt:lpstr>
      <vt:lpstr>Parcel is divided in two exactly identical parts</vt:lpstr>
      <vt:lpstr>Each part given to a different owner</vt:lpstr>
      <vt:lpstr>In practice…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Estimation of Directional Distance Functions</vt:lpstr>
      <vt:lpstr>Estimated values of SNCI Indicators across groups of fields, various years</vt:lpstr>
      <vt:lpstr>Problems …</vt:lpstr>
      <vt:lpstr> A fix…</vt:lpstr>
      <vt:lpstr>Results from the bootstrapping </vt:lpstr>
      <vt:lpstr>Problems with the data collection</vt:lpstr>
      <vt:lpstr>PowerPoint Presentation</vt:lpstr>
      <vt:lpstr>Conclusions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UNIS Template</dc:title>
  <dc:subject>agriculture</dc:subject>
  <dc:creator>PresentationStudio.com</dc:creator>
  <cp:lastModifiedBy>DIAKOSAVVAS Dimitris, TAD/ARP</cp:lastModifiedBy>
  <cp:revision>1067</cp:revision>
  <cp:lastPrinted>2019-10-24T06:44:22Z</cp:lastPrinted>
  <dcterms:created xsi:type="dcterms:W3CDTF">2010-01-29T23:28:42Z</dcterms:created>
  <dcterms:modified xsi:type="dcterms:W3CDTF">2019-10-24T07:03:34Z</dcterms:modified>
</cp:coreProperties>
</file>