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4"/>
  </p:notesMasterIdLst>
  <p:handoutMasterIdLst>
    <p:handoutMasterId r:id="rId35"/>
  </p:handoutMasterIdLst>
  <p:sldIdLst>
    <p:sldId id="285" r:id="rId2"/>
    <p:sldId id="305" r:id="rId3"/>
    <p:sldId id="326" r:id="rId4"/>
    <p:sldId id="333" r:id="rId5"/>
    <p:sldId id="339" r:id="rId6"/>
    <p:sldId id="341" r:id="rId7"/>
    <p:sldId id="343" r:id="rId8"/>
    <p:sldId id="342" r:id="rId9"/>
    <p:sldId id="345" r:id="rId10"/>
    <p:sldId id="340" r:id="rId11"/>
    <p:sldId id="346" r:id="rId12"/>
    <p:sldId id="349" r:id="rId13"/>
    <p:sldId id="354" r:id="rId14"/>
    <p:sldId id="356" r:id="rId15"/>
    <p:sldId id="359" r:id="rId16"/>
    <p:sldId id="360" r:id="rId17"/>
    <p:sldId id="361" r:id="rId18"/>
    <p:sldId id="371" r:id="rId19"/>
    <p:sldId id="373" r:id="rId20"/>
    <p:sldId id="374" r:id="rId21"/>
    <p:sldId id="375" r:id="rId22"/>
    <p:sldId id="364" r:id="rId23"/>
    <p:sldId id="365" r:id="rId24"/>
    <p:sldId id="336" r:id="rId25"/>
    <p:sldId id="329" r:id="rId26"/>
    <p:sldId id="378" r:id="rId27"/>
    <p:sldId id="367" r:id="rId28"/>
    <p:sldId id="370" r:id="rId29"/>
    <p:sldId id="376" r:id="rId30"/>
    <p:sldId id="377" r:id="rId31"/>
    <p:sldId id="363" r:id="rId32"/>
    <p:sldId id="325" r:id="rId33"/>
  </p:sldIdLst>
  <p:sldSz cx="9144000" cy="6858000" type="screen4x3"/>
  <p:notesSz cx="7023100" cy="9309100"/>
  <p:defaultTextStyle>
    <a:defPPr>
      <a:defRPr lang="en-US"/>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521415D9-36F7-43E2-AB2F-B90AF26B5E84}">
      <p14:sectionLst xmlns:p14="http://schemas.microsoft.com/office/powerpoint/2010/main">
        <p14:section name="Untitled Section" id="{8841D744-7248-4691-B79F-A4A21938AB7C}">
          <p14:sldIdLst>
            <p14:sldId id="285"/>
            <p14:sldId id="305"/>
            <p14:sldId id="326"/>
            <p14:sldId id="333"/>
            <p14:sldId id="339"/>
            <p14:sldId id="341"/>
            <p14:sldId id="343"/>
            <p14:sldId id="342"/>
            <p14:sldId id="345"/>
            <p14:sldId id="340"/>
            <p14:sldId id="346"/>
            <p14:sldId id="349"/>
            <p14:sldId id="354"/>
            <p14:sldId id="356"/>
            <p14:sldId id="359"/>
            <p14:sldId id="360"/>
            <p14:sldId id="361"/>
            <p14:sldId id="371"/>
            <p14:sldId id="373"/>
            <p14:sldId id="374"/>
            <p14:sldId id="375"/>
            <p14:sldId id="364"/>
            <p14:sldId id="365"/>
            <p14:sldId id="336"/>
            <p14:sldId id="329"/>
            <p14:sldId id="378"/>
            <p14:sldId id="367"/>
            <p14:sldId id="370"/>
            <p14:sldId id="376"/>
            <p14:sldId id="377"/>
            <p14:sldId id="363"/>
            <p14:sldId id="32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BDDEFF"/>
    <a:srgbClr val="3166CF"/>
    <a:srgbClr val="3E6FD2"/>
    <a:srgbClr val="2D5EC1"/>
    <a:srgbClr val="99CCFF"/>
    <a:srgbClr val="808080"/>
    <a:srgbClr val="FFD6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87" autoAdjust="0"/>
    <p:restoredTop sz="80114" autoAdjust="0"/>
  </p:normalViewPr>
  <p:slideViewPr>
    <p:cSldViewPr>
      <p:cViewPr varScale="1">
        <p:scale>
          <a:sx n="88" d="100"/>
          <a:sy n="88" d="100"/>
        </p:scale>
        <p:origin x="749"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30" d="100"/>
          <a:sy n="130" d="100"/>
        </p:scale>
        <p:origin x="-2976" y="1080"/>
      </p:cViewPr>
      <p:guideLst>
        <p:guide orient="horz" pos="2932"/>
        <p:guide pos="221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3rd%20Meeting%20OECD%20Network%20on%20Agricultural%20TFPnotes"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'[Worksheet in 3rd Meeting OECD Network on Agricultural TFPnotes]Data'!$B$188</c:f>
              <c:strCache>
                <c:ptCount val="1"/>
                <c:pt idx="0">
                  <c:v>2010</c:v>
                </c:pt>
              </c:strCache>
            </c:strRef>
          </c:tx>
          <c:spPr>
            <a:solidFill>
              <a:srgbClr val="5B9BD5"/>
            </a:solidFill>
            <a:ln w="25400">
              <a:noFill/>
            </a:ln>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TFPnotes]Data'!$B$189:$B$200</c:f>
              <c:numCache>
                <c:formatCode>#\ ##0.0</c:formatCode>
                <c:ptCount val="12"/>
                <c:pt idx="0">
                  <c:v>100</c:v>
                </c:pt>
                <c:pt idx="1">
                  <c:v>100</c:v>
                </c:pt>
                <c:pt idx="2">
                  <c:v>100</c:v>
                </c:pt>
                <c:pt idx="3">
                  <c:v>100</c:v>
                </c:pt>
                <c:pt idx="4">
                  <c:v>100</c:v>
                </c:pt>
                <c:pt idx="5">
                  <c:v>100</c:v>
                </c:pt>
                <c:pt idx="6">
                  <c:v>100</c:v>
                </c:pt>
                <c:pt idx="7">
                  <c:v>100</c:v>
                </c:pt>
                <c:pt idx="8">
                  <c:v>100</c:v>
                </c:pt>
                <c:pt idx="9">
                  <c:v>100</c:v>
                </c:pt>
                <c:pt idx="10">
                  <c:v>100</c:v>
                </c:pt>
                <c:pt idx="11">
                  <c:v>100</c:v>
                </c:pt>
              </c:numCache>
            </c:numRef>
          </c:val>
          <c:extLst>
            <c:ext xmlns:c16="http://schemas.microsoft.com/office/drawing/2014/chart" uri="{C3380CC4-5D6E-409C-BE32-E72D297353CC}">
              <c16:uniqueId val="{00000000-8EA1-4E02-B90D-66E0D9E46FFA}"/>
            </c:ext>
          </c:extLst>
        </c:ser>
        <c:ser>
          <c:idx val="1"/>
          <c:order val="1"/>
          <c:tx>
            <c:strRef>
              <c:f>'[Worksheet in 3rd Meeting OECD Network on Agricultural TFPnotes]Data'!$C$188</c:f>
              <c:strCache>
                <c:ptCount val="1"/>
                <c:pt idx="0">
                  <c:v>2011</c:v>
                </c:pt>
              </c:strCache>
            </c:strRef>
          </c:tx>
          <c:spPr>
            <a:solidFill>
              <a:srgbClr val="ED7D31"/>
            </a:solidFill>
            <a:ln w="25400">
              <a:noFill/>
            </a:ln>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TFPnotes]Data'!$C$189:$C$200</c:f>
              <c:numCache>
                <c:formatCode>#\ ##0.0</c:formatCode>
                <c:ptCount val="12"/>
                <c:pt idx="0">
                  <c:v>102.4</c:v>
                </c:pt>
                <c:pt idx="1">
                  <c:v>101.8</c:v>
                </c:pt>
                <c:pt idx="2">
                  <c:v>100.1</c:v>
                </c:pt>
                <c:pt idx="3">
                  <c:v>99.1</c:v>
                </c:pt>
                <c:pt idx="4">
                  <c:v>102.8</c:v>
                </c:pt>
                <c:pt idx="5">
                  <c:v>103.3</c:v>
                </c:pt>
                <c:pt idx="6">
                  <c:v>99.7</c:v>
                </c:pt>
                <c:pt idx="7">
                  <c:v>101.7</c:v>
                </c:pt>
                <c:pt idx="8">
                  <c:v>104</c:v>
                </c:pt>
                <c:pt idx="9">
                  <c:v>104.9</c:v>
                </c:pt>
                <c:pt idx="10">
                  <c:v>104.4</c:v>
                </c:pt>
                <c:pt idx="11">
                  <c:v>102</c:v>
                </c:pt>
              </c:numCache>
            </c:numRef>
          </c:val>
          <c:extLst>
            <c:ext xmlns:c16="http://schemas.microsoft.com/office/drawing/2014/chart" uri="{C3380CC4-5D6E-409C-BE32-E72D297353CC}">
              <c16:uniqueId val="{00000001-8EA1-4E02-B90D-66E0D9E46FFA}"/>
            </c:ext>
          </c:extLst>
        </c:ser>
        <c:ser>
          <c:idx val="2"/>
          <c:order val="2"/>
          <c:tx>
            <c:strRef>
              <c:f>'[Worksheet in 3rd Meeting OECD Network on Agricultural TFPnotes]Data'!$D$188</c:f>
              <c:strCache>
                <c:ptCount val="1"/>
                <c:pt idx="0">
                  <c:v>2012</c:v>
                </c:pt>
              </c:strCache>
            </c:strRef>
          </c:tx>
          <c:spPr>
            <a:solidFill>
              <a:srgbClr val="A5A5A5"/>
            </a:solidFill>
            <a:ln w="25400">
              <a:noFill/>
            </a:ln>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TFPnotes]Data'!$D$189:$D$200</c:f>
              <c:numCache>
                <c:formatCode>#\ ##0.0</c:formatCode>
                <c:ptCount val="12"/>
                <c:pt idx="0">
                  <c:v>99.4</c:v>
                </c:pt>
                <c:pt idx="1">
                  <c:v>100.4</c:v>
                </c:pt>
                <c:pt idx="2">
                  <c:v>96.7</c:v>
                </c:pt>
                <c:pt idx="3">
                  <c:v>95.7</c:v>
                </c:pt>
                <c:pt idx="4">
                  <c:v>100.9</c:v>
                </c:pt>
                <c:pt idx="5">
                  <c:v>106.3</c:v>
                </c:pt>
                <c:pt idx="6">
                  <c:v>99.3</c:v>
                </c:pt>
                <c:pt idx="7">
                  <c:v>100.7</c:v>
                </c:pt>
                <c:pt idx="8">
                  <c:v>102.1</c:v>
                </c:pt>
                <c:pt idx="9">
                  <c:v>105.5</c:v>
                </c:pt>
                <c:pt idx="10">
                  <c:v>106.8</c:v>
                </c:pt>
                <c:pt idx="11">
                  <c:v>99</c:v>
                </c:pt>
              </c:numCache>
            </c:numRef>
          </c:val>
          <c:extLst>
            <c:ext xmlns:c16="http://schemas.microsoft.com/office/drawing/2014/chart" uri="{C3380CC4-5D6E-409C-BE32-E72D297353CC}">
              <c16:uniqueId val="{00000002-8EA1-4E02-B90D-66E0D9E46FFA}"/>
            </c:ext>
          </c:extLst>
        </c:ser>
        <c:ser>
          <c:idx val="3"/>
          <c:order val="3"/>
          <c:tx>
            <c:strRef>
              <c:f>'[Worksheet in 3rd Meeting OECD Network on Agricultural TFPnotes]Data'!$E$188</c:f>
              <c:strCache>
                <c:ptCount val="1"/>
                <c:pt idx="0">
                  <c:v>2013</c:v>
                </c:pt>
              </c:strCache>
            </c:strRef>
          </c:tx>
          <c:spPr>
            <a:solidFill>
              <a:srgbClr val="FFC000"/>
            </a:solidFill>
            <a:ln w="25400">
              <a:noFill/>
            </a:ln>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TFPnotes]Data'!$E$189:$E$200</c:f>
              <c:numCache>
                <c:formatCode>#\ ##0.0</c:formatCode>
                <c:ptCount val="12"/>
                <c:pt idx="0">
                  <c:v>101.6</c:v>
                </c:pt>
                <c:pt idx="1">
                  <c:v>101.7</c:v>
                </c:pt>
                <c:pt idx="2">
                  <c:v>98.1</c:v>
                </c:pt>
                <c:pt idx="3">
                  <c:v>98.3</c:v>
                </c:pt>
                <c:pt idx="4">
                  <c:v>106.7</c:v>
                </c:pt>
                <c:pt idx="5">
                  <c:v>111.5</c:v>
                </c:pt>
                <c:pt idx="6">
                  <c:v>98.5</c:v>
                </c:pt>
                <c:pt idx="7">
                  <c:v>99.8</c:v>
                </c:pt>
                <c:pt idx="8">
                  <c:v>103.4</c:v>
                </c:pt>
                <c:pt idx="9">
                  <c:v>105.9</c:v>
                </c:pt>
                <c:pt idx="10">
                  <c:v>109.6</c:v>
                </c:pt>
                <c:pt idx="11">
                  <c:v>101.2</c:v>
                </c:pt>
              </c:numCache>
            </c:numRef>
          </c:val>
          <c:extLst>
            <c:ext xmlns:c16="http://schemas.microsoft.com/office/drawing/2014/chart" uri="{C3380CC4-5D6E-409C-BE32-E72D297353CC}">
              <c16:uniqueId val="{00000003-8EA1-4E02-B90D-66E0D9E46FFA}"/>
            </c:ext>
          </c:extLst>
        </c:ser>
        <c:ser>
          <c:idx val="4"/>
          <c:order val="4"/>
          <c:tx>
            <c:strRef>
              <c:f>'[Worksheet in 3rd Meeting OECD Network on Agricultural TFPnotes]Data'!$F$188</c:f>
              <c:strCache>
                <c:ptCount val="1"/>
                <c:pt idx="0">
                  <c:v>2014</c:v>
                </c:pt>
              </c:strCache>
            </c:strRef>
          </c:tx>
          <c:spPr>
            <a:solidFill>
              <a:srgbClr val="4472C4"/>
            </a:solidFill>
            <a:ln w="25400">
              <a:noFill/>
            </a:ln>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TFPnotes]Data'!$F$189:$F$200</c:f>
              <c:numCache>
                <c:formatCode>#\ ##0.0</c:formatCode>
                <c:ptCount val="12"/>
                <c:pt idx="0">
                  <c:v>106.3</c:v>
                </c:pt>
                <c:pt idx="1">
                  <c:v>103.5</c:v>
                </c:pt>
                <c:pt idx="2">
                  <c:v>100.6</c:v>
                </c:pt>
                <c:pt idx="3">
                  <c:v>97.3</c:v>
                </c:pt>
                <c:pt idx="4">
                  <c:v>109.5</c:v>
                </c:pt>
                <c:pt idx="5">
                  <c:v>116</c:v>
                </c:pt>
                <c:pt idx="6">
                  <c:v>100.1</c:v>
                </c:pt>
                <c:pt idx="7">
                  <c:v>101.9</c:v>
                </c:pt>
                <c:pt idx="8">
                  <c:v>101.9</c:v>
                </c:pt>
                <c:pt idx="9">
                  <c:v>113.1</c:v>
                </c:pt>
                <c:pt idx="10">
                  <c:v>112.5</c:v>
                </c:pt>
                <c:pt idx="11">
                  <c:v>103.3</c:v>
                </c:pt>
              </c:numCache>
            </c:numRef>
          </c:val>
          <c:extLst>
            <c:ext xmlns:c16="http://schemas.microsoft.com/office/drawing/2014/chart" uri="{C3380CC4-5D6E-409C-BE32-E72D297353CC}">
              <c16:uniqueId val="{00000004-8EA1-4E02-B90D-66E0D9E46FFA}"/>
            </c:ext>
          </c:extLst>
        </c:ser>
        <c:ser>
          <c:idx val="5"/>
          <c:order val="5"/>
          <c:tx>
            <c:strRef>
              <c:f>'[Worksheet in 3rd Meeting OECD Network on Agricultural TFPnotes]Data'!$G$188</c:f>
              <c:strCache>
                <c:ptCount val="1"/>
                <c:pt idx="0">
                  <c:v>2015</c:v>
                </c:pt>
              </c:strCache>
            </c:strRef>
          </c:tx>
          <c:spPr>
            <a:solidFill>
              <a:srgbClr val="70AD47"/>
            </a:solidFill>
            <a:ln w="25400">
              <a:noFill/>
            </a:ln>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TFPnotes]Data'!$G$189:$G$200</c:f>
              <c:numCache>
                <c:formatCode>#\ ##0.0</c:formatCode>
                <c:ptCount val="12"/>
                <c:pt idx="0">
                  <c:v>105.5</c:v>
                </c:pt>
                <c:pt idx="1">
                  <c:v>103.5</c:v>
                </c:pt>
                <c:pt idx="2">
                  <c:v>102.7</c:v>
                </c:pt>
                <c:pt idx="3">
                  <c:v>101.4</c:v>
                </c:pt>
                <c:pt idx="4">
                  <c:v>108.9</c:v>
                </c:pt>
                <c:pt idx="5">
                  <c:v>116.9</c:v>
                </c:pt>
                <c:pt idx="6">
                  <c:v>99</c:v>
                </c:pt>
                <c:pt idx="7">
                  <c:v>101</c:v>
                </c:pt>
                <c:pt idx="8">
                  <c:v>99.1</c:v>
                </c:pt>
                <c:pt idx="9">
                  <c:v>106.2</c:v>
                </c:pt>
                <c:pt idx="10">
                  <c:v>111.9</c:v>
                </c:pt>
                <c:pt idx="11">
                  <c:v>104.3</c:v>
                </c:pt>
              </c:numCache>
            </c:numRef>
          </c:val>
          <c:extLst>
            <c:ext xmlns:c16="http://schemas.microsoft.com/office/drawing/2014/chart" uri="{C3380CC4-5D6E-409C-BE32-E72D297353CC}">
              <c16:uniqueId val="{00000005-8EA1-4E02-B90D-66E0D9E46FFA}"/>
            </c:ext>
          </c:extLst>
        </c:ser>
        <c:ser>
          <c:idx val="6"/>
          <c:order val="6"/>
          <c:tx>
            <c:strRef>
              <c:f>'[Worksheet in 3rd Meeting OECD Network on Agricultural TFPnotes]Data'!$H$188</c:f>
              <c:strCache>
                <c:ptCount val="1"/>
                <c:pt idx="0">
                  <c:v>2016</c:v>
                </c:pt>
              </c:strCache>
            </c:strRef>
          </c:tx>
          <c:spPr>
            <a:solidFill>
              <a:schemeClr val="accent1">
                <a:lumMod val="60000"/>
              </a:schemeClr>
            </a:solidFill>
            <a:ln>
              <a:noFill/>
            </a:ln>
            <a:effectLst/>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TFPnotes]Data'!$H$189:$H$200</c:f>
              <c:numCache>
                <c:formatCode>#\ ##0.0</c:formatCode>
                <c:ptCount val="12"/>
                <c:pt idx="0">
                  <c:v>106.1</c:v>
                </c:pt>
                <c:pt idx="1">
                  <c:v>104.2</c:v>
                </c:pt>
                <c:pt idx="2">
                  <c:v>104.3</c:v>
                </c:pt>
                <c:pt idx="3">
                  <c:v>102.1</c:v>
                </c:pt>
                <c:pt idx="4">
                  <c:v>111.2</c:v>
                </c:pt>
                <c:pt idx="5">
                  <c:v>117.8</c:v>
                </c:pt>
                <c:pt idx="6">
                  <c:v>97.7</c:v>
                </c:pt>
                <c:pt idx="7">
                  <c:v>103.5</c:v>
                </c:pt>
                <c:pt idx="8">
                  <c:v>98.6</c:v>
                </c:pt>
                <c:pt idx="9">
                  <c:v>103.1</c:v>
                </c:pt>
                <c:pt idx="10">
                  <c:v>112</c:v>
                </c:pt>
                <c:pt idx="11">
                  <c:v>102.2</c:v>
                </c:pt>
              </c:numCache>
            </c:numRef>
          </c:val>
          <c:extLst>
            <c:ext xmlns:c16="http://schemas.microsoft.com/office/drawing/2014/chart" uri="{C3380CC4-5D6E-409C-BE32-E72D297353CC}">
              <c16:uniqueId val="{00000006-8EA1-4E02-B90D-66E0D9E46FFA}"/>
            </c:ext>
          </c:extLst>
        </c:ser>
        <c:ser>
          <c:idx val="7"/>
          <c:order val="7"/>
          <c:tx>
            <c:strRef>
              <c:f>'[Worksheet in 3rd Meeting OECD Network on Agricultural TFPnotes]Data'!$I$188</c:f>
              <c:strCache>
                <c:ptCount val="1"/>
                <c:pt idx="0">
                  <c:v>2017</c:v>
                </c:pt>
              </c:strCache>
            </c:strRef>
          </c:tx>
          <c:spPr>
            <a:solidFill>
              <a:schemeClr val="accent2">
                <a:lumMod val="60000"/>
              </a:schemeClr>
            </a:solidFill>
            <a:ln>
              <a:noFill/>
            </a:ln>
            <a:effectLst/>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TFPnotes]Data'!$I$189:$I$200</c:f>
              <c:numCache>
                <c:formatCode>#\ ##0.0</c:formatCode>
                <c:ptCount val="12"/>
                <c:pt idx="0">
                  <c:v>107.1</c:v>
                </c:pt>
                <c:pt idx="1">
                  <c:v>105.5</c:v>
                </c:pt>
                <c:pt idx="2">
                  <c:v>105.8</c:v>
                </c:pt>
                <c:pt idx="3">
                  <c:v>101.1</c:v>
                </c:pt>
                <c:pt idx="4">
                  <c:v>110</c:v>
                </c:pt>
                <c:pt idx="5">
                  <c:v>119.3</c:v>
                </c:pt>
                <c:pt idx="6">
                  <c:v>97.1</c:v>
                </c:pt>
                <c:pt idx="7">
                  <c:v>105.5</c:v>
                </c:pt>
                <c:pt idx="8">
                  <c:v>102.2</c:v>
                </c:pt>
                <c:pt idx="9">
                  <c:v>103.1</c:v>
                </c:pt>
                <c:pt idx="10">
                  <c:v>112.5</c:v>
                </c:pt>
                <c:pt idx="11">
                  <c:v>104.4</c:v>
                </c:pt>
              </c:numCache>
            </c:numRef>
          </c:val>
          <c:extLst>
            <c:ext xmlns:c16="http://schemas.microsoft.com/office/drawing/2014/chart" uri="{C3380CC4-5D6E-409C-BE32-E72D297353CC}">
              <c16:uniqueId val="{00000007-8EA1-4E02-B90D-66E0D9E46FFA}"/>
            </c:ext>
          </c:extLst>
        </c:ser>
        <c:ser>
          <c:idx val="8"/>
          <c:order val="8"/>
          <c:tx>
            <c:strRef>
              <c:f>'[Worksheet in 3rd Meeting OECD Network on Agricultural TFPnotes]Data'!$J$188</c:f>
              <c:strCache>
                <c:ptCount val="1"/>
                <c:pt idx="0">
                  <c:v>2018</c:v>
                </c:pt>
              </c:strCache>
            </c:strRef>
          </c:tx>
          <c:spPr>
            <a:solidFill>
              <a:schemeClr val="accent3">
                <a:lumMod val="60000"/>
              </a:schemeClr>
            </a:solidFill>
            <a:ln>
              <a:noFill/>
            </a:ln>
            <a:effectLst/>
          </c:spPr>
          <c:invertIfNegative val="0"/>
          <c:cat>
            <c:strRef>
              <c:f>'[Worksheet in 3rd Meeting OECD Network on Agricultural TFPnotes]Data'!$A$189:$A$200</c:f>
              <c:strCache>
                <c:ptCount val="12"/>
                <c:pt idx="0">
                  <c:v>OUTPUT OF THE AGRICULTURAL 'INDUSTRY'</c:v>
                </c:pt>
                <c:pt idx="1">
                  <c:v>TOTAL INTERMEDIATE CONSUMPTION</c:v>
                </c:pt>
                <c:pt idx="2">
                  <c:v>SEEDS AND PLANTING STOCK (INTERMEDIATE CONSUMPTION)</c:v>
                </c:pt>
                <c:pt idx="3">
                  <c:v>ENERGY; LUBRICANTS</c:v>
                </c:pt>
                <c:pt idx="4">
                  <c:v>FERTILISERS AND SOIL IMPROVERS</c:v>
                </c:pt>
                <c:pt idx="5">
                  <c:v>PLANT PROTECTION PRODUCTS, HERBICIDES, INSECTICIDES AND PESTICIDES</c:v>
                </c:pt>
                <c:pt idx="6">
                  <c:v>VETERINARY EXPENSES</c:v>
                </c:pt>
                <c:pt idx="7">
                  <c:v>FEEDINGSTUFFS (INTERMEDIATE CONSUMPTION)</c:v>
                </c:pt>
                <c:pt idx="8">
                  <c:v>MAINTENANCE OF MATERIALS</c:v>
                </c:pt>
                <c:pt idx="9">
                  <c:v>MAINTENANCE OF BUILDINGS</c:v>
                </c:pt>
                <c:pt idx="10">
                  <c:v>AGRICULTURAL SERVICES (INTERMEDIATE CONSUMPTION)</c:v>
                </c:pt>
                <c:pt idx="11">
                  <c:v>OTHER GOODS AND SERVICES</c:v>
                </c:pt>
              </c:strCache>
            </c:strRef>
          </c:cat>
          <c:val>
            <c:numRef>
              <c:f>'[Worksheet in 3rd Meeting OECD Network on Agricultural TFPnotes]Data'!$J$189:$J$200</c:f>
              <c:numCache>
                <c:formatCode>#\ ##0.0</c:formatCode>
                <c:ptCount val="12"/>
                <c:pt idx="0">
                  <c:v>107.8</c:v>
                </c:pt>
                <c:pt idx="1">
                  <c:v>106.2</c:v>
                </c:pt>
                <c:pt idx="2">
                  <c:v>108.8</c:v>
                </c:pt>
                <c:pt idx="3">
                  <c:v>101.4</c:v>
                </c:pt>
                <c:pt idx="4">
                  <c:v>113.4</c:v>
                </c:pt>
                <c:pt idx="5">
                  <c:v>120.4</c:v>
                </c:pt>
                <c:pt idx="6">
                  <c:v>97.9</c:v>
                </c:pt>
                <c:pt idx="7">
                  <c:v>105.7</c:v>
                </c:pt>
                <c:pt idx="8">
                  <c:v>102.5</c:v>
                </c:pt>
                <c:pt idx="9">
                  <c:v>103.1</c:v>
                </c:pt>
                <c:pt idx="10">
                  <c:v>112.2</c:v>
                </c:pt>
                <c:pt idx="11">
                  <c:v>105</c:v>
                </c:pt>
              </c:numCache>
            </c:numRef>
          </c:val>
          <c:extLst>
            <c:ext xmlns:c16="http://schemas.microsoft.com/office/drawing/2014/chart" uri="{C3380CC4-5D6E-409C-BE32-E72D297353CC}">
              <c16:uniqueId val="{00000008-8EA1-4E02-B90D-66E0D9E46FFA}"/>
            </c:ext>
          </c:extLst>
        </c:ser>
        <c:dLbls>
          <c:showLegendKey val="0"/>
          <c:showVal val="0"/>
          <c:showCatName val="0"/>
          <c:showSerName val="0"/>
          <c:showPercent val="0"/>
          <c:showBubbleSize val="0"/>
        </c:dLbls>
        <c:gapWidth val="219"/>
        <c:overlap val="-27"/>
        <c:axId val="113348992"/>
        <c:axId val="113350528"/>
      </c:barChart>
      <c:catAx>
        <c:axId val="113348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3350528"/>
        <c:crosses val="autoZero"/>
        <c:auto val="1"/>
        <c:lblAlgn val="ctr"/>
        <c:lblOffset val="100"/>
        <c:noMultiLvlLbl val="0"/>
      </c:catAx>
      <c:valAx>
        <c:axId val="113350528"/>
        <c:scaling>
          <c:orientation val="minMax"/>
        </c:scaling>
        <c:delete val="0"/>
        <c:axPos val="l"/>
        <c:majorGridlines>
          <c:spPr>
            <a:ln w="9525" cap="flat" cmpd="sng" algn="ctr">
              <a:solidFill>
                <a:schemeClr val="tx1">
                  <a:lumMod val="15000"/>
                  <a:lumOff val="85000"/>
                </a:schemeClr>
              </a:solidFill>
              <a:round/>
            </a:ln>
            <a:effectLst/>
          </c:spPr>
        </c:majorGridlines>
        <c:numFmt formatCode="#\ ##0.0" sourceLinked="1"/>
        <c:majorTickMark val="none"/>
        <c:minorTickMark val="none"/>
        <c:tickLblPos val="nextTo"/>
        <c:spPr>
          <a:ln w="6350">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3348992"/>
        <c:crosses val="autoZero"/>
        <c:crossBetween val="between"/>
      </c:valAx>
      <c:spPr>
        <a:noFill/>
        <a:ln w="25400">
          <a:noFill/>
        </a:ln>
      </c:spPr>
    </c:plotArea>
    <c:legend>
      <c:legendPos val="b"/>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[apri_pi10_ina.xls]Data!$B$8</c:f>
              <c:strCache>
                <c:ptCount val="1"/>
                <c:pt idx="0">
                  <c:v>2010</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[apri_pi10_ina.xls]Data!$B$9:$B$18</c:f>
              <c:numCache>
                <c:formatCode>#,##0.0</c:formatCode>
                <c:ptCount val="10"/>
                <c:pt idx="0">
                  <c:v>100</c:v>
                </c:pt>
                <c:pt idx="1">
                  <c:v>100</c:v>
                </c:pt>
                <c:pt idx="2">
                  <c:v>100</c:v>
                </c:pt>
                <c:pt idx="3">
                  <c:v>100</c:v>
                </c:pt>
                <c:pt idx="4">
                  <c:v>100</c:v>
                </c:pt>
                <c:pt idx="5">
                  <c:v>100</c:v>
                </c:pt>
                <c:pt idx="6">
                  <c:v>100</c:v>
                </c:pt>
                <c:pt idx="7">
                  <c:v>100</c:v>
                </c:pt>
                <c:pt idx="8">
                  <c:v>100</c:v>
                </c:pt>
                <c:pt idx="9">
                  <c:v>100</c:v>
                </c:pt>
              </c:numCache>
            </c:numRef>
          </c:val>
          <c:extLst>
            <c:ext xmlns:c16="http://schemas.microsoft.com/office/drawing/2014/chart" uri="{C3380CC4-5D6E-409C-BE32-E72D297353CC}">
              <c16:uniqueId val="{00000000-711C-41B1-A966-ABF19F1B4B14}"/>
            </c:ext>
          </c:extLst>
        </c:ser>
        <c:ser>
          <c:idx val="1"/>
          <c:order val="1"/>
          <c:tx>
            <c:strRef>
              <c:f>[apri_pi10_ina.xls]Data!$C$8</c:f>
              <c:strCache>
                <c:ptCount val="1"/>
                <c:pt idx="0">
                  <c:v>2011</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[apri_pi10_ina.xls]Data!$C$9:$C$18</c:f>
              <c:numCache>
                <c:formatCode>#,##0.0</c:formatCode>
                <c:ptCount val="10"/>
                <c:pt idx="0">
                  <c:v>111.9</c:v>
                </c:pt>
                <c:pt idx="1">
                  <c:v>106.6</c:v>
                </c:pt>
                <c:pt idx="2">
                  <c:v>115.4</c:v>
                </c:pt>
                <c:pt idx="3">
                  <c:v>122</c:v>
                </c:pt>
                <c:pt idx="4">
                  <c:v>100.7</c:v>
                </c:pt>
                <c:pt idx="5">
                  <c:v>101</c:v>
                </c:pt>
                <c:pt idx="6">
                  <c:v>118.7</c:v>
                </c:pt>
                <c:pt idx="7">
                  <c:v>103.1</c:v>
                </c:pt>
                <c:pt idx="8">
                  <c:v>103.5</c:v>
                </c:pt>
                <c:pt idx="9">
                  <c:v>103.1</c:v>
                </c:pt>
              </c:numCache>
            </c:numRef>
          </c:val>
          <c:extLst>
            <c:ext xmlns:c16="http://schemas.microsoft.com/office/drawing/2014/chart" uri="{C3380CC4-5D6E-409C-BE32-E72D297353CC}">
              <c16:uniqueId val="{00000001-711C-41B1-A966-ABF19F1B4B14}"/>
            </c:ext>
          </c:extLst>
        </c:ser>
        <c:ser>
          <c:idx val="2"/>
          <c:order val="2"/>
          <c:tx>
            <c:strRef>
              <c:f>[apri_pi10_ina.xls]Data!$D$8</c:f>
              <c:strCache>
                <c:ptCount val="1"/>
                <c:pt idx="0">
                  <c:v>2012</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[apri_pi10_ina.xls]Data!$D$9:$D$18</c:f>
              <c:numCache>
                <c:formatCode>#,##0.0</c:formatCode>
                <c:ptCount val="10"/>
                <c:pt idx="0">
                  <c:v>117.3</c:v>
                </c:pt>
                <c:pt idx="1">
                  <c:v>109.5</c:v>
                </c:pt>
                <c:pt idx="2">
                  <c:v>122.8</c:v>
                </c:pt>
                <c:pt idx="3">
                  <c:v>128.6</c:v>
                </c:pt>
                <c:pt idx="4">
                  <c:v>101.9</c:v>
                </c:pt>
                <c:pt idx="5">
                  <c:v>103.6</c:v>
                </c:pt>
                <c:pt idx="6">
                  <c:v>126.7</c:v>
                </c:pt>
                <c:pt idx="7">
                  <c:v>105.8</c:v>
                </c:pt>
                <c:pt idx="8">
                  <c:v>105.8</c:v>
                </c:pt>
                <c:pt idx="9">
                  <c:v>105.4</c:v>
                </c:pt>
              </c:numCache>
            </c:numRef>
          </c:val>
          <c:extLst>
            <c:ext xmlns:c16="http://schemas.microsoft.com/office/drawing/2014/chart" uri="{C3380CC4-5D6E-409C-BE32-E72D297353CC}">
              <c16:uniqueId val="{00000002-711C-41B1-A966-ABF19F1B4B14}"/>
            </c:ext>
          </c:extLst>
        </c:ser>
        <c:ser>
          <c:idx val="3"/>
          <c:order val="3"/>
          <c:tx>
            <c:strRef>
              <c:f>[apri_pi10_ina.xls]Data!$E$8</c:f>
              <c:strCache>
                <c:ptCount val="1"/>
                <c:pt idx="0">
                  <c:v>2013</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[apri_pi10_ina.xls]Data!$E$9:$E$18</c:f>
              <c:numCache>
                <c:formatCode>#,##0.0</c:formatCode>
                <c:ptCount val="10"/>
                <c:pt idx="0">
                  <c:v>118.8</c:v>
                </c:pt>
                <c:pt idx="1">
                  <c:v>114</c:v>
                </c:pt>
                <c:pt idx="2">
                  <c:v>121.7</c:v>
                </c:pt>
                <c:pt idx="3">
                  <c:v>122.7</c:v>
                </c:pt>
                <c:pt idx="4">
                  <c:v>104.1</c:v>
                </c:pt>
                <c:pt idx="5">
                  <c:v>105.5</c:v>
                </c:pt>
                <c:pt idx="6">
                  <c:v>131.6</c:v>
                </c:pt>
                <c:pt idx="7">
                  <c:v>107.8</c:v>
                </c:pt>
                <c:pt idx="8">
                  <c:v>106.7</c:v>
                </c:pt>
                <c:pt idx="9">
                  <c:v>105</c:v>
                </c:pt>
              </c:numCache>
            </c:numRef>
          </c:val>
          <c:extLst>
            <c:ext xmlns:c16="http://schemas.microsoft.com/office/drawing/2014/chart" uri="{C3380CC4-5D6E-409C-BE32-E72D297353CC}">
              <c16:uniqueId val="{00000003-711C-41B1-A966-ABF19F1B4B14}"/>
            </c:ext>
          </c:extLst>
        </c:ser>
        <c:ser>
          <c:idx val="4"/>
          <c:order val="4"/>
          <c:tx>
            <c:strRef>
              <c:f>[apri_pi10_ina.xls]Data!$F$8</c:f>
              <c:strCache>
                <c:ptCount val="1"/>
                <c:pt idx="0">
                  <c:v>2014</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[apri_pi10_ina.xls]Data!$F$9:$F$18</c:f>
              <c:numCache>
                <c:formatCode>#,##0.0</c:formatCode>
                <c:ptCount val="10"/>
                <c:pt idx="0">
                  <c:v>114.3</c:v>
                </c:pt>
                <c:pt idx="1">
                  <c:v>114.7</c:v>
                </c:pt>
                <c:pt idx="2">
                  <c:v>117.4</c:v>
                </c:pt>
                <c:pt idx="3">
                  <c:v>116.2</c:v>
                </c:pt>
                <c:pt idx="4">
                  <c:v>106.2</c:v>
                </c:pt>
                <c:pt idx="5">
                  <c:v>107.3</c:v>
                </c:pt>
                <c:pt idx="6">
                  <c:v>119.7</c:v>
                </c:pt>
                <c:pt idx="7">
                  <c:v>109.8</c:v>
                </c:pt>
                <c:pt idx="8">
                  <c:v>107.7</c:v>
                </c:pt>
                <c:pt idx="9">
                  <c:v>107.1</c:v>
                </c:pt>
              </c:numCache>
            </c:numRef>
          </c:val>
          <c:extLst>
            <c:ext xmlns:c16="http://schemas.microsoft.com/office/drawing/2014/chart" uri="{C3380CC4-5D6E-409C-BE32-E72D297353CC}">
              <c16:uniqueId val="{00000004-711C-41B1-A966-ABF19F1B4B14}"/>
            </c:ext>
          </c:extLst>
        </c:ser>
        <c:ser>
          <c:idx val="5"/>
          <c:order val="5"/>
          <c:tx>
            <c:strRef>
              <c:f>[apri_pi10_ina.xls]Data!$G$8</c:f>
              <c:strCache>
                <c:ptCount val="1"/>
                <c:pt idx="0">
                  <c:v>2015</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[apri_pi10_ina.xls]Data!$G$9:$G$18</c:f>
              <c:numCache>
                <c:formatCode>#,##0.0</c:formatCode>
                <c:ptCount val="10"/>
                <c:pt idx="0">
                  <c:v>111.2</c:v>
                </c:pt>
                <c:pt idx="1">
                  <c:v>114.6</c:v>
                </c:pt>
                <c:pt idx="2">
                  <c:v>105.2</c:v>
                </c:pt>
                <c:pt idx="3">
                  <c:v>117.7</c:v>
                </c:pt>
                <c:pt idx="4">
                  <c:v>106.8</c:v>
                </c:pt>
                <c:pt idx="5">
                  <c:v>108.6</c:v>
                </c:pt>
                <c:pt idx="6">
                  <c:v>114.6</c:v>
                </c:pt>
                <c:pt idx="7">
                  <c:v>111.1</c:v>
                </c:pt>
                <c:pt idx="8">
                  <c:v>108.2</c:v>
                </c:pt>
                <c:pt idx="9">
                  <c:v>108</c:v>
                </c:pt>
              </c:numCache>
            </c:numRef>
          </c:val>
          <c:extLst>
            <c:ext xmlns:c16="http://schemas.microsoft.com/office/drawing/2014/chart" uri="{C3380CC4-5D6E-409C-BE32-E72D297353CC}">
              <c16:uniqueId val="{00000005-711C-41B1-A966-ABF19F1B4B14}"/>
            </c:ext>
          </c:extLst>
        </c:ser>
        <c:ser>
          <c:idx val="6"/>
          <c:order val="6"/>
          <c:tx>
            <c:strRef>
              <c:f>[apri_pi10_ina.xls]Data!$H$8</c:f>
              <c:strCache>
                <c:ptCount val="1"/>
                <c:pt idx="0">
                  <c:v>2016</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[apri_pi10_ina.xls]Data!$H$9:$H$18</c:f>
              <c:numCache>
                <c:formatCode>#,##0.0</c:formatCode>
                <c:ptCount val="10"/>
                <c:pt idx="0">
                  <c:v>107.8</c:v>
                </c:pt>
                <c:pt idx="1">
                  <c:v>115.5</c:v>
                </c:pt>
                <c:pt idx="2">
                  <c:v>97.1</c:v>
                </c:pt>
                <c:pt idx="3">
                  <c:v>105.2</c:v>
                </c:pt>
                <c:pt idx="4">
                  <c:v>108.1</c:v>
                </c:pt>
                <c:pt idx="5">
                  <c:v>109.5</c:v>
                </c:pt>
                <c:pt idx="6">
                  <c:v>110.8</c:v>
                </c:pt>
                <c:pt idx="7">
                  <c:v>112.7</c:v>
                </c:pt>
                <c:pt idx="8">
                  <c:v>108.4</c:v>
                </c:pt>
                <c:pt idx="9">
                  <c:v>107.8</c:v>
                </c:pt>
              </c:numCache>
            </c:numRef>
          </c:val>
          <c:extLst>
            <c:ext xmlns:c16="http://schemas.microsoft.com/office/drawing/2014/chart" uri="{C3380CC4-5D6E-409C-BE32-E72D297353CC}">
              <c16:uniqueId val="{00000006-711C-41B1-A966-ABF19F1B4B14}"/>
            </c:ext>
          </c:extLst>
        </c:ser>
        <c:ser>
          <c:idx val="7"/>
          <c:order val="7"/>
          <c:tx>
            <c:strRef>
              <c:f>[apri_pi10_ina.xls]Data!$I$8</c:f>
              <c:strCache>
                <c:ptCount val="1"/>
                <c:pt idx="0">
                  <c:v>2017</c:v>
                </c:pt>
              </c:strCache>
            </c:strRef>
          </c:tx>
          <c:invertIfNegative val="0"/>
          <c:cat>
            <c:strRef>
              <c:f>[apri_pi10_ina.xls]Data!$A$9:$A$18</c:f>
              <c:strCache>
                <c:ptCount val="10"/>
                <c:pt idx="0">
                  <c:v>Goods and services currently consumed in agriculture (Input 1)</c:v>
                </c:pt>
                <c:pt idx="1">
                  <c:v>Seeds and planting stock</c:v>
                </c:pt>
                <c:pt idx="2">
                  <c:v>Energy, lubricants</c:v>
                </c:pt>
                <c:pt idx="3">
                  <c:v>Fertilisers and soil improvers</c:v>
                </c:pt>
                <c:pt idx="4">
                  <c:v>Plant protection products and pesticides</c:v>
                </c:pt>
                <c:pt idx="5">
                  <c:v>Veterinary expenses</c:v>
                </c:pt>
                <c:pt idx="6">
                  <c:v>Animal feedingstuffs</c:v>
                </c:pt>
                <c:pt idx="7">
                  <c:v>Maintenance of materials</c:v>
                </c:pt>
                <c:pt idx="8">
                  <c:v>Maintenance of buildings</c:v>
                </c:pt>
                <c:pt idx="9">
                  <c:v>Other goods and services</c:v>
                </c:pt>
              </c:strCache>
            </c:strRef>
          </c:cat>
          <c:val>
            <c:numRef>
              <c:f>[apri_pi10_ina.xls]Data!$I$9:$I$18</c:f>
              <c:numCache>
                <c:formatCode>#,##0.0</c:formatCode>
                <c:ptCount val="10"/>
                <c:pt idx="0">
                  <c:v>109.7</c:v>
                </c:pt>
                <c:pt idx="1">
                  <c:v>116.9</c:v>
                </c:pt>
                <c:pt idx="2">
                  <c:v>104.3</c:v>
                </c:pt>
                <c:pt idx="3">
                  <c:v>104.6</c:v>
                </c:pt>
                <c:pt idx="4">
                  <c:v>108.3</c:v>
                </c:pt>
                <c:pt idx="5">
                  <c:v>110.7</c:v>
                </c:pt>
                <c:pt idx="6">
                  <c:v>111.4</c:v>
                </c:pt>
                <c:pt idx="7">
                  <c:v>115</c:v>
                </c:pt>
                <c:pt idx="8">
                  <c:v>111.2</c:v>
                </c:pt>
                <c:pt idx="9">
                  <c:v>109.3</c:v>
                </c:pt>
              </c:numCache>
            </c:numRef>
          </c:val>
          <c:extLst>
            <c:ext xmlns:c16="http://schemas.microsoft.com/office/drawing/2014/chart" uri="{C3380CC4-5D6E-409C-BE32-E72D297353CC}">
              <c16:uniqueId val="{00000007-711C-41B1-A966-ABF19F1B4B14}"/>
            </c:ext>
          </c:extLst>
        </c:ser>
        <c:dLbls>
          <c:showLegendKey val="0"/>
          <c:showVal val="0"/>
          <c:showCatName val="0"/>
          <c:showSerName val="0"/>
          <c:showPercent val="0"/>
          <c:showBubbleSize val="0"/>
        </c:dLbls>
        <c:gapWidth val="150"/>
        <c:axId val="114202112"/>
        <c:axId val="114203648"/>
      </c:barChart>
      <c:catAx>
        <c:axId val="114202112"/>
        <c:scaling>
          <c:orientation val="minMax"/>
        </c:scaling>
        <c:delete val="0"/>
        <c:axPos val="b"/>
        <c:numFmt formatCode="General" sourceLinked="0"/>
        <c:majorTickMark val="out"/>
        <c:minorTickMark val="none"/>
        <c:tickLblPos val="nextTo"/>
        <c:crossAx val="114203648"/>
        <c:crosses val="autoZero"/>
        <c:auto val="1"/>
        <c:lblAlgn val="ctr"/>
        <c:lblOffset val="100"/>
        <c:noMultiLvlLbl val="0"/>
      </c:catAx>
      <c:valAx>
        <c:axId val="114203648"/>
        <c:scaling>
          <c:orientation val="minMax"/>
        </c:scaling>
        <c:delete val="0"/>
        <c:axPos val="l"/>
        <c:majorGridlines/>
        <c:numFmt formatCode="#,##0.0" sourceLinked="1"/>
        <c:majorTickMark val="out"/>
        <c:minorTickMark val="none"/>
        <c:tickLblPos val="nextTo"/>
        <c:crossAx val="114202112"/>
        <c:crosses val="autoZero"/>
        <c:crossBetween val="between"/>
      </c:valAx>
    </c:plotArea>
    <c:legend>
      <c:legendPos val="r"/>
      <c:overlay val="0"/>
    </c:legend>
    <c:plotVisOnly val="1"/>
    <c:dispBlanksAs val="zero"/>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4" y="0"/>
            <a:ext cx="3044109" cy="46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t" anchorCtr="0" compatLnSpc="1">
            <a:prstTxWarp prst="textNoShape">
              <a:avLst/>
            </a:prstTxWarp>
          </a:bodyPr>
          <a:lstStyle>
            <a:lvl1pPr>
              <a:defRPr>
                <a:solidFill>
                  <a:schemeClr val="tx1"/>
                </a:solidFill>
                <a:latin typeface="Arial" charset="0"/>
              </a:defRPr>
            </a:lvl1pPr>
          </a:lstStyle>
          <a:p>
            <a:endParaRPr lang="en-US" altLang="en-US" dirty="0"/>
          </a:p>
        </p:txBody>
      </p:sp>
      <p:sp>
        <p:nvSpPr>
          <p:cNvPr id="37891" name="Rectangle 3"/>
          <p:cNvSpPr>
            <a:spLocks noGrp="1" noChangeArrowheads="1"/>
          </p:cNvSpPr>
          <p:nvPr>
            <p:ph type="dt" sz="quarter" idx="1"/>
          </p:nvPr>
        </p:nvSpPr>
        <p:spPr bwMode="auto">
          <a:xfrm>
            <a:off x="3977354" y="0"/>
            <a:ext cx="3044109" cy="46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t" anchorCtr="0" compatLnSpc="1">
            <a:prstTxWarp prst="textNoShape">
              <a:avLst/>
            </a:prstTxWarp>
          </a:bodyPr>
          <a:lstStyle>
            <a:lvl1pPr algn="r">
              <a:defRPr>
                <a:solidFill>
                  <a:schemeClr val="tx1"/>
                </a:solidFill>
                <a:latin typeface="Arial" charset="0"/>
              </a:defRPr>
            </a:lvl1pPr>
          </a:lstStyle>
          <a:p>
            <a:endParaRPr lang="en-US" altLang="en-US" dirty="0"/>
          </a:p>
        </p:txBody>
      </p:sp>
      <p:sp>
        <p:nvSpPr>
          <p:cNvPr id="37892" name="Rectangle 4"/>
          <p:cNvSpPr>
            <a:spLocks noGrp="1" noChangeArrowheads="1"/>
          </p:cNvSpPr>
          <p:nvPr>
            <p:ph type="ftr" sz="quarter" idx="2"/>
          </p:nvPr>
        </p:nvSpPr>
        <p:spPr bwMode="auto">
          <a:xfrm>
            <a:off x="4" y="8841639"/>
            <a:ext cx="3044109" cy="46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b" anchorCtr="0" compatLnSpc="1">
            <a:prstTxWarp prst="textNoShape">
              <a:avLst/>
            </a:prstTxWarp>
          </a:bodyPr>
          <a:lstStyle>
            <a:lvl1pPr>
              <a:defRPr>
                <a:solidFill>
                  <a:schemeClr val="tx1"/>
                </a:solidFill>
                <a:latin typeface="Arial" charset="0"/>
              </a:defRPr>
            </a:lvl1pPr>
          </a:lstStyle>
          <a:p>
            <a:endParaRPr lang="en-US" altLang="en-US" dirty="0"/>
          </a:p>
        </p:txBody>
      </p:sp>
      <p:sp>
        <p:nvSpPr>
          <p:cNvPr id="37893" name="Rectangle 5"/>
          <p:cNvSpPr>
            <a:spLocks noGrp="1" noChangeArrowheads="1"/>
          </p:cNvSpPr>
          <p:nvPr>
            <p:ph type="sldNum" sz="quarter" idx="3"/>
          </p:nvPr>
        </p:nvSpPr>
        <p:spPr bwMode="auto">
          <a:xfrm>
            <a:off x="3977354" y="8841639"/>
            <a:ext cx="3044109" cy="46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b" anchorCtr="0" compatLnSpc="1">
            <a:prstTxWarp prst="textNoShape">
              <a:avLst/>
            </a:prstTxWarp>
          </a:bodyPr>
          <a:lstStyle>
            <a:lvl1pPr algn="r">
              <a:defRPr>
                <a:solidFill>
                  <a:schemeClr val="tx1"/>
                </a:solidFill>
                <a:latin typeface="Arial" charset="0"/>
              </a:defRPr>
            </a:lvl1pPr>
          </a:lstStyle>
          <a:p>
            <a:fld id="{C72CB740-C625-44AA-AAF7-5BA7CA31A210}" type="slidenum">
              <a:rPr lang="en-US" altLang="en-US"/>
              <a:pPr/>
              <a:t>‹#›</a:t>
            </a:fld>
            <a:endParaRPr lang="en-US" altLang="en-US" dirty="0"/>
          </a:p>
        </p:txBody>
      </p:sp>
    </p:spTree>
    <p:extLst>
      <p:ext uri="{BB962C8B-B14F-4D97-AF65-F5344CB8AC3E}">
        <p14:creationId xmlns:p14="http://schemas.microsoft.com/office/powerpoint/2010/main" val="11342700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4" y="0"/>
            <a:ext cx="3044109" cy="46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t" anchorCtr="0" compatLnSpc="1">
            <a:prstTxWarp prst="textNoShape">
              <a:avLst/>
            </a:prstTxWarp>
          </a:bodyPr>
          <a:lstStyle>
            <a:lvl1pPr>
              <a:defRPr>
                <a:solidFill>
                  <a:schemeClr val="tx1"/>
                </a:solidFill>
                <a:latin typeface="Arial" charset="0"/>
              </a:defRPr>
            </a:lvl1pPr>
          </a:lstStyle>
          <a:p>
            <a:endParaRPr lang="en-US" altLang="en-US" dirty="0"/>
          </a:p>
        </p:txBody>
      </p:sp>
      <p:sp>
        <p:nvSpPr>
          <p:cNvPr id="36867" name="Rectangle 3"/>
          <p:cNvSpPr>
            <a:spLocks noGrp="1" noChangeArrowheads="1"/>
          </p:cNvSpPr>
          <p:nvPr>
            <p:ph type="dt" idx="1"/>
          </p:nvPr>
        </p:nvSpPr>
        <p:spPr bwMode="auto">
          <a:xfrm>
            <a:off x="3977354" y="0"/>
            <a:ext cx="3044109" cy="46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t" anchorCtr="0" compatLnSpc="1">
            <a:prstTxWarp prst="textNoShape">
              <a:avLst/>
            </a:prstTxWarp>
          </a:bodyPr>
          <a:lstStyle>
            <a:lvl1pPr algn="r">
              <a:defRPr>
                <a:solidFill>
                  <a:schemeClr val="tx1"/>
                </a:solidFill>
                <a:latin typeface="Arial" charset="0"/>
              </a:defRPr>
            </a:lvl1pPr>
          </a:lstStyle>
          <a:p>
            <a:endParaRPr lang="en-US" altLang="en-US" dirty="0"/>
          </a:p>
        </p:txBody>
      </p:sp>
      <p:sp>
        <p:nvSpPr>
          <p:cNvPr id="36868" name="Rectangle 4"/>
          <p:cNvSpPr>
            <a:spLocks noGrp="1" noRot="1" noChangeAspect="1" noChangeArrowheads="1" noTextEdit="1"/>
          </p:cNvSpPr>
          <p:nvPr>
            <p:ph type="sldImg" idx="2"/>
          </p:nvPr>
        </p:nvSpPr>
        <p:spPr bwMode="auto">
          <a:xfrm>
            <a:off x="1184275" y="698500"/>
            <a:ext cx="4656138" cy="349091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701983" y="4421567"/>
            <a:ext cx="5619136" cy="4189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6870" name="Rectangle 6"/>
          <p:cNvSpPr>
            <a:spLocks noGrp="1" noChangeArrowheads="1"/>
          </p:cNvSpPr>
          <p:nvPr>
            <p:ph type="ftr" sz="quarter" idx="4"/>
          </p:nvPr>
        </p:nvSpPr>
        <p:spPr bwMode="auto">
          <a:xfrm>
            <a:off x="4" y="8841639"/>
            <a:ext cx="3044109" cy="46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b" anchorCtr="0" compatLnSpc="1">
            <a:prstTxWarp prst="textNoShape">
              <a:avLst/>
            </a:prstTxWarp>
          </a:bodyPr>
          <a:lstStyle>
            <a:lvl1pPr>
              <a:defRPr>
                <a:solidFill>
                  <a:schemeClr val="tx1"/>
                </a:solidFill>
                <a:latin typeface="Arial" charset="0"/>
              </a:defRPr>
            </a:lvl1pPr>
          </a:lstStyle>
          <a:p>
            <a:endParaRPr lang="en-US" altLang="en-US" dirty="0"/>
          </a:p>
        </p:txBody>
      </p:sp>
      <p:sp>
        <p:nvSpPr>
          <p:cNvPr id="36871" name="Rectangle 7"/>
          <p:cNvSpPr>
            <a:spLocks noGrp="1" noChangeArrowheads="1"/>
          </p:cNvSpPr>
          <p:nvPr>
            <p:ph type="sldNum" sz="quarter" idx="5"/>
          </p:nvPr>
        </p:nvSpPr>
        <p:spPr bwMode="auto">
          <a:xfrm>
            <a:off x="3977354" y="8841639"/>
            <a:ext cx="3044109" cy="46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38" tIns="44871" rIns="89738" bIns="44871" numCol="1" anchor="b" anchorCtr="0" compatLnSpc="1">
            <a:prstTxWarp prst="textNoShape">
              <a:avLst/>
            </a:prstTxWarp>
          </a:bodyPr>
          <a:lstStyle>
            <a:lvl1pPr algn="r">
              <a:defRPr>
                <a:solidFill>
                  <a:schemeClr val="tx1"/>
                </a:solidFill>
                <a:latin typeface="Arial" charset="0"/>
              </a:defRPr>
            </a:lvl1pPr>
          </a:lstStyle>
          <a:p>
            <a:fld id="{726F8058-BF5C-4338-93E2-731D1EBA8403}" type="slidenum">
              <a:rPr lang="en-US" altLang="en-US"/>
              <a:pPr/>
              <a:t>‹#›</a:t>
            </a:fld>
            <a:endParaRPr lang="en-US" altLang="en-US" dirty="0"/>
          </a:p>
        </p:txBody>
      </p:sp>
    </p:spTree>
    <p:extLst>
      <p:ext uri="{BB962C8B-B14F-4D97-AF65-F5344CB8AC3E}">
        <p14:creationId xmlns:p14="http://schemas.microsoft.com/office/powerpoint/2010/main" val="237116529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F5F656-6022-4361-B2A6-B1A433E71DD8}" type="slidenum">
              <a:rPr lang="en-GB" altLang="en-US" smtClean="0"/>
              <a:pPr/>
              <a:t>1</a:t>
            </a:fld>
            <a:endParaRPr lang="en-GB" altLang="en-US" dirty="0"/>
          </a:p>
        </p:txBody>
      </p:sp>
    </p:spTree>
    <p:extLst>
      <p:ext uri="{BB962C8B-B14F-4D97-AF65-F5344CB8AC3E}">
        <p14:creationId xmlns:p14="http://schemas.microsoft.com/office/powerpoint/2010/main" val="4184945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10</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437357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11</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1976224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12</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141884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13</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1653663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14</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2824522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15</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52926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16</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3254740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17</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23090674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18</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7599526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19</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456581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2</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endParaRPr lang="en-GB" dirty="0"/>
          </a:p>
        </p:txBody>
      </p:sp>
    </p:spTree>
    <p:extLst>
      <p:ext uri="{BB962C8B-B14F-4D97-AF65-F5344CB8AC3E}">
        <p14:creationId xmlns:p14="http://schemas.microsoft.com/office/powerpoint/2010/main" val="25292054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20</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3225617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21</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3315331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22</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38068258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23</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3069288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24</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endParaRPr lang="en-GB" dirty="0"/>
          </a:p>
        </p:txBody>
      </p:sp>
    </p:spTree>
    <p:extLst>
      <p:ext uri="{BB962C8B-B14F-4D97-AF65-F5344CB8AC3E}">
        <p14:creationId xmlns:p14="http://schemas.microsoft.com/office/powerpoint/2010/main" val="25292054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25</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endParaRPr lang="en-GB" dirty="0"/>
          </a:p>
        </p:txBody>
      </p:sp>
    </p:spTree>
    <p:extLst>
      <p:ext uri="{BB962C8B-B14F-4D97-AF65-F5344CB8AC3E}">
        <p14:creationId xmlns:p14="http://schemas.microsoft.com/office/powerpoint/2010/main" val="2529205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6138" cy="3490913"/>
          </a:xfrm>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31</a:t>
            </a:fld>
            <a:endParaRPr lang="en-GB" dirty="0"/>
          </a:p>
        </p:txBody>
      </p:sp>
    </p:spTree>
    <p:extLst>
      <p:ext uri="{BB962C8B-B14F-4D97-AF65-F5344CB8AC3E}">
        <p14:creationId xmlns:p14="http://schemas.microsoft.com/office/powerpoint/2010/main" val="1847435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26F8058-BF5C-4338-93E2-731D1EBA8403}" type="slidenum">
              <a:rPr lang="en-US" altLang="en-US" smtClean="0"/>
              <a:pPr/>
              <a:t>32</a:t>
            </a:fld>
            <a:endParaRPr lang="en-US" altLang="en-US"/>
          </a:p>
        </p:txBody>
      </p:sp>
    </p:spTree>
    <p:extLst>
      <p:ext uri="{BB962C8B-B14F-4D97-AF65-F5344CB8AC3E}">
        <p14:creationId xmlns:p14="http://schemas.microsoft.com/office/powerpoint/2010/main" val="1949019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3</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smtClean="0"/>
              <a:t>The Manual on EAA and EAF edition 2001 is under revision to reflect, first of all the implementation of ESA 2010</a:t>
            </a:r>
            <a:endParaRPr lang="en-GB" dirty="0"/>
          </a:p>
        </p:txBody>
      </p:sp>
    </p:spTree>
    <p:extLst>
      <p:ext uri="{BB962C8B-B14F-4D97-AF65-F5344CB8AC3E}">
        <p14:creationId xmlns:p14="http://schemas.microsoft.com/office/powerpoint/2010/main" val="2529205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4</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2529205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5</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1185128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6</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2033321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7</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961079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8</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578752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726F8058-BF5C-4338-93E2-731D1EBA8403}" type="slidenum">
              <a:rPr lang="en-US" altLang="en-US" smtClean="0"/>
              <a:pPr/>
              <a:t>9</a:t>
            </a:fld>
            <a:endParaRPr lang="en-US" altLang="en-US" dirty="0"/>
          </a:p>
        </p:txBody>
      </p:sp>
      <p:sp>
        <p:nvSpPr>
          <p:cNvPr id="5" name="Notes Placeholder 4"/>
          <p:cNvSpPr>
            <a:spLocks noGrp="1"/>
          </p:cNvSpPr>
          <p:nvPr>
            <p:ph type="body" sz="quarter" idx="11"/>
          </p:nvPr>
        </p:nvSpPr>
        <p:spPr>
          <a:xfrm>
            <a:off x="701983" y="4421567"/>
            <a:ext cx="5619136" cy="2390098"/>
          </a:xfrm>
        </p:spPr>
        <p:txBody>
          <a:bodyPr/>
          <a:lstStyle/>
          <a:p>
            <a:r>
              <a:rPr lang="en-GB" dirty="0"/>
              <a:t>EAA agricultural industry = NA agricultural branch (</a:t>
            </a:r>
            <a:r>
              <a:rPr lang="en-GB" dirty="0" err="1"/>
              <a:t>Nace</a:t>
            </a:r>
            <a:r>
              <a:rPr lang="en-GB" dirty="0"/>
              <a:t> Rev.2 Division 01)</a:t>
            </a:r>
          </a:p>
          <a:p>
            <a:r>
              <a:rPr lang="en-GB" dirty="0"/>
              <a:t>- Production of units providing associated agricultural services other than agricultural contract work (e.g. the operation of irri­gation systems)</a:t>
            </a:r>
          </a:p>
          <a:p>
            <a:r>
              <a:rPr lang="en-GB" dirty="0"/>
              <a:t>- Units for which the agricultural activity represents solely a leisure activity and which are included in national accounts, cf. ESA 2010, 3.08 </a:t>
            </a:r>
          </a:p>
          <a:p>
            <a:r>
              <a:rPr lang="en-GB" dirty="0"/>
              <a:t>+ Production of units producing wine and olive oil (exclusively using grapes and olives grown by the same unit (grouping of producers, cooperatives, etc.))</a:t>
            </a:r>
          </a:p>
          <a:p>
            <a:r>
              <a:rPr lang="en-GB" dirty="0"/>
              <a:t>+ Separable secondary agricultural activities of units whose principal activity is not agricultural (cf. 1.18)’.</a:t>
            </a:r>
          </a:p>
          <a:p>
            <a:endParaRPr lang="en-GB" dirty="0"/>
          </a:p>
          <a:p>
            <a:endParaRPr lang="en-GB" dirty="0"/>
          </a:p>
        </p:txBody>
      </p:sp>
    </p:spTree>
    <p:extLst>
      <p:ext uri="{BB962C8B-B14F-4D97-AF65-F5344CB8AC3E}">
        <p14:creationId xmlns:p14="http://schemas.microsoft.com/office/powerpoint/2010/main" val="21948476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dirty="0">
              <a:solidFill>
                <a:schemeClr val="lt1"/>
              </a:solidFill>
              <a:latin typeface="+mn-lt"/>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smtClean="0"/>
              <a:t>Click to edit Master title style</a:t>
            </a:r>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US" altLang="en-US" dirty="0"/>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US" altLang="en-US" dirty="0"/>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61B3E47A-8E97-4E4E-A4A4-CE355A130033}" type="slidenum">
              <a:rPr lang="en-US" altLang="en-US"/>
              <a:pPr/>
              <a:t>‹#›</a:t>
            </a:fld>
            <a:endParaRPr lang="en-US" altLang="en-US" dirty="0"/>
          </a:p>
        </p:txBody>
      </p:sp>
      <p:sp>
        <p:nvSpPr>
          <p:cNvPr id="7"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800" dirty="0" smtClean="0"/>
              <a:t>Eurostat</a:t>
            </a:r>
            <a:endParaRPr lang="en-US" sz="8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4BAB9CAE-4F8A-4E20-B4B3-7E3665E9DE2F}" type="slidenum">
              <a:rPr lang="en-US" altLang="en-US"/>
              <a:pPr/>
              <a:t>‹#›</a:t>
            </a:fld>
            <a:endParaRPr lang="en-US" altLang="en-US" dirty="0"/>
          </a:p>
        </p:txBody>
      </p:sp>
    </p:spTree>
    <p:extLst>
      <p:ext uri="{BB962C8B-B14F-4D97-AF65-F5344CB8AC3E}">
        <p14:creationId xmlns:p14="http://schemas.microsoft.com/office/powerpoint/2010/main" val="24633265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0C962056-E210-4591-8CB7-614857571573}" type="slidenum">
              <a:rPr lang="en-US" altLang="en-US"/>
              <a:pPr/>
              <a:t>‹#›</a:t>
            </a:fld>
            <a:endParaRPr lang="en-US" altLang="en-US" dirty="0"/>
          </a:p>
        </p:txBody>
      </p:sp>
    </p:spTree>
    <p:extLst>
      <p:ext uri="{BB962C8B-B14F-4D97-AF65-F5344CB8AC3E}">
        <p14:creationId xmlns:p14="http://schemas.microsoft.com/office/powerpoint/2010/main" val="1665032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ltLang="en-US" dirty="0"/>
          </a:p>
        </p:txBody>
      </p:sp>
      <p:sp>
        <p:nvSpPr>
          <p:cNvPr id="4" name="Footer Placeholder 3"/>
          <p:cNvSpPr>
            <a:spLocks noGrp="1"/>
          </p:cNvSpPr>
          <p:nvPr>
            <p:ph type="ftr" sz="quarter" idx="11"/>
          </p:nvPr>
        </p:nvSpPr>
        <p:spPr/>
        <p:txBody>
          <a:bodyPr/>
          <a:lstStyle/>
          <a:p>
            <a:endParaRPr lang="en-US" altLang="en-US" dirty="0"/>
          </a:p>
        </p:txBody>
      </p:sp>
      <p:sp>
        <p:nvSpPr>
          <p:cNvPr id="5" name="Slide Number Placeholder 4"/>
          <p:cNvSpPr>
            <a:spLocks noGrp="1"/>
          </p:cNvSpPr>
          <p:nvPr>
            <p:ph type="sldNum" sz="quarter" idx="12"/>
          </p:nvPr>
        </p:nvSpPr>
        <p:spPr/>
        <p:txBody>
          <a:bodyPr/>
          <a:lstStyle/>
          <a:p>
            <a:fld id="{633D6B4A-655F-4D9A-9F24-9CDA0E3AD2D8}" type="slidenum">
              <a:rPr lang="en-US" altLang="en-US" smtClean="0"/>
              <a:pPr/>
              <a:t>‹#›</a:t>
            </a:fld>
            <a:endParaRPr lang="en-US" altLang="en-US" dirty="0"/>
          </a:p>
        </p:txBody>
      </p:sp>
    </p:spTree>
    <p:extLst>
      <p:ext uri="{BB962C8B-B14F-4D97-AF65-F5344CB8AC3E}">
        <p14:creationId xmlns:p14="http://schemas.microsoft.com/office/powerpoint/2010/main" val="8815176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76E81A8F-4278-4B2C-92BE-C9909C095B6E}" type="slidenum">
              <a:rPr lang="en-US" altLang="en-US"/>
              <a:pPr/>
              <a:t>‹#›</a:t>
            </a:fld>
            <a:endParaRPr lang="en-US" altLang="en-US" dirty="0"/>
          </a:p>
        </p:txBody>
      </p:sp>
    </p:spTree>
    <p:extLst>
      <p:ext uri="{BB962C8B-B14F-4D97-AF65-F5344CB8AC3E}">
        <p14:creationId xmlns:p14="http://schemas.microsoft.com/office/powerpoint/2010/main" val="37486065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dirty="0"/>
          </a:p>
        </p:txBody>
      </p:sp>
      <p:sp>
        <p:nvSpPr>
          <p:cNvPr id="5" name="Footer Placeholder 4"/>
          <p:cNvSpPr>
            <a:spLocks noGrp="1"/>
          </p:cNvSpPr>
          <p:nvPr>
            <p:ph type="ftr" sz="quarter" idx="11"/>
          </p:nvPr>
        </p:nvSpPr>
        <p:spPr/>
        <p:txBody>
          <a:bodyPr/>
          <a:lstStyle>
            <a:lvl1pPr>
              <a:defRPr/>
            </a:lvl1pPr>
          </a:lstStyle>
          <a:p>
            <a:endParaRPr lang="en-US" altLang="en-US" dirty="0"/>
          </a:p>
        </p:txBody>
      </p:sp>
      <p:sp>
        <p:nvSpPr>
          <p:cNvPr id="6" name="Slide Number Placeholder 5"/>
          <p:cNvSpPr>
            <a:spLocks noGrp="1"/>
          </p:cNvSpPr>
          <p:nvPr>
            <p:ph type="sldNum" sz="quarter" idx="12"/>
          </p:nvPr>
        </p:nvSpPr>
        <p:spPr/>
        <p:txBody>
          <a:bodyPr/>
          <a:lstStyle>
            <a:lvl1pPr>
              <a:defRPr/>
            </a:lvl1pPr>
          </a:lstStyle>
          <a:p>
            <a:fld id="{27F12A1F-4FA4-4F06-9B66-B957146276B5}" type="slidenum">
              <a:rPr lang="en-US" altLang="en-US"/>
              <a:pPr/>
              <a:t>‹#›</a:t>
            </a:fld>
            <a:endParaRPr lang="en-US" altLang="en-US" dirty="0"/>
          </a:p>
        </p:txBody>
      </p:sp>
    </p:spTree>
    <p:extLst>
      <p:ext uri="{BB962C8B-B14F-4D97-AF65-F5344CB8AC3E}">
        <p14:creationId xmlns:p14="http://schemas.microsoft.com/office/powerpoint/2010/main" val="1276037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62E36683-605F-4978-B490-A381691892F1}" type="slidenum">
              <a:rPr lang="en-US" altLang="en-US"/>
              <a:pPr/>
              <a:t>‹#›</a:t>
            </a:fld>
            <a:endParaRPr lang="en-US" altLang="en-US" dirty="0"/>
          </a:p>
        </p:txBody>
      </p:sp>
    </p:spTree>
    <p:extLst>
      <p:ext uri="{BB962C8B-B14F-4D97-AF65-F5344CB8AC3E}">
        <p14:creationId xmlns:p14="http://schemas.microsoft.com/office/powerpoint/2010/main" val="336644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dirty="0"/>
          </a:p>
        </p:txBody>
      </p:sp>
      <p:sp>
        <p:nvSpPr>
          <p:cNvPr id="8" name="Footer Placeholder 7"/>
          <p:cNvSpPr>
            <a:spLocks noGrp="1"/>
          </p:cNvSpPr>
          <p:nvPr>
            <p:ph type="ftr" sz="quarter" idx="11"/>
          </p:nvPr>
        </p:nvSpPr>
        <p:spPr/>
        <p:txBody>
          <a:bodyPr/>
          <a:lstStyle>
            <a:lvl1pPr>
              <a:defRPr/>
            </a:lvl1pPr>
          </a:lstStyle>
          <a:p>
            <a:endParaRPr lang="en-US" altLang="en-US" dirty="0"/>
          </a:p>
        </p:txBody>
      </p:sp>
      <p:sp>
        <p:nvSpPr>
          <p:cNvPr id="9" name="Slide Number Placeholder 8"/>
          <p:cNvSpPr>
            <a:spLocks noGrp="1"/>
          </p:cNvSpPr>
          <p:nvPr>
            <p:ph type="sldNum" sz="quarter" idx="12"/>
          </p:nvPr>
        </p:nvSpPr>
        <p:spPr/>
        <p:txBody>
          <a:bodyPr/>
          <a:lstStyle>
            <a:lvl1pPr>
              <a:defRPr/>
            </a:lvl1pPr>
          </a:lstStyle>
          <a:p>
            <a:fld id="{D5AF6C43-18D3-4D60-8283-1923C3545FD7}" type="slidenum">
              <a:rPr lang="en-US" altLang="en-US"/>
              <a:pPr/>
              <a:t>‹#›</a:t>
            </a:fld>
            <a:endParaRPr lang="en-US" altLang="en-US" dirty="0"/>
          </a:p>
        </p:txBody>
      </p:sp>
    </p:spTree>
    <p:extLst>
      <p:ext uri="{BB962C8B-B14F-4D97-AF65-F5344CB8AC3E}">
        <p14:creationId xmlns:p14="http://schemas.microsoft.com/office/powerpoint/2010/main" val="1359138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dirty="0"/>
          </a:p>
        </p:txBody>
      </p:sp>
      <p:sp>
        <p:nvSpPr>
          <p:cNvPr id="4" name="Footer Placeholder 3"/>
          <p:cNvSpPr>
            <a:spLocks noGrp="1"/>
          </p:cNvSpPr>
          <p:nvPr>
            <p:ph type="ftr" sz="quarter" idx="11"/>
          </p:nvPr>
        </p:nvSpPr>
        <p:spPr/>
        <p:txBody>
          <a:bodyPr/>
          <a:lstStyle>
            <a:lvl1pPr>
              <a:defRPr/>
            </a:lvl1pPr>
          </a:lstStyle>
          <a:p>
            <a:endParaRPr lang="en-US" altLang="en-US" dirty="0"/>
          </a:p>
        </p:txBody>
      </p:sp>
      <p:sp>
        <p:nvSpPr>
          <p:cNvPr id="5" name="Slide Number Placeholder 4"/>
          <p:cNvSpPr>
            <a:spLocks noGrp="1"/>
          </p:cNvSpPr>
          <p:nvPr>
            <p:ph type="sldNum" sz="quarter" idx="12"/>
          </p:nvPr>
        </p:nvSpPr>
        <p:spPr/>
        <p:txBody>
          <a:bodyPr/>
          <a:lstStyle>
            <a:lvl1pPr>
              <a:defRPr/>
            </a:lvl1pPr>
          </a:lstStyle>
          <a:p>
            <a:fld id="{822C3F45-1A53-4AF1-B4A4-C36A800FC542}" type="slidenum">
              <a:rPr lang="en-US" altLang="en-US"/>
              <a:pPr/>
              <a:t>‹#›</a:t>
            </a:fld>
            <a:endParaRPr lang="en-US" altLang="en-US" dirty="0"/>
          </a:p>
        </p:txBody>
      </p:sp>
    </p:spTree>
    <p:extLst>
      <p:ext uri="{BB962C8B-B14F-4D97-AF65-F5344CB8AC3E}">
        <p14:creationId xmlns:p14="http://schemas.microsoft.com/office/powerpoint/2010/main" val="1660108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dirty="0"/>
          </a:p>
        </p:txBody>
      </p:sp>
      <p:sp>
        <p:nvSpPr>
          <p:cNvPr id="3" name="Footer Placeholder 2"/>
          <p:cNvSpPr>
            <a:spLocks noGrp="1"/>
          </p:cNvSpPr>
          <p:nvPr>
            <p:ph type="ftr" sz="quarter" idx="11"/>
          </p:nvPr>
        </p:nvSpPr>
        <p:spPr/>
        <p:txBody>
          <a:bodyPr/>
          <a:lstStyle>
            <a:lvl1pPr>
              <a:defRPr/>
            </a:lvl1pPr>
          </a:lstStyle>
          <a:p>
            <a:endParaRPr lang="en-US" altLang="en-US" dirty="0"/>
          </a:p>
        </p:txBody>
      </p:sp>
      <p:sp>
        <p:nvSpPr>
          <p:cNvPr id="4" name="Slide Number Placeholder 3"/>
          <p:cNvSpPr>
            <a:spLocks noGrp="1"/>
          </p:cNvSpPr>
          <p:nvPr>
            <p:ph type="sldNum" sz="quarter" idx="12"/>
          </p:nvPr>
        </p:nvSpPr>
        <p:spPr/>
        <p:txBody>
          <a:bodyPr/>
          <a:lstStyle>
            <a:lvl1pPr>
              <a:defRPr/>
            </a:lvl1pPr>
          </a:lstStyle>
          <a:p>
            <a:fld id="{7705BD4E-B580-4169-9014-5F05162A23CB}" type="slidenum">
              <a:rPr lang="en-US" altLang="en-US"/>
              <a:pPr/>
              <a:t>‹#›</a:t>
            </a:fld>
            <a:endParaRPr lang="en-US" altLang="en-US" dirty="0"/>
          </a:p>
        </p:txBody>
      </p:sp>
    </p:spTree>
    <p:extLst>
      <p:ext uri="{BB962C8B-B14F-4D97-AF65-F5344CB8AC3E}">
        <p14:creationId xmlns:p14="http://schemas.microsoft.com/office/powerpoint/2010/main" val="531188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EE69DCE8-3953-4B38-9BB8-DC06D6D72128}" type="slidenum">
              <a:rPr lang="en-US" altLang="en-US"/>
              <a:pPr/>
              <a:t>‹#›</a:t>
            </a:fld>
            <a:endParaRPr lang="en-US" altLang="en-US" dirty="0"/>
          </a:p>
        </p:txBody>
      </p:sp>
    </p:spTree>
    <p:extLst>
      <p:ext uri="{BB962C8B-B14F-4D97-AF65-F5344CB8AC3E}">
        <p14:creationId xmlns:p14="http://schemas.microsoft.com/office/powerpoint/2010/main" val="2914403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dirty="0"/>
          </a:p>
        </p:txBody>
      </p:sp>
      <p:sp>
        <p:nvSpPr>
          <p:cNvPr id="6" name="Footer Placeholder 5"/>
          <p:cNvSpPr>
            <a:spLocks noGrp="1"/>
          </p:cNvSpPr>
          <p:nvPr>
            <p:ph type="ftr" sz="quarter" idx="11"/>
          </p:nvPr>
        </p:nvSpPr>
        <p:spPr/>
        <p:txBody>
          <a:bodyPr/>
          <a:lstStyle>
            <a:lvl1pPr>
              <a:defRPr/>
            </a:lvl1pPr>
          </a:lstStyle>
          <a:p>
            <a:endParaRPr lang="en-US" altLang="en-US" dirty="0"/>
          </a:p>
        </p:txBody>
      </p:sp>
      <p:sp>
        <p:nvSpPr>
          <p:cNvPr id="7" name="Slide Number Placeholder 6"/>
          <p:cNvSpPr>
            <a:spLocks noGrp="1"/>
          </p:cNvSpPr>
          <p:nvPr>
            <p:ph type="sldNum" sz="quarter" idx="12"/>
          </p:nvPr>
        </p:nvSpPr>
        <p:spPr/>
        <p:txBody>
          <a:bodyPr/>
          <a:lstStyle>
            <a:lvl1pPr>
              <a:defRPr/>
            </a:lvl1pPr>
          </a:lstStyle>
          <a:p>
            <a:fld id="{120EE6DE-0B92-4A31-BEA3-5FB3F1DC0144}" type="slidenum">
              <a:rPr lang="en-US" altLang="en-US"/>
              <a:pPr/>
              <a:t>‹#›</a:t>
            </a:fld>
            <a:endParaRPr lang="en-US" altLang="en-US" dirty="0"/>
          </a:p>
        </p:txBody>
      </p:sp>
    </p:spTree>
    <p:extLst>
      <p:ext uri="{BB962C8B-B14F-4D97-AF65-F5344CB8AC3E}">
        <p14:creationId xmlns:p14="http://schemas.microsoft.com/office/powerpoint/2010/main" val="413507090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dirty="0" smtClean="0"/>
              <a:t>Second </a:t>
            </a:r>
            <a:r>
              <a:rPr lang="fr-BE" altLang="en-US" dirty="0" err="1" smtClean="0"/>
              <a:t>level</a:t>
            </a:r>
            <a:endParaRPr lang="en-US" altLang="en-US" dirty="0" smtClean="0"/>
          </a:p>
          <a:p>
            <a:pPr lvl="1"/>
            <a:r>
              <a:rPr lang="en-US" altLang="en-US" dirty="0" smtClean="0"/>
              <a:t>Third level</a:t>
            </a:r>
          </a:p>
          <a:p>
            <a:pPr lvl="2"/>
            <a:r>
              <a:rPr lang="en-US" altLang="en-US" dirty="0"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endParaRPr lang="en-US" alt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endParaRPr lang="en-US" alt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fld id="{633D6B4A-655F-4D9A-9F24-9CDA0E3AD2D8}" type="slidenum">
              <a:rPr lang="en-US" altLang="en-US"/>
              <a:pPr/>
              <a:t>‹#›</a:t>
            </a:fld>
            <a:endParaRPr lang="en-US" altLang="en-US" dirty="0"/>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dirty="0"/>
          </a:p>
        </p:txBody>
      </p:sp>
      <p:sp>
        <p:nvSpPr>
          <p:cNvPr id="7" name="Rectangle 6"/>
          <p:cNvSpPr/>
          <p:nvPr/>
        </p:nvSpPr>
        <p:spPr>
          <a:xfrm>
            <a:off x="4139952" y="6659563"/>
            <a:ext cx="733673"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900" i="1" dirty="0" smtClean="0"/>
              <a:t>Eurostat</a:t>
            </a:r>
            <a:endParaRPr lang="en-US" sz="900" i="1" dirty="0"/>
          </a:p>
        </p:txBody>
      </p:sp>
      <p:pic>
        <p:nvPicPr>
          <p:cNvPr id="1041" name="Picture 17" descr="LOGO CE_Vertical_EN_NEG_quadri_H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ftr="0" dt="0"/>
  <p:txStyles>
    <p:title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2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ec.europa.eu/eurostat/web/agriculture/overview"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ctrTitle"/>
          </p:nvPr>
        </p:nvSpPr>
        <p:spPr>
          <a:xfrm>
            <a:off x="395536" y="2060849"/>
            <a:ext cx="8640514" cy="720080"/>
          </a:xfrm>
        </p:spPr>
        <p:txBody>
          <a:bodyPr/>
          <a:lstStyle/>
          <a:p>
            <a:pPr algn="ctr"/>
            <a:r>
              <a:rPr lang="en-GB" sz="2800" dirty="0" smtClean="0"/>
              <a:t/>
            </a:r>
            <a:br>
              <a:rPr lang="en-GB" sz="2800" dirty="0" smtClean="0"/>
            </a:br>
            <a:r>
              <a:rPr lang="en-GB" sz="2800" dirty="0" smtClean="0"/>
              <a:t>Intermediate Input Measurement and Data</a:t>
            </a:r>
            <a:r>
              <a:rPr lang="en-GB" sz="2800" dirty="0"/>
              <a:t/>
            </a:r>
            <a:br>
              <a:rPr lang="en-GB" sz="2800" dirty="0"/>
            </a:br>
            <a:endParaRPr lang="en-GB" sz="3600" dirty="0"/>
          </a:p>
        </p:txBody>
      </p:sp>
      <p:sp>
        <p:nvSpPr>
          <p:cNvPr id="5" name="Content Placeholder 2"/>
          <p:cNvSpPr txBox="1">
            <a:spLocks/>
          </p:cNvSpPr>
          <p:nvPr/>
        </p:nvSpPr>
        <p:spPr bwMode="auto">
          <a:xfrm>
            <a:off x="107950" y="5661223"/>
            <a:ext cx="9036050" cy="504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0" indent="0" algn="l" rtl="0" eaLnBrk="1" fontAlgn="base" hangingPunct="1">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gn="r">
              <a:defRPr/>
            </a:pPr>
            <a:r>
              <a:rPr lang="en-GB" sz="1200" dirty="0" smtClean="0"/>
              <a:t>					3</a:t>
            </a:r>
            <a:r>
              <a:rPr lang="en-GB" sz="1200" baseline="30000" dirty="0"/>
              <a:t>rd</a:t>
            </a:r>
            <a:r>
              <a:rPr lang="en-GB" sz="1200" dirty="0" smtClean="0"/>
              <a:t> </a:t>
            </a:r>
            <a:r>
              <a:rPr lang="en-GB" sz="1200" dirty="0"/>
              <a:t>meeting of the OECD Network on Agricultural Total Factor Productivity and the </a:t>
            </a:r>
            <a:r>
              <a:rPr lang="en-GB" sz="1200" dirty="0" smtClean="0"/>
              <a:t>Environment</a:t>
            </a:r>
            <a:endParaRPr lang="en-GB" sz="1200" kern="0" dirty="0"/>
          </a:p>
          <a:p>
            <a:pPr algn="r">
              <a:defRPr/>
            </a:pPr>
            <a:r>
              <a:rPr lang="en-GB" altLang="en-US" sz="1200" kern="0" dirty="0" smtClean="0"/>
              <a:t>30/31 October 2019</a:t>
            </a:r>
          </a:p>
          <a:p>
            <a:pPr algn="r">
              <a:defRPr/>
            </a:pPr>
            <a:endParaRPr lang="en-GB" altLang="en-US" sz="1600" kern="0" dirty="0" smtClean="0"/>
          </a:p>
          <a:p>
            <a:pPr>
              <a:defRPr/>
            </a:pPr>
            <a:endParaRPr lang="en-GB" altLang="en-US" sz="3200" kern="0" dirty="0" smtClean="0"/>
          </a:p>
        </p:txBody>
      </p:sp>
      <p:sp>
        <p:nvSpPr>
          <p:cNvPr id="2" name="Rectangle 1"/>
          <p:cNvSpPr/>
          <p:nvPr/>
        </p:nvSpPr>
        <p:spPr>
          <a:xfrm>
            <a:off x="827584" y="4293096"/>
            <a:ext cx="3240360" cy="1323439"/>
          </a:xfrm>
          <a:prstGeom prst="rect">
            <a:avLst/>
          </a:prstGeom>
        </p:spPr>
        <p:txBody>
          <a:bodyPr wrap="square">
            <a:spAutoFit/>
          </a:bodyPr>
          <a:lstStyle/>
          <a:p>
            <a:pPr>
              <a:spcBef>
                <a:spcPts val="600"/>
              </a:spcBef>
            </a:pPr>
            <a:r>
              <a:rPr lang="en-GB" sz="1600" b="1" kern="0" dirty="0">
                <a:solidFill>
                  <a:srgbClr val="FFD624"/>
                </a:solidFill>
                <a:latin typeface="Verdana"/>
                <a:ea typeface="+mj-ea"/>
                <a:cs typeface="+mj-cs"/>
              </a:rPr>
              <a:t>Cecilia </a:t>
            </a:r>
            <a:r>
              <a:rPr lang="en-GB" sz="1600" b="1" kern="0" dirty="0" smtClean="0">
                <a:solidFill>
                  <a:srgbClr val="FFD624"/>
                </a:solidFill>
                <a:latin typeface="Verdana"/>
                <a:ea typeface="+mj-ea"/>
                <a:cs typeface="+mj-cs"/>
              </a:rPr>
              <a:t>Pop</a:t>
            </a:r>
          </a:p>
          <a:p>
            <a:endParaRPr lang="en-GB" sz="1600" b="1" kern="0" dirty="0" smtClean="0">
              <a:solidFill>
                <a:srgbClr val="FFD624"/>
              </a:solidFill>
              <a:latin typeface="Verdana"/>
              <a:ea typeface="+mj-ea"/>
              <a:cs typeface="+mj-cs"/>
            </a:endParaRPr>
          </a:p>
          <a:p>
            <a:r>
              <a:rPr lang="en-GB" sz="1600" b="1" kern="0" dirty="0" smtClean="0">
                <a:solidFill>
                  <a:srgbClr val="FFD624"/>
                </a:solidFill>
                <a:latin typeface="Verdana"/>
                <a:ea typeface="+mj-ea"/>
                <a:cs typeface="+mj-cs"/>
              </a:rPr>
              <a:t>Eurostat</a:t>
            </a:r>
          </a:p>
          <a:p>
            <a:r>
              <a:rPr lang="en-GB" sz="1600" b="1" kern="0" dirty="0" smtClean="0">
                <a:solidFill>
                  <a:srgbClr val="FFD624"/>
                </a:solidFill>
                <a:latin typeface="Verdana"/>
                <a:ea typeface="+mj-ea"/>
                <a:cs typeface="+mj-cs"/>
              </a:rPr>
              <a:t>Unit E1: Agricultural and fisheries</a:t>
            </a:r>
            <a:endParaRPr lang="en-GB" sz="1600" dirty="0"/>
          </a:p>
        </p:txBody>
      </p:sp>
    </p:spTree>
    <p:extLst>
      <p:ext uri="{BB962C8B-B14F-4D97-AF65-F5344CB8AC3E}">
        <p14:creationId xmlns:p14="http://schemas.microsoft.com/office/powerpoint/2010/main" val="39981397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a:t>II.2 Time of recording and valuation of intermediate consumption </a:t>
            </a:r>
            <a:endParaRPr lang="en-US" u="sng" dirty="0"/>
          </a:p>
          <a:p>
            <a:r>
              <a:rPr lang="en-GB" b="1" dirty="0"/>
              <a:t> </a:t>
            </a:r>
            <a:endParaRPr lang="en-US" dirty="0"/>
          </a:p>
          <a:p>
            <a:pPr marL="0" indent="0">
              <a:buNone/>
            </a:pPr>
            <a:r>
              <a:rPr lang="en-GB" u="sng" dirty="0" smtClean="0"/>
              <a:t>SNA/ESA and EAA</a:t>
            </a:r>
            <a:r>
              <a:rPr lang="en-GB" dirty="0" smtClean="0"/>
              <a:t> the same time of recording:</a:t>
            </a:r>
          </a:p>
          <a:p>
            <a:endParaRPr lang="en-GB" dirty="0" smtClean="0"/>
          </a:p>
          <a:p>
            <a:r>
              <a:rPr lang="en-GB" i="0" dirty="0" smtClean="0"/>
              <a:t>… </a:t>
            </a:r>
            <a:r>
              <a:rPr lang="en-GB" i="0" dirty="0"/>
              <a:t>intermediate consumption of a good or service is recorded at the time when the good or service enters the process of production, as distinct from the time it was acquired by the </a:t>
            </a:r>
            <a:r>
              <a:rPr lang="en-GB" i="0" dirty="0" smtClean="0"/>
              <a:t>producer… </a:t>
            </a:r>
            <a:endParaRPr lang="en-GB" i="0" dirty="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10</a:t>
            </a:fld>
            <a:endParaRPr lang="en-US" altLang="en-US" dirty="0"/>
          </a:p>
        </p:txBody>
      </p:sp>
    </p:spTree>
    <p:extLst>
      <p:ext uri="{BB962C8B-B14F-4D97-AF65-F5344CB8AC3E}">
        <p14:creationId xmlns:p14="http://schemas.microsoft.com/office/powerpoint/2010/main" val="37989363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5256584"/>
          </a:xfrm>
        </p:spPr>
        <p:txBody>
          <a:bodyPr/>
          <a:lstStyle/>
          <a:p>
            <a:r>
              <a:rPr lang="en-GB" u="sng" dirty="0"/>
              <a:t>II.2 Time of recording and valuation of intermediate consumption </a:t>
            </a:r>
            <a:endParaRPr lang="en-GB" u="sng" dirty="0" smtClean="0"/>
          </a:p>
          <a:p>
            <a:endParaRPr lang="en-US" u="sng" dirty="0"/>
          </a:p>
          <a:p>
            <a:pPr marL="0" indent="0">
              <a:buNone/>
            </a:pPr>
            <a:r>
              <a:rPr lang="en-GB" sz="2200" u="sng" dirty="0" smtClean="0"/>
              <a:t>SNA/ESA and EAA</a:t>
            </a:r>
            <a:r>
              <a:rPr lang="en-GB" sz="2200" dirty="0" smtClean="0"/>
              <a:t> the same valuation:</a:t>
            </a:r>
          </a:p>
          <a:p>
            <a:r>
              <a:rPr lang="en-GB" sz="2200" i="0" dirty="0" smtClean="0"/>
              <a:t>IC is valued </a:t>
            </a:r>
            <a:r>
              <a:rPr lang="en-GB" sz="2200" i="0" dirty="0"/>
              <a:t>at the purchaser’s price </a:t>
            </a:r>
            <a:r>
              <a:rPr lang="en-GB" sz="2200" i="0" dirty="0" smtClean="0"/>
              <a:t>at </a:t>
            </a:r>
            <a:r>
              <a:rPr lang="en-GB" sz="2200" i="0" dirty="0"/>
              <a:t>the time it enters the process of </a:t>
            </a:r>
            <a:r>
              <a:rPr lang="en-GB" sz="2200" i="0" dirty="0" smtClean="0"/>
              <a:t>production</a:t>
            </a:r>
          </a:p>
          <a:p>
            <a:endParaRPr lang="en-GB" sz="2200" i="0" dirty="0" smtClean="0"/>
          </a:p>
          <a:p>
            <a:r>
              <a:rPr lang="en-GB" sz="2200" i="0" dirty="0" smtClean="0"/>
              <a:t>The </a:t>
            </a:r>
            <a:r>
              <a:rPr lang="en-GB" sz="2200" i="0" dirty="0"/>
              <a:t>purchaser’s </a:t>
            </a:r>
            <a:r>
              <a:rPr lang="en-GB" sz="2200" i="0" dirty="0" smtClean="0"/>
              <a:t>price = the </a:t>
            </a:r>
            <a:r>
              <a:rPr lang="en-GB" sz="2200" i="0" dirty="0"/>
              <a:t>basic price received by the producer of the good or </a:t>
            </a:r>
            <a:r>
              <a:rPr lang="en-GB" sz="2200" i="0" dirty="0" smtClean="0"/>
              <a:t>service</a:t>
            </a:r>
          </a:p>
          <a:p>
            <a:r>
              <a:rPr lang="en-GB" sz="2200" i="0" dirty="0" smtClean="0"/>
              <a:t>+ any </a:t>
            </a:r>
            <a:r>
              <a:rPr lang="en-GB" sz="2200" i="0" dirty="0"/>
              <a:t>transportation costs paid separately by the purchaser </a:t>
            </a:r>
            <a:r>
              <a:rPr lang="en-GB" sz="2200" i="0" dirty="0" smtClean="0"/>
              <a:t>plus </a:t>
            </a:r>
            <a:r>
              <a:rPr lang="en-GB" sz="2200" i="0" dirty="0"/>
              <a:t>the cumulative trade </a:t>
            </a:r>
            <a:r>
              <a:rPr lang="en-GB" sz="2200" i="0" dirty="0" smtClean="0"/>
              <a:t>margin</a:t>
            </a:r>
          </a:p>
          <a:p>
            <a:r>
              <a:rPr lang="en-GB" sz="2200" i="0" dirty="0" smtClean="0"/>
              <a:t>+ any </a:t>
            </a:r>
            <a:r>
              <a:rPr lang="en-GB" sz="2200" i="0" dirty="0"/>
              <a:t>non-deductible tax on the product </a:t>
            </a:r>
            <a:endParaRPr lang="en-GB" sz="2200" i="0" dirty="0" smtClean="0"/>
          </a:p>
          <a:p>
            <a:r>
              <a:rPr lang="en-GB" sz="2200" i="0" dirty="0" smtClean="0"/>
              <a:t>- </a:t>
            </a:r>
            <a:r>
              <a:rPr lang="en-GB" sz="2200" i="0" dirty="0"/>
              <a:t>any subsidy on the </a:t>
            </a:r>
            <a:r>
              <a:rPr lang="en-GB" sz="2200" i="0" dirty="0" smtClean="0"/>
              <a:t>product</a:t>
            </a:r>
            <a:endParaRPr lang="en-US" sz="2200" i="0" dirty="0"/>
          </a:p>
          <a:p>
            <a:pPr marL="0" indent="0">
              <a:buNone/>
            </a:pPr>
            <a:endParaRPr lang="en-GB"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11</a:t>
            </a:fld>
            <a:endParaRPr lang="en-US" altLang="en-US" dirty="0"/>
          </a:p>
        </p:txBody>
      </p:sp>
    </p:spTree>
    <p:extLst>
      <p:ext uri="{BB962C8B-B14F-4D97-AF65-F5344CB8AC3E}">
        <p14:creationId xmlns:p14="http://schemas.microsoft.com/office/powerpoint/2010/main" val="7709606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24744"/>
            <a:ext cx="8568952" cy="5112567"/>
          </a:xfrm>
        </p:spPr>
        <p:txBody>
          <a:bodyPr/>
          <a:lstStyle/>
          <a:p>
            <a:r>
              <a:rPr lang="en-GB" u="sng" dirty="0"/>
              <a:t>II.2 Time of recording and valuation of intermediate consumption </a:t>
            </a:r>
            <a:endParaRPr lang="en-US" u="sng" dirty="0"/>
          </a:p>
          <a:p>
            <a:r>
              <a:rPr lang="en-GB" b="1" dirty="0"/>
              <a:t> </a:t>
            </a:r>
            <a:endParaRPr lang="en-US" dirty="0"/>
          </a:p>
          <a:p>
            <a:pPr marL="0" indent="0">
              <a:buNone/>
            </a:pPr>
            <a:r>
              <a:rPr lang="en-GB" sz="2200" u="sng" dirty="0" smtClean="0"/>
              <a:t>EAA</a:t>
            </a:r>
            <a:r>
              <a:rPr lang="en-GB" sz="2200" dirty="0" smtClean="0"/>
              <a:t> specifies aspects related to agriculture:</a:t>
            </a:r>
          </a:p>
          <a:p>
            <a:r>
              <a:rPr lang="en-GB" sz="2200" i="0" dirty="0" smtClean="0"/>
              <a:t>- subsidies </a:t>
            </a:r>
            <a:r>
              <a:rPr lang="en-GB" sz="2200" i="0" dirty="0"/>
              <a:t>relating to intermediate consumption might be important</a:t>
            </a:r>
            <a:r>
              <a:rPr lang="fr-FR" sz="2200" i="0" dirty="0"/>
              <a:t> </a:t>
            </a:r>
            <a:r>
              <a:rPr lang="en-GB" sz="2200" i="0" dirty="0"/>
              <a:t> in </a:t>
            </a:r>
            <a:r>
              <a:rPr lang="en-GB" sz="2200" i="0" dirty="0" smtClean="0"/>
              <a:t>agriculture </a:t>
            </a:r>
          </a:p>
          <a:p>
            <a:r>
              <a:rPr lang="en-GB" sz="2200" i="0" dirty="0" smtClean="0"/>
              <a:t>- for goods </a:t>
            </a:r>
            <a:r>
              <a:rPr lang="en-GB" sz="2200" i="0" dirty="0"/>
              <a:t>or services </a:t>
            </a:r>
            <a:r>
              <a:rPr lang="en-GB" sz="2200" i="0" dirty="0" smtClean="0"/>
              <a:t>imported directly </a:t>
            </a:r>
            <a:r>
              <a:rPr lang="en-GB" sz="2200" i="0" dirty="0"/>
              <a:t>by production units, the purchaser price </a:t>
            </a:r>
            <a:r>
              <a:rPr lang="en-GB" sz="2200" i="0" dirty="0" smtClean="0"/>
              <a:t>includes </a:t>
            </a:r>
            <a:r>
              <a:rPr lang="en-GB" sz="2200" i="0" dirty="0"/>
              <a:t>all import duties, non-deductible </a:t>
            </a:r>
            <a:r>
              <a:rPr lang="en-GB" sz="2200" i="0" dirty="0" smtClean="0"/>
              <a:t>VAT </a:t>
            </a:r>
            <a:r>
              <a:rPr lang="en-GB" sz="2200" i="0" dirty="0"/>
              <a:t>and monetary compensatory amounts </a:t>
            </a:r>
            <a:endParaRPr lang="en-GB" sz="2200" i="0" dirty="0" smtClean="0"/>
          </a:p>
          <a:p>
            <a:r>
              <a:rPr lang="en-GB" sz="2200" i="0" dirty="0" smtClean="0"/>
              <a:t>- over-compensation </a:t>
            </a:r>
            <a:r>
              <a:rPr lang="en-GB" sz="2200" i="0" dirty="0"/>
              <a:t>or </a:t>
            </a:r>
            <a:r>
              <a:rPr lang="en-GB" sz="2200" i="0" dirty="0" smtClean="0"/>
              <a:t>under-compensation of deductible VAT </a:t>
            </a:r>
            <a:r>
              <a:rPr lang="en-GB" sz="2200" i="0" dirty="0"/>
              <a:t>is recorded </a:t>
            </a:r>
            <a:r>
              <a:rPr lang="en-GB" sz="2200" i="0" dirty="0" smtClean="0"/>
              <a:t>as </a:t>
            </a:r>
            <a:r>
              <a:rPr lang="en-GB" sz="2200" i="0" dirty="0"/>
              <a:t>other subsidies on production or other taxes on </a:t>
            </a:r>
            <a:r>
              <a:rPr lang="en-GB" sz="2200" i="0" dirty="0" smtClean="0"/>
              <a:t>production</a:t>
            </a:r>
            <a:endParaRPr lang="en-GB" sz="220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12</a:t>
            </a:fld>
            <a:endParaRPr lang="en-US" altLang="en-US" dirty="0"/>
          </a:p>
        </p:txBody>
      </p:sp>
    </p:spTree>
    <p:extLst>
      <p:ext uri="{BB962C8B-B14F-4D97-AF65-F5344CB8AC3E}">
        <p14:creationId xmlns:p14="http://schemas.microsoft.com/office/powerpoint/2010/main" val="18508801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smtClean="0"/>
              <a:t>II.3 </a:t>
            </a:r>
            <a:r>
              <a:rPr lang="en-GB" u="sng" dirty="0"/>
              <a:t>Elements of intermediate consumption</a:t>
            </a:r>
            <a:endParaRPr lang="en-US" u="sng" dirty="0"/>
          </a:p>
          <a:p>
            <a:r>
              <a:rPr lang="en-GB" dirty="0"/>
              <a:t>  </a:t>
            </a:r>
            <a:endParaRPr lang="en-US" dirty="0"/>
          </a:p>
          <a:p>
            <a:r>
              <a:rPr lang="en-GB" u="sng" dirty="0" smtClean="0"/>
              <a:t>SNA </a:t>
            </a:r>
            <a:r>
              <a:rPr lang="en-GB" u="sng" dirty="0"/>
              <a:t>and ESA </a:t>
            </a:r>
            <a:r>
              <a:rPr lang="en-GB" u="sng" dirty="0" smtClean="0"/>
              <a:t>provide a general list of elements</a:t>
            </a:r>
            <a:endParaRPr lang="en-US" u="sng" dirty="0"/>
          </a:p>
          <a:p>
            <a:r>
              <a:rPr lang="en-GB" b="1" dirty="0"/>
              <a:t> </a:t>
            </a:r>
            <a:endParaRPr lang="en-US" dirty="0"/>
          </a:p>
          <a:p>
            <a:r>
              <a:rPr lang="en-GB" u="sng" dirty="0"/>
              <a:t>EAA</a:t>
            </a:r>
            <a:r>
              <a:rPr lang="en-GB" b="1" dirty="0"/>
              <a:t> </a:t>
            </a:r>
            <a:r>
              <a:rPr lang="en-GB" dirty="0" smtClean="0"/>
              <a:t>is specific to agriculture</a:t>
            </a:r>
          </a:p>
          <a:p>
            <a:endParaRPr lang="en-US" dirty="0"/>
          </a:p>
          <a:p>
            <a:r>
              <a:rPr lang="en-US" i="0" dirty="0" smtClean="0"/>
              <a:t>- the list of intermediate inputs elements  is in para 2.097-2.108</a:t>
            </a:r>
            <a:endParaRPr lang="en-US" i="0" dirty="0"/>
          </a:p>
          <a:p>
            <a:pPr marL="0" indent="0">
              <a:buNone/>
            </a:pPr>
            <a:endParaRPr lang="en-GB" u="sng"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13</a:t>
            </a:fld>
            <a:endParaRPr lang="en-US" altLang="en-US" dirty="0"/>
          </a:p>
        </p:txBody>
      </p:sp>
    </p:spTree>
    <p:extLst>
      <p:ext uri="{BB962C8B-B14F-4D97-AF65-F5344CB8AC3E}">
        <p14:creationId xmlns:p14="http://schemas.microsoft.com/office/powerpoint/2010/main" val="26563972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dirty="0" smtClean="0"/>
              <a:t>II.3 </a:t>
            </a:r>
            <a:r>
              <a:rPr lang="en-GB" dirty="0"/>
              <a:t>Elements of intermediate </a:t>
            </a:r>
            <a:r>
              <a:rPr lang="en-GB" dirty="0" smtClean="0"/>
              <a:t>consumption- </a:t>
            </a:r>
            <a:r>
              <a:rPr lang="en-GB" u="sng" dirty="0" smtClean="0"/>
              <a:t>EAA </a:t>
            </a:r>
          </a:p>
          <a:p>
            <a:endParaRPr lang="en-GB" sz="2200" i="0" dirty="0" smtClean="0"/>
          </a:p>
          <a:p>
            <a:r>
              <a:rPr lang="en-GB" sz="2200" i="0" dirty="0" smtClean="0"/>
              <a:t>a)	Seeds and planting stock</a:t>
            </a:r>
          </a:p>
          <a:p>
            <a:r>
              <a:rPr lang="en-GB" sz="2200" i="0" dirty="0" smtClean="0"/>
              <a:t>- total consumption of bought-in domestic and imported seed and planting stock for current production and maintaining stocks in vineyards, orchards (seed produced and consumed within the same unit in the same reference period is not recorded)</a:t>
            </a:r>
          </a:p>
          <a:p>
            <a:endParaRPr lang="en-US" sz="2200" i="0" dirty="0" smtClean="0"/>
          </a:p>
          <a:p>
            <a:r>
              <a:rPr lang="en-GB" sz="2200" i="0" dirty="0" smtClean="0"/>
              <a:t>b</a:t>
            </a:r>
            <a:r>
              <a:rPr lang="en-GB" sz="2200" i="0" dirty="0"/>
              <a:t>)	Energy; lubricants</a:t>
            </a:r>
            <a:endParaRPr lang="en-US" sz="2200" i="0" dirty="0"/>
          </a:p>
          <a:p>
            <a:r>
              <a:rPr lang="en-GB" sz="2200" i="0" dirty="0" smtClean="0"/>
              <a:t>- electricity</a:t>
            </a:r>
            <a:r>
              <a:rPr lang="en-GB" sz="2200" i="0" dirty="0"/>
              <a:t>, gas and all other solid and liquid fuels and </a:t>
            </a:r>
            <a:r>
              <a:rPr lang="en-GB" sz="2200" i="0" dirty="0" smtClean="0"/>
              <a:t>propellants (only </a:t>
            </a:r>
            <a:r>
              <a:rPr lang="en-GB" sz="2200" i="0" dirty="0"/>
              <a:t>on agricultural </a:t>
            </a:r>
            <a:r>
              <a:rPr lang="en-GB" sz="2200" i="0" dirty="0" smtClean="0"/>
              <a:t>holdings </a:t>
            </a:r>
            <a:r>
              <a:rPr lang="en-GB" sz="2200" i="0" dirty="0"/>
              <a:t>and not consumption in farmers’ </a:t>
            </a:r>
            <a:r>
              <a:rPr lang="en-GB" sz="2200" i="0" dirty="0" smtClean="0"/>
              <a:t>households)</a:t>
            </a:r>
            <a:endParaRPr lang="en-US" sz="2200" i="0" dirty="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14</a:t>
            </a:fld>
            <a:endParaRPr lang="en-US" altLang="en-US" dirty="0"/>
          </a:p>
        </p:txBody>
      </p:sp>
    </p:spTree>
    <p:extLst>
      <p:ext uri="{BB962C8B-B14F-4D97-AF65-F5344CB8AC3E}">
        <p14:creationId xmlns:p14="http://schemas.microsoft.com/office/powerpoint/2010/main" val="28151464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smtClean="0"/>
              <a:t>II.3 </a:t>
            </a:r>
            <a:r>
              <a:rPr lang="en-GB" u="sng" dirty="0"/>
              <a:t>Elements of intermediate </a:t>
            </a:r>
            <a:r>
              <a:rPr lang="en-GB" u="sng" dirty="0" smtClean="0"/>
              <a:t>consumption- EAA </a:t>
            </a:r>
          </a:p>
          <a:p>
            <a:endParaRPr lang="en-GB" sz="2200" i="0" dirty="0" smtClean="0"/>
          </a:p>
          <a:p>
            <a:r>
              <a:rPr lang="en-GB" sz="2200" i="0" dirty="0" smtClean="0"/>
              <a:t>c</a:t>
            </a:r>
            <a:r>
              <a:rPr lang="en-GB" sz="2200" i="0" dirty="0"/>
              <a:t>)	Fertilisers and soil improvers</a:t>
            </a:r>
            <a:endParaRPr lang="en-US" sz="2200" i="0" dirty="0"/>
          </a:p>
          <a:p>
            <a:r>
              <a:rPr lang="en-GB" sz="2200" i="0" dirty="0" smtClean="0"/>
              <a:t>- soil </a:t>
            </a:r>
            <a:r>
              <a:rPr lang="en-GB" sz="2200" i="0" dirty="0"/>
              <a:t>improvers include, for example, lime, peat, sludge, sand and synthetic </a:t>
            </a:r>
            <a:r>
              <a:rPr lang="en-GB" sz="2200" i="0" dirty="0" smtClean="0"/>
              <a:t>foams</a:t>
            </a:r>
          </a:p>
          <a:p>
            <a:endParaRPr lang="en-US" sz="2200" i="0" dirty="0"/>
          </a:p>
          <a:p>
            <a:r>
              <a:rPr lang="en-GB" sz="2200" i="0" dirty="0"/>
              <a:t>d)	Plant protection products and pesticides</a:t>
            </a:r>
            <a:endParaRPr lang="en-US" sz="2200" i="0" dirty="0"/>
          </a:p>
          <a:p>
            <a:r>
              <a:rPr lang="en-GB" sz="2200" i="0" dirty="0" smtClean="0"/>
              <a:t>- herbicides</a:t>
            </a:r>
            <a:r>
              <a:rPr lang="en-GB" sz="2200" i="0" dirty="0"/>
              <a:t>, fungicides, pesticides and other similar inorganic and organic substances (e.g. poisoned bait</a:t>
            </a:r>
            <a:r>
              <a:rPr lang="en-GB" sz="2200" i="0" dirty="0" smtClean="0"/>
              <a:t>)</a:t>
            </a:r>
          </a:p>
          <a:p>
            <a:endParaRPr lang="en-US" sz="2200" i="0" dirty="0"/>
          </a:p>
          <a:p>
            <a:r>
              <a:rPr lang="en-GB" sz="2200" i="0" dirty="0"/>
              <a:t>e)	Veterinary expenses</a:t>
            </a:r>
            <a:endParaRPr lang="en-US" sz="2200" i="0" dirty="0"/>
          </a:p>
          <a:p>
            <a:r>
              <a:rPr lang="en-GB" sz="2200" i="0" dirty="0" smtClean="0"/>
              <a:t>-medicines invoiced </a:t>
            </a:r>
            <a:r>
              <a:rPr lang="en-GB" sz="2200" i="0" dirty="0"/>
              <a:t>separately from the veterinary surgeon’s fee </a:t>
            </a:r>
            <a:r>
              <a:rPr lang="en-GB" sz="2200" i="0" dirty="0" smtClean="0"/>
              <a:t>and </a:t>
            </a:r>
            <a:r>
              <a:rPr lang="en-GB" sz="2200" i="0" dirty="0"/>
              <a:t>veterinary </a:t>
            </a:r>
            <a:r>
              <a:rPr lang="en-GB" sz="2200" i="0" dirty="0" smtClean="0"/>
              <a:t>costs</a:t>
            </a:r>
            <a:endParaRPr lang="en-US" sz="2200" i="0" dirty="0"/>
          </a:p>
          <a:p>
            <a:endParaRPr lang="en-GB" u="sng"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15</a:t>
            </a:fld>
            <a:endParaRPr lang="en-US" altLang="en-US" dirty="0"/>
          </a:p>
        </p:txBody>
      </p:sp>
    </p:spTree>
    <p:extLst>
      <p:ext uri="{BB962C8B-B14F-4D97-AF65-F5344CB8AC3E}">
        <p14:creationId xmlns:p14="http://schemas.microsoft.com/office/powerpoint/2010/main" val="23618044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268760"/>
            <a:ext cx="8712968" cy="4968551"/>
          </a:xfrm>
        </p:spPr>
        <p:txBody>
          <a:bodyPr/>
          <a:lstStyle/>
          <a:p>
            <a:r>
              <a:rPr lang="en-GB" u="sng" dirty="0" smtClean="0"/>
              <a:t>II.3 </a:t>
            </a:r>
            <a:r>
              <a:rPr lang="en-GB" u="sng" dirty="0"/>
              <a:t>Elements of intermediate </a:t>
            </a:r>
            <a:r>
              <a:rPr lang="en-GB" u="sng" dirty="0" smtClean="0"/>
              <a:t>consumption- EAA </a:t>
            </a:r>
          </a:p>
          <a:p>
            <a:endParaRPr lang="en-GB" sz="2200" i="0" dirty="0" smtClean="0"/>
          </a:p>
          <a:p>
            <a:r>
              <a:rPr lang="en-GB" sz="2200" i="0" dirty="0" smtClean="0"/>
              <a:t>f</a:t>
            </a:r>
            <a:r>
              <a:rPr lang="en-GB" sz="2200" i="0" dirty="0"/>
              <a:t>)	Animal </a:t>
            </a:r>
            <a:r>
              <a:rPr lang="en-GB" sz="2200" i="0" dirty="0" err="1"/>
              <a:t>feedingstuffs</a:t>
            </a:r>
            <a:endParaRPr lang="en-US" sz="2200" i="0" dirty="0"/>
          </a:p>
          <a:p>
            <a:r>
              <a:rPr lang="en-GB" sz="2200" i="0" dirty="0" smtClean="0"/>
              <a:t>- all </a:t>
            </a:r>
            <a:r>
              <a:rPr lang="en-GB" sz="2200" i="0" dirty="0"/>
              <a:t>bought-in domestic and imported </a:t>
            </a:r>
            <a:r>
              <a:rPr lang="en-GB" sz="2200" i="0" dirty="0" err="1"/>
              <a:t>feedingstuffs</a:t>
            </a:r>
            <a:r>
              <a:rPr lang="en-GB" sz="2200" i="0" dirty="0"/>
              <a:t>, whether processed or not, including those obtained direct from other </a:t>
            </a:r>
            <a:r>
              <a:rPr lang="en-GB" sz="2200" i="0" dirty="0" err="1" smtClean="0"/>
              <a:t>farmers;crop</a:t>
            </a:r>
            <a:r>
              <a:rPr lang="en-GB" sz="2200" i="0" dirty="0" smtClean="0"/>
              <a:t> </a:t>
            </a:r>
            <a:r>
              <a:rPr lang="en-GB" sz="2200" i="0" dirty="0"/>
              <a:t>products used </a:t>
            </a:r>
            <a:r>
              <a:rPr lang="en-GB" sz="2200" i="0" dirty="0" smtClean="0"/>
              <a:t>as </a:t>
            </a:r>
            <a:r>
              <a:rPr lang="en-GB" sz="2200" i="0" dirty="0"/>
              <a:t>intra-unit </a:t>
            </a:r>
            <a:r>
              <a:rPr lang="en-GB" sz="2200" i="0" dirty="0" smtClean="0"/>
              <a:t>consumption (also </a:t>
            </a:r>
            <a:r>
              <a:rPr lang="en-GB" sz="2200" i="0" dirty="0"/>
              <a:t>recorded in </a:t>
            </a:r>
            <a:r>
              <a:rPr lang="en-GB" sz="2200" i="0" dirty="0" smtClean="0"/>
              <a:t>output)</a:t>
            </a:r>
            <a:endParaRPr lang="en-US" sz="2200" i="0" dirty="0"/>
          </a:p>
          <a:p>
            <a:r>
              <a:rPr lang="en-GB" sz="2200" i="0" dirty="0" smtClean="0"/>
              <a:t>g)</a:t>
            </a:r>
            <a:r>
              <a:rPr lang="en-GB" sz="2200" i="0" dirty="0"/>
              <a:t>	Maintenance of materials</a:t>
            </a:r>
            <a:endParaRPr lang="en-US" sz="2200" i="0" dirty="0"/>
          </a:p>
          <a:p>
            <a:r>
              <a:rPr lang="en-GB" sz="2200" i="0" dirty="0" smtClean="0"/>
              <a:t>- purchases </a:t>
            </a:r>
            <a:r>
              <a:rPr lang="en-GB" sz="2200" i="0" dirty="0"/>
              <a:t>of goods and services for maintenance </a:t>
            </a:r>
            <a:r>
              <a:rPr lang="en-GB" sz="2200" i="0" dirty="0" smtClean="0"/>
              <a:t>and </a:t>
            </a:r>
            <a:r>
              <a:rPr lang="en-GB" sz="2200" i="0" dirty="0"/>
              <a:t>repairs </a:t>
            </a:r>
            <a:endParaRPr lang="en-GB" sz="2200" i="0" dirty="0" smtClean="0"/>
          </a:p>
          <a:p>
            <a:r>
              <a:rPr lang="en-GB" sz="2200" i="0" dirty="0" smtClean="0"/>
              <a:t>- purchases </a:t>
            </a:r>
            <a:r>
              <a:rPr lang="en-GB" sz="2200" i="0" dirty="0"/>
              <a:t>of crop protection equipment </a:t>
            </a:r>
            <a:r>
              <a:rPr lang="en-GB" sz="2200" i="0" dirty="0" smtClean="0"/>
              <a:t>(detonators</a:t>
            </a:r>
            <a:r>
              <a:rPr lang="en-GB" sz="2200" i="0" dirty="0"/>
              <a:t>, anti-hail protection, </a:t>
            </a:r>
            <a:r>
              <a:rPr lang="en-GB" sz="2200" i="0" dirty="0" smtClean="0"/>
              <a:t>anti-frost smoke...)</a:t>
            </a:r>
            <a:endParaRPr lang="en-US" sz="2200" i="0" dirty="0"/>
          </a:p>
          <a:p>
            <a:r>
              <a:rPr lang="en-GB" sz="2200" i="0" dirty="0"/>
              <a:t>h)	Maintenance of </a:t>
            </a:r>
            <a:r>
              <a:rPr lang="en-GB" sz="2200" i="0" dirty="0" smtClean="0"/>
              <a:t>buildings</a:t>
            </a:r>
            <a:endParaRPr lang="en-US" sz="2200" i="0" dirty="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16</a:t>
            </a:fld>
            <a:endParaRPr lang="en-US" altLang="en-US" dirty="0"/>
          </a:p>
        </p:txBody>
      </p:sp>
    </p:spTree>
    <p:extLst>
      <p:ext uri="{BB962C8B-B14F-4D97-AF65-F5344CB8AC3E}">
        <p14:creationId xmlns:p14="http://schemas.microsoft.com/office/powerpoint/2010/main" val="41418416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smtClean="0"/>
              <a:t>II.3. Elements of intermediate consumption - EAA </a:t>
            </a:r>
          </a:p>
          <a:p>
            <a:endParaRPr lang="en-GB" i="0" dirty="0" smtClean="0"/>
          </a:p>
          <a:p>
            <a:r>
              <a:rPr lang="en-GB" sz="2200" i="0" dirty="0" err="1" smtClean="0"/>
              <a:t>i</a:t>
            </a:r>
            <a:r>
              <a:rPr lang="en-GB" sz="2200" i="0" dirty="0" smtClean="0"/>
              <a:t>)</a:t>
            </a:r>
            <a:r>
              <a:rPr lang="en-GB" sz="2200" i="0" dirty="0"/>
              <a:t>	Agricultural </a:t>
            </a:r>
            <a:r>
              <a:rPr lang="en-GB" sz="2200" i="0" dirty="0" smtClean="0"/>
              <a:t>services</a:t>
            </a:r>
          </a:p>
          <a:p>
            <a:r>
              <a:rPr lang="en-GB" sz="2200" i="0" dirty="0" smtClean="0"/>
              <a:t>- hire </a:t>
            </a:r>
            <a:r>
              <a:rPr lang="en-GB" sz="2200" i="0" dirty="0"/>
              <a:t>of machines and equipment with the corresponding </a:t>
            </a:r>
            <a:r>
              <a:rPr lang="en-GB" sz="2200" i="0" dirty="0" smtClean="0"/>
              <a:t>labour</a:t>
            </a:r>
          </a:p>
          <a:p>
            <a:endParaRPr lang="en-US" sz="2200" i="0" dirty="0"/>
          </a:p>
          <a:p>
            <a:r>
              <a:rPr lang="en-GB" sz="2200" i="0" dirty="0" smtClean="0"/>
              <a:t>(</a:t>
            </a:r>
            <a:r>
              <a:rPr lang="en-GB" sz="2200" i="0" dirty="0"/>
              <a:t>j)	Financial intermediation services indirectly measured (FISIM)</a:t>
            </a:r>
            <a:endParaRPr lang="en-US" sz="2200" i="0" dirty="0"/>
          </a:p>
          <a:p>
            <a:r>
              <a:rPr lang="en-GB" sz="2200" i="0" dirty="0" smtClean="0"/>
              <a:t>- the </a:t>
            </a:r>
            <a:r>
              <a:rPr lang="en-GB" sz="2200" i="0" dirty="0"/>
              <a:t>value of financial intermediation services indirectly measured (FISIM) used by the </a:t>
            </a:r>
            <a:r>
              <a:rPr lang="en-GB" sz="2200" i="0" dirty="0" smtClean="0"/>
              <a:t>agricultural </a:t>
            </a:r>
            <a:r>
              <a:rPr lang="en-GB" sz="2200" i="0" dirty="0"/>
              <a:t>industry </a:t>
            </a:r>
            <a:endParaRPr lang="en-GB" sz="2200" i="0" dirty="0" smtClean="0"/>
          </a:p>
          <a:p>
            <a:endParaRPr lang="en-GB" sz="2200" i="0" dirty="0" smtClean="0"/>
          </a:p>
          <a:p>
            <a:r>
              <a:rPr lang="en-GB" sz="2200" i="0" dirty="0" smtClean="0"/>
              <a:t>k</a:t>
            </a:r>
            <a:r>
              <a:rPr lang="en-GB" sz="2200" i="0" dirty="0"/>
              <a:t>)	Other goods and services</a:t>
            </a:r>
            <a:endParaRPr lang="en-US" sz="2200" i="0" dirty="0"/>
          </a:p>
          <a:p>
            <a:endParaRPr lang="en-US" dirty="0"/>
          </a:p>
          <a:p>
            <a:pPr marL="0" indent="0">
              <a:buNone/>
            </a:pPr>
            <a:endParaRPr lang="en-GB" u="sng"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17</a:t>
            </a:fld>
            <a:endParaRPr lang="en-US" altLang="en-US" dirty="0"/>
          </a:p>
        </p:txBody>
      </p:sp>
    </p:spTree>
    <p:extLst>
      <p:ext uri="{BB962C8B-B14F-4D97-AF65-F5344CB8AC3E}">
        <p14:creationId xmlns:p14="http://schemas.microsoft.com/office/powerpoint/2010/main" val="19009393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smtClean="0"/>
              <a:t>III. Quality and Productivity </a:t>
            </a:r>
            <a:r>
              <a:rPr lang="en-GB" u="sng" dirty="0"/>
              <a:t>– OECD Manual on Productivity</a:t>
            </a:r>
            <a:r>
              <a:rPr lang="en-GB" dirty="0"/>
              <a:t> </a:t>
            </a:r>
            <a:endParaRPr lang="en-US" u="sng" dirty="0"/>
          </a:p>
          <a:p>
            <a:r>
              <a:rPr lang="en-GB" b="1" dirty="0"/>
              <a:t> </a:t>
            </a:r>
            <a:endParaRPr lang="en-US" dirty="0"/>
          </a:p>
          <a:p>
            <a:pPr marL="0" indent="0">
              <a:buNone/>
            </a:pPr>
            <a:r>
              <a:rPr lang="en-GB" sz="2200" i="0" dirty="0" smtClean="0"/>
              <a:t>Uses the same valuation as ESA, SNA and EAA; recommends </a:t>
            </a:r>
            <a:r>
              <a:rPr lang="en-GB" sz="2200" i="0" dirty="0"/>
              <a:t>i</a:t>
            </a:r>
            <a:r>
              <a:rPr lang="en-GB" sz="2200" i="0" dirty="0" smtClean="0"/>
              <a:t>nput-output: </a:t>
            </a:r>
          </a:p>
          <a:p>
            <a:pPr marL="0" indent="0">
              <a:buNone/>
            </a:pPr>
            <a:endParaRPr lang="en-GB" sz="2200" i="0" dirty="0" smtClean="0"/>
          </a:p>
          <a:p>
            <a:pPr marL="0" indent="0">
              <a:buNone/>
            </a:pPr>
            <a:r>
              <a:rPr lang="en-GB" sz="2200" i="0" dirty="0" smtClean="0"/>
              <a:t>"From </a:t>
            </a:r>
            <a:r>
              <a:rPr lang="en-GB" sz="2200" i="0" dirty="0"/>
              <a:t>the perspective of productivity measurement, the choice of valuation should reflect the price that is most relevant for the producer’s decision making; regarding both inputs and outputs</a:t>
            </a:r>
            <a:r>
              <a:rPr lang="en-GB" sz="2200" i="0" dirty="0" smtClean="0"/>
              <a:t>."</a:t>
            </a:r>
          </a:p>
          <a:p>
            <a:pPr marL="0" indent="0">
              <a:buNone/>
            </a:pPr>
            <a:r>
              <a:rPr lang="en-GB" sz="2200" i="0" dirty="0" smtClean="0"/>
              <a:t>Concerns: data </a:t>
            </a:r>
            <a:r>
              <a:rPr lang="en-GB" sz="2200" i="0" dirty="0"/>
              <a:t>availability in input-output tables and </a:t>
            </a:r>
            <a:r>
              <a:rPr lang="en-GB" sz="2200" i="0" dirty="0" smtClean="0"/>
              <a:t>consistency </a:t>
            </a:r>
            <a:r>
              <a:rPr lang="en-GB" sz="2200" i="0" dirty="0"/>
              <a:t>between different national accounts </a:t>
            </a:r>
            <a:r>
              <a:rPr lang="en-GB" sz="2200" i="0" dirty="0" smtClean="0"/>
              <a:t>aggregates</a:t>
            </a:r>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18</a:t>
            </a:fld>
            <a:endParaRPr lang="en-US" altLang="en-US" dirty="0"/>
          </a:p>
        </p:txBody>
      </p:sp>
    </p:spTree>
    <p:extLst>
      <p:ext uri="{BB962C8B-B14F-4D97-AF65-F5344CB8AC3E}">
        <p14:creationId xmlns:p14="http://schemas.microsoft.com/office/powerpoint/2010/main" val="37649824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pPr marL="0" indent="0">
              <a:buNone/>
            </a:pPr>
            <a:r>
              <a:rPr lang="en-GB" u="sng" dirty="0"/>
              <a:t>III. Quality and Productivity </a:t>
            </a:r>
            <a:r>
              <a:rPr lang="en-GB" u="sng" dirty="0" smtClean="0"/>
              <a:t>- FAO Guidelines</a:t>
            </a:r>
          </a:p>
          <a:p>
            <a:pPr marL="0" indent="0">
              <a:buNone/>
            </a:pPr>
            <a:endParaRPr lang="en-GB" i="0" u="sng" dirty="0" smtClean="0"/>
          </a:p>
          <a:p>
            <a:pPr marL="0" indent="0">
              <a:buNone/>
            </a:pPr>
            <a:r>
              <a:rPr lang="en-GB" sz="2200" i="0" u="sng" dirty="0" smtClean="0"/>
              <a:t>For crops</a:t>
            </a:r>
            <a:r>
              <a:rPr lang="en-GB" sz="2200" i="0" dirty="0" smtClean="0"/>
              <a:t>: seeds, fertilisers</a:t>
            </a:r>
            <a:r>
              <a:rPr lang="en-GB" sz="2200" i="0" dirty="0"/>
              <a:t> crop protection products (herbicides, insecticides, etc.), water used for irrigation, energy (fuel, electricity) as well as small tools and </a:t>
            </a:r>
            <a:r>
              <a:rPr lang="en-GB" sz="2200" i="0" dirty="0" smtClean="0"/>
              <a:t>equipment</a:t>
            </a:r>
          </a:p>
          <a:p>
            <a:pPr marL="0" indent="0">
              <a:buNone/>
            </a:pPr>
            <a:endParaRPr lang="en-US" sz="2200" i="0" dirty="0"/>
          </a:p>
          <a:p>
            <a:pPr marL="0" indent="0">
              <a:buNone/>
            </a:pPr>
            <a:r>
              <a:rPr lang="en-GB" sz="2200" i="0" u="sng" dirty="0" smtClean="0"/>
              <a:t>Quantities</a:t>
            </a:r>
            <a:r>
              <a:rPr lang="en-GB" sz="2200" i="0" dirty="0" smtClean="0"/>
              <a:t>: important to cover all purchased from providers and produced by farmer</a:t>
            </a:r>
          </a:p>
          <a:p>
            <a:pPr marL="0" indent="0">
              <a:buNone/>
            </a:pPr>
            <a:endParaRPr lang="en-US" sz="2200" i="0" dirty="0"/>
          </a:p>
          <a:p>
            <a:pPr marL="0" indent="0">
              <a:buNone/>
            </a:pPr>
            <a:r>
              <a:rPr lang="en-GB" sz="2200" i="0" u="sng" dirty="0" smtClean="0"/>
              <a:t>Values</a:t>
            </a:r>
            <a:r>
              <a:rPr lang="en-GB" sz="2200" i="0" dirty="0" smtClean="0"/>
              <a:t>: using price information (prices effectively paid for inputs purchased and average prices on the market for inputs produced by farmers) </a:t>
            </a:r>
            <a:endParaRPr lang="en-US" sz="2200" i="0" dirty="0"/>
          </a:p>
          <a:p>
            <a:pPr marL="0" indent="0">
              <a:buNone/>
            </a:pPr>
            <a:endParaRPr lang="en-GB" sz="2200" u="sng"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19</a:t>
            </a:fld>
            <a:endParaRPr lang="en-US" altLang="en-US" dirty="0"/>
          </a:p>
        </p:txBody>
      </p:sp>
    </p:spTree>
    <p:extLst>
      <p:ext uri="{BB962C8B-B14F-4D97-AF65-F5344CB8AC3E}">
        <p14:creationId xmlns:p14="http://schemas.microsoft.com/office/powerpoint/2010/main" val="29954660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712968" cy="5040559"/>
          </a:xfrm>
        </p:spPr>
        <p:txBody>
          <a:bodyPr/>
          <a:lstStyle/>
          <a:p>
            <a:r>
              <a:rPr lang="en-GB" u="sng" dirty="0" smtClean="0"/>
              <a:t>Structure of the presentation</a:t>
            </a:r>
            <a:endParaRPr lang="en-GB" dirty="0" smtClean="0"/>
          </a:p>
          <a:p>
            <a:pPr>
              <a:spcBef>
                <a:spcPts val="0"/>
              </a:spcBef>
              <a:tabLst>
                <a:tab pos="914400" algn="l"/>
              </a:tabLst>
            </a:pPr>
            <a:endParaRPr lang="en-GB" sz="2800" dirty="0" smtClean="0"/>
          </a:p>
          <a:p>
            <a:pPr>
              <a:spcBef>
                <a:spcPts val="0"/>
              </a:spcBef>
              <a:tabLst>
                <a:tab pos="914400" algn="l"/>
              </a:tabLst>
            </a:pPr>
            <a:r>
              <a:rPr lang="en-GB" sz="2800" dirty="0" smtClean="0"/>
              <a:t>•</a:t>
            </a:r>
            <a:r>
              <a:rPr lang="en-GB" sz="2800" dirty="0"/>
              <a:t>	</a:t>
            </a:r>
            <a:r>
              <a:rPr lang="en-GB" sz="2200" dirty="0" smtClean="0"/>
              <a:t>Introduction – agriculture satellite account in SNA and ESA</a:t>
            </a:r>
          </a:p>
          <a:p>
            <a:pPr>
              <a:spcBef>
                <a:spcPts val="0"/>
              </a:spcBef>
              <a:tabLst>
                <a:tab pos="914400" algn="l"/>
              </a:tabLst>
            </a:pPr>
            <a:endParaRPr lang="en-GB" sz="2200" dirty="0" smtClean="0"/>
          </a:p>
          <a:p>
            <a:pPr>
              <a:spcBef>
                <a:spcPts val="0"/>
              </a:spcBef>
              <a:tabLst>
                <a:tab pos="914400" algn="l"/>
              </a:tabLst>
            </a:pPr>
            <a:r>
              <a:rPr lang="en-GB" sz="2200" dirty="0"/>
              <a:t>• </a:t>
            </a:r>
            <a:r>
              <a:rPr lang="en-GB" sz="2200" dirty="0" smtClean="0"/>
              <a:t>	Agricultural intermediate input/intermediate consumption: coverage and valuation</a:t>
            </a:r>
          </a:p>
          <a:p>
            <a:pPr>
              <a:spcBef>
                <a:spcPts val="0"/>
              </a:spcBef>
              <a:tabLst>
                <a:tab pos="914400" algn="l"/>
              </a:tabLst>
            </a:pPr>
            <a:endParaRPr lang="en-GB" sz="2200" dirty="0" smtClean="0"/>
          </a:p>
          <a:p>
            <a:pPr>
              <a:spcBef>
                <a:spcPts val="0"/>
              </a:spcBef>
              <a:tabLst>
                <a:tab pos="914400" algn="l"/>
              </a:tabLst>
            </a:pPr>
            <a:r>
              <a:rPr lang="en-GB" sz="2200" dirty="0" smtClean="0"/>
              <a:t>• 	Quality and Productivity</a:t>
            </a:r>
          </a:p>
          <a:p>
            <a:pPr>
              <a:spcBef>
                <a:spcPts val="0"/>
              </a:spcBef>
              <a:tabLst>
                <a:tab pos="914400" algn="l"/>
              </a:tabLst>
            </a:pPr>
            <a:endParaRPr lang="en-GB" sz="2200" dirty="0" smtClean="0"/>
          </a:p>
          <a:p>
            <a:pPr>
              <a:spcBef>
                <a:spcPts val="0"/>
              </a:spcBef>
            </a:pPr>
            <a:r>
              <a:rPr lang="en-GB" sz="2200" dirty="0" smtClean="0"/>
              <a:t>•</a:t>
            </a:r>
            <a:r>
              <a:rPr lang="en-GB" sz="2200" dirty="0"/>
              <a:t>	Data </a:t>
            </a:r>
            <a:r>
              <a:rPr lang="en-GB" sz="2200" dirty="0" smtClean="0"/>
              <a:t>sources and methods in EU</a:t>
            </a:r>
          </a:p>
          <a:p>
            <a:pPr>
              <a:spcBef>
                <a:spcPts val="0"/>
              </a:spcBef>
            </a:pPr>
            <a:r>
              <a:rPr lang="en-GB" sz="2200" dirty="0" smtClean="0"/>
              <a:t>	</a:t>
            </a:r>
          </a:p>
          <a:p>
            <a:pPr>
              <a:spcBef>
                <a:spcPts val="0"/>
              </a:spcBef>
              <a:buClr>
                <a:srgbClr val="FFFFFF"/>
              </a:buClr>
              <a:tabLst>
                <a:tab pos="914400" algn="l"/>
              </a:tabLst>
            </a:pPr>
            <a:r>
              <a:rPr lang="en-GB" sz="2200" dirty="0"/>
              <a:t>•	Data </a:t>
            </a:r>
            <a:r>
              <a:rPr lang="en-GB" sz="2200" dirty="0" smtClean="0"/>
              <a:t>availability – EU Member States and EFTA countries</a:t>
            </a:r>
            <a:endParaRPr lang="en-GB" sz="2200" dirty="0"/>
          </a:p>
          <a:p>
            <a:pPr lvl="0">
              <a:spcBef>
                <a:spcPts val="0"/>
              </a:spcBef>
              <a:buClr>
                <a:srgbClr val="FFFFFF"/>
              </a:buClr>
              <a:tabLst>
                <a:tab pos="914400" algn="l"/>
              </a:tabLst>
            </a:pPr>
            <a:endParaRPr lang="en-GB" sz="2600" dirty="0"/>
          </a:p>
          <a:p>
            <a:pPr marL="0" indent="0">
              <a:buNone/>
            </a:pPr>
            <a:r>
              <a:rPr lang="en-GB" sz="2600" dirty="0" smtClean="0"/>
              <a:t>	</a:t>
            </a:r>
            <a:endParaRPr lang="en-GB" sz="2600" dirty="0"/>
          </a:p>
          <a:p>
            <a:endParaRPr lang="en-GB" sz="2600" dirty="0"/>
          </a:p>
          <a:p>
            <a:endParaRPr lang="en-GB" sz="2800" dirty="0"/>
          </a:p>
          <a:p>
            <a:endParaRPr lang="en-GB" sz="280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2</a:t>
            </a:fld>
            <a:endParaRPr lang="en-US" altLang="en-US" dirty="0"/>
          </a:p>
        </p:txBody>
      </p:sp>
    </p:spTree>
    <p:extLst>
      <p:ext uri="{BB962C8B-B14F-4D97-AF65-F5344CB8AC3E}">
        <p14:creationId xmlns:p14="http://schemas.microsoft.com/office/powerpoint/2010/main" val="24660642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268760"/>
            <a:ext cx="8064896" cy="4968551"/>
          </a:xfrm>
        </p:spPr>
        <p:txBody>
          <a:bodyPr/>
          <a:lstStyle/>
          <a:p>
            <a:pPr marL="0" indent="0">
              <a:buNone/>
            </a:pPr>
            <a:r>
              <a:rPr lang="en-GB" u="sng" dirty="0"/>
              <a:t>III. Quality and Productivity </a:t>
            </a:r>
            <a:r>
              <a:rPr lang="en-GB" u="sng" dirty="0" smtClean="0"/>
              <a:t>- FAO Guidelines</a:t>
            </a:r>
          </a:p>
          <a:p>
            <a:pPr marL="0" indent="0">
              <a:buNone/>
            </a:pPr>
            <a:endParaRPr lang="en-GB" u="sng" dirty="0" smtClean="0"/>
          </a:p>
          <a:p>
            <a:pPr marL="0" indent="0">
              <a:buNone/>
            </a:pPr>
            <a:r>
              <a:rPr lang="en-GB" sz="2200" i="0" u="sng" dirty="0" smtClean="0"/>
              <a:t>For livestock</a:t>
            </a:r>
            <a:r>
              <a:rPr lang="en-GB" sz="2200" i="0" dirty="0" smtClean="0"/>
              <a:t>: </a:t>
            </a:r>
            <a:r>
              <a:rPr lang="en-GB" sz="2200" i="0" dirty="0" err="1" smtClean="0"/>
              <a:t>Feedingstuffs</a:t>
            </a:r>
            <a:r>
              <a:rPr lang="en-GB" sz="2200" i="0" dirty="0" smtClean="0"/>
              <a:t>, energy, veterinary </a:t>
            </a:r>
            <a:r>
              <a:rPr lang="en-GB" sz="2200" i="0" dirty="0"/>
              <a:t>care </a:t>
            </a:r>
            <a:r>
              <a:rPr lang="en-GB" sz="2200" i="0" dirty="0" smtClean="0"/>
              <a:t>services, drugs</a:t>
            </a:r>
            <a:r>
              <a:rPr lang="en-GB" sz="2200" i="0" dirty="0"/>
              <a:t>, vaccines, etc. </a:t>
            </a:r>
            <a:endParaRPr lang="en-US" sz="2200" i="0" u="sng" dirty="0"/>
          </a:p>
          <a:p>
            <a:pPr marL="0" indent="0">
              <a:buNone/>
            </a:pPr>
            <a:endParaRPr lang="en-GB" sz="2200" i="0" u="sng" dirty="0" smtClean="0"/>
          </a:p>
          <a:p>
            <a:pPr marL="0" indent="0">
              <a:buNone/>
            </a:pPr>
            <a:r>
              <a:rPr lang="en-GB" sz="2200" i="0" u="sng" dirty="0" smtClean="0"/>
              <a:t>Quantities</a:t>
            </a:r>
            <a:r>
              <a:rPr lang="en-GB" sz="2200" i="0" dirty="0" smtClean="0"/>
              <a:t>: kg </a:t>
            </a:r>
            <a:r>
              <a:rPr lang="en-GB" sz="2200" i="0" dirty="0"/>
              <a:t>of feed, litres of water, number of visits of veterinary services</a:t>
            </a:r>
            <a:r>
              <a:rPr lang="en-GB" sz="2200" i="0" dirty="0" smtClean="0"/>
              <a:t>, </a:t>
            </a:r>
            <a:r>
              <a:rPr lang="en-GB" sz="2200" i="0" dirty="0"/>
              <a:t>etc</a:t>
            </a:r>
            <a:r>
              <a:rPr lang="en-GB" sz="2200" i="0" dirty="0" smtClean="0"/>
              <a:t>.</a:t>
            </a:r>
          </a:p>
          <a:p>
            <a:pPr marL="0" indent="0">
              <a:buNone/>
            </a:pPr>
            <a:endParaRPr lang="en-US" sz="2200" i="0" dirty="0"/>
          </a:p>
          <a:p>
            <a:pPr marL="0" indent="0">
              <a:buNone/>
            </a:pPr>
            <a:r>
              <a:rPr lang="en-GB" sz="2200" i="0" u="sng" dirty="0" smtClean="0"/>
              <a:t>Values</a:t>
            </a:r>
            <a:r>
              <a:rPr lang="en-GB" sz="2200" i="0" dirty="0" smtClean="0"/>
              <a:t>:</a:t>
            </a:r>
            <a:r>
              <a:rPr lang="en-US" sz="2200" i="0" dirty="0"/>
              <a:t> </a:t>
            </a:r>
            <a:r>
              <a:rPr lang="en-GB" sz="2200" i="0" dirty="0" smtClean="0"/>
              <a:t>value </a:t>
            </a:r>
            <a:r>
              <a:rPr lang="en-GB" sz="2200" i="0" dirty="0"/>
              <a:t>the intermediate inputs at the price paid by the </a:t>
            </a:r>
            <a:r>
              <a:rPr lang="en-GB" sz="2200" i="0" dirty="0" smtClean="0"/>
              <a:t>farmer or prices for the closest input used as a proxy</a:t>
            </a:r>
            <a:endParaRPr lang="en-US" sz="2200" i="0" dirty="0"/>
          </a:p>
          <a:p>
            <a:endParaRPr lang="en-US" dirty="0"/>
          </a:p>
          <a:p>
            <a:endParaRPr lang="en-GB" b="1" dirty="0" smtClean="0"/>
          </a:p>
          <a:p>
            <a:endParaRPr lang="en-US" dirty="0" smtClean="0"/>
          </a:p>
          <a:p>
            <a:pPr marL="0" indent="0">
              <a:buNone/>
            </a:pPr>
            <a:endParaRPr lang="en-GB" u="sng"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20</a:t>
            </a:fld>
            <a:endParaRPr lang="en-US" altLang="en-US" dirty="0"/>
          </a:p>
        </p:txBody>
      </p:sp>
    </p:spTree>
    <p:extLst>
      <p:ext uri="{BB962C8B-B14F-4D97-AF65-F5344CB8AC3E}">
        <p14:creationId xmlns:p14="http://schemas.microsoft.com/office/powerpoint/2010/main" val="32188640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pPr marL="0" indent="0">
              <a:buNone/>
            </a:pPr>
            <a:r>
              <a:rPr lang="en-GB" u="sng" dirty="0"/>
              <a:t>III. Quality and </a:t>
            </a:r>
            <a:r>
              <a:rPr lang="en-GB" u="sng" dirty="0" smtClean="0"/>
              <a:t>Productivity - FAO Guidelines</a:t>
            </a:r>
          </a:p>
          <a:p>
            <a:pPr marL="0" indent="0">
              <a:buNone/>
            </a:pPr>
            <a:endParaRPr lang="en-GB" u="sng" dirty="0" smtClean="0"/>
          </a:p>
          <a:p>
            <a:pPr marL="0" indent="0">
              <a:buNone/>
            </a:pPr>
            <a:r>
              <a:rPr lang="en-GB" sz="2200" i="0" u="sng" dirty="0" smtClean="0"/>
              <a:t>Overhead costs</a:t>
            </a:r>
            <a:r>
              <a:rPr lang="en-GB" sz="2200" i="0" dirty="0" smtClean="0"/>
              <a:t>: </a:t>
            </a:r>
            <a:r>
              <a:rPr lang="en-GB" sz="2200" dirty="0" smtClean="0"/>
              <a:t>include </a:t>
            </a:r>
            <a:r>
              <a:rPr lang="en-GB" sz="2200" dirty="0"/>
              <a:t>expenses related to electricity, fuel used for farm vehicles and machinery, financial costs associated with farm loans or taxes paid in relation to agricultural activities, and </a:t>
            </a:r>
            <a:r>
              <a:rPr lang="en-GB" sz="2200" dirty="0" smtClean="0"/>
              <a:t>others</a:t>
            </a:r>
          </a:p>
          <a:p>
            <a:pPr marL="0" indent="0">
              <a:buNone/>
            </a:pPr>
            <a:endParaRPr lang="en-GB" sz="2200" u="sng" dirty="0"/>
          </a:p>
          <a:p>
            <a:pPr marL="0" indent="0">
              <a:buNone/>
            </a:pPr>
            <a:r>
              <a:rPr lang="en-GB" sz="2200" u="sng" dirty="0" smtClean="0"/>
              <a:t>Quantities:</a:t>
            </a:r>
            <a:r>
              <a:rPr lang="en-GB" sz="2200" dirty="0"/>
              <a:t> cannot be converted into physical </a:t>
            </a:r>
            <a:r>
              <a:rPr lang="en-GB" sz="2200" dirty="0" smtClean="0"/>
              <a:t>quantities</a:t>
            </a:r>
          </a:p>
          <a:p>
            <a:pPr marL="0" indent="0">
              <a:buNone/>
            </a:pPr>
            <a:endParaRPr lang="en-GB" sz="2200" dirty="0" smtClean="0"/>
          </a:p>
          <a:p>
            <a:pPr marL="0" indent="0">
              <a:buNone/>
            </a:pPr>
            <a:r>
              <a:rPr lang="en-GB" sz="2200" u="sng" dirty="0" smtClean="0"/>
              <a:t>Valuation:</a:t>
            </a:r>
            <a:r>
              <a:rPr lang="en-GB" sz="2200" dirty="0" smtClean="0"/>
              <a:t> to separate volumes from values deflating </a:t>
            </a:r>
            <a:r>
              <a:rPr lang="en-GB" sz="2200" dirty="0"/>
              <a:t>overhead expenses using the most suitable price </a:t>
            </a:r>
            <a:r>
              <a:rPr lang="en-GB" sz="2200" dirty="0" smtClean="0"/>
              <a:t>index (e.g. </a:t>
            </a:r>
            <a:r>
              <a:rPr lang="en-GB" sz="2200" dirty="0"/>
              <a:t>the GDP deflator or, if available, the agricultural GDP </a:t>
            </a:r>
            <a:r>
              <a:rPr lang="en-GB" sz="2200" dirty="0" smtClean="0"/>
              <a:t>deflator)</a:t>
            </a:r>
            <a:r>
              <a:rPr lang="en-GB" sz="2200" dirty="0"/>
              <a:t> </a:t>
            </a:r>
            <a:endParaRPr lang="en-US" sz="2200" dirty="0"/>
          </a:p>
          <a:p>
            <a:endParaRPr lang="en-US" dirty="0" smtClean="0"/>
          </a:p>
          <a:p>
            <a:pPr marL="0" indent="0">
              <a:buNone/>
            </a:pPr>
            <a:endParaRPr lang="en-GB" u="sng"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21</a:t>
            </a:fld>
            <a:endParaRPr lang="en-US" altLang="en-US" dirty="0"/>
          </a:p>
        </p:txBody>
      </p:sp>
    </p:spTree>
    <p:extLst>
      <p:ext uri="{BB962C8B-B14F-4D97-AF65-F5344CB8AC3E}">
        <p14:creationId xmlns:p14="http://schemas.microsoft.com/office/powerpoint/2010/main" val="1658234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smtClean="0"/>
              <a:t>IV. Data sources and methods for intermediate consumption – EU Member States</a:t>
            </a:r>
            <a:endParaRPr lang="en-US" u="sng" dirty="0"/>
          </a:p>
          <a:p>
            <a:r>
              <a:rPr lang="en-GB" dirty="0"/>
              <a:t>  </a:t>
            </a:r>
            <a:endParaRPr lang="en-US" dirty="0"/>
          </a:p>
          <a:p>
            <a:pPr marL="117475" indent="0">
              <a:buClr>
                <a:srgbClr val="0F5494"/>
              </a:buClr>
              <a:buNone/>
            </a:pPr>
            <a:r>
              <a:rPr lang="en-GB" sz="2200" dirty="0"/>
              <a:t>The EAA benefit from the data coming mostly from:</a:t>
            </a:r>
          </a:p>
          <a:p>
            <a:pPr marL="460375">
              <a:buClr>
                <a:srgbClr val="0F5494"/>
              </a:buClr>
              <a:buFont typeface="Arial" panose="020B0604020202020204" pitchFamily="34" charset="0"/>
              <a:buChar char="•"/>
            </a:pPr>
            <a:r>
              <a:rPr lang="en-GB" sz="2200" dirty="0"/>
              <a:t>Censuses</a:t>
            </a:r>
          </a:p>
          <a:p>
            <a:pPr marL="460375">
              <a:buClr>
                <a:srgbClr val="0F5494"/>
              </a:buClr>
              <a:buFont typeface="Arial" panose="020B0604020202020204" pitchFamily="34" charset="0"/>
              <a:buChar char="•"/>
            </a:pPr>
            <a:r>
              <a:rPr lang="en-GB" sz="2200" dirty="0" smtClean="0"/>
              <a:t>Farm Structure Survey</a:t>
            </a:r>
            <a:endParaRPr lang="en-GB" sz="2200" dirty="0"/>
          </a:p>
          <a:p>
            <a:pPr marL="460375">
              <a:buClr>
                <a:srgbClr val="0F5494"/>
              </a:buClr>
              <a:buFont typeface="Arial" panose="020B0604020202020204" pitchFamily="34" charset="0"/>
              <a:buChar char="•"/>
            </a:pPr>
            <a:r>
              <a:rPr lang="en-GB" sz="2200" dirty="0" smtClean="0"/>
              <a:t>Farm Accounting Data Network</a:t>
            </a:r>
            <a:endParaRPr lang="en-GB" sz="2200" dirty="0"/>
          </a:p>
          <a:p>
            <a:pPr marL="460375">
              <a:buClr>
                <a:srgbClr val="0F5494"/>
              </a:buClr>
              <a:buFont typeface="Arial" panose="020B0604020202020204" pitchFamily="34" charset="0"/>
              <a:buChar char="•"/>
            </a:pPr>
            <a:r>
              <a:rPr lang="en-GB" sz="2200" dirty="0"/>
              <a:t>Other sources</a:t>
            </a:r>
          </a:p>
          <a:p>
            <a:pPr marL="460375">
              <a:buClr>
                <a:srgbClr val="0F5494"/>
              </a:buClr>
              <a:buFont typeface="Arial" panose="020B0604020202020204" pitchFamily="34" charset="0"/>
              <a:buChar char="•"/>
            </a:pPr>
            <a:r>
              <a:rPr lang="en-GB" sz="2200" dirty="0"/>
              <a:t>Administrative sources, of which directly used for EAA but not dedicated to agriculture</a:t>
            </a:r>
            <a:r>
              <a:rPr lang="en-GB" sz="2200" dirty="0" smtClean="0"/>
              <a:t>: </a:t>
            </a:r>
            <a:r>
              <a:rPr lang="en-GB" sz="2200" dirty="0"/>
              <a:t>taxes (taxes on products; taxes on production) and </a:t>
            </a:r>
            <a:r>
              <a:rPr lang="en-GB" sz="2200" dirty="0" smtClean="0"/>
              <a:t>subsidies </a:t>
            </a:r>
            <a:r>
              <a:rPr lang="en-GB" sz="2200" dirty="0"/>
              <a:t>(subsidies on products; subsidies on production)</a:t>
            </a:r>
          </a:p>
          <a:p>
            <a:endParaRPr lang="en-US" dirty="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22</a:t>
            </a:fld>
            <a:endParaRPr lang="en-US" altLang="en-US" dirty="0"/>
          </a:p>
        </p:txBody>
      </p:sp>
    </p:spTree>
    <p:extLst>
      <p:ext uri="{BB962C8B-B14F-4D97-AF65-F5344CB8AC3E}">
        <p14:creationId xmlns:p14="http://schemas.microsoft.com/office/powerpoint/2010/main" val="16400385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268760"/>
            <a:ext cx="8208912" cy="4968551"/>
          </a:xfrm>
        </p:spPr>
        <p:txBody>
          <a:bodyPr/>
          <a:lstStyle/>
          <a:p>
            <a:r>
              <a:rPr lang="en-GB" u="sng" dirty="0" smtClean="0"/>
              <a:t>IV. Data sources and methods for intermediate consumption – EU Member States</a:t>
            </a:r>
            <a:endParaRPr lang="en-US" u="sng" dirty="0"/>
          </a:p>
          <a:p>
            <a:r>
              <a:rPr lang="en-GB" dirty="0"/>
              <a:t>  </a:t>
            </a:r>
            <a:endParaRPr lang="en-US" dirty="0"/>
          </a:p>
          <a:p>
            <a:pPr marL="117475" indent="0">
              <a:buClr>
                <a:srgbClr val="0F5494"/>
              </a:buClr>
              <a:buNone/>
            </a:pPr>
            <a:r>
              <a:rPr lang="en-GB" sz="2200" dirty="0"/>
              <a:t>The </a:t>
            </a:r>
            <a:r>
              <a:rPr lang="en-GB" sz="2200" dirty="0" smtClean="0"/>
              <a:t>methods of calculation depend on the specific source for each element of intermediate consumption:</a:t>
            </a:r>
          </a:p>
          <a:p>
            <a:pPr marL="117475" indent="0">
              <a:buClr>
                <a:srgbClr val="0F5494"/>
              </a:buClr>
              <a:buNone/>
            </a:pPr>
            <a:endParaRPr lang="en-GB" sz="2200" dirty="0"/>
          </a:p>
          <a:p>
            <a:pPr marL="460375">
              <a:buClr>
                <a:srgbClr val="0F5494"/>
              </a:buClr>
              <a:buFontTx/>
              <a:buChar char="-"/>
            </a:pPr>
            <a:r>
              <a:rPr lang="en-GB" sz="2200" dirty="0" smtClean="0"/>
              <a:t>where available - quantity x price (or input price index for the estimations) e.g. seeds, </a:t>
            </a:r>
            <a:r>
              <a:rPr lang="en-GB" sz="2200" dirty="0" err="1" smtClean="0"/>
              <a:t>feedingstuffs</a:t>
            </a:r>
            <a:endParaRPr lang="en-GB" sz="2200" dirty="0" smtClean="0"/>
          </a:p>
          <a:p>
            <a:pPr marL="460375">
              <a:buClr>
                <a:srgbClr val="0F5494"/>
              </a:buClr>
              <a:buFontTx/>
              <a:buChar char="-"/>
            </a:pPr>
            <a:r>
              <a:rPr lang="en-GB" sz="2200" dirty="0" smtClean="0"/>
              <a:t>for maintenance - </a:t>
            </a:r>
            <a:r>
              <a:rPr lang="en-US" sz="2200" dirty="0" smtClean="0"/>
              <a:t>average </a:t>
            </a:r>
            <a:r>
              <a:rPr lang="en-US" sz="2200" dirty="0"/>
              <a:t>expenditure on maintenance of </a:t>
            </a:r>
            <a:r>
              <a:rPr lang="en-US" sz="2200" dirty="0" smtClean="0"/>
              <a:t>machinery, equipment, farm buildings</a:t>
            </a:r>
            <a:endParaRPr lang="en-GB" sz="2200" dirty="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23</a:t>
            </a:fld>
            <a:endParaRPr lang="en-US" altLang="en-US" dirty="0"/>
          </a:p>
        </p:txBody>
      </p:sp>
    </p:spTree>
    <p:extLst>
      <p:ext uri="{BB962C8B-B14F-4D97-AF65-F5344CB8AC3E}">
        <p14:creationId xmlns:p14="http://schemas.microsoft.com/office/powerpoint/2010/main" val="40992640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856984" cy="5184576"/>
          </a:xfrm>
        </p:spPr>
        <p:txBody>
          <a:bodyPr/>
          <a:lstStyle/>
          <a:p>
            <a:pPr marL="457200" lvl="1" indent="0">
              <a:buNone/>
            </a:pPr>
            <a:r>
              <a:rPr lang="en-GB" sz="2400" b="0" i="1" u="sng" dirty="0" smtClean="0"/>
              <a:t>V. Data availability – EU Member States and EFTA countries</a:t>
            </a:r>
          </a:p>
          <a:p>
            <a:pPr marL="457200" lvl="1" indent="0">
              <a:buNone/>
            </a:pPr>
            <a:endParaRPr lang="en-GB" sz="2400" b="0" i="1" u="sng" dirty="0" smtClean="0"/>
          </a:p>
          <a:p>
            <a:pPr marL="457200" lvl="1" indent="-280800">
              <a:buNone/>
            </a:pPr>
            <a:r>
              <a:rPr lang="en-GB" b="0" i="1" dirty="0" smtClean="0"/>
              <a:t>• </a:t>
            </a:r>
            <a:r>
              <a:rPr lang="en-GB" sz="2200" b="0" i="1" dirty="0" smtClean="0"/>
              <a:t>EAA data in current prices, prices of the previous year, fixed base year (e.g. 2010), real values and real volumes are available on Eurostat’s database</a:t>
            </a:r>
          </a:p>
          <a:p>
            <a:pPr marL="57150" indent="0">
              <a:buNone/>
            </a:pPr>
            <a:endParaRPr lang="en-GB" sz="2200" b="0" i="1" u="sng" dirty="0"/>
          </a:p>
          <a:p>
            <a:pPr marL="398463" indent="-280988">
              <a:buNone/>
            </a:pPr>
            <a:r>
              <a:rPr lang="en-GB" sz="2200" dirty="0"/>
              <a:t>• </a:t>
            </a:r>
            <a:r>
              <a:rPr lang="en-GB" sz="2200" dirty="0" smtClean="0"/>
              <a:t>Values </a:t>
            </a:r>
            <a:r>
              <a:rPr lang="en-GB" sz="2200" dirty="0"/>
              <a:t>of the </a:t>
            </a:r>
            <a:r>
              <a:rPr lang="en-GB" sz="2200" dirty="0" smtClean="0"/>
              <a:t>indicators </a:t>
            </a:r>
            <a:r>
              <a:rPr lang="en-GB" sz="2200" dirty="0"/>
              <a:t>in real terms are obtained by deflating the corresponding nominal data with the price index of </a:t>
            </a:r>
            <a:r>
              <a:rPr lang="en-GB" sz="2200" dirty="0" smtClean="0"/>
              <a:t>GDP</a:t>
            </a:r>
            <a:endParaRPr lang="en-GB" sz="2200" dirty="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24</a:t>
            </a:fld>
            <a:endParaRPr lang="en-US" altLang="en-US" dirty="0"/>
          </a:p>
        </p:txBody>
      </p:sp>
    </p:spTree>
    <p:extLst>
      <p:ext uri="{BB962C8B-B14F-4D97-AF65-F5344CB8AC3E}">
        <p14:creationId xmlns:p14="http://schemas.microsoft.com/office/powerpoint/2010/main" val="8966485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435280" cy="5328592"/>
          </a:xfrm>
        </p:spPr>
        <p:txBody>
          <a:bodyPr/>
          <a:lstStyle/>
          <a:p>
            <a:pPr marL="0" indent="0">
              <a:buNone/>
            </a:pPr>
            <a:r>
              <a:rPr lang="en-GB" u="sng" dirty="0" smtClean="0"/>
              <a:t>Data availability – EU Member States and EFTA countries</a:t>
            </a:r>
            <a:endParaRPr lang="en-GB" u="sng" dirty="0"/>
          </a:p>
          <a:p>
            <a:r>
              <a:rPr lang="en-GB" sz="2800" dirty="0"/>
              <a:t>	</a:t>
            </a:r>
            <a:endParaRPr lang="en-GB" sz="280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25</a:t>
            </a:fld>
            <a:endParaRPr lang="en-US" alt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204864"/>
            <a:ext cx="8208912"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71123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6752"/>
            <a:ext cx="8229600" cy="935707"/>
          </a:xfrm>
        </p:spPr>
        <p:txBody>
          <a:bodyPr/>
          <a:lstStyle/>
          <a:p>
            <a:r>
              <a:rPr lang="en-US" sz="2000" b="0" dirty="0" smtClean="0"/>
              <a:t>Agricultural output and intermediate consumption  volume index 2010=100</a:t>
            </a:r>
            <a:endParaRPr lang="en-US" sz="2000" b="0" dirty="0"/>
          </a:p>
        </p:txBody>
      </p:sp>
      <p:sp>
        <p:nvSpPr>
          <p:cNvPr id="3" name="Slide Number Placeholder 2"/>
          <p:cNvSpPr>
            <a:spLocks noGrp="1"/>
          </p:cNvSpPr>
          <p:nvPr>
            <p:ph type="sldNum" sz="quarter" idx="12"/>
          </p:nvPr>
        </p:nvSpPr>
        <p:spPr/>
        <p:txBody>
          <a:bodyPr/>
          <a:lstStyle/>
          <a:p>
            <a:fld id="{633D6B4A-655F-4D9A-9F24-9CDA0E3AD2D8}" type="slidenum">
              <a:rPr lang="en-US" altLang="en-US" smtClean="0"/>
              <a:pPr/>
              <a:t>26</a:t>
            </a:fld>
            <a:endParaRPr lang="en-US" altLang="en-US"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132856"/>
            <a:ext cx="6455410" cy="3873500"/>
          </a:xfrm>
          <a:prstGeom prst="rect">
            <a:avLst/>
          </a:prstGeom>
          <a:noFill/>
        </p:spPr>
      </p:pic>
    </p:spTree>
    <p:extLst>
      <p:ext uri="{BB962C8B-B14F-4D97-AF65-F5344CB8AC3E}">
        <p14:creationId xmlns:p14="http://schemas.microsoft.com/office/powerpoint/2010/main" val="320184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339851"/>
            <a:ext cx="8784976" cy="504974"/>
          </a:xfrm>
        </p:spPr>
        <p:txBody>
          <a:bodyPr/>
          <a:lstStyle/>
          <a:p>
            <a:r>
              <a:rPr lang="en-US" sz="2200" b="0" dirty="0" smtClean="0"/>
              <a:t>Intermediate consumption - EU 28 - Volume index</a:t>
            </a:r>
            <a:endParaRPr lang="en-US" sz="2200" b="0" dirty="0"/>
          </a:p>
        </p:txBody>
      </p:sp>
      <p:sp>
        <p:nvSpPr>
          <p:cNvPr id="3" name="Slide Number Placeholder 2"/>
          <p:cNvSpPr>
            <a:spLocks noGrp="1"/>
          </p:cNvSpPr>
          <p:nvPr>
            <p:ph type="sldNum" sz="quarter" idx="12"/>
          </p:nvPr>
        </p:nvSpPr>
        <p:spPr/>
        <p:txBody>
          <a:bodyPr/>
          <a:lstStyle/>
          <a:p>
            <a:fld id="{633D6B4A-655F-4D9A-9F24-9CDA0E3AD2D8}" type="slidenum">
              <a:rPr lang="en-US" altLang="en-US" smtClean="0"/>
              <a:pPr/>
              <a:t>27</a:t>
            </a:fld>
            <a:endParaRPr lang="en-US" altLang="en-US" dirty="0"/>
          </a:p>
        </p:txBody>
      </p:sp>
      <p:graphicFrame>
        <p:nvGraphicFramePr>
          <p:cNvPr id="8" name="Object 7"/>
          <p:cNvGraphicFramePr>
            <a:graphicFrameLocks noChangeAspect="1"/>
          </p:cNvGraphicFramePr>
          <p:nvPr>
            <p:extLst>
              <p:ext uri="{D42A27DB-BD31-4B8C-83A1-F6EECF244321}">
                <p14:modId xmlns:p14="http://schemas.microsoft.com/office/powerpoint/2010/main" val="1371670446"/>
              </p:ext>
            </p:extLst>
          </p:nvPr>
        </p:nvGraphicFramePr>
        <p:xfrm>
          <a:off x="611560" y="1844826"/>
          <a:ext cx="8064896" cy="4752526"/>
        </p:xfrm>
        <a:graphic>
          <a:graphicData uri="http://schemas.openxmlformats.org/presentationml/2006/ole">
            <mc:AlternateContent xmlns:mc="http://schemas.openxmlformats.org/markup-compatibility/2006">
              <mc:Choice xmlns:v="urn:schemas-microsoft-com:vml" Requires="v">
                <p:oleObj spid="_x0000_s3129" name="Worksheet" r:id="rId3" imgW="9277155" imgH="3384527" progId="Excel.Sheet.8">
                  <p:embed/>
                </p:oleObj>
              </mc:Choice>
              <mc:Fallback>
                <p:oleObj name="Worksheet" r:id="rId3" imgW="9277155" imgH="3384527" progId="Excel.Sheet.8">
                  <p:embed/>
                  <p:pic>
                    <p:nvPicPr>
                      <p:cNvPr id="0" name=""/>
                      <p:cNvPicPr/>
                      <p:nvPr/>
                    </p:nvPicPr>
                    <p:blipFill>
                      <a:blip r:embed="rId4"/>
                      <a:stretch>
                        <a:fillRect/>
                      </a:stretch>
                    </p:blipFill>
                    <p:spPr>
                      <a:xfrm>
                        <a:off x="611560" y="1844826"/>
                        <a:ext cx="8064896" cy="4752526"/>
                      </a:xfrm>
                      <a:prstGeom prst="rect">
                        <a:avLst/>
                      </a:prstGeom>
                    </p:spPr>
                  </p:pic>
                </p:oleObj>
              </mc:Fallback>
            </mc:AlternateContent>
          </a:graphicData>
        </a:graphic>
      </p:graphicFrame>
    </p:spTree>
    <p:extLst>
      <p:ext uri="{BB962C8B-B14F-4D97-AF65-F5344CB8AC3E}">
        <p14:creationId xmlns:p14="http://schemas.microsoft.com/office/powerpoint/2010/main" val="1126333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339851"/>
            <a:ext cx="8712968" cy="504974"/>
          </a:xfrm>
        </p:spPr>
        <p:txBody>
          <a:bodyPr/>
          <a:lstStyle/>
          <a:p>
            <a:r>
              <a:rPr lang="en-US" sz="2200" b="0" dirty="0" smtClean="0"/>
              <a:t>Intermediate consumption by type - EU 28 - Volume index 2010=100</a:t>
            </a:r>
            <a:endParaRPr lang="en-US" sz="2200" b="0" dirty="0"/>
          </a:p>
        </p:txBody>
      </p:sp>
      <p:sp>
        <p:nvSpPr>
          <p:cNvPr id="3" name="Slide Number Placeholder 2"/>
          <p:cNvSpPr>
            <a:spLocks noGrp="1"/>
          </p:cNvSpPr>
          <p:nvPr>
            <p:ph type="sldNum" sz="quarter" idx="12"/>
          </p:nvPr>
        </p:nvSpPr>
        <p:spPr/>
        <p:txBody>
          <a:bodyPr/>
          <a:lstStyle/>
          <a:p>
            <a:fld id="{633D6B4A-655F-4D9A-9F24-9CDA0E3AD2D8}" type="slidenum">
              <a:rPr lang="en-US" altLang="en-US" smtClean="0"/>
              <a:pPr/>
              <a:t>28</a:t>
            </a:fld>
            <a:endParaRPr lang="en-US" altLang="en-US" dirty="0"/>
          </a:p>
        </p:txBody>
      </p:sp>
      <p:graphicFrame>
        <p:nvGraphicFramePr>
          <p:cNvPr id="5" name="Chart 4"/>
          <p:cNvGraphicFramePr>
            <a:graphicFrameLocks/>
          </p:cNvGraphicFramePr>
          <p:nvPr>
            <p:extLst>
              <p:ext uri="{D42A27DB-BD31-4B8C-83A1-F6EECF244321}">
                <p14:modId xmlns:p14="http://schemas.microsoft.com/office/powerpoint/2010/main" val="1661844300"/>
              </p:ext>
            </p:extLst>
          </p:nvPr>
        </p:nvGraphicFramePr>
        <p:xfrm>
          <a:off x="755576" y="2057400"/>
          <a:ext cx="7931224" cy="40358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801244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339851"/>
            <a:ext cx="8712968" cy="504974"/>
          </a:xfrm>
        </p:spPr>
        <p:txBody>
          <a:bodyPr/>
          <a:lstStyle/>
          <a:p>
            <a:r>
              <a:rPr lang="en-US" sz="2200" b="0" dirty="0" smtClean="0"/>
              <a:t>Agricultural price index - EU 28 Nominal index 2010=100</a:t>
            </a:r>
            <a:endParaRPr lang="en-US" sz="2200" b="0" dirty="0"/>
          </a:p>
        </p:txBody>
      </p:sp>
      <p:sp>
        <p:nvSpPr>
          <p:cNvPr id="3" name="Slide Number Placeholder 2"/>
          <p:cNvSpPr>
            <a:spLocks noGrp="1"/>
          </p:cNvSpPr>
          <p:nvPr>
            <p:ph type="sldNum" sz="quarter" idx="12"/>
          </p:nvPr>
        </p:nvSpPr>
        <p:spPr/>
        <p:txBody>
          <a:bodyPr/>
          <a:lstStyle/>
          <a:p>
            <a:fld id="{633D6B4A-655F-4D9A-9F24-9CDA0E3AD2D8}" type="slidenum">
              <a:rPr lang="en-US" altLang="en-US" smtClean="0"/>
              <a:pPr/>
              <a:t>29</a:t>
            </a:fld>
            <a:endParaRPr lang="en-US" alt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1735014905"/>
              </p:ext>
            </p:extLst>
          </p:nvPr>
        </p:nvGraphicFramePr>
        <p:xfrm>
          <a:off x="611560" y="2060848"/>
          <a:ext cx="7920880" cy="4032448"/>
        </p:xfrm>
        <a:graphic>
          <a:graphicData uri="http://schemas.openxmlformats.org/presentationml/2006/ole">
            <mc:AlternateContent xmlns:mc="http://schemas.openxmlformats.org/markup-compatibility/2006">
              <mc:Choice xmlns:v="urn:schemas-microsoft-com:vml" Requires="v">
                <p:oleObj spid="_x0000_s6169" name="Worksheet" r:id="rId3" imgW="7210388" imgH="3552930" progId="Excel.Sheet.8">
                  <p:embed/>
                </p:oleObj>
              </mc:Choice>
              <mc:Fallback>
                <p:oleObj name="Worksheet" r:id="rId3" imgW="7210388" imgH="3552930" progId="Excel.Sheet.8">
                  <p:embed/>
                  <p:pic>
                    <p:nvPicPr>
                      <p:cNvPr id="0" name=""/>
                      <p:cNvPicPr/>
                      <p:nvPr/>
                    </p:nvPicPr>
                    <p:blipFill>
                      <a:blip r:embed="rId4"/>
                      <a:stretch>
                        <a:fillRect/>
                      </a:stretch>
                    </p:blipFill>
                    <p:spPr>
                      <a:xfrm>
                        <a:off x="611560" y="2060848"/>
                        <a:ext cx="7920880" cy="4032448"/>
                      </a:xfrm>
                      <a:prstGeom prst="rect">
                        <a:avLst/>
                      </a:prstGeom>
                    </p:spPr>
                  </p:pic>
                </p:oleObj>
              </mc:Fallback>
            </mc:AlternateContent>
          </a:graphicData>
        </a:graphic>
      </p:graphicFrame>
    </p:spTree>
    <p:extLst>
      <p:ext uri="{BB962C8B-B14F-4D97-AF65-F5344CB8AC3E}">
        <p14:creationId xmlns:p14="http://schemas.microsoft.com/office/powerpoint/2010/main" val="955358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712968" cy="5040559"/>
          </a:xfrm>
        </p:spPr>
        <p:txBody>
          <a:bodyPr/>
          <a:lstStyle/>
          <a:p>
            <a:pPr marL="457200" lvl="1" indent="0">
              <a:buNone/>
            </a:pPr>
            <a:r>
              <a:rPr lang="en-GB" sz="2400" b="0" i="1" u="sng" dirty="0" smtClean="0"/>
              <a:t>I. Introduction – agriculture satellite accounts in SNA and ESA</a:t>
            </a:r>
          </a:p>
          <a:p>
            <a:r>
              <a:rPr lang="en-GB" sz="2600" dirty="0"/>
              <a:t>	</a:t>
            </a:r>
          </a:p>
          <a:p>
            <a:pPr marL="287338" indent="-287338">
              <a:buNone/>
            </a:pPr>
            <a:r>
              <a:rPr lang="en-GB" dirty="0" smtClean="0"/>
              <a:t>• </a:t>
            </a:r>
            <a:r>
              <a:rPr lang="en-GB" sz="2200" dirty="0" smtClean="0"/>
              <a:t>Satellite accounts in SNA and ESA and agricultural accounts</a:t>
            </a:r>
          </a:p>
          <a:p>
            <a:pPr marL="287338" indent="-287338">
              <a:buNone/>
            </a:pPr>
            <a:endParaRPr lang="en-GB" sz="2200" dirty="0"/>
          </a:p>
          <a:p>
            <a:pPr marL="287338" indent="-287338">
              <a:buNone/>
            </a:pPr>
            <a:r>
              <a:rPr lang="en-GB" sz="2200" dirty="0" smtClean="0"/>
              <a:t>• </a:t>
            </a:r>
            <a:r>
              <a:rPr lang="en-GB" sz="2200" dirty="0"/>
              <a:t>The EAA are a satellite account of national accounts and their compilation is based on </a:t>
            </a:r>
            <a:r>
              <a:rPr lang="en-GB" sz="2200" dirty="0" smtClean="0"/>
              <a:t>ESA</a:t>
            </a:r>
          </a:p>
          <a:p>
            <a:pPr marL="287338" indent="-287338">
              <a:buNone/>
            </a:pPr>
            <a:endParaRPr lang="en-GB" sz="2200" dirty="0"/>
          </a:p>
          <a:p>
            <a:pPr marL="287338" indent="-287338">
              <a:buNone/>
            </a:pPr>
            <a:r>
              <a:rPr lang="en-GB" sz="2200" dirty="0" smtClean="0"/>
              <a:t>• </a:t>
            </a:r>
            <a:r>
              <a:rPr lang="en-GB" sz="2200" dirty="0"/>
              <a:t>EU Parliament and Council Regulation (EC) No 138/2004 (last amended March 2019</a:t>
            </a:r>
            <a:r>
              <a:rPr lang="en-GB" sz="2200" dirty="0" smtClean="0"/>
              <a:t>); Annex </a:t>
            </a:r>
            <a:r>
              <a:rPr lang="en-GB" sz="2200" dirty="0"/>
              <a:t>I </a:t>
            </a:r>
            <a:r>
              <a:rPr lang="en-GB" sz="2200" dirty="0" smtClean="0"/>
              <a:t>is </a:t>
            </a:r>
            <a:r>
              <a:rPr lang="en-GB" sz="2200" dirty="0"/>
              <a:t>the methodological </a:t>
            </a:r>
            <a:r>
              <a:rPr lang="en-GB" sz="2200" dirty="0" smtClean="0"/>
              <a:t>manual (updates the EAA Manual of 2001)</a:t>
            </a:r>
          </a:p>
          <a:p>
            <a:pPr marL="0" indent="0">
              <a:buNone/>
            </a:pPr>
            <a:r>
              <a:rPr lang="en-GB" sz="2600" dirty="0" smtClean="0"/>
              <a:t> </a:t>
            </a:r>
          </a:p>
          <a:p>
            <a:endParaRPr lang="en-GB" sz="2800" dirty="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3</a:t>
            </a:fld>
            <a:endParaRPr lang="en-US" altLang="en-US" dirty="0"/>
          </a:p>
        </p:txBody>
      </p:sp>
    </p:spTree>
    <p:extLst>
      <p:ext uri="{BB962C8B-B14F-4D97-AF65-F5344CB8AC3E}">
        <p14:creationId xmlns:p14="http://schemas.microsoft.com/office/powerpoint/2010/main" val="4868465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339851"/>
            <a:ext cx="8712968" cy="504974"/>
          </a:xfrm>
        </p:spPr>
        <p:txBody>
          <a:bodyPr/>
          <a:lstStyle/>
          <a:p>
            <a:r>
              <a:rPr lang="en-US" sz="2200" b="0" dirty="0" smtClean="0"/>
              <a:t>Agricultural price index - EU 28 Nominal index 2010=100</a:t>
            </a:r>
            <a:endParaRPr lang="en-US" sz="2200" b="0" dirty="0"/>
          </a:p>
        </p:txBody>
      </p:sp>
      <p:sp>
        <p:nvSpPr>
          <p:cNvPr id="3" name="Slide Number Placeholder 2"/>
          <p:cNvSpPr>
            <a:spLocks noGrp="1"/>
          </p:cNvSpPr>
          <p:nvPr>
            <p:ph type="sldNum" sz="quarter" idx="12"/>
          </p:nvPr>
        </p:nvSpPr>
        <p:spPr/>
        <p:txBody>
          <a:bodyPr/>
          <a:lstStyle/>
          <a:p>
            <a:fld id="{633D6B4A-655F-4D9A-9F24-9CDA0E3AD2D8}" type="slidenum">
              <a:rPr lang="en-US" altLang="en-US" smtClean="0"/>
              <a:pPr/>
              <a:t>30</a:t>
            </a:fld>
            <a:endParaRPr lang="en-US" altLang="en-US" dirty="0"/>
          </a:p>
        </p:txBody>
      </p:sp>
      <p:graphicFrame>
        <p:nvGraphicFramePr>
          <p:cNvPr id="7" name="Chart 6"/>
          <p:cNvGraphicFramePr>
            <a:graphicFrameLocks/>
          </p:cNvGraphicFramePr>
          <p:nvPr>
            <p:extLst>
              <p:ext uri="{D42A27DB-BD31-4B8C-83A1-F6EECF244321}">
                <p14:modId xmlns:p14="http://schemas.microsoft.com/office/powerpoint/2010/main" val="1616564291"/>
              </p:ext>
            </p:extLst>
          </p:nvPr>
        </p:nvGraphicFramePr>
        <p:xfrm>
          <a:off x="899592" y="2060848"/>
          <a:ext cx="7560840" cy="39884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023073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935B8242-2ABE-4AEC-900F-1679117FCB57}" type="slidenum">
              <a:rPr lang="en-GB" smtClean="0"/>
              <a:pPr>
                <a:defRPr/>
              </a:pPr>
              <a:t>31</a:t>
            </a:fld>
            <a:endParaRPr lang="en-GB" dirty="0"/>
          </a:p>
        </p:txBody>
      </p:sp>
      <p:pic>
        <p:nvPicPr>
          <p:cNvPr id="6" name="Picture 5"/>
          <p:cNvPicPr>
            <a:picLocks noChangeAspect="1"/>
          </p:cNvPicPr>
          <p:nvPr/>
        </p:nvPicPr>
        <p:blipFill>
          <a:blip r:embed="rId3"/>
          <a:stretch>
            <a:fillRect/>
          </a:stretch>
        </p:blipFill>
        <p:spPr>
          <a:xfrm>
            <a:off x="539552" y="1412776"/>
            <a:ext cx="3600400" cy="5184576"/>
          </a:xfrm>
          <a:prstGeom prst="rect">
            <a:avLst/>
          </a:prstGeom>
        </p:spPr>
      </p:pic>
      <p:sp>
        <p:nvSpPr>
          <p:cNvPr id="8" name="TextBox 7"/>
          <p:cNvSpPr txBox="1"/>
          <p:nvPr/>
        </p:nvSpPr>
        <p:spPr>
          <a:xfrm>
            <a:off x="4139952" y="2564904"/>
            <a:ext cx="4896544" cy="2308324"/>
          </a:xfrm>
          <a:prstGeom prst="rect">
            <a:avLst/>
          </a:prstGeom>
          <a:noFill/>
        </p:spPr>
        <p:txBody>
          <a:bodyPr wrap="square" rtlCol="0">
            <a:spAutoFit/>
          </a:bodyPr>
          <a:lstStyle/>
          <a:p>
            <a:pPr algn="ctr"/>
            <a:endParaRPr lang="it-IT" sz="2400" b="0" dirty="0">
              <a:solidFill>
                <a:srgbClr val="FFFFFF"/>
              </a:solidFill>
            </a:endParaRPr>
          </a:p>
          <a:p>
            <a:pPr algn="ctr"/>
            <a:r>
              <a:rPr lang="en-GB" sz="2400" b="0" dirty="0">
                <a:solidFill>
                  <a:srgbClr val="0F5494"/>
                </a:solidFill>
              </a:rPr>
              <a:t>Eurostat's </a:t>
            </a:r>
            <a:r>
              <a:rPr lang="en-GB" sz="2400" b="0" dirty="0" smtClean="0">
                <a:solidFill>
                  <a:srgbClr val="0F5494"/>
                </a:solidFill>
              </a:rPr>
              <a:t>dedicated website on agricultural statistics: </a:t>
            </a:r>
            <a:r>
              <a:rPr lang="en-GB" sz="2400" b="0" dirty="0">
                <a:solidFill>
                  <a:srgbClr val="0F5494"/>
                </a:solidFill>
              </a:rPr>
              <a:t/>
            </a:r>
            <a:br>
              <a:rPr lang="en-GB" sz="2400" b="0" dirty="0">
                <a:solidFill>
                  <a:srgbClr val="0F5494"/>
                </a:solidFill>
              </a:rPr>
            </a:br>
            <a:r>
              <a:rPr lang="en-GB" sz="2400" b="0" dirty="0">
                <a:solidFill>
                  <a:srgbClr val="0F5494"/>
                </a:solidFill>
                <a:hlinkClick r:id="rId4"/>
              </a:rPr>
              <a:t>https://</a:t>
            </a:r>
            <a:r>
              <a:rPr lang="en-GB" sz="2400" b="0" dirty="0" smtClean="0">
                <a:solidFill>
                  <a:srgbClr val="0F5494"/>
                </a:solidFill>
                <a:hlinkClick r:id="rId4"/>
              </a:rPr>
              <a:t>ec.europa.eu/eurostat/web/agriculture/overview</a:t>
            </a:r>
            <a:endParaRPr lang="en-GB" sz="2400" b="0" dirty="0" smtClean="0">
              <a:solidFill>
                <a:srgbClr val="0F5494"/>
              </a:solidFill>
            </a:endParaRPr>
          </a:p>
          <a:p>
            <a:pPr algn="ctr"/>
            <a:endParaRPr lang="en-GB" sz="2400" b="0" dirty="0">
              <a:solidFill>
                <a:srgbClr val="0F5494"/>
              </a:solidFill>
            </a:endParaRPr>
          </a:p>
        </p:txBody>
      </p:sp>
    </p:spTree>
    <p:extLst>
      <p:ext uri="{BB962C8B-B14F-4D97-AF65-F5344CB8AC3E}">
        <p14:creationId xmlns:p14="http://schemas.microsoft.com/office/powerpoint/2010/main" val="38462175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338"/>
            <a:ext cx="911701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2" name="Rectangle 1"/>
          <p:cNvSpPr/>
          <p:nvPr/>
        </p:nvSpPr>
        <p:spPr>
          <a:xfrm>
            <a:off x="827584" y="3861048"/>
            <a:ext cx="7632848" cy="584775"/>
          </a:xfrm>
          <a:prstGeom prst="rect">
            <a:avLst/>
          </a:prstGeom>
          <a:noFill/>
          <a:effectLst>
            <a:reflection blurRad="6350" stA="50000" endA="300" endPos="55500" dist="50800" dir="5400000" sy="-100000" algn="bl" rotWithShape="0"/>
          </a:effectLst>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fr-BE" sz="3200" b="1" cap="all" dirty="0" err="1">
                <a:ln w="0"/>
                <a:effectLst>
                  <a:reflection blurRad="12700" stA="50000" endPos="50000" dist="5000" dir="5400000" sy="-100000" rotWithShape="0"/>
                </a:effectLst>
                <a:latin typeface="Arial" pitchFamily="34" charset="0"/>
              </a:rPr>
              <a:t>Thank</a:t>
            </a:r>
            <a:r>
              <a:rPr lang="fr-BE" sz="3200" b="1" cap="all" dirty="0">
                <a:ln w="0"/>
                <a:effectLst>
                  <a:reflection blurRad="12700" stA="50000" endPos="50000" dist="5000" dir="5400000" sy="-100000" rotWithShape="0"/>
                </a:effectLst>
                <a:latin typeface="Arial" pitchFamily="34" charset="0"/>
              </a:rPr>
              <a:t> </a:t>
            </a:r>
            <a:r>
              <a:rPr lang="fr-BE" sz="3200" b="1" cap="all" dirty="0" err="1" smtClean="0">
                <a:ln w="0"/>
                <a:effectLst>
                  <a:reflection blurRad="12700" stA="50000" endPos="50000" dist="5000" dir="5400000" sy="-100000" rotWithShape="0"/>
                </a:effectLst>
                <a:latin typeface="Arial" pitchFamily="34" charset="0"/>
              </a:rPr>
              <a:t>you</a:t>
            </a:r>
            <a:r>
              <a:rPr lang="fr-BE" sz="3200" b="1" cap="all" dirty="0" smtClean="0">
                <a:ln w="0"/>
                <a:effectLst>
                  <a:reflection blurRad="12700" stA="50000" endPos="50000" dist="5000" dir="5400000" sy="-100000" rotWithShape="0"/>
                </a:effectLst>
                <a:latin typeface="Arial" pitchFamily="34" charset="0"/>
              </a:rPr>
              <a:t> FOR YOUR ATTENTION</a:t>
            </a:r>
            <a:endParaRPr lang="en-GB" sz="3200" b="1" cap="all" dirty="0">
              <a:ln w="0"/>
              <a:effectLst>
                <a:reflection blurRad="12700" stA="50000" endPos="50000" dist="5000" dir="5400000" sy="-100000" rotWithShape="0"/>
              </a:effectLst>
            </a:endParaRPr>
          </a:p>
        </p:txBody>
      </p:sp>
    </p:spTree>
    <p:extLst>
      <p:ext uri="{BB962C8B-B14F-4D97-AF65-F5344CB8AC3E}">
        <p14:creationId xmlns:p14="http://schemas.microsoft.com/office/powerpoint/2010/main" val="42601950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pPr marL="0" indent="0">
              <a:buNone/>
            </a:pPr>
            <a:endParaRPr lang="en-GB" dirty="0" smtClean="0"/>
          </a:p>
          <a:p>
            <a:pPr marL="0" indent="0">
              <a:buNone/>
            </a:pPr>
            <a:r>
              <a:rPr lang="en-GB" dirty="0" smtClean="0"/>
              <a:t>EAA </a:t>
            </a:r>
            <a:r>
              <a:rPr lang="en-GB" dirty="0"/>
              <a:t>agricultural industry </a:t>
            </a:r>
            <a:r>
              <a:rPr lang="en-GB" dirty="0" smtClean="0"/>
              <a:t>not exactly Agriculture in NA</a:t>
            </a:r>
          </a:p>
          <a:p>
            <a:pPr marL="0" indent="0">
              <a:buNone/>
            </a:pPr>
            <a:endParaRPr lang="en-GB" sz="2200" dirty="0" smtClean="0"/>
          </a:p>
          <a:p>
            <a:pPr marL="0" indent="0">
              <a:buNone/>
            </a:pPr>
            <a:r>
              <a:rPr lang="en-GB" sz="2200" dirty="0" smtClean="0"/>
              <a:t>= </a:t>
            </a:r>
            <a:r>
              <a:rPr lang="en-GB" sz="2200" dirty="0"/>
              <a:t>NA agricultural branch (</a:t>
            </a:r>
            <a:r>
              <a:rPr lang="en-GB" sz="2200" dirty="0" err="1"/>
              <a:t>Nace</a:t>
            </a:r>
            <a:r>
              <a:rPr lang="en-GB" sz="2200" dirty="0"/>
              <a:t> Rev.2 Division 01)</a:t>
            </a:r>
          </a:p>
          <a:p>
            <a:pPr marL="627063" indent="-280988">
              <a:buNone/>
            </a:pPr>
            <a:r>
              <a:rPr lang="en-GB" sz="2200" dirty="0"/>
              <a:t>- Production of units providing associated agricultural services other than agricultural contract </a:t>
            </a:r>
            <a:r>
              <a:rPr lang="en-GB" sz="2200" dirty="0" smtClean="0"/>
              <a:t>work</a:t>
            </a:r>
            <a:endParaRPr lang="en-GB" sz="2200" dirty="0"/>
          </a:p>
          <a:p>
            <a:pPr marL="627063" indent="-280988">
              <a:buNone/>
            </a:pPr>
            <a:r>
              <a:rPr lang="en-GB" sz="2200" dirty="0"/>
              <a:t>- Units for which the agricultural activity represents solely a leisure activity </a:t>
            </a:r>
          </a:p>
          <a:p>
            <a:pPr marL="627063" indent="-280988">
              <a:buNone/>
            </a:pPr>
            <a:r>
              <a:rPr lang="en-GB" sz="2200" dirty="0" smtClean="0"/>
              <a:t>+ </a:t>
            </a:r>
            <a:r>
              <a:rPr lang="en-GB" sz="2200" dirty="0"/>
              <a:t>Production of wine and olive oil exclusively using grapes and olives grown </a:t>
            </a:r>
            <a:r>
              <a:rPr lang="en-GB" sz="2200" dirty="0" smtClean="0"/>
              <a:t>by the same </a:t>
            </a:r>
            <a:r>
              <a:rPr lang="en-GB" sz="2200" dirty="0"/>
              <a:t>unit </a:t>
            </a:r>
            <a:endParaRPr lang="en-GB" sz="2200" dirty="0" smtClean="0"/>
          </a:p>
          <a:p>
            <a:pPr marL="744538" indent="-398463">
              <a:buNone/>
            </a:pPr>
            <a:r>
              <a:rPr lang="en-GB" sz="2200" dirty="0" smtClean="0"/>
              <a:t>+ </a:t>
            </a:r>
            <a:r>
              <a:rPr lang="en-GB" sz="2200" dirty="0"/>
              <a:t>Separable secondary agricultural activities of units whose principal activity is not agricultural</a:t>
            </a:r>
          </a:p>
          <a:p>
            <a:endParaRPr lang="en-GB" sz="280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4</a:t>
            </a:fld>
            <a:endParaRPr lang="en-US" altLang="en-US" dirty="0"/>
          </a:p>
        </p:txBody>
      </p:sp>
    </p:spTree>
    <p:extLst>
      <p:ext uri="{BB962C8B-B14F-4D97-AF65-F5344CB8AC3E}">
        <p14:creationId xmlns:p14="http://schemas.microsoft.com/office/powerpoint/2010/main" val="27609804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a:t>II.1 Definition/coverage:</a:t>
            </a:r>
            <a:endParaRPr lang="en-US" u="sng" dirty="0"/>
          </a:p>
          <a:p>
            <a:r>
              <a:rPr lang="en-GB" b="1" dirty="0"/>
              <a:t> </a:t>
            </a:r>
            <a:endParaRPr lang="en-US" dirty="0"/>
          </a:p>
          <a:p>
            <a:pPr marL="0" indent="0">
              <a:buNone/>
            </a:pPr>
            <a:r>
              <a:rPr lang="en-GB" sz="2200" u="sng" dirty="0" smtClean="0"/>
              <a:t>SNA and ESA</a:t>
            </a:r>
            <a:r>
              <a:rPr lang="en-GB" sz="2200" dirty="0" smtClean="0"/>
              <a:t> use the same definition, wording slightly different:</a:t>
            </a:r>
            <a:endParaRPr lang="en-GB" sz="2200" dirty="0"/>
          </a:p>
          <a:p>
            <a:pPr>
              <a:buFont typeface="Wingdings" panose="05000000000000000000" pitchFamily="2" charset="2"/>
              <a:buChar char="Ø"/>
            </a:pPr>
            <a:endParaRPr lang="en-GB" sz="2200" i="0" dirty="0"/>
          </a:p>
          <a:p>
            <a:pPr>
              <a:buFont typeface="Wingdings" panose="05000000000000000000" pitchFamily="2" charset="2"/>
              <a:buChar char="Ø"/>
            </a:pPr>
            <a:r>
              <a:rPr lang="en-GB" sz="2200" i="0" dirty="0" smtClean="0"/>
              <a:t>Intermediate </a:t>
            </a:r>
            <a:r>
              <a:rPr lang="en-GB" sz="2200" i="0" dirty="0"/>
              <a:t>consumption consists of the value of the goods and services consumed as inputs by a process of production, excluding fixed assets whose consumption is recorded as consumption of fixed capital. </a:t>
            </a:r>
            <a:endParaRPr lang="en-GB" sz="2200" i="0" dirty="0" smtClean="0"/>
          </a:p>
          <a:p>
            <a:pPr lvl="1">
              <a:buFont typeface="Wingdings" panose="05000000000000000000" pitchFamily="2" charset="2"/>
              <a:buChar char="Ø"/>
            </a:pPr>
            <a:r>
              <a:rPr lang="en-GB" sz="2200" b="0" i="0" dirty="0" smtClean="0"/>
              <a:t>list of elements included </a:t>
            </a:r>
            <a:endParaRPr lang="en-GB" sz="2200" b="0" dirty="0"/>
          </a:p>
          <a:p>
            <a:pPr lvl="1">
              <a:buFont typeface="Wingdings" panose="05000000000000000000" pitchFamily="2" charset="2"/>
              <a:buChar char="Ø"/>
            </a:pPr>
            <a:r>
              <a:rPr lang="en-GB" sz="2200" b="0" i="0" dirty="0" smtClean="0"/>
              <a:t>list of elements excluded </a:t>
            </a:r>
            <a:endParaRPr lang="en-GB" sz="2200" b="0" i="0" dirty="0"/>
          </a:p>
          <a:p>
            <a:endParaRPr lang="en-GB" sz="2800" i="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5</a:t>
            </a:fld>
            <a:endParaRPr lang="en-US" altLang="en-US" dirty="0"/>
          </a:p>
        </p:txBody>
      </p:sp>
    </p:spTree>
    <p:extLst>
      <p:ext uri="{BB962C8B-B14F-4D97-AF65-F5344CB8AC3E}">
        <p14:creationId xmlns:p14="http://schemas.microsoft.com/office/powerpoint/2010/main" val="586228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a:t>II.1 Definition/coverage:</a:t>
            </a:r>
            <a:endParaRPr lang="en-US" u="sng" dirty="0"/>
          </a:p>
          <a:p>
            <a:r>
              <a:rPr lang="en-GB" b="1" dirty="0"/>
              <a:t> </a:t>
            </a:r>
            <a:endParaRPr lang="en-US" dirty="0"/>
          </a:p>
          <a:p>
            <a:pPr marL="0" indent="0">
              <a:buNone/>
            </a:pPr>
            <a:r>
              <a:rPr lang="en-GB" sz="2200" u="sng" dirty="0" smtClean="0"/>
              <a:t>EAA</a:t>
            </a:r>
            <a:r>
              <a:rPr lang="en-GB" sz="2200" dirty="0" smtClean="0"/>
              <a:t> additional explanations (</a:t>
            </a:r>
            <a:r>
              <a:rPr lang="en-GB" sz="2200" dirty="0"/>
              <a:t>Manual </a:t>
            </a:r>
            <a:r>
              <a:rPr lang="en-GB" sz="2200" dirty="0" smtClean="0"/>
              <a:t>para 2.089 and following</a:t>
            </a:r>
            <a:r>
              <a:rPr lang="en-GB" sz="2200" i="0" dirty="0" smtClean="0"/>
              <a:t>)</a:t>
            </a:r>
          </a:p>
          <a:p>
            <a:pPr marL="0" indent="0">
              <a:buNone/>
            </a:pPr>
            <a:endParaRPr lang="en-GB" sz="2200" i="0" dirty="0" smtClean="0"/>
          </a:p>
          <a:p>
            <a:pPr marL="0" indent="0">
              <a:buNone/>
            </a:pPr>
            <a:r>
              <a:rPr lang="en-GB" sz="2200" i="0" dirty="0" smtClean="0"/>
              <a:t>“…….. </a:t>
            </a:r>
            <a:r>
              <a:rPr lang="en-GB" sz="2200" i="0" dirty="0"/>
              <a:t>In a detailed classification by different categories of items, intermediate consumption shows </a:t>
            </a:r>
            <a:r>
              <a:rPr lang="en-GB" sz="2200" dirty="0" smtClean="0"/>
              <a:t>connections</a:t>
            </a:r>
            <a:r>
              <a:rPr lang="en-GB" sz="2200" i="0" dirty="0" smtClean="0"/>
              <a:t> of </a:t>
            </a:r>
            <a:r>
              <a:rPr lang="en-GB" sz="2200" i="0" dirty="0"/>
              <a:t>agriculture with other branches of the economy </a:t>
            </a:r>
            <a:r>
              <a:rPr lang="en-GB" sz="2200" i="0" dirty="0" smtClean="0"/>
              <a:t>…. </a:t>
            </a:r>
            <a:r>
              <a:rPr lang="en-GB" sz="2200" i="0" dirty="0"/>
              <a:t>Intermediate consumption is also used as an entry in the calculation of factor intensities (i.e. the ratio of two factors of production, for example of intermediate consumption and labour </a:t>
            </a:r>
            <a:r>
              <a:rPr lang="en-GB" sz="2200" i="0" dirty="0" smtClean="0"/>
              <a:t>input)”</a:t>
            </a:r>
            <a:endParaRPr lang="en-US" sz="2200" i="0" dirty="0"/>
          </a:p>
          <a:p>
            <a:pPr marL="0" indent="0">
              <a:buNone/>
            </a:pPr>
            <a:endParaRPr lang="en-GB" sz="2200" i="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6</a:t>
            </a:fld>
            <a:endParaRPr lang="en-US" altLang="en-US" dirty="0"/>
          </a:p>
        </p:txBody>
      </p:sp>
    </p:spTree>
    <p:extLst>
      <p:ext uri="{BB962C8B-B14F-4D97-AF65-F5344CB8AC3E}">
        <p14:creationId xmlns:p14="http://schemas.microsoft.com/office/powerpoint/2010/main" val="28484809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a:t>II.1 Definition/coverage:</a:t>
            </a:r>
            <a:endParaRPr lang="en-US" u="sng" dirty="0"/>
          </a:p>
          <a:p>
            <a:r>
              <a:rPr lang="en-GB" b="1" dirty="0"/>
              <a:t> </a:t>
            </a:r>
            <a:endParaRPr lang="en-US" dirty="0"/>
          </a:p>
          <a:p>
            <a:pPr marL="0" indent="0">
              <a:buNone/>
            </a:pPr>
            <a:r>
              <a:rPr lang="en-GB" sz="2200" u="sng" dirty="0" smtClean="0"/>
              <a:t>EAA</a:t>
            </a:r>
            <a:r>
              <a:rPr lang="en-GB" sz="2200" dirty="0" smtClean="0"/>
              <a:t> (</a:t>
            </a:r>
            <a:r>
              <a:rPr lang="en-GB" sz="2200" dirty="0"/>
              <a:t>Manual </a:t>
            </a:r>
            <a:r>
              <a:rPr lang="en-GB" sz="2200" dirty="0" smtClean="0"/>
              <a:t>para 2.090 - 2.093)</a:t>
            </a:r>
          </a:p>
          <a:p>
            <a:pPr marL="0" indent="0">
              <a:buNone/>
            </a:pPr>
            <a:endParaRPr lang="en-GB" sz="2200" u="sng" dirty="0" smtClean="0"/>
          </a:p>
          <a:p>
            <a:r>
              <a:rPr lang="en-GB" sz="2200" i="0" dirty="0" smtClean="0"/>
              <a:t>IC includes:</a:t>
            </a:r>
          </a:p>
          <a:p>
            <a:r>
              <a:rPr lang="en-GB" sz="2200" i="0" dirty="0"/>
              <a:t>-</a:t>
            </a:r>
            <a:r>
              <a:rPr lang="en-GB" sz="2200" i="0" dirty="0" smtClean="0"/>
              <a:t> inexpensive </a:t>
            </a:r>
            <a:r>
              <a:rPr lang="en-GB" sz="2200" i="0" dirty="0"/>
              <a:t>tools used for common </a:t>
            </a:r>
            <a:r>
              <a:rPr lang="en-GB" sz="2200" i="0" dirty="0" smtClean="0"/>
              <a:t>operations, goods </a:t>
            </a:r>
            <a:r>
              <a:rPr lang="en-GB" sz="2200" i="0" dirty="0"/>
              <a:t>and services consumed in ancillary activities </a:t>
            </a:r>
            <a:r>
              <a:rPr lang="en-GB" sz="2200" i="0" dirty="0" smtClean="0"/>
              <a:t> and </a:t>
            </a:r>
            <a:r>
              <a:rPr lang="en-GB" sz="2200" b="1" i="0" dirty="0" smtClean="0"/>
              <a:t>all</a:t>
            </a:r>
            <a:r>
              <a:rPr lang="en-GB" sz="2200" i="0" dirty="0" smtClean="0"/>
              <a:t> </a:t>
            </a:r>
            <a:r>
              <a:rPr lang="en-GB" sz="2200" i="0" dirty="0"/>
              <a:t>expenditure on goods and services which, while benefiting employees, are nonetheless mainly for the benefit of the employer </a:t>
            </a:r>
            <a:endParaRPr lang="en-GB" sz="2200" i="0" dirty="0" smtClean="0"/>
          </a:p>
          <a:p>
            <a:r>
              <a:rPr lang="en-GB" sz="2200" i="0" dirty="0" smtClean="0"/>
              <a:t>- goods </a:t>
            </a:r>
            <a:r>
              <a:rPr lang="en-GB" sz="2200" i="0" dirty="0"/>
              <a:t>and services provided by one local KAU to another local KAU (for production purposes), even if these units belong to the same institutional unit</a:t>
            </a:r>
          </a:p>
          <a:p>
            <a:endParaRPr lang="en-GB" i="0" dirty="0" smtClean="0"/>
          </a:p>
          <a:p>
            <a:r>
              <a:rPr lang="en-GB" sz="2800" i="0" dirty="0" smtClean="0"/>
              <a:t>-</a:t>
            </a:r>
            <a:endParaRPr lang="en-GB" i="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7</a:t>
            </a:fld>
            <a:endParaRPr lang="en-US" altLang="en-US" dirty="0"/>
          </a:p>
        </p:txBody>
      </p:sp>
    </p:spTree>
    <p:extLst>
      <p:ext uri="{BB962C8B-B14F-4D97-AF65-F5344CB8AC3E}">
        <p14:creationId xmlns:p14="http://schemas.microsoft.com/office/powerpoint/2010/main" val="3647426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a:t>II.1 Definition/coverage:</a:t>
            </a:r>
            <a:endParaRPr lang="en-US" u="sng" dirty="0"/>
          </a:p>
          <a:p>
            <a:r>
              <a:rPr lang="en-GB" b="1" dirty="0" smtClean="0"/>
              <a:t> </a:t>
            </a:r>
            <a:endParaRPr lang="en-US" dirty="0" smtClean="0"/>
          </a:p>
          <a:p>
            <a:pPr marL="0" indent="0">
              <a:buNone/>
            </a:pPr>
            <a:r>
              <a:rPr lang="en-GB" sz="2200" u="sng" dirty="0" smtClean="0"/>
              <a:t>EAA</a:t>
            </a:r>
            <a:r>
              <a:rPr lang="en-GB" sz="2200" dirty="0" smtClean="0"/>
              <a:t> (</a:t>
            </a:r>
            <a:r>
              <a:rPr lang="en-GB" sz="2200" dirty="0"/>
              <a:t>Manual </a:t>
            </a:r>
            <a:r>
              <a:rPr lang="en-GB" sz="2200" dirty="0" smtClean="0"/>
              <a:t>para 2.090-2.091, 2.094</a:t>
            </a:r>
            <a:r>
              <a:rPr lang="en-GB" sz="2200" i="0" dirty="0" smtClean="0"/>
              <a:t>):</a:t>
            </a:r>
          </a:p>
          <a:p>
            <a:pPr marL="0" indent="0">
              <a:buNone/>
            </a:pPr>
            <a:endParaRPr lang="en-GB" sz="2200" i="0" dirty="0" smtClean="0"/>
          </a:p>
          <a:p>
            <a:pPr marL="0" indent="0">
              <a:buNone/>
            </a:pPr>
            <a:r>
              <a:rPr lang="en-GB" sz="2200" i="0" dirty="0" smtClean="0"/>
              <a:t>IC excludes: </a:t>
            </a:r>
          </a:p>
          <a:p>
            <a:pPr>
              <a:buFontTx/>
              <a:buChar char="-"/>
            </a:pPr>
            <a:r>
              <a:rPr lang="en-GB" sz="2200" i="0" dirty="0" smtClean="0"/>
              <a:t>- new </a:t>
            </a:r>
            <a:r>
              <a:rPr lang="en-GB" sz="2200" i="0" dirty="0"/>
              <a:t>or existing </a:t>
            </a:r>
            <a:r>
              <a:rPr lang="en-GB" sz="2200" i="0" dirty="0" smtClean="0"/>
              <a:t>non-agricultural </a:t>
            </a:r>
            <a:r>
              <a:rPr lang="en-GB" sz="2200" i="0" dirty="0"/>
              <a:t>fixed </a:t>
            </a:r>
            <a:r>
              <a:rPr lang="en-GB" sz="2200" i="0" dirty="0" smtClean="0"/>
              <a:t>assets (i.e. buildings </a:t>
            </a:r>
            <a:r>
              <a:rPr lang="en-GB" sz="2200" i="0" dirty="0"/>
              <a:t>or other structures, machines and </a:t>
            </a:r>
            <a:r>
              <a:rPr lang="en-GB" sz="2200" i="0" dirty="0" smtClean="0"/>
              <a:t>equipment), agricultural </a:t>
            </a:r>
            <a:r>
              <a:rPr lang="en-GB" sz="2200" i="0" dirty="0"/>
              <a:t>fixed </a:t>
            </a:r>
            <a:r>
              <a:rPr lang="en-GB" sz="2200" i="0" dirty="0" smtClean="0"/>
              <a:t>assets (i.e. plantations </a:t>
            </a:r>
            <a:r>
              <a:rPr lang="en-GB" sz="2200" i="0" dirty="0"/>
              <a:t>and productive </a:t>
            </a:r>
            <a:r>
              <a:rPr lang="en-GB" sz="2200" i="0" dirty="0" smtClean="0"/>
              <a:t>animals) and acquisition of land</a:t>
            </a:r>
          </a:p>
          <a:p>
            <a:pPr>
              <a:buFontTx/>
              <a:buChar char="-"/>
            </a:pPr>
            <a:endParaRPr lang="en-GB" sz="2200" i="0" dirty="0" smtClean="0"/>
          </a:p>
          <a:p>
            <a:pPr>
              <a:buFontTx/>
              <a:buChar char="-"/>
            </a:pPr>
            <a:r>
              <a:rPr lang="en-GB" sz="2200" i="0" dirty="0" smtClean="0"/>
              <a:t>- trade </a:t>
            </a:r>
            <a:r>
              <a:rPr lang="en-GB" sz="2200" i="0" dirty="0"/>
              <a:t>in livestock </a:t>
            </a:r>
            <a:r>
              <a:rPr lang="en-GB" sz="2200" i="0" dirty="0" smtClean="0"/>
              <a:t>(</a:t>
            </a:r>
            <a:r>
              <a:rPr lang="en-GB" sz="2200" i="0" dirty="0"/>
              <a:t>such as piglets and eggs for hatching) </a:t>
            </a:r>
            <a:r>
              <a:rPr lang="en-GB" sz="2200" i="0" dirty="0" smtClean="0"/>
              <a:t>between </a:t>
            </a:r>
            <a:r>
              <a:rPr lang="en-GB" sz="2200" i="0" dirty="0"/>
              <a:t>agricultural units, and imports of </a:t>
            </a:r>
            <a:r>
              <a:rPr lang="en-GB" sz="2200" i="0" dirty="0" smtClean="0"/>
              <a:t>livestock (or </a:t>
            </a:r>
            <a:r>
              <a:rPr lang="en-GB" sz="2200" i="0" dirty="0"/>
              <a:t>as any type of output</a:t>
            </a:r>
            <a:r>
              <a:rPr lang="en-GB" sz="2200" i="0" dirty="0" smtClean="0"/>
              <a:t>)</a:t>
            </a:r>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8</a:t>
            </a:fld>
            <a:endParaRPr lang="en-US" altLang="en-US" dirty="0"/>
          </a:p>
        </p:txBody>
      </p:sp>
    </p:spTree>
    <p:extLst>
      <p:ext uri="{BB962C8B-B14F-4D97-AF65-F5344CB8AC3E}">
        <p14:creationId xmlns:p14="http://schemas.microsoft.com/office/powerpoint/2010/main" val="24725542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568952" cy="4968551"/>
          </a:xfrm>
        </p:spPr>
        <p:txBody>
          <a:bodyPr/>
          <a:lstStyle/>
          <a:p>
            <a:r>
              <a:rPr lang="en-GB" u="sng" dirty="0"/>
              <a:t>II.1 Definition/coverage:</a:t>
            </a:r>
            <a:endParaRPr lang="en-US" u="sng" dirty="0"/>
          </a:p>
          <a:p>
            <a:pPr marL="0" indent="0">
              <a:buNone/>
            </a:pPr>
            <a:endParaRPr lang="en-GB" u="sng" dirty="0" smtClean="0"/>
          </a:p>
          <a:p>
            <a:pPr marL="0" indent="0">
              <a:buNone/>
            </a:pPr>
            <a:r>
              <a:rPr lang="en-GB" sz="2200" u="sng" dirty="0" smtClean="0"/>
              <a:t>EAA</a:t>
            </a:r>
          </a:p>
          <a:p>
            <a:pPr marL="0" indent="0">
              <a:buNone/>
            </a:pPr>
            <a:endParaRPr lang="en-GB" sz="2200" i="0" u="sng" dirty="0"/>
          </a:p>
          <a:p>
            <a:pPr marL="0" indent="0">
              <a:buNone/>
            </a:pPr>
            <a:r>
              <a:rPr lang="en-GB" sz="2200" i="0" dirty="0" smtClean="0"/>
              <a:t>IC excludes:</a:t>
            </a:r>
          </a:p>
          <a:p>
            <a:pPr>
              <a:buFontTx/>
              <a:buChar char="-"/>
            </a:pPr>
            <a:r>
              <a:rPr lang="en-GB" sz="2200" i="0" dirty="0" smtClean="0"/>
              <a:t>- </a:t>
            </a:r>
            <a:r>
              <a:rPr lang="en-GB" sz="2200" i="0" dirty="0"/>
              <a:t>e</a:t>
            </a:r>
            <a:r>
              <a:rPr lang="en-GB" sz="2200" i="0" dirty="0" smtClean="0"/>
              <a:t>xpenditure </a:t>
            </a:r>
            <a:r>
              <a:rPr lang="en-GB" sz="2200" i="0" dirty="0"/>
              <a:t>treated as compensation of employees</a:t>
            </a:r>
            <a:r>
              <a:rPr lang="fr-FR" sz="2200" i="0" dirty="0"/>
              <a:t> </a:t>
            </a:r>
            <a:endParaRPr lang="fr-FR" sz="2200" i="0" dirty="0" smtClean="0"/>
          </a:p>
          <a:p>
            <a:pPr>
              <a:buFontTx/>
              <a:buChar char="-"/>
            </a:pPr>
            <a:endParaRPr lang="fr-FR" sz="2200" i="0" dirty="0" smtClean="0"/>
          </a:p>
          <a:p>
            <a:pPr>
              <a:buFontTx/>
              <a:buChar char="-"/>
            </a:pPr>
            <a:r>
              <a:rPr lang="en-GB" sz="2200" i="0" dirty="0" smtClean="0"/>
              <a:t>- goods </a:t>
            </a:r>
            <a:r>
              <a:rPr lang="en-GB" sz="2200" i="0" dirty="0"/>
              <a:t>and services produced and consumed within the same agricultural unit (i.e. produced and used in the same reference period for agricultural production </a:t>
            </a:r>
            <a:r>
              <a:rPr lang="en-GB" sz="2200" i="0" dirty="0" smtClean="0"/>
              <a:t>purposes), unless </a:t>
            </a:r>
            <a:r>
              <a:rPr lang="en-GB" sz="2200" i="0" dirty="0"/>
              <a:t>they </a:t>
            </a:r>
            <a:r>
              <a:rPr lang="en-GB" sz="2200" i="0" dirty="0" smtClean="0"/>
              <a:t>appear </a:t>
            </a:r>
            <a:r>
              <a:rPr lang="en-GB" sz="2200" i="0" dirty="0"/>
              <a:t>in the output of the industry (i.e. crop products used in animal </a:t>
            </a:r>
            <a:r>
              <a:rPr lang="en-GB" sz="2200" i="0" dirty="0" smtClean="0"/>
              <a:t>feed).</a:t>
            </a:r>
            <a:endParaRPr lang="en-US" sz="2200" i="0" dirty="0"/>
          </a:p>
          <a:p>
            <a:pPr>
              <a:buFontTx/>
              <a:buChar char="-"/>
            </a:pPr>
            <a:endParaRPr lang="en-US" dirty="0"/>
          </a:p>
          <a:p>
            <a:pPr>
              <a:buFontTx/>
              <a:buChar char="-"/>
            </a:pPr>
            <a:r>
              <a:rPr lang="en-US" sz="2800" dirty="0" smtClean="0"/>
              <a:t> </a:t>
            </a:r>
            <a:r>
              <a:rPr lang="en-GB" dirty="0"/>
              <a:t> </a:t>
            </a:r>
            <a:endParaRPr lang="en-GB" dirty="0" smtClean="0"/>
          </a:p>
          <a:p>
            <a:pPr>
              <a:buFontTx/>
              <a:buChar char="-"/>
            </a:pPr>
            <a:endParaRPr lang="en-GB" dirty="0"/>
          </a:p>
          <a:p>
            <a:pPr>
              <a:buFontTx/>
              <a:buChar char="-"/>
            </a:pPr>
            <a:endParaRPr lang="en-US" dirty="0"/>
          </a:p>
          <a:p>
            <a:pPr marL="0" indent="0">
              <a:buNone/>
            </a:pPr>
            <a:endParaRPr lang="en-GB" sz="2800" i="0" dirty="0" smtClean="0"/>
          </a:p>
        </p:txBody>
      </p:sp>
      <p:sp>
        <p:nvSpPr>
          <p:cNvPr id="4" name="Slide Number Placeholder 3"/>
          <p:cNvSpPr>
            <a:spLocks noGrp="1"/>
          </p:cNvSpPr>
          <p:nvPr>
            <p:ph type="sldNum" sz="quarter" idx="12"/>
          </p:nvPr>
        </p:nvSpPr>
        <p:spPr/>
        <p:txBody>
          <a:bodyPr/>
          <a:lstStyle/>
          <a:p>
            <a:fld id="{76E81A8F-4278-4B2C-92BE-C9909C095B6E}" type="slidenum">
              <a:rPr lang="en-US" altLang="en-US" smtClean="0"/>
              <a:pPr/>
              <a:t>9</a:t>
            </a:fld>
            <a:endParaRPr lang="en-US" altLang="en-US" dirty="0"/>
          </a:p>
        </p:txBody>
      </p:sp>
    </p:spTree>
    <p:extLst>
      <p:ext uri="{BB962C8B-B14F-4D97-AF65-F5344CB8AC3E}">
        <p14:creationId xmlns:p14="http://schemas.microsoft.com/office/powerpoint/2010/main" val="351778672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US"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US"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blank</Template>
  <TotalTime>9462</TotalTime>
  <Words>2889</Words>
  <Application>Microsoft Office PowerPoint</Application>
  <PresentationFormat>On-screen Show (4:3)</PresentationFormat>
  <Paragraphs>354</Paragraphs>
  <Slides>32</Slides>
  <Notes>27</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7" baseType="lpstr">
      <vt:lpstr>Arial</vt:lpstr>
      <vt:lpstr>Verdana</vt:lpstr>
      <vt:lpstr>Wingdings</vt:lpstr>
      <vt:lpstr>Blank</vt:lpstr>
      <vt:lpstr>Worksheet</vt:lpstr>
      <vt:lpstr> Intermediate Input Measurement and Data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Agricultural output and intermediate consumption  volume index 2010=100</vt:lpstr>
      <vt:lpstr>Intermediate consumption - EU 28 - Volume index</vt:lpstr>
      <vt:lpstr>Intermediate consumption by type - EU 28 - Volume index 2010=100</vt:lpstr>
      <vt:lpstr>Agricultural price index - EU 28 Nominal index 2010=100</vt:lpstr>
      <vt:lpstr>Agricultural price index - EU 28 Nominal index 2010=100</vt:lpstr>
      <vt:lpstr>PowerPoint Presentation</vt:lpstr>
      <vt:lpstr>PowerPoint Presentation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AAP WG</dc:title>
  <dc:creator>POP Cecilia (ESTAT)</dc:creator>
  <cp:lastModifiedBy>DIAKOSAVVAS Dimitris, TAD/ARP</cp:lastModifiedBy>
  <cp:revision>457</cp:revision>
  <cp:lastPrinted>2019-10-28T12:47:33Z</cp:lastPrinted>
  <dcterms:created xsi:type="dcterms:W3CDTF">2015-03-20T16:36:28Z</dcterms:created>
  <dcterms:modified xsi:type="dcterms:W3CDTF">2019-10-28T13:36:43Z</dcterms:modified>
</cp:coreProperties>
</file>