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1">
  <p:sldMasterIdLst>
    <p:sldMasterId id="2147483683" r:id="rId1"/>
  </p:sldMasterIdLst>
  <p:notesMasterIdLst>
    <p:notesMasterId r:id="rId29"/>
  </p:notesMasterIdLst>
  <p:handoutMasterIdLst>
    <p:handoutMasterId r:id="rId30"/>
  </p:handoutMasterIdLst>
  <p:sldIdLst>
    <p:sldId id="256" r:id="rId2"/>
    <p:sldId id="337" r:id="rId3"/>
    <p:sldId id="336" r:id="rId4"/>
    <p:sldId id="328" r:id="rId5"/>
    <p:sldId id="329" r:id="rId6"/>
    <p:sldId id="330" r:id="rId7"/>
    <p:sldId id="331" r:id="rId8"/>
    <p:sldId id="332" r:id="rId9"/>
    <p:sldId id="333" r:id="rId10"/>
    <p:sldId id="320" r:id="rId11"/>
    <p:sldId id="339" r:id="rId12"/>
    <p:sldId id="340" r:id="rId13"/>
    <p:sldId id="304" r:id="rId14"/>
    <p:sldId id="325" r:id="rId15"/>
    <p:sldId id="342" r:id="rId16"/>
    <p:sldId id="335" r:id="rId17"/>
    <p:sldId id="341" r:id="rId18"/>
    <p:sldId id="343" r:id="rId19"/>
    <p:sldId id="303" r:id="rId20"/>
    <p:sldId id="327" r:id="rId21"/>
    <p:sldId id="305" r:id="rId22"/>
    <p:sldId id="316" r:id="rId23"/>
    <p:sldId id="317" r:id="rId24"/>
    <p:sldId id="344" r:id="rId25"/>
    <p:sldId id="308" r:id="rId26"/>
    <p:sldId id="318" r:id="rId27"/>
    <p:sldId id="319" r:id="rId28"/>
  </p:sldIdLst>
  <p:sldSz cx="9144000" cy="6858000" type="screen4x3"/>
  <p:notesSz cx="6805613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DENAS RODRIGUEZ Miguel" initials="CRM" lastIdx="4" clrIdx="0"/>
  <p:cmAuthor id="1" name="CARDENAS RODRIGUEZ Miguel, ENV/EPI" initials="CRME" lastIdx="1" clrIdx="1">
    <p:extLst>
      <p:ext uri="{19B8F6BF-5375-455C-9EA6-DF929625EA0E}">
        <p15:presenceInfo xmlns:p15="http://schemas.microsoft.com/office/powerpoint/2012/main" userId="S-1-5-21-2146598497-832928401-1254845835-5404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85872" autoAdjust="0"/>
  </p:normalViewPr>
  <p:slideViewPr>
    <p:cSldViewPr>
      <p:cViewPr>
        <p:scale>
          <a:sx n="80" d="100"/>
          <a:sy n="80" d="100"/>
        </p:scale>
        <p:origin x="946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868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main.oecd.org\ASgenENV\ENVINFO\BACKUP\EAMFP\2016%20WPEI%20(indicator%20paper)\2016%20WPEI%20rev2\2018-01-12%20EAMFP%20-%20REPLACE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main.oecd.org\ASgenENV\ENVINFO\BACKUP\EAMFP\2016%20WPEI%20(indicator%20paper)\2016%20WPEI%20rev2\2018-01-12%20EAMFP%20-%20REPLAC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tockChart>
        <c:ser>
          <c:idx val="0"/>
          <c:order val="0"/>
          <c:tx>
            <c:strRef>
              <c:f>F23_paper!$B$49</c:f>
              <c:strCache>
                <c:ptCount val="1"/>
                <c:pt idx="0">
                  <c:v>GDP growth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F23_paper!$A$50:$A$95</c:f>
              <c:strCache>
                <c:ptCount val="46"/>
                <c:pt idx="0">
                  <c:v>China</c:v>
                </c:pt>
                <c:pt idx="1">
                  <c:v>India</c:v>
                </c:pt>
                <c:pt idx="2">
                  <c:v>Chile</c:v>
                </c:pt>
                <c:pt idx="3">
                  <c:v>Israel</c:v>
                </c:pt>
                <c:pt idx="4">
                  <c:v>Latvia</c:v>
                </c:pt>
                <c:pt idx="5">
                  <c:v>Lithuania</c:v>
                </c:pt>
                <c:pt idx="6">
                  <c:v>Indonesia</c:v>
                </c:pt>
                <c:pt idx="7">
                  <c:v>Ireland</c:v>
                </c:pt>
                <c:pt idx="8">
                  <c:v>Estonia</c:v>
                </c:pt>
                <c:pt idx="9">
                  <c:v>Korea</c:v>
                </c:pt>
                <c:pt idx="10">
                  <c:v>Slovak Republic</c:v>
                </c:pt>
                <c:pt idx="11">
                  <c:v>Costa Rica</c:v>
                </c:pt>
                <c:pt idx="12">
                  <c:v>Argentina</c:v>
                </c:pt>
                <c:pt idx="13">
                  <c:v>Luxembourg</c:v>
                </c:pt>
                <c:pt idx="14">
                  <c:v>Poland</c:v>
                </c:pt>
                <c:pt idx="15">
                  <c:v>Saudi Arabia</c:v>
                </c:pt>
                <c:pt idx="16">
                  <c:v>Colombia</c:v>
                </c:pt>
                <c:pt idx="17">
                  <c:v>Czech Republic</c:v>
                </c:pt>
                <c:pt idx="18">
                  <c:v>Australia</c:v>
                </c:pt>
                <c:pt idx="19">
                  <c:v>Turkey</c:v>
                </c:pt>
                <c:pt idx="20">
                  <c:v>Russian Federation</c:v>
                </c:pt>
                <c:pt idx="21">
                  <c:v>Brazil</c:v>
                </c:pt>
                <c:pt idx="22">
                  <c:v>Iceland</c:v>
                </c:pt>
                <c:pt idx="23">
                  <c:v>Norway</c:v>
                </c:pt>
                <c:pt idx="24">
                  <c:v>Slovenia</c:v>
                </c:pt>
                <c:pt idx="25">
                  <c:v>United States</c:v>
                </c:pt>
                <c:pt idx="26">
                  <c:v>New Zealand</c:v>
                </c:pt>
                <c:pt idx="27">
                  <c:v>South Africa</c:v>
                </c:pt>
                <c:pt idx="28">
                  <c:v>United Kingdom</c:v>
                </c:pt>
                <c:pt idx="29">
                  <c:v>Netherlands</c:v>
                </c:pt>
                <c:pt idx="30">
                  <c:v>Canada</c:v>
                </c:pt>
                <c:pt idx="31">
                  <c:v>Sweden</c:v>
                </c:pt>
                <c:pt idx="32">
                  <c:v>Hungary</c:v>
                </c:pt>
                <c:pt idx="33">
                  <c:v>Austria</c:v>
                </c:pt>
                <c:pt idx="34">
                  <c:v>Mexico</c:v>
                </c:pt>
                <c:pt idx="35">
                  <c:v>Germany</c:v>
                </c:pt>
                <c:pt idx="36">
                  <c:v>Belgium</c:v>
                </c:pt>
                <c:pt idx="37">
                  <c:v>Finland</c:v>
                </c:pt>
                <c:pt idx="38">
                  <c:v>Spain</c:v>
                </c:pt>
                <c:pt idx="39">
                  <c:v>France</c:v>
                </c:pt>
                <c:pt idx="40">
                  <c:v>Switzerland</c:v>
                </c:pt>
                <c:pt idx="41">
                  <c:v>Denmark</c:v>
                </c:pt>
                <c:pt idx="42">
                  <c:v>Portugal</c:v>
                </c:pt>
                <c:pt idx="43">
                  <c:v>Japan</c:v>
                </c:pt>
                <c:pt idx="44">
                  <c:v>Greece</c:v>
                </c:pt>
                <c:pt idx="45">
                  <c:v>Italy</c:v>
                </c:pt>
              </c:strCache>
            </c:strRef>
          </c:cat>
          <c:val>
            <c:numRef>
              <c:f>F23_paper!$B$50:$B$95</c:f>
              <c:numCache>
                <c:formatCode>0.00</c:formatCode>
                <c:ptCount val="46"/>
                <c:pt idx="0">
                  <c:v>10.205830000000001</c:v>
                </c:pt>
                <c:pt idx="1">
                  <c:v>6.5219579999999997</c:v>
                </c:pt>
                <c:pt idx="2">
                  <c:v>5.2045209999999997</c:v>
                </c:pt>
                <c:pt idx="3">
                  <c:v>5.1570869999999998</c:v>
                </c:pt>
                <c:pt idx="4">
                  <c:v>4.5858470000000002</c:v>
                </c:pt>
                <c:pt idx="5">
                  <c:v>4.5841799999999999</c:v>
                </c:pt>
                <c:pt idx="6">
                  <c:v>4.9465870000000001</c:v>
                </c:pt>
                <c:pt idx="7">
                  <c:v>4.6198940000000004</c:v>
                </c:pt>
                <c:pt idx="8">
                  <c:v>4.5063129999999996</c:v>
                </c:pt>
                <c:pt idx="9">
                  <c:v>5.2841589999999998</c:v>
                </c:pt>
                <c:pt idx="10">
                  <c:v>4.1458310000000003</c:v>
                </c:pt>
                <c:pt idx="11">
                  <c:v>4.8305999999999996</c:v>
                </c:pt>
                <c:pt idx="12">
                  <c:v>4.3962199999999996</c:v>
                </c:pt>
                <c:pt idx="13">
                  <c:v>3.676129</c:v>
                </c:pt>
                <c:pt idx="14">
                  <c:v>3.6934800000000001</c:v>
                </c:pt>
                <c:pt idx="15">
                  <c:v>4.2876130000000003</c:v>
                </c:pt>
                <c:pt idx="16">
                  <c:v>3.5694189999999999</c:v>
                </c:pt>
                <c:pt idx="17">
                  <c:v>2.547682</c:v>
                </c:pt>
                <c:pt idx="18">
                  <c:v>3.28566</c:v>
                </c:pt>
                <c:pt idx="19">
                  <c:v>4.0109180000000002</c:v>
                </c:pt>
                <c:pt idx="20">
                  <c:v>2.5873370000000002</c:v>
                </c:pt>
                <c:pt idx="21">
                  <c:v>3.105858</c:v>
                </c:pt>
                <c:pt idx="22">
                  <c:v>2.680885</c:v>
                </c:pt>
                <c:pt idx="23">
                  <c:v>2.4801899999999999</c:v>
                </c:pt>
                <c:pt idx="24">
                  <c:v>2.530011</c:v>
                </c:pt>
                <c:pt idx="25">
                  <c:v>2.4807769999999998</c:v>
                </c:pt>
                <c:pt idx="26">
                  <c:v>2.6317759999999999</c:v>
                </c:pt>
                <c:pt idx="27">
                  <c:v>2.6649919999999998</c:v>
                </c:pt>
                <c:pt idx="28">
                  <c:v>2.0822759999999998</c:v>
                </c:pt>
                <c:pt idx="29">
                  <c:v>1.9867699999999999</c:v>
                </c:pt>
                <c:pt idx="30">
                  <c:v>2.3567019999999999</c:v>
                </c:pt>
                <c:pt idx="31">
                  <c:v>2.0395919999999998</c:v>
                </c:pt>
                <c:pt idx="32">
                  <c:v>1.7557400000000001</c:v>
                </c:pt>
                <c:pt idx="33">
                  <c:v>1.8989069999999999</c:v>
                </c:pt>
                <c:pt idx="34">
                  <c:v>2.7834569999999998</c:v>
                </c:pt>
                <c:pt idx="35">
                  <c:v>1.4430829999999999</c:v>
                </c:pt>
                <c:pt idx="36">
                  <c:v>1.800627</c:v>
                </c:pt>
                <c:pt idx="37">
                  <c:v>1.767312</c:v>
                </c:pt>
                <c:pt idx="38">
                  <c:v>2.0385870000000001</c:v>
                </c:pt>
                <c:pt idx="39">
                  <c:v>1.567143</c:v>
                </c:pt>
                <c:pt idx="40">
                  <c:v>1.5505169999999999</c:v>
                </c:pt>
                <c:pt idx="41">
                  <c:v>1.4774959999999999</c:v>
                </c:pt>
                <c:pt idx="42">
                  <c:v>1.5328360000000001</c:v>
                </c:pt>
                <c:pt idx="43">
                  <c:v>0.92525520000000006</c:v>
                </c:pt>
                <c:pt idx="44">
                  <c:v>1.009547</c:v>
                </c:pt>
                <c:pt idx="45">
                  <c:v>0.72545970000000004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4AF-464F-9B7E-D8290DFD7A9C}"/>
            </c:ext>
          </c:extLst>
        </c:ser>
        <c:ser>
          <c:idx val="1"/>
          <c:order val="1"/>
          <c:tx>
            <c:strRef>
              <c:f>F23_paper!$C$49</c:f>
              <c:strCache>
                <c:ptCount val="1"/>
                <c:pt idx="0">
                  <c:v>Pollution-adjusted GDP growth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F23_paper!$A$50:$A$95</c:f>
              <c:strCache>
                <c:ptCount val="46"/>
                <c:pt idx="0">
                  <c:v>China</c:v>
                </c:pt>
                <c:pt idx="1">
                  <c:v>India</c:v>
                </c:pt>
                <c:pt idx="2">
                  <c:v>Chile</c:v>
                </c:pt>
                <c:pt idx="3">
                  <c:v>Israel</c:v>
                </c:pt>
                <c:pt idx="4">
                  <c:v>Latvia</c:v>
                </c:pt>
                <c:pt idx="5">
                  <c:v>Lithuania</c:v>
                </c:pt>
                <c:pt idx="6">
                  <c:v>Indonesia</c:v>
                </c:pt>
                <c:pt idx="7">
                  <c:v>Ireland</c:v>
                </c:pt>
                <c:pt idx="8">
                  <c:v>Estonia</c:v>
                </c:pt>
                <c:pt idx="9">
                  <c:v>Korea</c:v>
                </c:pt>
                <c:pt idx="10">
                  <c:v>Slovak Republic</c:v>
                </c:pt>
                <c:pt idx="11">
                  <c:v>Costa Rica</c:v>
                </c:pt>
                <c:pt idx="12">
                  <c:v>Argentina</c:v>
                </c:pt>
                <c:pt idx="13">
                  <c:v>Luxembourg</c:v>
                </c:pt>
                <c:pt idx="14">
                  <c:v>Poland</c:v>
                </c:pt>
                <c:pt idx="15">
                  <c:v>Saudi Arabia</c:v>
                </c:pt>
                <c:pt idx="16">
                  <c:v>Colombia</c:v>
                </c:pt>
                <c:pt idx="17">
                  <c:v>Czech Republic</c:v>
                </c:pt>
                <c:pt idx="18">
                  <c:v>Australia</c:v>
                </c:pt>
                <c:pt idx="19">
                  <c:v>Turkey</c:v>
                </c:pt>
                <c:pt idx="20">
                  <c:v>Russian Federation</c:v>
                </c:pt>
                <c:pt idx="21">
                  <c:v>Brazil</c:v>
                </c:pt>
                <c:pt idx="22">
                  <c:v>Iceland</c:v>
                </c:pt>
                <c:pt idx="23">
                  <c:v>Norway</c:v>
                </c:pt>
                <c:pt idx="24">
                  <c:v>Slovenia</c:v>
                </c:pt>
                <c:pt idx="25">
                  <c:v>United States</c:v>
                </c:pt>
                <c:pt idx="26">
                  <c:v>New Zealand</c:v>
                </c:pt>
                <c:pt idx="27">
                  <c:v>South Africa</c:v>
                </c:pt>
                <c:pt idx="28">
                  <c:v>United Kingdom</c:v>
                </c:pt>
                <c:pt idx="29">
                  <c:v>Netherlands</c:v>
                </c:pt>
                <c:pt idx="30">
                  <c:v>Canada</c:v>
                </c:pt>
                <c:pt idx="31">
                  <c:v>Sweden</c:v>
                </c:pt>
                <c:pt idx="32">
                  <c:v>Hungary</c:v>
                </c:pt>
                <c:pt idx="33">
                  <c:v>Austria</c:v>
                </c:pt>
                <c:pt idx="34">
                  <c:v>Mexico</c:v>
                </c:pt>
                <c:pt idx="35">
                  <c:v>Germany</c:v>
                </c:pt>
                <c:pt idx="36">
                  <c:v>Belgium</c:v>
                </c:pt>
                <c:pt idx="37">
                  <c:v>Finland</c:v>
                </c:pt>
                <c:pt idx="38">
                  <c:v>Spain</c:v>
                </c:pt>
                <c:pt idx="39">
                  <c:v>France</c:v>
                </c:pt>
                <c:pt idx="40">
                  <c:v>Switzerland</c:v>
                </c:pt>
                <c:pt idx="41">
                  <c:v>Denmark</c:v>
                </c:pt>
                <c:pt idx="42">
                  <c:v>Portugal</c:v>
                </c:pt>
                <c:pt idx="43">
                  <c:v>Japan</c:v>
                </c:pt>
                <c:pt idx="44">
                  <c:v>Greece</c:v>
                </c:pt>
                <c:pt idx="45">
                  <c:v>Italy</c:v>
                </c:pt>
              </c:strCache>
            </c:strRef>
          </c:cat>
          <c:val>
            <c:numRef>
              <c:f>F23_paper!$C$50:$C$95</c:f>
              <c:numCache>
                <c:formatCode>0.00</c:formatCode>
                <c:ptCount val="46"/>
                <c:pt idx="0">
                  <c:v>9.4648500000000002</c:v>
                </c:pt>
                <c:pt idx="1">
                  <c:v>5.5549309999999998</c:v>
                </c:pt>
                <c:pt idx="2">
                  <c:v>5.0307690000000003</c:v>
                </c:pt>
                <c:pt idx="3">
                  <c:v>4.8933530000000003</c:v>
                </c:pt>
                <c:pt idx="4">
                  <c:v>4.8176589999999999</c:v>
                </c:pt>
                <c:pt idx="5">
                  <c:v>4.8141980000000002</c:v>
                </c:pt>
                <c:pt idx="6">
                  <c:v>4.6944210000000002</c:v>
                </c:pt>
                <c:pt idx="7">
                  <c:v>4.6614300000000002</c:v>
                </c:pt>
                <c:pt idx="8">
                  <c:v>4.5918359999999998</c:v>
                </c:pt>
                <c:pt idx="9">
                  <c:v>4.3925939999999999</c:v>
                </c:pt>
                <c:pt idx="10">
                  <c:v>4.3860970000000004</c:v>
                </c:pt>
                <c:pt idx="11">
                  <c:v>4.3297109999999996</c:v>
                </c:pt>
                <c:pt idx="12">
                  <c:v>4.3057999999999996</c:v>
                </c:pt>
                <c:pt idx="13">
                  <c:v>3.965579</c:v>
                </c:pt>
                <c:pt idx="14">
                  <c:v>3.7584680000000001</c:v>
                </c:pt>
                <c:pt idx="15">
                  <c:v>3.4308429999999999</c:v>
                </c:pt>
                <c:pt idx="16">
                  <c:v>3.2810049999999999</c:v>
                </c:pt>
                <c:pt idx="17">
                  <c:v>3.2406809999999999</c:v>
                </c:pt>
                <c:pt idx="18">
                  <c:v>3.1437330000000001</c:v>
                </c:pt>
                <c:pt idx="19">
                  <c:v>2.9014820000000001</c:v>
                </c:pt>
                <c:pt idx="20">
                  <c:v>2.8015910000000002</c:v>
                </c:pt>
                <c:pt idx="21">
                  <c:v>2.727392</c:v>
                </c:pt>
                <c:pt idx="22">
                  <c:v>2.7084130000000002</c:v>
                </c:pt>
                <c:pt idx="23">
                  <c:v>2.6744560000000002</c:v>
                </c:pt>
                <c:pt idx="24">
                  <c:v>2.6669740000000002</c:v>
                </c:pt>
                <c:pt idx="25">
                  <c:v>2.5637470000000002</c:v>
                </c:pt>
                <c:pt idx="26">
                  <c:v>2.540537</c:v>
                </c:pt>
                <c:pt idx="27">
                  <c:v>2.4953799999999999</c:v>
                </c:pt>
                <c:pt idx="28">
                  <c:v>2.4162880000000002</c:v>
                </c:pt>
                <c:pt idx="29">
                  <c:v>2.3863129999999999</c:v>
                </c:pt>
                <c:pt idx="30">
                  <c:v>2.3834490000000002</c:v>
                </c:pt>
                <c:pt idx="31">
                  <c:v>2.3220730000000001</c:v>
                </c:pt>
                <c:pt idx="32">
                  <c:v>2.2554810000000001</c:v>
                </c:pt>
                <c:pt idx="33">
                  <c:v>2.197937</c:v>
                </c:pt>
                <c:pt idx="34">
                  <c:v>2.1334010000000001</c:v>
                </c:pt>
                <c:pt idx="35">
                  <c:v>2.1281650000000001</c:v>
                </c:pt>
                <c:pt idx="36">
                  <c:v>2.0731099999999998</c:v>
                </c:pt>
                <c:pt idx="37">
                  <c:v>2.0045350000000002</c:v>
                </c:pt>
                <c:pt idx="38">
                  <c:v>1.9550259999999999</c:v>
                </c:pt>
                <c:pt idx="39">
                  <c:v>1.8764099999999999</c:v>
                </c:pt>
                <c:pt idx="40">
                  <c:v>1.7830870000000001</c:v>
                </c:pt>
                <c:pt idx="41">
                  <c:v>1.6162380000000001</c:v>
                </c:pt>
                <c:pt idx="42">
                  <c:v>1.6070930000000001</c:v>
                </c:pt>
                <c:pt idx="43">
                  <c:v>1.3402719999999999</c:v>
                </c:pt>
                <c:pt idx="44">
                  <c:v>1.0871139999999999</c:v>
                </c:pt>
                <c:pt idx="45">
                  <c:v>1.0283409999999999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4AF-464F-9B7E-D8290DFD7A9C}"/>
            </c:ext>
          </c:extLst>
        </c:ser>
        <c:ser>
          <c:idx val="2"/>
          <c:order val="2"/>
          <c:tx>
            <c:strRef>
              <c:f>F23_paper!$D$49</c:f>
              <c:strCache>
                <c:ptCount val="1"/>
                <c:pt idx="0">
                  <c:v>GDP growth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dash"/>
            <c:size val="5"/>
            <c:spPr>
              <a:solidFill>
                <a:srgbClr val="0070C0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F23_paper!$A$50:$A$95</c:f>
              <c:strCache>
                <c:ptCount val="46"/>
                <c:pt idx="0">
                  <c:v>China</c:v>
                </c:pt>
                <c:pt idx="1">
                  <c:v>India</c:v>
                </c:pt>
                <c:pt idx="2">
                  <c:v>Chile</c:v>
                </c:pt>
                <c:pt idx="3">
                  <c:v>Israel</c:v>
                </c:pt>
                <c:pt idx="4">
                  <c:v>Latvia</c:v>
                </c:pt>
                <c:pt idx="5">
                  <c:v>Lithuania</c:v>
                </c:pt>
                <c:pt idx="6">
                  <c:v>Indonesia</c:v>
                </c:pt>
                <c:pt idx="7">
                  <c:v>Ireland</c:v>
                </c:pt>
                <c:pt idx="8">
                  <c:v>Estonia</c:v>
                </c:pt>
                <c:pt idx="9">
                  <c:v>Korea</c:v>
                </c:pt>
                <c:pt idx="10">
                  <c:v>Slovak Republic</c:v>
                </c:pt>
                <c:pt idx="11">
                  <c:v>Costa Rica</c:v>
                </c:pt>
                <c:pt idx="12">
                  <c:v>Argentina</c:v>
                </c:pt>
                <c:pt idx="13">
                  <c:v>Luxembourg</c:v>
                </c:pt>
                <c:pt idx="14">
                  <c:v>Poland</c:v>
                </c:pt>
                <c:pt idx="15">
                  <c:v>Saudi Arabia</c:v>
                </c:pt>
                <c:pt idx="16">
                  <c:v>Colombia</c:v>
                </c:pt>
                <c:pt idx="17">
                  <c:v>Czech Republic</c:v>
                </c:pt>
                <c:pt idx="18">
                  <c:v>Australia</c:v>
                </c:pt>
                <c:pt idx="19">
                  <c:v>Turkey</c:v>
                </c:pt>
                <c:pt idx="20">
                  <c:v>Russian Federation</c:v>
                </c:pt>
                <c:pt idx="21">
                  <c:v>Brazil</c:v>
                </c:pt>
                <c:pt idx="22">
                  <c:v>Iceland</c:v>
                </c:pt>
                <c:pt idx="23">
                  <c:v>Norway</c:v>
                </c:pt>
                <c:pt idx="24">
                  <c:v>Slovenia</c:v>
                </c:pt>
                <c:pt idx="25">
                  <c:v>United States</c:v>
                </c:pt>
                <c:pt idx="26">
                  <c:v>New Zealand</c:v>
                </c:pt>
                <c:pt idx="27">
                  <c:v>South Africa</c:v>
                </c:pt>
                <c:pt idx="28">
                  <c:v>United Kingdom</c:v>
                </c:pt>
                <c:pt idx="29">
                  <c:v>Netherlands</c:v>
                </c:pt>
                <c:pt idx="30">
                  <c:v>Canada</c:v>
                </c:pt>
                <c:pt idx="31">
                  <c:v>Sweden</c:v>
                </c:pt>
                <c:pt idx="32">
                  <c:v>Hungary</c:v>
                </c:pt>
                <c:pt idx="33">
                  <c:v>Austria</c:v>
                </c:pt>
                <c:pt idx="34">
                  <c:v>Mexico</c:v>
                </c:pt>
                <c:pt idx="35">
                  <c:v>Germany</c:v>
                </c:pt>
                <c:pt idx="36">
                  <c:v>Belgium</c:v>
                </c:pt>
                <c:pt idx="37">
                  <c:v>Finland</c:v>
                </c:pt>
                <c:pt idx="38">
                  <c:v>Spain</c:v>
                </c:pt>
                <c:pt idx="39">
                  <c:v>France</c:v>
                </c:pt>
                <c:pt idx="40">
                  <c:v>Switzerland</c:v>
                </c:pt>
                <c:pt idx="41">
                  <c:v>Denmark</c:v>
                </c:pt>
                <c:pt idx="42">
                  <c:v>Portugal</c:v>
                </c:pt>
                <c:pt idx="43">
                  <c:v>Japan</c:v>
                </c:pt>
                <c:pt idx="44">
                  <c:v>Greece</c:v>
                </c:pt>
                <c:pt idx="45">
                  <c:v>Italy</c:v>
                </c:pt>
              </c:strCache>
            </c:strRef>
          </c:cat>
          <c:val>
            <c:numRef>
              <c:f>F23_paper!$D$50:$D$95</c:f>
              <c:numCache>
                <c:formatCode>0.00</c:formatCode>
                <c:ptCount val="46"/>
                <c:pt idx="0">
                  <c:v>10.205830000000001</c:v>
                </c:pt>
                <c:pt idx="1">
                  <c:v>6.5219579999999997</c:v>
                </c:pt>
                <c:pt idx="2">
                  <c:v>5.2045209999999997</c:v>
                </c:pt>
                <c:pt idx="3">
                  <c:v>5.1570869999999998</c:v>
                </c:pt>
                <c:pt idx="4">
                  <c:v>4.5858470000000002</c:v>
                </c:pt>
                <c:pt idx="5">
                  <c:v>4.5841799999999999</c:v>
                </c:pt>
                <c:pt idx="6">
                  <c:v>4.9465870000000001</c:v>
                </c:pt>
                <c:pt idx="7">
                  <c:v>4.6198940000000004</c:v>
                </c:pt>
                <c:pt idx="8">
                  <c:v>4.5063129999999996</c:v>
                </c:pt>
                <c:pt idx="9">
                  <c:v>5.2841589999999998</c:v>
                </c:pt>
                <c:pt idx="10">
                  <c:v>4.1458310000000003</c:v>
                </c:pt>
                <c:pt idx="11">
                  <c:v>4.8305999999999996</c:v>
                </c:pt>
                <c:pt idx="12">
                  <c:v>4.3962199999999996</c:v>
                </c:pt>
                <c:pt idx="13">
                  <c:v>3.676129</c:v>
                </c:pt>
                <c:pt idx="14">
                  <c:v>3.6934800000000001</c:v>
                </c:pt>
                <c:pt idx="15">
                  <c:v>4.2876130000000003</c:v>
                </c:pt>
                <c:pt idx="16">
                  <c:v>3.5694189999999999</c:v>
                </c:pt>
                <c:pt idx="17">
                  <c:v>2.547682</c:v>
                </c:pt>
                <c:pt idx="18">
                  <c:v>3.28566</c:v>
                </c:pt>
                <c:pt idx="19">
                  <c:v>4.0109180000000002</c:v>
                </c:pt>
                <c:pt idx="20">
                  <c:v>2.5873370000000002</c:v>
                </c:pt>
                <c:pt idx="21">
                  <c:v>3.105858</c:v>
                </c:pt>
                <c:pt idx="22">
                  <c:v>2.680885</c:v>
                </c:pt>
                <c:pt idx="23">
                  <c:v>2.4801899999999999</c:v>
                </c:pt>
                <c:pt idx="24">
                  <c:v>2.530011</c:v>
                </c:pt>
                <c:pt idx="25">
                  <c:v>2.4807769999999998</c:v>
                </c:pt>
                <c:pt idx="26">
                  <c:v>2.6317759999999999</c:v>
                </c:pt>
                <c:pt idx="27">
                  <c:v>2.6649919999999998</c:v>
                </c:pt>
                <c:pt idx="28">
                  <c:v>2.0822759999999998</c:v>
                </c:pt>
                <c:pt idx="29">
                  <c:v>1.9867699999999999</c:v>
                </c:pt>
                <c:pt idx="30">
                  <c:v>2.3567019999999999</c:v>
                </c:pt>
                <c:pt idx="31">
                  <c:v>2.0395919999999998</c:v>
                </c:pt>
                <c:pt idx="32">
                  <c:v>1.7557400000000001</c:v>
                </c:pt>
                <c:pt idx="33">
                  <c:v>1.8989069999999999</c:v>
                </c:pt>
                <c:pt idx="34">
                  <c:v>2.7834569999999998</c:v>
                </c:pt>
                <c:pt idx="35">
                  <c:v>1.4430829999999999</c:v>
                </c:pt>
                <c:pt idx="36">
                  <c:v>1.800627</c:v>
                </c:pt>
                <c:pt idx="37">
                  <c:v>1.767312</c:v>
                </c:pt>
                <c:pt idx="38">
                  <c:v>2.0385870000000001</c:v>
                </c:pt>
                <c:pt idx="39">
                  <c:v>1.567143</c:v>
                </c:pt>
                <c:pt idx="40">
                  <c:v>1.5505169999999999</c:v>
                </c:pt>
                <c:pt idx="41">
                  <c:v>1.4774959999999999</c:v>
                </c:pt>
                <c:pt idx="42">
                  <c:v>1.5328360000000001</c:v>
                </c:pt>
                <c:pt idx="43">
                  <c:v>0.92525520000000006</c:v>
                </c:pt>
                <c:pt idx="44">
                  <c:v>1.009547</c:v>
                </c:pt>
                <c:pt idx="45">
                  <c:v>0.72545970000000004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4AF-464F-9B7E-D8290DFD7A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hiLowLines>
        <c:axId val="900740208"/>
        <c:axId val="900746112"/>
      </c:stockChart>
      <c:catAx>
        <c:axId val="90074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0746112"/>
        <c:crosses val="autoZero"/>
        <c:auto val="1"/>
        <c:lblAlgn val="ctr"/>
        <c:lblOffset val="100"/>
        <c:noMultiLvlLbl val="0"/>
      </c:catAx>
      <c:valAx>
        <c:axId val="900746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0740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2">
              <a:lumMod val="10000"/>
            </a:schemeClr>
          </a:solidFill>
        </a:defRPr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F24_paper!$B$49</c:f>
              <c:strCache>
                <c:ptCount val="1"/>
                <c:pt idx="0">
                  <c:v>Labour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F24_paper!$A$50:$A$95</c:f>
              <c:strCache>
                <c:ptCount val="46"/>
                <c:pt idx="0">
                  <c:v>China</c:v>
                </c:pt>
                <c:pt idx="1">
                  <c:v>India</c:v>
                </c:pt>
                <c:pt idx="2">
                  <c:v>Chile</c:v>
                </c:pt>
                <c:pt idx="3">
                  <c:v>Israel</c:v>
                </c:pt>
                <c:pt idx="4">
                  <c:v>Latvia</c:v>
                </c:pt>
                <c:pt idx="5">
                  <c:v>Lithuania</c:v>
                </c:pt>
                <c:pt idx="6">
                  <c:v>Indonesia</c:v>
                </c:pt>
                <c:pt idx="7">
                  <c:v>Ireland</c:v>
                </c:pt>
                <c:pt idx="8">
                  <c:v>Estonia</c:v>
                </c:pt>
                <c:pt idx="9">
                  <c:v>Korea</c:v>
                </c:pt>
                <c:pt idx="10">
                  <c:v>Slovak Republic</c:v>
                </c:pt>
                <c:pt idx="11">
                  <c:v>Costa Rica</c:v>
                </c:pt>
                <c:pt idx="12">
                  <c:v>Argentina</c:v>
                </c:pt>
                <c:pt idx="13">
                  <c:v>Luxembourg</c:v>
                </c:pt>
                <c:pt idx="14">
                  <c:v>Poland</c:v>
                </c:pt>
                <c:pt idx="15">
                  <c:v>Saudi Arabia</c:v>
                </c:pt>
                <c:pt idx="16">
                  <c:v>Colombia</c:v>
                </c:pt>
                <c:pt idx="17">
                  <c:v>Czech Republic</c:v>
                </c:pt>
                <c:pt idx="18">
                  <c:v>Australia</c:v>
                </c:pt>
                <c:pt idx="19">
                  <c:v>Turkey</c:v>
                </c:pt>
                <c:pt idx="20">
                  <c:v>Russian Federation</c:v>
                </c:pt>
                <c:pt idx="21">
                  <c:v>Brazil</c:v>
                </c:pt>
                <c:pt idx="22">
                  <c:v>Iceland</c:v>
                </c:pt>
                <c:pt idx="23">
                  <c:v>Norway</c:v>
                </c:pt>
                <c:pt idx="24">
                  <c:v>Slovenia</c:v>
                </c:pt>
                <c:pt idx="25">
                  <c:v>United States</c:v>
                </c:pt>
                <c:pt idx="26">
                  <c:v>New Zealand</c:v>
                </c:pt>
                <c:pt idx="27">
                  <c:v>South Africa</c:v>
                </c:pt>
                <c:pt idx="28">
                  <c:v>United Kingdom</c:v>
                </c:pt>
                <c:pt idx="29">
                  <c:v>Netherlands</c:v>
                </c:pt>
                <c:pt idx="30">
                  <c:v>Canada</c:v>
                </c:pt>
                <c:pt idx="31">
                  <c:v>Sweden</c:v>
                </c:pt>
                <c:pt idx="32">
                  <c:v>Hungary</c:v>
                </c:pt>
                <c:pt idx="33">
                  <c:v>Austria</c:v>
                </c:pt>
                <c:pt idx="34">
                  <c:v>Mexico</c:v>
                </c:pt>
                <c:pt idx="35">
                  <c:v>Germany</c:v>
                </c:pt>
                <c:pt idx="36">
                  <c:v>Belgium</c:v>
                </c:pt>
                <c:pt idx="37">
                  <c:v>Finland</c:v>
                </c:pt>
                <c:pt idx="38">
                  <c:v>Spain</c:v>
                </c:pt>
                <c:pt idx="39">
                  <c:v>France</c:v>
                </c:pt>
                <c:pt idx="40">
                  <c:v>Switzerland</c:v>
                </c:pt>
                <c:pt idx="41">
                  <c:v>Denmark</c:v>
                </c:pt>
                <c:pt idx="42">
                  <c:v>Portugal</c:v>
                </c:pt>
                <c:pt idx="43">
                  <c:v>Japan</c:v>
                </c:pt>
                <c:pt idx="44">
                  <c:v>Greece</c:v>
                </c:pt>
                <c:pt idx="45">
                  <c:v>Italy</c:v>
                </c:pt>
              </c:strCache>
            </c:strRef>
          </c:cat>
          <c:val>
            <c:numRef>
              <c:f>F24_paper!$B$50:$B$95</c:f>
              <c:numCache>
                <c:formatCode>0.00</c:formatCode>
                <c:ptCount val="46"/>
                <c:pt idx="0">
                  <c:v>0.44342280000000001</c:v>
                </c:pt>
                <c:pt idx="1">
                  <c:v>0.89198880000000003</c:v>
                </c:pt>
                <c:pt idx="2">
                  <c:v>0.64498009999999995</c:v>
                </c:pt>
                <c:pt idx="3">
                  <c:v>1.390863</c:v>
                </c:pt>
                <c:pt idx="4">
                  <c:v>-0.53429340000000003</c:v>
                </c:pt>
                <c:pt idx="5">
                  <c:v>-0.26047749999999997</c:v>
                </c:pt>
                <c:pt idx="6">
                  <c:v>0.47201769999999998</c:v>
                </c:pt>
                <c:pt idx="7">
                  <c:v>0.77347549999999998</c:v>
                </c:pt>
                <c:pt idx="8">
                  <c:v>-0.43436059999999999</c:v>
                </c:pt>
                <c:pt idx="9">
                  <c:v>0.20002890000000001</c:v>
                </c:pt>
                <c:pt idx="10">
                  <c:v>-1.6323500000000001E-2</c:v>
                </c:pt>
                <c:pt idx="11">
                  <c:v>0.92406869999999997</c:v>
                </c:pt>
                <c:pt idx="12">
                  <c:v>1.3302020000000001</c:v>
                </c:pt>
                <c:pt idx="13">
                  <c:v>0.94411889999999998</c:v>
                </c:pt>
                <c:pt idx="14">
                  <c:v>-0.2455406</c:v>
                </c:pt>
                <c:pt idx="15">
                  <c:v>0.42547220000000002</c:v>
                </c:pt>
                <c:pt idx="16">
                  <c:v>0.60425810000000002</c:v>
                </c:pt>
                <c:pt idx="17">
                  <c:v>-9.77687E-2</c:v>
                </c:pt>
                <c:pt idx="18">
                  <c:v>0.57165549999999998</c:v>
                </c:pt>
                <c:pt idx="19">
                  <c:v>0.31069190000000002</c:v>
                </c:pt>
                <c:pt idx="20">
                  <c:v>0.1695181</c:v>
                </c:pt>
                <c:pt idx="21">
                  <c:v>0.43500109999999997</c:v>
                </c:pt>
                <c:pt idx="22">
                  <c:v>0.13789009999999999</c:v>
                </c:pt>
                <c:pt idx="23">
                  <c:v>0.22798750000000001</c:v>
                </c:pt>
                <c:pt idx="24">
                  <c:v>-0.39468379999999997</c:v>
                </c:pt>
                <c:pt idx="25">
                  <c:v>0.32072850000000003</c:v>
                </c:pt>
                <c:pt idx="26">
                  <c:v>0.82056399999999996</c:v>
                </c:pt>
                <c:pt idx="27">
                  <c:v>0.37055440000000001</c:v>
                </c:pt>
                <c:pt idx="28">
                  <c:v>0.1518333</c:v>
                </c:pt>
                <c:pt idx="29">
                  <c:v>0.4568219</c:v>
                </c:pt>
                <c:pt idx="30">
                  <c:v>0.50303070000000005</c:v>
                </c:pt>
                <c:pt idx="31">
                  <c:v>0.1121557</c:v>
                </c:pt>
                <c:pt idx="32">
                  <c:v>-0.38500679999999998</c:v>
                </c:pt>
                <c:pt idx="33">
                  <c:v>0.2096017</c:v>
                </c:pt>
                <c:pt idx="34">
                  <c:v>0.25332660000000001</c:v>
                </c:pt>
                <c:pt idx="35">
                  <c:v>-6.9746600000000006E-2</c:v>
                </c:pt>
                <c:pt idx="36">
                  <c:v>0.2422986</c:v>
                </c:pt>
                <c:pt idx="37">
                  <c:v>-0.145537</c:v>
                </c:pt>
                <c:pt idx="38">
                  <c:v>0.41643540000000001</c:v>
                </c:pt>
                <c:pt idx="39">
                  <c:v>4.76817E-2</c:v>
                </c:pt>
                <c:pt idx="40">
                  <c:v>0.27500780000000002</c:v>
                </c:pt>
                <c:pt idx="41">
                  <c:v>6.5618700000000002E-2</c:v>
                </c:pt>
                <c:pt idx="42">
                  <c:v>0.1314148</c:v>
                </c:pt>
                <c:pt idx="43">
                  <c:v>-0.31789060000000002</c:v>
                </c:pt>
                <c:pt idx="44">
                  <c:v>-5.6392600000000001E-2</c:v>
                </c:pt>
                <c:pt idx="45">
                  <c:v>1.4696300000000001E-2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7F-499D-A6AF-314CFA8EFB4D}"/>
            </c:ext>
          </c:extLst>
        </c:ser>
        <c:ser>
          <c:idx val="1"/>
          <c:order val="1"/>
          <c:tx>
            <c:strRef>
              <c:f>F24_paper!$C$49</c:f>
              <c:strCache>
                <c:ptCount val="1"/>
                <c:pt idx="0">
                  <c:v>Produced capital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F24_paper!$A$50:$A$95</c:f>
              <c:strCache>
                <c:ptCount val="46"/>
                <c:pt idx="0">
                  <c:v>China</c:v>
                </c:pt>
                <c:pt idx="1">
                  <c:v>India</c:v>
                </c:pt>
                <c:pt idx="2">
                  <c:v>Chile</c:v>
                </c:pt>
                <c:pt idx="3">
                  <c:v>Israel</c:v>
                </c:pt>
                <c:pt idx="4">
                  <c:v>Latvia</c:v>
                </c:pt>
                <c:pt idx="5">
                  <c:v>Lithuania</c:v>
                </c:pt>
                <c:pt idx="6">
                  <c:v>Indonesia</c:v>
                </c:pt>
                <c:pt idx="7">
                  <c:v>Ireland</c:v>
                </c:pt>
                <c:pt idx="8">
                  <c:v>Estonia</c:v>
                </c:pt>
                <c:pt idx="9">
                  <c:v>Korea</c:v>
                </c:pt>
                <c:pt idx="10">
                  <c:v>Slovak Republic</c:v>
                </c:pt>
                <c:pt idx="11">
                  <c:v>Costa Rica</c:v>
                </c:pt>
                <c:pt idx="12">
                  <c:v>Argentina</c:v>
                </c:pt>
                <c:pt idx="13">
                  <c:v>Luxembourg</c:v>
                </c:pt>
                <c:pt idx="14">
                  <c:v>Poland</c:v>
                </c:pt>
                <c:pt idx="15">
                  <c:v>Saudi Arabia</c:v>
                </c:pt>
                <c:pt idx="16">
                  <c:v>Colombia</c:v>
                </c:pt>
                <c:pt idx="17">
                  <c:v>Czech Republic</c:v>
                </c:pt>
                <c:pt idx="18">
                  <c:v>Australia</c:v>
                </c:pt>
                <c:pt idx="19">
                  <c:v>Turkey</c:v>
                </c:pt>
                <c:pt idx="20">
                  <c:v>Russian Federation</c:v>
                </c:pt>
                <c:pt idx="21">
                  <c:v>Brazil</c:v>
                </c:pt>
                <c:pt idx="22">
                  <c:v>Iceland</c:v>
                </c:pt>
                <c:pt idx="23">
                  <c:v>Norway</c:v>
                </c:pt>
                <c:pt idx="24">
                  <c:v>Slovenia</c:v>
                </c:pt>
                <c:pt idx="25">
                  <c:v>United States</c:v>
                </c:pt>
                <c:pt idx="26">
                  <c:v>New Zealand</c:v>
                </c:pt>
                <c:pt idx="27">
                  <c:v>South Africa</c:v>
                </c:pt>
                <c:pt idx="28">
                  <c:v>United Kingdom</c:v>
                </c:pt>
                <c:pt idx="29">
                  <c:v>Netherlands</c:v>
                </c:pt>
                <c:pt idx="30">
                  <c:v>Canada</c:v>
                </c:pt>
                <c:pt idx="31">
                  <c:v>Sweden</c:v>
                </c:pt>
                <c:pt idx="32">
                  <c:v>Hungary</c:v>
                </c:pt>
                <c:pt idx="33">
                  <c:v>Austria</c:v>
                </c:pt>
                <c:pt idx="34">
                  <c:v>Mexico</c:v>
                </c:pt>
                <c:pt idx="35">
                  <c:v>Germany</c:v>
                </c:pt>
                <c:pt idx="36">
                  <c:v>Belgium</c:v>
                </c:pt>
                <c:pt idx="37">
                  <c:v>Finland</c:v>
                </c:pt>
                <c:pt idx="38">
                  <c:v>Spain</c:v>
                </c:pt>
                <c:pt idx="39">
                  <c:v>France</c:v>
                </c:pt>
                <c:pt idx="40">
                  <c:v>Switzerland</c:v>
                </c:pt>
                <c:pt idx="41">
                  <c:v>Denmark</c:v>
                </c:pt>
                <c:pt idx="42">
                  <c:v>Portugal</c:v>
                </c:pt>
                <c:pt idx="43">
                  <c:v>Japan</c:v>
                </c:pt>
                <c:pt idx="44">
                  <c:v>Greece</c:v>
                </c:pt>
                <c:pt idx="45">
                  <c:v>Italy</c:v>
                </c:pt>
              </c:strCache>
            </c:strRef>
          </c:cat>
          <c:val>
            <c:numRef>
              <c:f>F24_paper!$C$50:$C$95</c:f>
              <c:numCache>
                <c:formatCode>0.00</c:formatCode>
                <c:ptCount val="46"/>
                <c:pt idx="0">
                  <c:v>6.2472719999999997</c:v>
                </c:pt>
                <c:pt idx="1">
                  <c:v>2.4810949999999998</c:v>
                </c:pt>
                <c:pt idx="2">
                  <c:v>2.496057</c:v>
                </c:pt>
                <c:pt idx="3">
                  <c:v>1.5028570000000001</c:v>
                </c:pt>
                <c:pt idx="4">
                  <c:v>3.3920680000000001</c:v>
                </c:pt>
                <c:pt idx="5">
                  <c:v>2.0582319999999998</c:v>
                </c:pt>
                <c:pt idx="6">
                  <c:v>1.9094530000000001</c:v>
                </c:pt>
                <c:pt idx="7">
                  <c:v>0.80319980000000002</c:v>
                </c:pt>
                <c:pt idx="8">
                  <c:v>1.7756080000000001</c:v>
                </c:pt>
                <c:pt idx="9">
                  <c:v>1.3237760000000001</c:v>
                </c:pt>
                <c:pt idx="10">
                  <c:v>2.039034</c:v>
                </c:pt>
                <c:pt idx="11">
                  <c:v>1.865402</c:v>
                </c:pt>
                <c:pt idx="12">
                  <c:v>1.199314</c:v>
                </c:pt>
                <c:pt idx="13">
                  <c:v>1.5531710000000001</c:v>
                </c:pt>
                <c:pt idx="14">
                  <c:v>1.396601</c:v>
                </c:pt>
                <c:pt idx="15">
                  <c:v>0.62136100000000005</c:v>
                </c:pt>
                <c:pt idx="16">
                  <c:v>1.1669909999999999</c:v>
                </c:pt>
                <c:pt idx="17">
                  <c:v>1.6587559999999999</c:v>
                </c:pt>
                <c:pt idx="18">
                  <c:v>0.61855320000000003</c:v>
                </c:pt>
                <c:pt idx="19">
                  <c:v>2.1414849999999999</c:v>
                </c:pt>
                <c:pt idx="20">
                  <c:v>-7.6748399999999994E-2</c:v>
                </c:pt>
                <c:pt idx="21">
                  <c:v>0.88018229999999997</c:v>
                </c:pt>
                <c:pt idx="22">
                  <c:v>6.1981300000000003E-2</c:v>
                </c:pt>
                <c:pt idx="23">
                  <c:v>0.88172269999999997</c:v>
                </c:pt>
                <c:pt idx="24">
                  <c:v>1.0896440000000001</c:v>
                </c:pt>
                <c:pt idx="25">
                  <c:v>0.5012354</c:v>
                </c:pt>
                <c:pt idx="26">
                  <c:v>0.70180920000000002</c:v>
                </c:pt>
                <c:pt idx="27">
                  <c:v>0.97641219999999995</c:v>
                </c:pt>
                <c:pt idx="28">
                  <c:v>0.5007838</c:v>
                </c:pt>
                <c:pt idx="29">
                  <c:v>0.57038440000000001</c:v>
                </c:pt>
                <c:pt idx="30">
                  <c:v>0.52316390000000002</c:v>
                </c:pt>
                <c:pt idx="31">
                  <c:v>0.78876279999999999</c:v>
                </c:pt>
                <c:pt idx="32">
                  <c:v>1.1369450000000001</c:v>
                </c:pt>
                <c:pt idx="33">
                  <c:v>0.50125869999999995</c:v>
                </c:pt>
                <c:pt idx="34">
                  <c:v>0.89164880000000002</c:v>
                </c:pt>
                <c:pt idx="35">
                  <c:v>0.41660000000000003</c:v>
                </c:pt>
                <c:pt idx="36">
                  <c:v>0.57460549999999999</c:v>
                </c:pt>
                <c:pt idx="37">
                  <c:v>0.42786960000000002</c:v>
                </c:pt>
                <c:pt idx="38">
                  <c:v>0.54420270000000004</c:v>
                </c:pt>
                <c:pt idx="39">
                  <c:v>0.44200139999999999</c:v>
                </c:pt>
                <c:pt idx="40">
                  <c:v>0.57852119999999996</c:v>
                </c:pt>
                <c:pt idx="41">
                  <c:v>0.48180650000000003</c:v>
                </c:pt>
                <c:pt idx="42">
                  <c:v>0.59894440000000004</c:v>
                </c:pt>
                <c:pt idx="43">
                  <c:v>0.52764889999999998</c:v>
                </c:pt>
                <c:pt idx="44">
                  <c:v>0.8145886</c:v>
                </c:pt>
                <c:pt idx="45">
                  <c:v>0.32676569999999999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7F-499D-A6AF-314CFA8EFB4D}"/>
            </c:ext>
          </c:extLst>
        </c:ser>
        <c:ser>
          <c:idx val="2"/>
          <c:order val="2"/>
          <c:tx>
            <c:strRef>
              <c:f>F24_paper!$D$49</c:f>
              <c:strCache>
                <c:ptCount val="1"/>
                <c:pt idx="0">
                  <c:v>Natural capital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F24_paper!$A$50:$A$95</c:f>
              <c:strCache>
                <c:ptCount val="46"/>
                <c:pt idx="0">
                  <c:v>China</c:v>
                </c:pt>
                <c:pt idx="1">
                  <c:v>India</c:v>
                </c:pt>
                <c:pt idx="2">
                  <c:v>Chile</c:v>
                </c:pt>
                <c:pt idx="3">
                  <c:v>Israel</c:v>
                </c:pt>
                <c:pt idx="4">
                  <c:v>Latvia</c:v>
                </c:pt>
                <c:pt idx="5">
                  <c:v>Lithuania</c:v>
                </c:pt>
                <c:pt idx="6">
                  <c:v>Indonesia</c:v>
                </c:pt>
                <c:pt idx="7">
                  <c:v>Ireland</c:v>
                </c:pt>
                <c:pt idx="8">
                  <c:v>Estonia</c:v>
                </c:pt>
                <c:pt idx="9">
                  <c:v>Korea</c:v>
                </c:pt>
                <c:pt idx="10">
                  <c:v>Slovak Republic</c:v>
                </c:pt>
                <c:pt idx="11">
                  <c:v>Costa Rica</c:v>
                </c:pt>
                <c:pt idx="12">
                  <c:v>Argentina</c:v>
                </c:pt>
                <c:pt idx="13">
                  <c:v>Luxembourg</c:v>
                </c:pt>
                <c:pt idx="14">
                  <c:v>Poland</c:v>
                </c:pt>
                <c:pt idx="15">
                  <c:v>Saudi Arabia</c:v>
                </c:pt>
                <c:pt idx="16">
                  <c:v>Colombia</c:v>
                </c:pt>
                <c:pt idx="17">
                  <c:v>Czech Republic</c:v>
                </c:pt>
                <c:pt idx="18">
                  <c:v>Australia</c:v>
                </c:pt>
                <c:pt idx="19">
                  <c:v>Turkey</c:v>
                </c:pt>
                <c:pt idx="20">
                  <c:v>Russian Federation</c:v>
                </c:pt>
                <c:pt idx="21">
                  <c:v>Brazil</c:v>
                </c:pt>
                <c:pt idx="22">
                  <c:v>Iceland</c:v>
                </c:pt>
                <c:pt idx="23">
                  <c:v>Norway</c:v>
                </c:pt>
                <c:pt idx="24">
                  <c:v>Slovenia</c:v>
                </c:pt>
                <c:pt idx="25">
                  <c:v>United States</c:v>
                </c:pt>
                <c:pt idx="26">
                  <c:v>New Zealand</c:v>
                </c:pt>
                <c:pt idx="27">
                  <c:v>South Africa</c:v>
                </c:pt>
                <c:pt idx="28">
                  <c:v>United Kingdom</c:v>
                </c:pt>
                <c:pt idx="29">
                  <c:v>Netherlands</c:v>
                </c:pt>
                <c:pt idx="30">
                  <c:v>Canada</c:v>
                </c:pt>
                <c:pt idx="31">
                  <c:v>Sweden</c:v>
                </c:pt>
                <c:pt idx="32">
                  <c:v>Hungary</c:v>
                </c:pt>
                <c:pt idx="33">
                  <c:v>Austria</c:v>
                </c:pt>
                <c:pt idx="34">
                  <c:v>Mexico</c:v>
                </c:pt>
                <c:pt idx="35">
                  <c:v>Germany</c:v>
                </c:pt>
                <c:pt idx="36">
                  <c:v>Belgium</c:v>
                </c:pt>
                <c:pt idx="37">
                  <c:v>Finland</c:v>
                </c:pt>
                <c:pt idx="38">
                  <c:v>Spain</c:v>
                </c:pt>
                <c:pt idx="39">
                  <c:v>France</c:v>
                </c:pt>
                <c:pt idx="40">
                  <c:v>Switzerland</c:v>
                </c:pt>
                <c:pt idx="41">
                  <c:v>Denmark</c:v>
                </c:pt>
                <c:pt idx="42">
                  <c:v>Portugal</c:v>
                </c:pt>
                <c:pt idx="43">
                  <c:v>Japan</c:v>
                </c:pt>
                <c:pt idx="44">
                  <c:v>Greece</c:v>
                </c:pt>
                <c:pt idx="45">
                  <c:v>Italy</c:v>
                </c:pt>
              </c:strCache>
            </c:strRef>
          </c:cat>
          <c:val>
            <c:numRef>
              <c:f>F24_paper!$D$50:$D$95</c:f>
              <c:numCache>
                <c:formatCode>0.00</c:formatCode>
                <c:ptCount val="46"/>
                <c:pt idx="0">
                  <c:v>0.27041510000000002</c:v>
                </c:pt>
                <c:pt idx="1">
                  <c:v>7.71593E-2</c:v>
                </c:pt>
                <c:pt idx="2">
                  <c:v>0.35266419999999998</c:v>
                </c:pt>
                <c:pt idx="3">
                  <c:v>0.29981029999999997</c:v>
                </c:pt>
                <c:pt idx="4">
                  <c:v>0</c:v>
                </c:pt>
                <c:pt idx="5">
                  <c:v>1.537E-3</c:v>
                </c:pt>
                <c:pt idx="6">
                  <c:v>9.1762700000000003E-2</c:v>
                </c:pt>
                <c:pt idx="7">
                  <c:v>-5.7099000000000004E-3</c:v>
                </c:pt>
                <c:pt idx="8">
                  <c:v>2.4766799999999999E-2</c:v>
                </c:pt>
                <c:pt idx="9">
                  <c:v>9.8160000000000001E-4</c:v>
                </c:pt>
                <c:pt idx="10">
                  <c:v>-1.3177E-3</c:v>
                </c:pt>
                <c:pt idx="11">
                  <c:v>1.2784000000000001E-3</c:v>
                </c:pt>
                <c:pt idx="12">
                  <c:v>2.3352100000000001E-2</c:v>
                </c:pt>
                <c:pt idx="13">
                  <c:v>1.026E-4</c:v>
                </c:pt>
                <c:pt idx="14">
                  <c:v>1.2273E-3</c:v>
                </c:pt>
                <c:pt idx="15">
                  <c:v>0.55445469999999997</c:v>
                </c:pt>
                <c:pt idx="16">
                  <c:v>0.14586370000000001</c:v>
                </c:pt>
                <c:pt idx="17">
                  <c:v>-2.1346999999999998E-3</c:v>
                </c:pt>
                <c:pt idx="18">
                  <c:v>0.1459609</c:v>
                </c:pt>
                <c:pt idx="19">
                  <c:v>5.0765200000000003E-2</c:v>
                </c:pt>
                <c:pt idx="20">
                  <c:v>0.63286790000000004</c:v>
                </c:pt>
                <c:pt idx="21">
                  <c:v>9.01251E-2</c:v>
                </c:pt>
                <c:pt idx="22">
                  <c:v>0</c:v>
                </c:pt>
                <c:pt idx="23">
                  <c:v>2.9315899999999999E-2</c:v>
                </c:pt>
                <c:pt idx="24">
                  <c:v>-1.1663999999999999E-3</c:v>
                </c:pt>
                <c:pt idx="25">
                  <c:v>1.6946699999999999E-2</c:v>
                </c:pt>
                <c:pt idx="26">
                  <c:v>2.3197200000000001E-2</c:v>
                </c:pt>
                <c:pt idx="27">
                  <c:v>7.1570000000000002E-3</c:v>
                </c:pt>
                <c:pt idx="28">
                  <c:v>-3.7712599999999999E-2</c:v>
                </c:pt>
                <c:pt idx="29">
                  <c:v>9.3924000000000004E-3</c:v>
                </c:pt>
                <c:pt idx="30">
                  <c:v>1.0149E-2</c:v>
                </c:pt>
                <c:pt idx="31">
                  <c:v>7.7968999999999998E-3</c:v>
                </c:pt>
                <c:pt idx="32">
                  <c:v>-2.0490100000000001E-2</c:v>
                </c:pt>
                <c:pt idx="33">
                  <c:v>-2.4620000000000002E-4</c:v>
                </c:pt>
                <c:pt idx="34">
                  <c:v>9.0562000000000004E-3</c:v>
                </c:pt>
                <c:pt idx="35">
                  <c:v>-2.5068999999999998E-3</c:v>
                </c:pt>
                <c:pt idx="36">
                  <c:v>5.93E-6</c:v>
                </c:pt>
                <c:pt idx="37">
                  <c:v>1.01689E-2</c:v>
                </c:pt>
                <c:pt idx="38">
                  <c:v>1.6727999999999999E-3</c:v>
                </c:pt>
                <c:pt idx="39">
                  <c:v>-1.1735000000000001E-3</c:v>
                </c:pt>
                <c:pt idx="40">
                  <c:v>6.1999999999999999E-6</c:v>
                </c:pt>
                <c:pt idx="41">
                  <c:v>-9.2481999999999998E-3</c:v>
                </c:pt>
                <c:pt idx="42">
                  <c:v>9.4169999999999996E-4</c:v>
                </c:pt>
                <c:pt idx="43">
                  <c:v>1.905E-4</c:v>
                </c:pt>
                <c:pt idx="44">
                  <c:v>3.2942000000000002E-3</c:v>
                </c:pt>
                <c:pt idx="45">
                  <c:v>-2.0013000000000001E-3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D7F-499D-A6AF-314CFA8EFB4D}"/>
            </c:ext>
          </c:extLst>
        </c:ser>
        <c:ser>
          <c:idx val="3"/>
          <c:order val="3"/>
          <c:tx>
            <c:strRef>
              <c:f>F24_paper!$E$49</c:f>
              <c:strCache>
                <c:ptCount val="1"/>
                <c:pt idx="0">
                  <c:v>EAMFP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F24_paper!$A$50:$A$95</c:f>
              <c:strCache>
                <c:ptCount val="46"/>
                <c:pt idx="0">
                  <c:v>China</c:v>
                </c:pt>
                <c:pt idx="1">
                  <c:v>India</c:v>
                </c:pt>
                <c:pt idx="2">
                  <c:v>Chile</c:v>
                </c:pt>
                <c:pt idx="3">
                  <c:v>Israel</c:v>
                </c:pt>
                <c:pt idx="4">
                  <c:v>Latvia</c:v>
                </c:pt>
                <c:pt idx="5">
                  <c:v>Lithuania</c:v>
                </c:pt>
                <c:pt idx="6">
                  <c:v>Indonesia</c:v>
                </c:pt>
                <c:pt idx="7">
                  <c:v>Ireland</c:v>
                </c:pt>
                <c:pt idx="8">
                  <c:v>Estonia</c:v>
                </c:pt>
                <c:pt idx="9">
                  <c:v>Korea</c:v>
                </c:pt>
                <c:pt idx="10">
                  <c:v>Slovak Republic</c:v>
                </c:pt>
                <c:pt idx="11">
                  <c:v>Costa Rica</c:v>
                </c:pt>
                <c:pt idx="12">
                  <c:v>Argentina</c:v>
                </c:pt>
                <c:pt idx="13">
                  <c:v>Luxembourg</c:v>
                </c:pt>
                <c:pt idx="14">
                  <c:v>Poland</c:v>
                </c:pt>
                <c:pt idx="15">
                  <c:v>Saudi Arabia</c:v>
                </c:pt>
                <c:pt idx="16">
                  <c:v>Colombia</c:v>
                </c:pt>
                <c:pt idx="17">
                  <c:v>Czech Republic</c:v>
                </c:pt>
                <c:pt idx="18">
                  <c:v>Australia</c:v>
                </c:pt>
                <c:pt idx="19">
                  <c:v>Turkey</c:v>
                </c:pt>
                <c:pt idx="20">
                  <c:v>Russian Federation</c:v>
                </c:pt>
                <c:pt idx="21">
                  <c:v>Brazil</c:v>
                </c:pt>
                <c:pt idx="22">
                  <c:v>Iceland</c:v>
                </c:pt>
                <c:pt idx="23">
                  <c:v>Norway</c:v>
                </c:pt>
                <c:pt idx="24">
                  <c:v>Slovenia</c:v>
                </c:pt>
                <c:pt idx="25">
                  <c:v>United States</c:v>
                </c:pt>
                <c:pt idx="26">
                  <c:v>New Zealand</c:v>
                </c:pt>
                <c:pt idx="27">
                  <c:v>South Africa</c:v>
                </c:pt>
                <c:pt idx="28">
                  <c:v>United Kingdom</c:v>
                </c:pt>
                <c:pt idx="29">
                  <c:v>Netherlands</c:v>
                </c:pt>
                <c:pt idx="30">
                  <c:v>Canada</c:v>
                </c:pt>
                <c:pt idx="31">
                  <c:v>Sweden</c:v>
                </c:pt>
                <c:pt idx="32">
                  <c:v>Hungary</c:v>
                </c:pt>
                <c:pt idx="33">
                  <c:v>Austria</c:v>
                </c:pt>
                <c:pt idx="34">
                  <c:v>Mexico</c:v>
                </c:pt>
                <c:pt idx="35">
                  <c:v>Germany</c:v>
                </c:pt>
                <c:pt idx="36">
                  <c:v>Belgium</c:v>
                </c:pt>
                <c:pt idx="37">
                  <c:v>Finland</c:v>
                </c:pt>
                <c:pt idx="38">
                  <c:v>Spain</c:v>
                </c:pt>
                <c:pt idx="39">
                  <c:v>France</c:v>
                </c:pt>
                <c:pt idx="40">
                  <c:v>Switzerland</c:v>
                </c:pt>
                <c:pt idx="41">
                  <c:v>Denmark</c:v>
                </c:pt>
                <c:pt idx="42">
                  <c:v>Portugal</c:v>
                </c:pt>
                <c:pt idx="43">
                  <c:v>Japan</c:v>
                </c:pt>
                <c:pt idx="44">
                  <c:v>Greece</c:v>
                </c:pt>
                <c:pt idx="45">
                  <c:v>Italy</c:v>
                </c:pt>
              </c:strCache>
            </c:strRef>
          </c:cat>
          <c:val>
            <c:numRef>
              <c:f>F24_paper!$E$50:$E$95</c:f>
              <c:numCache>
                <c:formatCode>0.00</c:formatCode>
                <c:ptCount val="46"/>
                <c:pt idx="0">
                  <c:v>2.5037410000000002</c:v>
                </c:pt>
                <c:pt idx="1">
                  <c:v>2.1046879999999999</c:v>
                </c:pt>
                <c:pt idx="2">
                  <c:v>1.537069</c:v>
                </c:pt>
                <c:pt idx="3">
                  <c:v>1.6998219999999999</c:v>
                </c:pt>
                <c:pt idx="4">
                  <c:v>1.959884</c:v>
                </c:pt>
                <c:pt idx="5">
                  <c:v>3.014907</c:v>
                </c:pt>
                <c:pt idx="6">
                  <c:v>2.2211880000000002</c:v>
                </c:pt>
                <c:pt idx="7">
                  <c:v>3.090465</c:v>
                </c:pt>
                <c:pt idx="8">
                  <c:v>3.2258209999999998</c:v>
                </c:pt>
                <c:pt idx="9">
                  <c:v>2.867807</c:v>
                </c:pt>
                <c:pt idx="10">
                  <c:v>2.3647040000000001</c:v>
                </c:pt>
                <c:pt idx="11">
                  <c:v>1.5389619999999999</c:v>
                </c:pt>
                <c:pt idx="12">
                  <c:v>1.7529319999999999</c:v>
                </c:pt>
                <c:pt idx="13">
                  <c:v>1.468186</c:v>
                </c:pt>
                <c:pt idx="14">
                  <c:v>2.6061800000000002</c:v>
                </c:pt>
                <c:pt idx="15">
                  <c:v>1.829555</c:v>
                </c:pt>
                <c:pt idx="16">
                  <c:v>1.3638920000000001</c:v>
                </c:pt>
                <c:pt idx="17">
                  <c:v>1.681829</c:v>
                </c:pt>
                <c:pt idx="18">
                  <c:v>1.8075639999999999</c:v>
                </c:pt>
                <c:pt idx="19">
                  <c:v>0.39853909999999998</c:v>
                </c:pt>
                <c:pt idx="20">
                  <c:v>2.0759530000000002</c:v>
                </c:pt>
                <c:pt idx="21">
                  <c:v>1.322084</c:v>
                </c:pt>
                <c:pt idx="22">
                  <c:v>2.5085410000000001</c:v>
                </c:pt>
                <c:pt idx="23">
                  <c:v>1.5354300000000001</c:v>
                </c:pt>
                <c:pt idx="24">
                  <c:v>1.973179</c:v>
                </c:pt>
                <c:pt idx="25">
                  <c:v>1.724836</c:v>
                </c:pt>
                <c:pt idx="26">
                  <c:v>0.99496680000000004</c:v>
                </c:pt>
                <c:pt idx="27">
                  <c:v>1.141257</c:v>
                </c:pt>
                <c:pt idx="28">
                  <c:v>1.801383</c:v>
                </c:pt>
                <c:pt idx="29">
                  <c:v>1.349715</c:v>
                </c:pt>
                <c:pt idx="30">
                  <c:v>1.347105</c:v>
                </c:pt>
                <c:pt idx="31">
                  <c:v>1.413357</c:v>
                </c:pt>
                <c:pt idx="32">
                  <c:v>1.524033</c:v>
                </c:pt>
                <c:pt idx="33">
                  <c:v>1.487323</c:v>
                </c:pt>
                <c:pt idx="34">
                  <c:v>0.97936959999999995</c:v>
                </c:pt>
                <c:pt idx="35">
                  <c:v>1.7838179999999999</c:v>
                </c:pt>
                <c:pt idx="36">
                  <c:v>1.2561990000000001</c:v>
                </c:pt>
                <c:pt idx="37">
                  <c:v>1.7120340000000001</c:v>
                </c:pt>
                <c:pt idx="38">
                  <c:v>0.99271540000000003</c:v>
                </c:pt>
                <c:pt idx="39">
                  <c:v>1.3878999999999999</c:v>
                </c:pt>
                <c:pt idx="40">
                  <c:v>0.92955189999999999</c:v>
                </c:pt>
                <c:pt idx="41">
                  <c:v>1.0780609999999999</c:v>
                </c:pt>
                <c:pt idx="42">
                  <c:v>0.87579189999999996</c:v>
                </c:pt>
                <c:pt idx="43">
                  <c:v>1.130323</c:v>
                </c:pt>
                <c:pt idx="44">
                  <c:v>0.32562350000000001</c:v>
                </c:pt>
                <c:pt idx="45">
                  <c:v>0.68888050000000001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D7F-499D-A6AF-314CFA8EFB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00894040"/>
        <c:axId val="900895680"/>
      </c:barChart>
      <c:catAx>
        <c:axId val="900894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en-US"/>
          </a:p>
        </c:txPr>
        <c:crossAx val="900895680"/>
        <c:crosses val="autoZero"/>
        <c:auto val="1"/>
        <c:lblAlgn val="ctr"/>
        <c:lblOffset val="250"/>
        <c:noMultiLvlLbl val="0"/>
      </c:catAx>
      <c:valAx>
        <c:axId val="90089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2">
                    <a:lumMod val="1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en-US"/>
          </a:p>
        </c:txPr>
        <c:crossAx val="900894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2">
                  <a:lumMod val="10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2">
              <a:lumMod val="10000"/>
            </a:schemeClr>
          </a:solidFill>
          <a:latin typeface="Arial Narrow" panose="020B060602020203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0.60613</cdr:x>
      <cdr:y>0.00449</cdr:y>
    </cdr:from>
    <cdr:to>
      <cdr:x>0.70236</cdr:x>
      <cdr:y>0.10126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219906" y="17138"/>
          <a:ext cx="828766" cy="36933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r-FR" dirty="0" smtClean="0"/>
            <a:t>GDP</a:t>
          </a:r>
          <a:endParaRPr lang="en-GB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629" cy="497205"/>
          </a:xfrm>
          <a:prstGeom prst="rect">
            <a:avLst/>
          </a:prstGeom>
        </p:spPr>
        <p:txBody>
          <a:bodyPr vert="horz" lIns="91705" tIns="45853" rIns="91705" bIns="45853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395" y="0"/>
            <a:ext cx="2949629" cy="497205"/>
          </a:xfrm>
          <a:prstGeom prst="rect">
            <a:avLst/>
          </a:prstGeom>
        </p:spPr>
        <p:txBody>
          <a:bodyPr vert="horz" lIns="91705" tIns="45853" rIns="91705" bIns="45853" rtlCol="0"/>
          <a:lstStyle>
            <a:lvl1pPr algn="r">
              <a:defRPr sz="1200"/>
            </a:lvl1pPr>
          </a:lstStyle>
          <a:p>
            <a:fld id="{399493EC-B88F-4D06-912B-65E1BD16ABFA}" type="datetimeFigureOut">
              <a:rPr lang="en-GB" smtClean="0"/>
              <a:pPr/>
              <a:t>30/10/2019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45302"/>
            <a:ext cx="2949629" cy="497205"/>
          </a:xfrm>
          <a:prstGeom prst="rect">
            <a:avLst/>
          </a:prstGeom>
        </p:spPr>
        <p:txBody>
          <a:bodyPr vert="horz" lIns="91705" tIns="45853" rIns="91705" bIns="45853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395" y="9445302"/>
            <a:ext cx="2949629" cy="497205"/>
          </a:xfrm>
          <a:prstGeom prst="rect">
            <a:avLst/>
          </a:prstGeom>
        </p:spPr>
        <p:txBody>
          <a:bodyPr vert="horz" lIns="91705" tIns="45853" rIns="91705" bIns="45853" rtlCol="0" anchor="b"/>
          <a:lstStyle>
            <a:lvl1pPr algn="r">
              <a:defRPr sz="1200"/>
            </a:lvl1pPr>
          </a:lstStyle>
          <a:p>
            <a:fld id="{AAB5D69E-0A75-41EE-A7D3-EFA27C20D5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935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705" tIns="45853" rIns="91705" bIns="4585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42" y="0"/>
            <a:ext cx="2949099" cy="497205"/>
          </a:xfrm>
          <a:prstGeom prst="rect">
            <a:avLst/>
          </a:prstGeom>
        </p:spPr>
        <p:txBody>
          <a:bodyPr vert="horz" lIns="91705" tIns="45853" rIns="91705" bIns="45853" rtlCol="0"/>
          <a:lstStyle>
            <a:lvl1pPr algn="r">
              <a:defRPr sz="1200"/>
            </a:lvl1pPr>
          </a:lstStyle>
          <a:p>
            <a:fld id="{E1FC962D-A615-4667-B2DE-1898FF0E449F}" type="datetimeFigureOut">
              <a:rPr lang="en-US" smtClean="0"/>
              <a:pPr/>
              <a:t>30-Oct-2019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046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05" tIns="45853" rIns="91705" bIns="4585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705" tIns="45853" rIns="91705" bIns="4585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705" tIns="45853" rIns="91705" bIns="4585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42" y="9445169"/>
            <a:ext cx="2949099" cy="497205"/>
          </a:xfrm>
          <a:prstGeom prst="rect">
            <a:avLst/>
          </a:prstGeom>
        </p:spPr>
        <p:txBody>
          <a:bodyPr vert="horz" lIns="91705" tIns="45853" rIns="91705" bIns="45853" rtlCol="0" anchor="b"/>
          <a:lstStyle>
            <a:lvl1pPr algn="r">
              <a:defRPr sz="1200"/>
            </a:lvl1pPr>
          </a:lstStyle>
          <a:p>
            <a:fld id="{232594C5-4FA6-4F05-8256-DB4885722E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920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947" marR="0" indent="-171947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1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594C5-4FA6-4F05-8256-DB4885722ED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6089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baseline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594C5-4FA6-4F05-8256-DB4885722ED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0770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80C01-D617-4090-BBB4-E531CA384991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9165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baseline="0" dirty="0" smtClean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594C5-4FA6-4F05-8256-DB4885722ED1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6507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100" dirty="0" smtClean="0"/>
              <a:t>Rel</a:t>
            </a:r>
            <a:r>
              <a:rPr lang="fr-FR" sz="1100" baseline="0" dirty="0" smtClean="0"/>
              <a:t> large </a:t>
            </a:r>
            <a:r>
              <a:rPr lang="fr-FR" sz="1100" baseline="0" dirty="0" err="1" smtClean="0"/>
              <a:t>downward</a:t>
            </a:r>
            <a:r>
              <a:rPr lang="fr-FR" sz="1100" baseline="0" dirty="0" smtClean="0"/>
              <a:t> </a:t>
            </a:r>
            <a:r>
              <a:rPr lang="fr-FR" sz="1100" baseline="0" dirty="0" err="1" smtClean="0"/>
              <a:t>adjustments</a:t>
            </a:r>
            <a:r>
              <a:rPr lang="fr-FR" sz="1100" baseline="0" dirty="0" smtClean="0"/>
              <a:t>: </a:t>
            </a:r>
            <a:r>
              <a:rPr lang="fr-FR" sz="1100" baseline="0" dirty="0" err="1" smtClean="0"/>
              <a:t>Korea</a:t>
            </a:r>
            <a:r>
              <a:rPr lang="fr-FR" sz="1100" baseline="0" dirty="0" smtClean="0"/>
              <a:t> -0.9 % points for about 5% GDP </a:t>
            </a:r>
            <a:r>
              <a:rPr lang="fr-FR" sz="1100" baseline="0" dirty="0" err="1" smtClean="0"/>
              <a:t>growth</a:t>
            </a:r>
            <a:endParaRPr lang="fr-FR" sz="1100" baseline="0" dirty="0" smtClean="0"/>
          </a:p>
          <a:p>
            <a:r>
              <a:rPr lang="fr-FR" sz="1100" baseline="0" dirty="0" smtClean="0"/>
              <a:t>Mexico (-0.6% p for 2.8% GDP </a:t>
            </a:r>
            <a:r>
              <a:rPr lang="fr-FR" sz="1100" baseline="0" dirty="0" err="1" smtClean="0"/>
              <a:t>growth</a:t>
            </a:r>
            <a:r>
              <a:rPr lang="fr-FR" sz="1100" baseline="0" dirty="0" smtClean="0"/>
              <a:t>)</a:t>
            </a:r>
          </a:p>
          <a:p>
            <a:endParaRPr lang="fr-FR" sz="1100" baseline="0" dirty="0" smtClean="0"/>
          </a:p>
          <a:p>
            <a:r>
              <a:rPr lang="fr-FR" sz="1100" baseline="0" dirty="0" err="1" smtClean="0"/>
              <a:t>Upward</a:t>
            </a:r>
            <a:r>
              <a:rPr lang="fr-FR" sz="1100" baseline="0" dirty="0" smtClean="0"/>
              <a:t> </a:t>
            </a:r>
            <a:r>
              <a:rPr lang="fr-FR" sz="1100" baseline="0" dirty="0" err="1" smtClean="0"/>
              <a:t>adjustment</a:t>
            </a:r>
            <a:r>
              <a:rPr lang="fr-FR" sz="1100" baseline="0" dirty="0" smtClean="0"/>
              <a:t>: </a:t>
            </a:r>
            <a:endParaRPr lang="en-GB" sz="11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594C5-4FA6-4F05-8256-DB4885722ED1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013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594C5-4FA6-4F05-8256-DB4885722ED1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6263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594C5-4FA6-4F05-8256-DB4885722ED1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593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594C5-4FA6-4F05-8256-DB4885722ED1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4391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594C5-4FA6-4F05-8256-DB4885722ED1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3419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 dirty="0" smtClean="0"/>
              <a:t>- Policy analysis – e.g. determinants of EAMFP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 dirty="0" smtClean="0"/>
              <a:t>- </a:t>
            </a:r>
            <a:r>
              <a:rPr lang="en-GB" sz="1100" baseline="0" dirty="0" smtClean="0"/>
              <a:t>Future updates could draw on further implementation of the SEEA. 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aseline="0" dirty="0" smtClean="0"/>
              <a:t>-  Renewables – this is where we see the potential greatest value added of this collaboration with China. If China was able to show-case how such resource can be implemented in the EAMFP framework, that could serve as a model for OECD countries. Ideally, this would draw on SEEA-compliant accounts, but I understand initially alternative sources might need to be used.</a:t>
            </a:r>
          </a:p>
          <a:p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594C5-4FA6-4F05-8256-DB4885722ED1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373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594C5-4FA6-4F05-8256-DB4885722ED1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37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000" dirty="0" smtClean="0">
                <a:latin typeface="+mn-lt"/>
              </a:rPr>
              <a:t>EAMFP as intersection between OECD work on measurement of productivity and green growth</a:t>
            </a:r>
          </a:p>
          <a:p>
            <a:endParaRPr lang="en-GB" sz="10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594C5-4FA6-4F05-8256-DB4885722ED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380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80C01-D617-4090-BBB4-E531CA38499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349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80C01-D617-4090-BBB4-E531CA38499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543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80C01-D617-4090-BBB4-E531CA38499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413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594C5-4FA6-4F05-8256-DB4885722ED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650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594C5-4FA6-4F05-8256-DB4885722ED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5706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594C5-4FA6-4F05-8256-DB4885722ED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7774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baseline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594C5-4FA6-4F05-8256-DB4885722ED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650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000" y="2628508"/>
            <a:ext cx="2628000" cy="4229631"/>
          </a:xfrm>
          <a:prstGeom prst="rect">
            <a:avLst/>
          </a:prstGeom>
        </p:spPr>
      </p:pic>
      <p:pic>
        <p:nvPicPr>
          <p:cNvPr id="36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08"/>
            <a:ext cx="2628000" cy="4229631"/>
          </a:xfrm>
          <a:prstGeom prst="rect">
            <a:avLst/>
          </a:prstGeom>
        </p:spPr>
      </p:pic>
      <p:pic>
        <p:nvPicPr>
          <p:cNvPr id="37" name="Imag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200" y="432000"/>
            <a:ext cx="692307" cy="1440000"/>
          </a:xfrm>
          <a:prstGeom prst="rect">
            <a:avLst/>
          </a:prstGeom>
        </p:spPr>
      </p:pic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ED2E1BC8-57D8-4C63-BD85-26667CC49AD2}" type="datetime1">
              <a:rPr lang="en-US" smtClean="0"/>
              <a:pPr/>
              <a:t>30-Oct-2019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US"/>
          </a:p>
        </p:txBody>
      </p:sp>
      <p:pic>
        <p:nvPicPr>
          <p:cNvPr id="10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00" y="6055200"/>
            <a:ext cx="1742400" cy="578821"/>
          </a:xfrm>
          <a:prstGeom prst="rect">
            <a:avLst/>
          </a:prstGeom>
        </p:spPr>
      </p:pic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1692504" y="1412776"/>
            <a:ext cx="7416000" cy="1440160"/>
          </a:xfrm>
        </p:spPr>
        <p:txBody>
          <a:bodyPr/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1692275" y="2997200"/>
            <a:ext cx="6264275" cy="576263"/>
          </a:xfrm>
        </p:spPr>
        <p:txBody>
          <a:bodyPr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1"/>
          </p:nvPr>
        </p:nvSpPr>
        <p:spPr>
          <a:xfrm>
            <a:off x="3708400" y="3789363"/>
            <a:ext cx="4319588" cy="647700"/>
          </a:xfrm>
        </p:spPr>
        <p:txBody>
          <a:bodyPr>
            <a:normAutofit/>
          </a:bodyPr>
          <a:lstStyle>
            <a:lvl1pPr>
              <a:buNone/>
              <a:defRPr sz="1800" b="1">
                <a:solidFill>
                  <a:schemeClr val="bg1"/>
                </a:solidFill>
              </a:defRPr>
            </a:lvl1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000" y="1484784"/>
            <a:ext cx="8218800" cy="4642416"/>
          </a:xfrm>
        </p:spPr>
        <p:txBody>
          <a:bodyPr>
            <a:noAutofit/>
          </a:bodyPr>
          <a:lstStyle>
            <a:lvl1pPr eaLnBrk="1" latinLnBrk="0" hangingPunct="1">
              <a:defRPr sz="2400">
                <a:latin typeface="+mj-lt"/>
              </a:defRPr>
            </a:lvl1pPr>
            <a:lvl2pPr eaLnBrk="1" latinLnBrk="0" hangingPunct="1">
              <a:defRPr sz="2400">
                <a:latin typeface="+mj-lt"/>
              </a:defRPr>
            </a:lvl2pPr>
            <a:lvl3pPr eaLnBrk="1" latinLnBrk="0" hangingPunct="1">
              <a:spcBef>
                <a:spcPts val="0"/>
              </a:spcBef>
              <a:defRPr sz="2000">
                <a:latin typeface="+mj-lt"/>
              </a:defRPr>
            </a:lvl3pPr>
            <a:lvl4pPr eaLnBrk="1" latinLnBrk="0" hangingPunct="1">
              <a:spcBef>
                <a:spcPts val="0"/>
              </a:spcBef>
              <a:defRPr sz="1800">
                <a:latin typeface="+mj-lt"/>
              </a:defRPr>
            </a:lvl4pPr>
            <a:lvl5pPr eaLnBrk="1" latinLnBrk="0" hangingPunct="1">
              <a:spcBef>
                <a:spcPts val="200"/>
              </a:spcBef>
              <a:defRPr sz="1800">
                <a:latin typeface="+mj-lt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1A1CE0B3-8243-4DC8-BD76-ECDFCFA78221}" type="datetime1">
              <a:rPr lang="en-US" smtClean="0"/>
              <a:pPr/>
              <a:t>30-Oct-2019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874832CD-8A3E-414C-B34B-DE564079CBC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6692" y="138490"/>
            <a:ext cx="929804" cy="698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7"/>
          <p:cNvGrpSpPr/>
          <p:nvPr userDrawn="1"/>
        </p:nvGrpSpPr>
        <p:grpSpPr>
          <a:xfrm>
            <a:off x="1043608" y="476672"/>
            <a:ext cx="1548000" cy="720000"/>
            <a:chOff x="2627784" y="188576"/>
            <a:chExt cx="1548000" cy="720000"/>
          </a:xfrm>
        </p:grpSpPr>
        <p:cxnSp>
          <p:nvCxnSpPr>
            <p:cNvPr id="14" name="Straight Connector 13"/>
            <p:cNvCxnSpPr/>
            <p:nvPr userDrawn="1"/>
          </p:nvCxnSpPr>
          <p:spPr>
            <a:xfrm>
              <a:off x="2627784" y="386592"/>
              <a:ext cx="1548000" cy="0"/>
            </a:xfrm>
            <a:prstGeom prst="line">
              <a:avLst/>
            </a:prstGeom>
            <a:ln w="19050">
              <a:solidFill>
                <a:srgbClr val="786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>
              <a:off x="2825504" y="188576"/>
              <a:ext cx="0" cy="720000"/>
            </a:xfrm>
            <a:prstGeom prst="line">
              <a:avLst/>
            </a:prstGeom>
            <a:ln w="19050">
              <a:solidFill>
                <a:srgbClr val="786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/>
            <p:cNvSpPr/>
            <p:nvPr userDrawn="1"/>
          </p:nvSpPr>
          <p:spPr>
            <a:xfrm>
              <a:off x="2771504" y="332592"/>
              <a:ext cx="108000" cy="108000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rgbClr val="786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</a:endParaRPr>
            </a:p>
          </p:txBody>
        </p:sp>
      </p:grp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>
            <a:lvl1pPr>
              <a:defRPr sz="26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888FA-9AD5-43F2-A880-64E1683C41C9}" type="datetime1">
              <a:rPr lang="en-US" smtClean="0"/>
              <a:pPr/>
              <a:t>30-Oct-2019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68312" y="1484784"/>
            <a:ext cx="8388000" cy="4608496"/>
          </a:xfrm>
        </p:spPr>
        <p:txBody>
          <a:bodyPr/>
          <a:lstStyle>
            <a:lvl1pPr>
              <a:defRPr sz="2400"/>
            </a:lvl1pPr>
            <a:lvl2pPr>
              <a:spcBef>
                <a:spcPts val="0"/>
              </a:spcBef>
              <a:defRPr sz="2400"/>
            </a:lvl2pPr>
            <a:lvl3pPr>
              <a:spcBef>
                <a:spcPts val="0"/>
              </a:spcBef>
              <a:defRPr/>
            </a:lvl3pPr>
            <a:lvl4pPr marL="0" indent="0">
              <a:spcBef>
                <a:spcPts val="600"/>
              </a:spcBef>
              <a:buFontTx/>
              <a:buNone/>
              <a:defRPr b="1"/>
            </a:lvl4pPr>
            <a:lvl5pPr marL="180000" indent="-180000">
              <a:spcBef>
                <a:spcPts val="600"/>
              </a:spcBef>
              <a:buFont typeface="Wingdings" pitchFamily="2" charset="2"/>
              <a:buChar char="§"/>
              <a:tabLst>
                <a:tab pos="180000" algn="l"/>
              </a:tabLst>
              <a:defRPr sz="1800"/>
            </a:lvl5pPr>
            <a:lvl6pPr marL="540000">
              <a:buFont typeface="Arial" pitchFamily="34" charset="0"/>
              <a:buChar char="–"/>
              <a:defRPr sz="1800">
                <a:solidFill>
                  <a:srgbClr val="786455"/>
                </a:solidFill>
                <a:latin typeface="Arial" pitchFamily="34" charset="0"/>
                <a:cs typeface="Arial" pitchFamily="34" charset="0"/>
              </a:defRPr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  <a:endParaRPr lang="en-GB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7624" y="188913"/>
            <a:ext cx="66966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600" b="1"/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6692" y="138490"/>
            <a:ext cx="929804" cy="698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 7"/>
          <p:cNvGrpSpPr/>
          <p:nvPr userDrawn="1"/>
        </p:nvGrpSpPr>
        <p:grpSpPr>
          <a:xfrm>
            <a:off x="1043608" y="476672"/>
            <a:ext cx="1548000" cy="720000"/>
            <a:chOff x="2627784" y="188576"/>
            <a:chExt cx="1548000" cy="720000"/>
          </a:xfrm>
        </p:grpSpPr>
        <p:cxnSp>
          <p:nvCxnSpPr>
            <p:cNvPr id="10" name="Straight Connector 9"/>
            <p:cNvCxnSpPr/>
            <p:nvPr userDrawn="1"/>
          </p:nvCxnSpPr>
          <p:spPr>
            <a:xfrm>
              <a:off x="2627784" y="386592"/>
              <a:ext cx="1548000" cy="0"/>
            </a:xfrm>
            <a:prstGeom prst="line">
              <a:avLst/>
            </a:prstGeom>
            <a:ln w="19050">
              <a:solidFill>
                <a:srgbClr val="786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 userDrawn="1"/>
          </p:nvCxnSpPr>
          <p:spPr>
            <a:xfrm>
              <a:off x="2825504" y="188576"/>
              <a:ext cx="0" cy="720000"/>
            </a:xfrm>
            <a:prstGeom prst="line">
              <a:avLst/>
            </a:prstGeom>
            <a:ln w="19050">
              <a:solidFill>
                <a:srgbClr val="786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 userDrawn="1"/>
          </p:nvSpPr>
          <p:spPr>
            <a:xfrm>
              <a:off x="2771504" y="332592"/>
              <a:ext cx="108000" cy="108000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rgbClr val="786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888FA-9AD5-43F2-A880-64E1683C41C9}" type="datetime1">
              <a:rPr lang="en-US" smtClean="0"/>
              <a:pPr/>
              <a:t>30-Oct-2019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7624" y="188913"/>
            <a:ext cx="66966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800" b="1"/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6692" y="138490"/>
            <a:ext cx="929804" cy="698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oup 7"/>
          <p:cNvGrpSpPr/>
          <p:nvPr userDrawn="1"/>
        </p:nvGrpSpPr>
        <p:grpSpPr>
          <a:xfrm>
            <a:off x="1043608" y="476672"/>
            <a:ext cx="1548000" cy="720000"/>
            <a:chOff x="2627784" y="188576"/>
            <a:chExt cx="1548000" cy="720000"/>
          </a:xfrm>
        </p:grpSpPr>
        <p:cxnSp>
          <p:nvCxnSpPr>
            <p:cNvPr id="9" name="Straight Connector 8"/>
            <p:cNvCxnSpPr/>
            <p:nvPr userDrawn="1"/>
          </p:nvCxnSpPr>
          <p:spPr>
            <a:xfrm>
              <a:off x="2627784" y="386592"/>
              <a:ext cx="1548000" cy="0"/>
            </a:xfrm>
            <a:prstGeom prst="line">
              <a:avLst/>
            </a:prstGeom>
            <a:ln w="19050">
              <a:solidFill>
                <a:srgbClr val="786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 userDrawn="1"/>
          </p:nvCxnSpPr>
          <p:spPr>
            <a:xfrm>
              <a:off x="2825504" y="188576"/>
              <a:ext cx="0" cy="720000"/>
            </a:xfrm>
            <a:prstGeom prst="line">
              <a:avLst/>
            </a:prstGeom>
            <a:ln w="19050">
              <a:solidFill>
                <a:srgbClr val="786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10"/>
            <p:cNvSpPr/>
            <p:nvPr userDrawn="1"/>
          </p:nvSpPr>
          <p:spPr>
            <a:xfrm>
              <a:off x="2771504" y="332592"/>
              <a:ext cx="108000" cy="108000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rgbClr val="786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93600" y="5328000"/>
            <a:ext cx="950407" cy="1530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00" y="468000"/>
            <a:ext cx="692308" cy="1440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1548400" y="2420888"/>
            <a:ext cx="6624000" cy="1041311"/>
          </a:xfrm>
        </p:spPr>
        <p:txBody>
          <a:bodyPr anchor="ctr" anchorCtr="0">
            <a:spAutoFit/>
          </a:bodyPr>
          <a:lstStyle>
            <a:lvl1pPr algn="ctr">
              <a:lnSpc>
                <a:spcPts val="3700"/>
              </a:lnSpc>
              <a:defRPr sz="3700" b="0" i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Section Header title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8F5A0689-4E78-4708-A157-91FE7EC7CAFA}" type="datetime1">
              <a:rPr lang="en-US" smtClean="0"/>
              <a:pPr/>
              <a:t>30-Oct-2019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tx2"/>
                </a:solidFill>
                <a:latin typeface="Arial"/>
              </a:defRPr>
            </a:lvl1pPr>
          </a:lstStyle>
          <a:p>
            <a:fld id="{874832CD-8A3E-414C-B34B-DE564079CB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fr-FR" dirty="0" smtClean="0"/>
              <a:t>Cliquez pour modifier les styles du texte du masque</a:t>
            </a:r>
            <a:endParaRPr lang="en-US" dirty="0" smtClean="0"/>
          </a:p>
          <a:p>
            <a:pPr lvl="1" eaLnBrk="1" latinLnBrk="0" hangingPunct="1"/>
            <a:r>
              <a:rPr lang="en-US" dirty="0" err="1" smtClean="0"/>
              <a:t>Deuxième</a:t>
            </a:r>
            <a:r>
              <a:rPr lang="en-US" dirty="0" smtClean="0"/>
              <a:t> </a:t>
            </a:r>
            <a:r>
              <a:rPr lang="en-US" dirty="0" err="1" smtClean="0"/>
              <a:t>niveau</a:t>
            </a:r>
            <a:endParaRPr lang="en-US" dirty="0" smtClean="0"/>
          </a:p>
          <a:p>
            <a:pPr lvl="2" eaLnBrk="1" latinLnBrk="0" hangingPunct="1"/>
            <a:r>
              <a:rPr lang="en-US" dirty="0" err="1" smtClean="0"/>
              <a:t>Troisième</a:t>
            </a:r>
            <a:r>
              <a:rPr lang="en-US" dirty="0" smtClean="0"/>
              <a:t> </a:t>
            </a:r>
            <a:r>
              <a:rPr lang="en-US" dirty="0" err="1" smtClean="0"/>
              <a:t>niveau</a:t>
            </a:r>
            <a:endParaRPr lang="en-US" dirty="0" smtClean="0"/>
          </a:p>
          <a:p>
            <a:pPr lvl="3" eaLnBrk="1" latinLnBrk="0" hangingPunct="1"/>
            <a:r>
              <a:rPr lang="en-US" dirty="0" err="1" smtClean="0"/>
              <a:t>Quatrième</a:t>
            </a:r>
            <a:r>
              <a:rPr lang="en-US" dirty="0" smtClean="0"/>
              <a:t> </a:t>
            </a:r>
            <a:r>
              <a:rPr lang="en-US" dirty="0" err="1" smtClean="0"/>
              <a:t>niveau</a:t>
            </a:r>
            <a:endParaRPr lang="en-US" dirty="0" smtClean="0"/>
          </a:p>
          <a:p>
            <a:pPr lvl="4" eaLnBrk="1" latinLnBrk="0" hangingPunct="1"/>
            <a:r>
              <a:rPr lang="en-US" dirty="0" err="1" smtClean="0"/>
              <a:t>Cinquième</a:t>
            </a:r>
            <a:r>
              <a:rPr lang="en-US" dirty="0" smtClean="0"/>
              <a:t> </a:t>
            </a:r>
            <a:r>
              <a:rPr lang="en-US" dirty="0" err="1" smtClean="0"/>
              <a:t>niveau</a:t>
            </a:r>
            <a:endParaRPr kumimoji="0"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9D7CDF10-032D-46D2-A577-15076C66C120}" type="datetime1">
              <a:rPr lang="en-US" smtClean="0"/>
              <a:pPr/>
              <a:t>30-Oct-2019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874832CD-8A3E-414C-B34B-DE564079CBC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7624" y="188913"/>
            <a:ext cx="66966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800" b="1"/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pic>
        <p:nvPicPr>
          <p:cNvPr id="12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6692" y="138490"/>
            <a:ext cx="929804" cy="698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7"/>
          <p:cNvGrpSpPr/>
          <p:nvPr userDrawn="1"/>
        </p:nvGrpSpPr>
        <p:grpSpPr>
          <a:xfrm>
            <a:off x="1043608" y="476672"/>
            <a:ext cx="1548000" cy="720000"/>
            <a:chOff x="2627784" y="188576"/>
            <a:chExt cx="1548000" cy="720000"/>
          </a:xfrm>
        </p:grpSpPr>
        <p:cxnSp>
          <p:nvCxnSpPr>
            <p:cNvPr id="14" name="Straight Connector 13"/>
            <p:cNvCxnSpPr/>
            <p:nvPr userDrawn="1"/>
          </p:nvCxnSpPr>
          <p:spPr>
            <a:xfrm>
              <a:off x="2627784" y="386592"/>
              <a:ext cx="1548000" cy="0"/>
            </a:xfrm>
            <a:prstGeom prst="line">
              <a:avLst/>
            </a:prstGeom>
            <a:ln w="19050">
              <a:solidFill>
                <a:srgbClr val="786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>
              <a:off x="2825504" y="188576"/>
              <a:ext cx="0" cy="720000"/>
            </a:xfrm>
            <a:prstGeom prst="line">
              <a:avLst/>
            </a:prstGeom>
            <a:ln w="19050">
              <a:solidFill>
                <a:srgbClr val="786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/>
            <p:cNvSpPr/>
            <p:nvPr userDrawn="1"/>
          </p:nvSpPr>
          <p:spPr>
            <a:xfrm>
              <a:off x="2771504" y="332592"/>
              <a:ext cx="108000" cy="108000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rgbClr val="786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600" y="5328184"/>
            <a:ext cx="950407" cy="1529631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 bwMode="auto">
          <a:xfrm>
            <a:off x="504000" y="1306800"/>
            <a:ext cx="8154000" cy="0"/>
          </a:xfrm>
          <a:prstGeom prst="rect">
            <a:avLst/>
          </a:prstGeom>
          <a:noFill/>
          <a:ln w="6350" cap="flat" cmpd="sng" algn="ctr">
            <a:solidFill>
              <a:srgbClr val="72727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elvetica 65 Medium" pitchFamily="34" charset="0"/>
            </a:endParaRPr>
          </a:p>
        </p:txBody>
      </p:sp>
      <p:pic>
        <p:nvPicPr>
          <p:cNvPr id="24" name="Image 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00400" y="288000"/>
            <a:ext cx="458653" cy="954000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68000" y="1602000"/>
            <a:ext cx="8218800" cy="4525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16000" cy="10944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Slide title</a:t>
            </a:r>
            <a:br>
              <a:rPr lang="en-US" dirty="0" smtClean="0"/>
            </a:br>
            <a:r>
              <a:rPr lang="en-US" dirty="0" smtClean="0"/>
              <a:t>Slide title can be extended to two lines</a:t>
            </a:r>
            <a:endParaRPr lang="en-US" dirty="0"/>
          </a:p>
        </p:txBody>
      </p:sp>
      <p:sp>
        <p:nvSpPr>
          <p:cNvPr id="26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6DC888FA-9AD5-43F2-A880-64E1683C41C9}" type="datetime1">
              <a:rPr lang="en-US" smtClean="0"/>
              <a:pPr/>
              <a:t>30-Oct-2019</a:t>
            </a:fld>
            <a:endParaRPr lang="en-US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4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874832CD-8A3E-414C-B34B-DE564079CBC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8" r:id="rId3"/>
    <p:sldLayoutId id="2147483689" r:id="rId4"/>
    <p:sldLayoutId id="2147483686" r:id="rId5"/>
    <p:sldLayoutId id="2147483687" r:id="rId6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000" indent="-342000" algn="l" rtl="0" eaLnBrk="1" latinLnBrk="0" hangingPunct="1">
        <a:spcBef>
          <a:spcPts val="768"/>
        </a:spcBef>
        <a:buClr>
          <a:schemeClr val="tx1"/>
        </a:buClr>
        <a:buFont typeface="Arial" pitchFamily="34" charset="0"/>
        <a:buChar char="•"/>
        <a:defRPr kumimoji="0"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741600" indent="-284400" algn="l" rtl="0" eaLnBrk="1" latinLnBrk="0" hangingPunct="1">
        <a:spcBef>
          <a:spcPts val="200"/>
        </a:spcBef>
        <a:buClr>
          <a:schemeClr val="tx1"/>
        </a:buClr>
        <a:buFont typeface="Arial" pitchFamily="34" charset="0"/>
        <a:buChar char="–"/>
        <a:defRPr kumimoji="0"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4800" indent="-230400" algn="l" rtl="0" eaLnBrk="1" latinLnBrk="0" hangingPunct="1">
        <a:spcBef>
          <a:spcPts val="576"/>
        </a:spcBef>
        <a:buClr>
          <a:schemeClr val="tx1"/>
        </a:buClr>
        <a:buFont typeface="Arial" pitchFamily="34" charset="0"/>
        <a:buChar char="•"/>
        <a:defRPr kumimoji="0"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20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–"/>
        <a:defRPr kumimoji="0"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92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»"/>
        <a:defRPr kumimoji="0"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8.png"/><Relationship Id="rId10" Type="http://schemas.openxmlformats.org/officeDocument/2006/relationships/image" Target="../media/image21.png"/><Relationship Id="rId4" Type="http://schemas.openxmlformats.org/officeDocument/2006/relationships/oleObject" Target="../embeddings/oleObject5.bin"/><Relationship Id="rId9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Paul.Schreyer@OECD.org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Ivan.HASCIC@oecd.org" TargetMode="External"/><Relationship Id="rId4" Type="http://schemas.openxmlformats.org/officeDocument/2006/relationships/hyperlink" Target="mailto:Ivan.Hascic@oecd.or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727376" y="1124744"/>
            <a:ext cx="7419228" cy="1569927"/>
          </a:xfrm>
        </p:spPr>
        <p:txBody>
          <a:bodyPr/>
          <a:lstStyle/>
          <a:p>
            <a:r>
              <a:rPr lang="en-GB" sz="3200" dirty="0" smtClean="0"/>
              <a:t>OECD Work on Environmentally Adjusted Multifactor Productivity</a:t>
            </a:r>
            <a:r>
              <a:rPr lang="en-GB" sz="2400" dirty="0" smtClean="0"/>
              <a:t/>
            </a:r>
            <a:br>
              <a:rPr lang="en-GB" sz="2400" dirty="0" smtClean="0"/>
            </a:br>
            <a:endParaRPr lang="en-GB" sz="2100" dirty="0"/>
          </a:p>
        </p:txBody>
      </p:sp>
      <p:sp>
        <p:nvSpPr>
          <p:cNvPr id="3" name="Subtitle 2"/>
          <p:cNvSpPr>
            <a:spLocks noGrp="1"/>
          </p:cNvSpPr>
          <p:nvPr>
            <p:ph sz="quarter" idx="10"/>
          </p:nvPr>
        </p:nvSpPr>
        <p:spPr>
          <a:xfrm>
            <a:off x="1694944" y="3103429"/>
            <a:ext cx="6477456" cy="57626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1600" dirty="0" smtClean="0"/>
              <a:t>OECD Workshop on Agricultural </a:t>
            </a:r>
            <a:r>
              <a:rPr lang="fr-FR" sz="1600" dirty="0" err="1" smtClean="0"/>
              <a:t>productivity</a:t>
            </a:r>
            <a:r>
              <a:rPr lang="fr-FR" sz="1600" dirty="0" smtClean="0"/>
              <a:t> </a:t>
            </a:r>
            <a:r>
              <a:rPr lang="fr-FR" sz="1600" dirty="0" err="1" smtClean="0"/>
              <a:t>measurement</a:t>
            </a:r>
            <a:endParaRPr lang="en-US" sz="1600" dirty="0"/>
          </a:p>
          <a:p>
            <a:pPr>
              <a:spcBef>
                <a:spcPts val="0"/>
              </a:spcBef>
            </a:pPr>
            <a:r>
              <a:rPr lang="en-GB" sz="1600" dirty="0" smtClean="0"/>
              <a:t/>
            </a:r>
            <a:br>
              <a:rPr lang="en-GB" sz="1600" dirty="0" smtClean="0"/>
            </a:br>
            <a:endParaRPr lang="en-US" sz="1600" dirty="0" smtClean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719704" y="3927750"/>
            <a:ext cx="4796512" cy="46826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1600" dirty="0" smtClean="0"/>
              <a:t>University of Maryland 30-31 Oct 2019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475656" y="3356992"/>
            <a:ext cx="1548000" cy="720000"/>
            <a:chOff x="2627784" y="188576"/>
            <a:chExt cx="1548000" cy="7200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2627784" y="651334"/>
              <a:ext cx="1548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2825504" y="188576"/>
              <a:ext cx="0" cy="7200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6"/>
            <p:cNvSpPr/>
            <p:nvPr/>
          </p:nvSpPr>
          <p:spPr>
            <a:xfrm>
              <a:off x="2771504" y="597334"/>
              <a:ext cx="108000" cy="108000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rgbClr val="786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</a:endParaRPr>
            </a:p>
          </p:txBody>
        </p:sp>
      </p:grpSp>
      <p:sp>
        <p:nvSpPr>
          <p:cNvPr id="9" name="Text Placeholder 13"/>
          <p:cNvSpPr txBox="1">
            <a:spLocks/>
          </p:cNvSpPr>
          <p:nvPr/>
        </p:nvSpPr>
        <p:spPr>
          <a:xfrm>
            <a:off x="1619376" y="4488557"/>
            <a:ext cx="6985072" cy="203678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000" indent="-342000" algn="l" rtl="0" eaLnBrk="1" latinLnBrk="0" hangingPunct="1">
              <a:spcBef>
                <a:spcPts val="768"/>
              </a:spcBef>
              <a:buClr>
                <a:schemeClr val="tx1"/>
              </a:buClr>
              <a:buFont typeface="Arial" pitchFamily="34" charset="0"/>
              <a:buNone/>
              <a:defRPr kumimoji="0" sz="18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741600" indent="-284400" algn="l" rtl="0" eaLnBrk="1" latinLnBrk="0" hangingPunct="1">
              <a:spcBef>
                <a:spcPts val="200"/>
              </a:spcBef>
              <a:buClr>
                <a:schemeClr val="tx1"/>
              </a:buClr>
              <a:buFont typeface="Arial" pitchFamily="34" charset="0"/>
              <a:buChar char="–"/>
              <a:defRPr kumimoji="0"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4800" indent="-230400" algn="l" rtl="0" eaLnBrk="1" latinLnBrk="0" hangingPunct="1">
              <a:spcBef>
                <a:spcPts val="576"/>
              </a:spcBef>
              <a:buClr>
                <a:schemeClr val="tx1"/>
              </a:buClr>
              <a:buFont typeface="Arial" pitchFamily="34" charset="0"/>
              <a:buChar char="•"/>
              <a:defRPr kumimoji="0"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2000" indent="-230400" algn="l" rtl="0" eaLnBrk="1" latinLnBrk="0" hangingPunct="1">
              <a:spcBef>
                <a:spcPts val="480"/>
              </a:spcBef>
              <a:buClr>
                <a:schemeClr val="tx1"/>
              </a:buClr>
              <a:buFont typeface="Arial" pitchFamily="34" charset="0"/>
              <a:buChar char="–"/>
              <a:defRPr kumimoji="0"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9200" indent="-230400" algn="l" rtl="0" eaLnBrk="1" latinLnBrk="0" hangingPunct="1">
              <a:spcBef>
                <a:spcPts val="480"/>
              </a:spcBef>
              <a:buClr>
                <a:schemeClr val="tx1"/>
              </a:buClr>
              <a:buFont typeface="Arial" pitchFamily="34" charset="0"/>
              <a:buNone/>
              <a:defRPr kumimoji="0"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fr-FR" sz="1600" dirty="0" smtClean="0"/>
              <a:t>Paul Schreyer OECD </a:t>
            </a:r>
            <a:r>
              <a:rPr lang="fr-FR" sz="1600" dirty="0" err="1" smtClean="0"/>
              <a:t>Statistics</a:t>
            </a:r>
            <a:r>
              <a:rPr lang="fr-FR" sz="1600" dirty="0" smtClean="0"/>
              <a:t> and Data </a:t>
            </a:r>
            <a:r>
              <a:rPr lang="fr-FR" sz="1600" dirty="0" err="1" smtClean="0"/>
              <a:t>Directorate</a:t>
            </a:r>
            <a:endParaRPr lang="fr-FR" sz="1600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fr-FR" sz="1600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fr-FR" sz="1600" dirty="0" err="1" smtClean="0"/>
              <a:t>Presentation</a:t>
            </a:r>
            <a:r>
              <a:rPr lang="fr-FR" sz="1600" dirty="0" smtClean="0"/>
              <a:t> of </a:t>
            </a:r>
            <a:r>
              <a:rPr lang="fr-FR" sz="1600" dirty="0" err="1" smtClean="0"/>
              <a:t>work</a:t>
            </a:r>
            <a:r>
              <a:rPr lang="fr-FR" sz="1600" dirty="0" smtClean="0"/>
              <a:t> by:</a:t>
            </a:r>
            <a:endParaRPr lang="en-GB" sz="1600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Miguel </a:t>
            </a:r>
            <a:r>
              <a:rPr lang="en-GB" sz="1600" dirty="0"/>
              <a:t>Cárdenas </a:t>
            </a:r>
            <a:r>
              <a:rPr lang="en-GB" sz="1600" dirty="0" smtClean="0"/>
              <a:t>Rodríguez, </a:t>
            </a:r>
            <a:r>
              <a:rPr lang="en-GB" sz="1600" dirty="0"/>
              <a:t>Ivan </a:t>
            </a:r>
            <a:r>
              <a:rPr lang="en-GB" sz="1600" dirty="0" err="1"/>
              <a:t>Haščič</a:t>
            </a:r>
            <a:r>
              <a:rPr lang="en-GB" sz="1600" dirty="0"/>
              <a:t>, Martin </a:t>
            </a:r>
            <a:r>
              <a:rPr lang="en-GB" sz="1600" dirty="0" err="1"/>
              <a:t>Souchier</a:t>
            </a:r>
            <a:r>
              <a:rPr lang="en-GB" sz="1600" dirty="0"/>
              <a:t>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OECD Environment Directorate</a:t>
            </a: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1" t="18061" r="74377" b="50000"/>
          <a:stretch/>
        </p:blipFill>
        <p:spPr bwMode="auto">
          <a:xfrm>
            <a:off x="4109213" y="3827673"/>
            <a:ext cx="285751" cy="392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3"/>
          <p:cNvSpPr>
            <a:spLocks noGrp="1"/>
          </p:cNvSpPr>
          <p:nvPr>
            <p:ph type="title"/>
          </p:nvPr>
        </p:nvSpPr>
        <p:spPr>
          <a:xfrm>
            <a:off x="1259632" y="222506"/>
            <a:ext cx="7416000" cy="1094408"/>
          </a:xfrm>
        </p:spPr>
        <p:txBody>
          <a:bodyPr/>
          <a:lstStyle/>
          <a:p>
            <a:r>
              <a:rPr lang="en-GB" dirty="0"/>
              <a:t>Methodology</a:t>
            </a:r>
            <a:br>
              <a:rPr lang="en-GB" dirty="0"/>
            </a:br>
            <a:r>
              <a:rPr lang="en-GB" dirty="0">
                <a:solidFill>
                  <a:srgbClr val="00B050"/>
                </a:solidFill>
              </a:rPr>
              <a:t>Extended </a:t>
            </a:r>
            <a:r>
              <a:rPr lang="en-GB" dirty="0" smtClean="0"/>
              <a:t>growth accounting</a:t>
            </a:r>
            <a:endParaRPr lang="en-GB" sz="4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451" y="1508335"/>
            <a:ext cx="7475989" cy="5193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81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1" t="18061" r="74377" b="50000"/>
          <a:stretch/>
        </p:blipFill>
        <p:spPr bwMode="auto">
          <a:xfrm>
            <a:off x="4109213" y="3827673"/>
            <a:ext cx="285751" cy="392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3"/>
          <p:cNvSpPr>
            <a:spLocks noGrp="1"/>
          </p:cNvSpPr>
          <p:nvPr>
            <p:ph type="title"/>
          </p:nvPr>
        </p:nvSpPr>
        <p:spPr>
          <a:xfrm>
            <a:off x="1259632" y="222506"/>
            <a:ext cx="7416000" cy="1094408"/>
          </a:xfrm>
        </p:spPr>
        <p:txBody>
          <a:bodyPr/>
          <a:lstStyle/>
          <a:p>
            <a:r>
              <a:rPr lang="en-GB" dirty="0"/>
              <a:t>Methodology</a:t>
            </a:r>
            <a:br>
              <a:rPr lang="en-GB" dirty="0"/>
            </a:br>
            <a:r>
              <a:rPr lang="en-GB" dirty="0">
                <a:solidFill>
                  <a:srgbClr val="00B050"/>
                </a:solidFill>
              </a:rPr>
              <a:t>Extended </a:t>
            </a:r>
            <a:r>
              <a:rPr lang="en-GB" dirty="0" smtClean="0"/>
              <a:t>growth accounting</a:t>
            </a:r>
            <a:endParaRPr lang="en-GB" sz="4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1700808"/>
            <a:ext cx="7911704" cy="315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35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1" t="18061" r="74377" b="50000"/>
          <a:stretch/>
        </p:blipFill>
        <p:spPr bwMode="auto">
          <a:xfrm>
            <a:off x="4109213" y="3827673"/>
            <a:ext cx="285751" cy="392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3"/>
          <p:cNvSpPr>
            <a:spLocks noGrp="1"/>
          </p:cNvSpPr>
          <p:nvPr>
            <p:ph type="title"/>
          </p:nvPr>
        </p:nvSpPr>
        <p:spPr>
          <a:xfrm>
            <a:off x="1259632" y="222506"/>
            <a:ext cx="7416000" cy="1094408"/>
          </a:xfrm>
        </p:spPr>
        <p:txBody>
          <a:bodyPr/>
          <a:lstStyle/>
          <a:p>
            <a:r>
              <a:rPr lang="en-GB" dirty="0"/>
              <a:t>Methodology</a:t>
            </a:r>
            <a:br>
              <a:rPr lang="en-GB" dirty="0"/>
            </a:br>
            <a:r>
              <a:rPr lang="en-GB" dirty="0">
                <a:solidFill>
                  <a:srgbClr val="00B050"/>
                </a:solidFill>
              </a:rPr>
              <a:t>Extended </a:t>
            </a:r>
            <a:r>
              <a:rPr lang="en-GB" dirty="0" smtClean="0"/>
              <a:t>growth accounting</a:t>
            </a:r>
            <a:endParaRPr lang="en-GB" sz="4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5" y="1700808"/>
            <a:ext cx="7370587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08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84784"/>
            <a:ext cx="7992432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GDP</a:t>
            </a:r>
            <a:r>
              <a:rPr lang="en-GB" b="0" dirty="0" smtClean="0"/>
              <a:t> </a:t>
            </a:r>
            <a:r>
              <a:rPr lang="en-GB" b="0" dirty="0"/>
              <a:t>growth </a:t>
            </a:r>
            <a:r>
              <a:rPr lang="en-GB" b="0" dirty="0">
                <a:solidFill>
                  <a:srgbClr val="00B050"/>
                </a:solidFill>
              </a:rPr>
              <a:t>+ </a:t>
            </a:r>
            <a:r>
              <a:rPr lang="en-GB" dirty="0" smtClean="0">
                <a:solidFill>
                  <a:srgbClr val="00B050"/>
                </a:solidFill>
              </a:rPr>
              <a:t>Adjustment </a:t>
            </a:r>
            <a:r>
              <a:rPr lang="en-GB" dirty="0">
                <a:solidFill>
                  <a:srgbClr val="00B050"/>
                </a:solidFill>
              </a:rPr>
              <a:t>for pollution </a:t>
            </a:r>
            <a:r>
              <a:rPr lang="en-GB" dirty="0" smtClean="0">
                <a:solidFill>
                  <a:srgbClr val="00B050"/>
                </a:solidFill>
              </a:rPr>
              <a:t>abatement</a:t>
            </a:r>
            <a:endParaRPr lang="en-GB" b="0" dirty="0" smtClean="0"/>
          </a:p>
          <a:p>
            <a:pPr marL="900000" lvl="1" indent="0">
              <a:buNone/>
            </a:pPr>
            <a:r>
              <a:rPr lang="en-GB" i="1" dirty="0" smtClean="0"/>
              <a:t>	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b="0" dirty="0"/>
          </a:p>
          <a:p>
            <a:pPr marL="457200" lvl="1" indent="0">
              <a:buNone/>
            </a:pPr>
            <a:r>
              <a:rPr lang="en-GB" dirty="0"/>
              <a:t>= </a:t>
            </a:r>
            <a:r>
              <a:rPr lang="en-GB" sz="2500" dirty="0">
                <a:solidFill>
                  <a:srgbClr val="00B050"/>
                </a:solidFill>
              </a:rPr>
              <a:t>Contribution</a:t>
            </a:r>
            <a:r>
              <a:rPr lang="en-GB" dirty="0"/>
              <a:t> of </a:t>
            </a:r>
            <a:r>
              <a:rPr lang="en-GB" b="1" dirty="0" smtClean="0"/>
              <a:t>labour</a:t>
            </a:r>
          </a:p>
          <a:p>
            <a:pPr marL="457200" lvl="1" indent="0">
              <a:buNone/>
            </a:pPr>
            <a:r>
              <a:rPr lang="en-GB" dirty="0" smtClean="0"/>
              <a:t>	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dirty="0" smtClean="0"/>
              <a:t>+ </a:t>
            </a:r>
            <a:r>
              <a:rPr lang="en-GB" sz="2500" dirty="0">
                <a:solidFill>
                  <a:srgbClr val="00B050"/>
                </a:solidFill>
              </a:rPr>
              <a:t>Contribution</a:t>
            </a:r>
            <a:r>
              <a:rPr lang="en-GB" dirty="0"/>
              <a:t> of </a:t>
            </a:r>
            <a:r>
              <a:rPr lang="en-GB" b="1" dirty="0"/>
              <a:t>produced </a:t>
            </a:r>
            <a:r>
              <a:rPr lang="en-GB" b="1" dirty="0" smtClean="0"/>
              <a:t>capital</a:t>
            </a:r>
          </a:p>
          <a:p>
            <a:pPr marL="900000" lvl="1" indent="0">
              <a:buNone/>
            </a:pPr>
            <a:r>
              <a:rPr lang="en-GB" i="1" dirty="0" smtClean="0"/>
              <a:t>	</a:t>
            </a:r>
            <a:endParaRPr lang="en-GB" b="1" dirty="0"/>
          </a:p>
          <a:p>
            <a:pPr marL="457200" lvl="1" indent="0">
              <a:buNone/>
            </a:pPr>
            <a:r>
              <a:rPr lang="en-GB" dirty="0">
                <a:solidFill>
                  <a:srgbClr val="00B050"/>
                </a:solidFill>
              </a:rPr>
              <a:t>+ Contribution of </a:t>
            </a:r>
            <a:r>
              <a:rPr lang="en-GB" b="1" dirty="0">
                <a:solidFill>
                  <a:srgbClr val="00B050"/>
                </a:solidFill>
              </a:rPr>
              <a:t>natural </a:t>
            </a:r>
            <a:r>
              <a:rPr lang="en-GB" b="1" dirty="0" smtClean="0">
                <a:solidFill>
                  <a:srgbClr val="00B050"/>
                </a:solidFill>
              </a:rPr>
              <a:t>capital</a:t>
            </a:r>
          </a:p>
          <a:p>
            <a:pPr marL="457200" lvl="1" indent="0">
              <a:buNone/>
            </a:pPr>
            <a:r>
              <a:rPr lang="en-GB" dirty="0" smtClean="0"/>
              <a:t>	</a:t>
            </a:r>
            <a:endParaRPr lang="en-GB" b="1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r>
              <a:rPr lang="en-GB" dirty="0">
                <a:solidFill>
                  <a:schemeClr val="tx1">
                    <a:lumMod val="75000"/>
                  </a:schemeClr>
                </a:solidFill>
              </a:rPr>
              <a:t>+ </a:t>
            </a:r>
            <a:r>
              <a:rPr lang="en-GB" b="1" dirty="0" smtClean="0">
                <a:solidFill>
                  <a:srgbClr val="00B050"/>
                </a:solidFill>
              </a:rPr>
              <a:t>EA</a:t>
            </a:r>
            <a:r>
              <a:rPr lang="en-GB" b="1" dirty="0" smtClean="0"/>
              <a:t>MFP</a:t>
            </a:r>
            <a:endParaRPr lang="en-GB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51422" y="218116"/>
            <a:ext cx="7416000" cy="1094408"/>
          </a:xfrm>
        </p:spPr>
        <p:txBody>
          <a:bodyPr/>
          <a:lstStyle/>
          <a:p>
            <a:r>
              <a:rPr lang="en-GB" dirty="0" smtClean="0"/>
              <a:t>Methodology</a:t>
            </a:r>
            <a:br>
              <a:rPr lang="en-GB" dirty="0" smtClean="0"/>
            </a:br>
            <a:r>
              <a:rPr lang="en-GB" dirty="0">
                <a:solidFill>
                  <a:srgbClr val="00B050"/>
                </a:solidFill>
              </a:rPr>
              <a:t>Extended </a:t>
            </a:r>
            <a:r>
              <a:rPr lang="en-GB" dirty="0"/>
              <a:t>measurement framework</a:t>
            </a:r>
          </a:p>
        </p:txBody>
      </p:sp>
    </p:spTree>
    <p:extLst>
      <p:ext uri="{BB962C8B-B14F-4D97-AF65-F5344CB8AC3E}">
        <p14:creationId xmlns:p14="http://schemas.microsoft.com/office/powerpoint/2010/main" val="275847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12776"/>
            <a:ext cx="7992432" cy="524362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3400" dirty="0" smtClean="0"/>
              <a:t>GDP</a:t>
            </a:r>
            <a:r>
              <a:rPr lang="en-GB" sz="3400" b="0" dirty="0" smtClean="0"/>
              <a:t> growth  </a:t>
            </a:r>
            <a:r>
              <a:rPr lang="en-GB" sz="3400" dirty="0" smtClean="0"/>
              <a:t/>
            </a:r>
            <a:br>
              <a:rPr lang="en-GB" sz="3400" dirty="0" smtClean="0"/>
            </a:br>
            <a:endParaRPr lang="en-GB" sz="3400" b="0" dirty="0"/>
          </a:p>
          <a:p>
            <a:pPr marL="457200" lvl="1" indent="0">
              <a:buNone/>
            </a:pPr>
            <a:r>
              <a:rPr lang="en-GB" sz="3400" dirty="0" smtClean="0"/>
              <a:t>- </a:t>
            </a:r>
            <a:r>
              <a:rPr lang="en-GB" sz="3400" dirty="0">
                <a:solidFill>
                  <a:srgbClr val="00B050"/>
                </a:solidFill>
              </a:rPr>
              <a:t>Contribution</a:t>
            </a:r>
            <a:r>
              <a:rPr lang="en-GB" sz="3400" dirty="0"/>
              <a:t> of </a:t>
            </a:r>
            <a:r>
              <a:rPr lang="en-GB" sz="3400" b="1" dirty="0" smtClean="0"/>
              <a:t>labour</a:t>
            </a:r>
          </a:p>
          <a:p>
            <a:pPr marL="457200" lvl="1" indent="0">
              <a:buNone/>
            </a:pPr>
            <a:r>
              <a:rPr lang="en-GB" sz="3400" dirty="0" smtClean="0"/>
              <a:t>	</a:t>
            </a:r>
            <a:endParaRPr lang="en-GB" sz="3400" i="1" dirty="0"/>
          </a:p>
          <a:p>
            <a:pPr marL="457200" lvl="1" indent="0">
              <a:buNone/>
            </a:pPr>
            <a:r>
              <a:rPr lang="en-GB" sz="3400" b="1" dirty="0" smtClean="0"/>
              <a:t/>
            </a:r>
            <a:br>
              <a:rPr lang="en-GB" sz="3400" b="1" dirty="0" smtClean="0"/>
            </a:br>
            <a:r>
              <a:rPr lang="en-GB" sz="3400" b="1" dirty="0" smtClean="0"/>
              <a:t>-</a:t>
            </a:r>
            <a:r>
              <a:rPr lang="en-GB" sz="3400" dirty="0" smtClean="0"/>
              <a:t> </a:t>
            </a:r>
            <a:r>
              <a:rPr lang="en-GB" sz="3400" dirty="0">
                <a:solidFill>
                  <a:srgbClr val="00B050"/>
                </a:solidFill>
              </a:rPr>
              <a:t>Contribution</a:t>
            </a:r>
            <a:r>
              <a:rPr lang="en-GB" sz="3400" dirty="0"/>
              <a:t> of </a:t>
            </a:r>
            <a:r>
              <a:rPr lang="en-GB" sz="3400" b="1" dirty="0"/>
              <a:t>produced </a:t>
            </a:r>
            <a:r>
              <a:rPr lang="en-GB" sz="3400" b="1" dirty="0" smtClean="0"/>
              <a:t>capital</a:t>
            </a:r>
          </a:p>
          <a:p>
            <a:pPr marL="900000" lvl="1" indent="0">
              <a:buNone/>
            </a:pPr>
            <a:r>
              <a:rPr lang="en-GB" sz="3400" i="1" dirty="0" smtClean="0"/>
              <a:t>	</a:t>
            </a:r>
            <a:endParaRPr lang="en-GB" sz="3400" i="1" dirty="0"/>
          </a:p>
          <a:p>
            <a:pPr marL="457200" lvl="1" indent="0">
              <a:buNone/>
            </a:pPr>
            <a:r>
              <a:rPr lang="fr-FR" sz="3400" b="1" dirty="0" smtClean="0"/>
              <a:t>= MFP</a:t>
            </a:r>
            <a:endParaRPr lang="en-GB" sz="3400" b="1" dirty="0"/>
          </a:p>
          <a:p>
            <a:pPr marL="457200" lvl="1" indent="0">
              <a:buNone/>
            </a:pPr>
            <a:endParaRPr lang="en-GB" sz="34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GB" sz="3400" dirty="0" smtClean="0">
                <a:solidFill>
                  <a:srgbClr val="00B050"/>
                </a:solidFill>
              </a:rPr>
              <a:t>	=</a:t>
            </a:r>
          </a:p>
          <a:p>
            <a:pPr marL="0" indent="0">
              <a:buNone/>
            </a:pPr>
            <a:r>
              <a:rPr lang="en-GB" sz="3400" b="0" dirty="0">
                <a:solidFill>
                  <a:srgbClr val="00B050"/>
                </a:solidFill>
              </a:rPr>
              <a:t>	</a:t>
            </a:r>
            <a:r>
              <a:rPr lang="en-GB" sz="3400" b="0" dirty="0" smtClean="0"/>
              <a:t> </a:t>
            </a:r>
            <a:r>
              <a:rPr lang="en-GB" sz="3400" b="0" dirty="0" smtClean="0">
                <a:solidFill>
                  <a:srgbClr val="00B050"/>
                </a:solidFill>
              </a:rPr>
              <a:t>Adjustment </a:t>
            </a:r>
            <a:r>
              <a:rPr lang="en-GB" sz="3400" b="0" dirty="0">
                <a:solidFill>
                  <a:srgbClr val="00B050"/>
                </a:solidFill>
              </a:rPr>
              <a:t>for</a:t>
            </a:r>
            <a:r>
              <a:rPr lang="en-GB" sz="3400" dirty="0">
                <a:solidFill>
                  <a:srgbClr val="00B050"/>
                </a:solidFill>
              </a:rPr>
              <a:t> pollution abatement</a:t>
            </a:r>
            <a:endParaRPr lang="en-GB" sz="3400" b="0" dirty="0"/>
          </a:p>
          <a:p>
            <a:pPr marL="900000" lvl="1" indent="0">
              <a:buNone/>
            </a:pPr>
            <a:r>
              <a:rPr lang="en-GB" sz="3400" i="1" dirty="0"/>
              <a:t>	</a:t>
            </a:r>
            <a:endParaRPr lang="en-GB" sz="3400" i="1" dirty="0" smtClean="0"/>
          </a:p>
          <a:p>
            <a:pPr marL="900000" lvl="1" indent="0">
              <a:buNone/>
            </a:pPr>
            <a:r>
              <a:rPr lang="en-GB" sz="3400" i="1" dirty="0" smtClean="0">
                <a:solidFill>
                  <a:srgbClr val="00B050"/>
                </a:solidFill>
              </a:rPr>
              <a:t>+ </a:t>
            </a:r>
            <a:r>
              <a:rPr lang="en-GB" sz="3400" dirty="0" smtClean="0">
                <a:solidFill>
                  <a:srgbClr val="00B050"/>
                </a:solidFill>
              </a:rPr>
              <a:t>Growth</a:t>
            </a:r>
            <a:r>
              <a:rPr lang="en-GB" sz="3400" i="1" dirty="0" smtClean="0">
                <a:solidFill>
                  <a:srgbClr val="00B050"/>
                </a:solidFill>
              </a:rPr>
              <a:t> c</a:t>
            </a:r>
            <a:r>
              <a:rPr lang="en-GB" sz="3400" dirty="0" smtClean="0">
                <a:solidFill>
                  <a:srgbClr val="00B050"/>
                </a:solidFill>
              </a:rPr>
              <a:t>ontribution </a:t>
            </a:r>
            <a:r>
              <a:rPr lang="en-GB" sz="3400" dirty="0">
                <a:solidFill>
                  <a:srgbClr val="00B050"/>
                </a:solidFill>
              </a:rPr>
              <a:t>of </a:t>
            </a:r>
            <a:r>
              <a:rPr lang="en-GB" sz="3400" b="1" dirty="0">
                <a:solidFill>
                  <a:srgbClr val="00B050"/>
                </a:solidFill>
              </a:rPr>
              <a:t>natural </a:t>
            </a:r>
            <a:r>
              <a:rPr lang="en-GB" sz="3400" b="1" dirty="0" smtClean="0">
                <a:solidFill>
                  <a:srgbClr val="00B050"/>
                </a:solidFill>
              </a:rPr>
              <a:t>capital</a:t>
            </a:r>
          </a:p>
          <a:p>
            <a:pPr marL="457200" lvl="1" indent="0">
              <a:buNone/>
            </a:pPr>
            <a:r>
              <a:rPr lang="en-GB" sz="3400" dirty="0" smtClean="0"/>
              <a:t>	</a:t>
            </a:r>
            <a:endParaRPr lang="en-GB" sz="3400" b="1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r>
              <a:rPr lang="en-GB" sz="3400" dirty="0" smtClean="0">
                <a:solidFill>
                  <a:schemeClr val="tx1">
                    <a:lumMod val="75000"/>
                  </a:schemeClr>
                </a:solidFill>
              </a:rPr>
              <a:t>	+ </a:t>
            </a:r>
            <a:r>
              <a:rPr lang="en-GB" sz="3400" b="1" dirty="0" smtClean="0">
                <a:solidFill>
                  <a:srgbClr val="00B050"/>
                </a:solidFill>
              </a:rPr>
              <a:t>EA</a:t>
            </a:r>
            <a:r>
              <a:rPr lang="en-GB" sz="3400" b="1" dirty="0" smtClean="0"/>
              <a:t>MFP</a:t>
            </a:r>
          </a:p>
          <a:p>
            <a:pPr marL="457200" lvl="1" indent="0">
              <a:buNone/>
            </a:pPr>
            <a:r>
              <a:rPr lang="en-GB" sz="3100" b="1" i="1" dirty="0"/>
              <a:t>	</a:t>
            </a:r>
            <a:endParaRPr lang="en-GB" sz="3100" dirty="0" smtClean="0"/>
          </a:p>
          <a:p>
            <a:pPr lvl="2"/>
            <a:endParaRPr lang="en-GB" dirty="0"/>
          </a:p>
          <a:p>
            <a:pPr lvl="1"/>
            <a:endParaRPr lang="en-GB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51422" y="218116"/>
            <a:ext cx="7416000" cy="1094408"/>
          </a:xfrm>
        </p:spPr>
        <p:txBody>
          <a:bodyPr/>
          <a:lstStyle/>
          <a:p>
            <a:r>
              <a:rPr lang="en-GB" dirty="0" smtClean="0"/>
              <a:t>Methodology – alternative formulation</a:t>
            </a:r>
            <a:br>
              <a:rPr lang="en-GB" dirty="0" smtClean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223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Methodology</a:t>
            </a:r>
            <a:br>
              <a:rPr lang="en-GB" dirty="0"/>
            </a:br>
            <a:r>
              <a:rPr lang="en-GB" dirty="0" smtClean="0">
                <a:solidFill>
                  <a:srgbClr val="00B050"/>
                </a:solidFill>
              </a:rPr>
              <a:t>MFP and EAMFP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106" y="1484784"/>
            <a:ext cx="8489568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28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880" y="1211886"/>
            <a:ext cx="8576120" cy="5444513"/>
          </a:xfrm>
        </p:spPr>
        <p:txBody>
          <a:bodyPr>
            <a:normAutofit/>
          </a:bodyPr>
          <a:lstStyle/>
          <a:p>
            <a:endParaRPr lang="fr-FR" dirty="0" smtClean="0">
              <a:solidFill>
                <a:srgbClr val="006C31"/>
              </a:solidFill>
            </a:endParaRPr>
          </a:p>
          <a:p>
            <a:r>
              <a:rPr lang="fr-FR" dirty="0" smtClean="0">
                <a:solidFill>
                  <a:srgbClr val="006C31"/>
                </a:solidFill>
              </a:rPr>
              <a:t>MFP &gt; EAMFP if :</a:t>
            </a:r>
          </a:p>
          <a:p>
            <a:pPr lvl="1"/>
            <a:r>
              <a:rPr lang="fr-FR" dirty="0" err="1" smtClean="0"/>
              <a:t>natural</a:t>
            </a:r>
            <a:r>
              <a:rPr lang="fr-FR" dirty="0" smtClean="0"/>
              <a:t> </a:t>
            </a:r>
            <a:r>
              <a:rPr lang="fr-FR" dirty="0" err="1" smtClean="0"/>
              <a:t>resource</a:t>
            </a:r>
            <a:r>
              <a:rPr lang="fr-FR" dirty="0" smtClean="0"/>
              <a:t> input </a:t>
            </a:r>
            <a:r>
              <a:rPr lang="fr-FR" dirty="0" err="1" smtClean="0"/>
              <a:t>growth</a:t>
            </a:r>
            <a:r>
              <a:rPr lang="fr-FR" dirty="0" smtClean="0"/>
              <a:t> &gt; GDP </a:t>
            </a:r>
            <a:r>
              <a:rPr lang="fr-FR" dirty="0" err="1" smtClean="0"/>
              <a:t>growth</a:t>
            </a:r>
            <a:r>
              <a:rPr lang="fr-FR" dirty="0" smtClean="0"/>
              <a:t> </a:t>
            </a:r>
          </a:p>
          <a:p>
            <a:pPr lvl="1"/>
            <a:r>
              <a:rPr lang="fr-FR" dirty="0" err="1" smtClean="0"/>
              <a:t>Higher</a:t>
            </a:r>
            <a:r>
              <a:rPr lang="fr-FR" dirty="0" smtClean="0"/>
              <a:t> input </a:t>
            </a:r>
            <a:r>
              <a:rPr lang="fr-FR" dirty="0" err="1" smtClean="0"/>
              <a:t>growth</a:t>
            </a:r>
            <a:r>
              <a:rPr lang="fr-FR" dirty="0" smtClean="0"/>
              <a:t> </a:t>
            </a:r>
            <a:r>
              <a:rPr lang="fr-FR" dirty="0" err="1" smtClean="0"/>
              <a:t>than</a:t>
            </a:r>
            <a:r>
              <a:rPr lang="fr-FR" dirty="0" smtClean="0"/>
              <a:t> </a:t>
            </a:r>
            <a:r>
              <a:rPr lang="fr-FR" dirty="0" err="1" smtClean="0"/>
              <a:t>traditionally</a:t>
            </a:r>
            <a:r>
              <a:rPr lang="fr-FR" dirty="0" smtClean="0"/>
              <a:t> </a:t>
            </a:r>
            <a:r>
              <a:rPr lang="fr-FR" dirty="0" err="1" smtClean="0"/>
              <a:t>measured</a:t>
            </a:r>
            <a:endParaRPr lang="fr-FR" dirty="0" smtClean="0"/>
          </a:p>
          <a:p>
            <a:pPr lvl="1"/>
            <a:r>
              <a:rPr lang="fr-FR" dirty="0" smtClean="0"/>
              <a:t>i.e., </a:t>
            </a:r>
            <a:r>
              <a:rPr lang="fr-FR" dirty="0" err="1" smtClean="0"/>
              <a:t>traditional</a:t>
            </a:r>
            <a:r>
              <a:rPr lang="fr-FR" dirty="0" smtClean="0"/>
              <a:t> MFP </a:t>
            </a:r>
            <a:r>
              <a:rPr lang="fr-FR" dirty="0" err="1" smtClean="0"/>
              <a:t>growth</a:t>
            </a:r>
            <a:r>
              <a:rPr lang="fr-FR" dirty="0" smtClean="0"/>
              <a:t> has been </a:t>
            </a:r>
            <a:r>
              <a:rPr lang="fr-FR" i="1" dirty="0" err="1" smtClean="0"/>
              <a:t>over</a:t>
            </a:r>
            <a:r>
              <a:rPr lang="fr-FR" dirty="0" err="1" smtClean="0"/>
              <a:t>stated</a:t>
            </a:r>
            <a:endParaRPr lang="fr-FR" dirty="0" smtClean="0"/>
          </a:p>
          <a:p>
            <a:pPr lvl="1"/>
            <a:endParaRPr lang="fr-FR" dirty="0"/>
          </a:p>
          <a:p>
            <a:r>
              <a:rPr lang="fr-FR" dirty="0">
                <a:solidFill>
                  <a:srgbClr val="006C31"/>
                </a:solidFill>
              </a:rPr>
              <a:t>MFP </a:t>
            </a:r>
            <a:r>
              <a:rPr lang="fr-FR" dirty="0" smtClean="0">
                <a:solidFill>
                  <a:srgbClr val="006C31"/>
                </a:solidFill>
              </a:rPr>
              <a:t>&lt; </a:t>
            </a:r>
            <a:r>
              <a:rPr lang="fr-FR" dirty="0">
                <a:solidFill>
                  <a:srgbClr val="006C31"/>
                </a:solidFill>
              </a:rPr>
              <a:t>EAMFP if :</a:t>
            </a:r>
          </a:p>
          <a:p>
            <a:pPr lvl="1"/>
            <a:r>
              <a:rPr lang="fr-FR" dirty="0" smtClean="0"/>
              <a:t>Pollution </a:t>
            </a:r>
            <a:r>
              <a:rPr lang="fr-FR" dirty="0" err="1" smtClean="0"/>
              <a:t>growth</a:t>
            </a:r>
            <a:r>
              <a:rPr lang="fr-FR" dirty="0" smtClean="0"/>
              <a:t> &lt; </a:t>
            </a:r>
            <a:r>
              <a:rPr lang="fr-FR" dirty="0"/>
              <a:t>GDP </a:t>
            </a:r>
            <a:r>
              <a:rPr lang="fr-FR" dirty="0" err="1"/>
              <a:t>growth</a:t>
            </a:r>
            <a:r>
              <a:rPr lang="fr-FR" dirty="0"/>
              <a:t> </a:t>
            </a:r>
          </a:p>
          <a:p>
            <a:pPr lvl="1"/>
            <a:r>
              <a:rPr lang="fr-FR" dirty="0" smtClean="0"/>
              <a:t>More effective output </a:t>
            </a:r>
            <a:r>
              <a:rPr lang="fr-FR" dirty="0" err="1"/>
              <a:t>growth</a:t>
            </a:r>
            <a:r>
              <a:rPr lang="fr-FR" dirty="0"/>
              <a:t> </a:t>
            </a:r>
            <a:r>
              <a:rPr lang="fr-FR" dirty="0" err="1"/>
              <a:t>than</a:t>
            </a:r>
            <a:r>
              <a:rPr lang="fr-FR" dirty="0"/>
              <a:t> </a:t>
            </a:r>
            <a:r>
              <a:rPr lang="fr-FR" dirty="0" err="1"/>
              <a:t>traditionally</a:t>
            </a:r>
            <a:r>
              <a:rPr lang="fr-FR" dirty="0"/>
              <a:t> </a:t>
            </a:r>
            <a:r>
              <a:rPr lang="fr-FR" dirty="0" err="1"/>
              <a:t>measured</a:t>
            </a:r>
            <a:endParaRPr lang="fr-FR" dirty="0"/>
          </a:p>
          <a:p>
            <a:pPr lvl="1"/>
            <a:r>
              <a:rPr lang="fr-FR" dirty="0"/>
              <a:t>i.e., </a:t>
            </a:r>
            <a:r>
              <a:rPr lang="fr-FR" dirty="0" err="1"/>
              <a:t>traditional</a:t>
            </a:r>
            <a:r>
              <a:rPr lang="fr-FR" dirty="0"/>
              <a:t> MFP </a:t>
            </a:r>
            <a:r>
              <a:rPr lang="fr-FR" dirty="0" err="1"/>
              <a:t>growth</a:t>
            </a:r>
            <a:r>
              <a:rPr lang="fr-FR" dirty="0"/>
              <a:t> has been </a:t>
            </a:r>
            <a:r>
              <a:rPr lang="fr-FR" i="1" dirty="0" err="1" smtClean="0"/>
              <a:t>under</a:t>
            </a:r>
            <a:r>
              <a:rPr lang="fr-FR" dirty="0" err="1" smtClean="0"/>
              <a:t>stated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>
                <a:solidFill>
                  <a:srgbClr val="006C31"/>
                </a:solidFill>
              </a:rPr>
              <a:t>And vice versa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67544" y="-2032"/>
            <a:ext cx="8219256" cy="910751"/>
          </a:xfrm>
        </p:spPr>
        <p:txBody>
          <a:bodyPr/>
          <a:lstStyle/>
          <a:p>
            <a:pPr algn="ctr"/>
            <a:r>
              <a:rPr lang="fr-FR" sz="3200" dirty="0" err="1" smtClean="0"/>
              <a:t>Ambiguous</a:t>
            </a:r>
            <a:r>
              <a:rPr lang="fr-FR" sz="3200" dirty="0" smtClean="0"/>
              <a:t> direction</a:t>
            </a:r>
            <a:endParaRPr lang="en-GB" sz="3200" dirty="0" err="1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41DF95F-300A-4A19-A0A9-B94F5F02F4E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6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00B050"/>
                </a:solidFill>
              </a:rPr>
              <a:t>EA</a:t>
            </a:r>
            <a:r>
              <a:rPr lang="fr-FR" dirty="0" smtClean="0"/>
              <a:t>MFP </a:t>
            </a:r>
            <a:r>
              <a:rPr lang="fr-FR" b="0" dirty="0" err="1" smtClean="0"/>
              <a:t>is</a:t>
            </a:r>
            <a:r>
              <a:rPr lang="fr-FR" b="0" dirty="0" smtClean="0"/>
              <a:t> </a:t>
            </a:r>
            <a:r>
              <a:rPr lang="fr-FR" b="0" dirty="0" err="1" smtClean="0"/>
              <a:t>firmly</a:t>
            </a:r>
            <a:r>
              <a:rPr lang="fr-FR" b="0" dirty="0" smtClean="0"/>
              <a:t> </a:t>
            </a:r>
            <a:r>
              <a:rPr lang="fr-FR" b="0" dirty="0" err="1" smtClean="0"/>
              <a:t>rooted</a:t>
            </a:r>
            <a:r>
              <a:rPr lang="fr-FR" b="0" dirty="0" smtClean="0"/>
              <a:t> in </a:t>
            </a:r>
            <a:r>
              <a:rPr lang="fr-FR" dirty="0" smtClean="0">
                <a:solidFill>
                  <a:srgbClr val="00B050"/>
                </a:solidFill>
              </a:rPr>
              <a:t>production </a:t>
            </a:r>
            <a:r>
              <a:rPr lang="fr-FR" dirty="0" err="1" smtClean="0">
                <a:solidFill>
                  <a:srgbClr val="00B050"/>
                </a:solidFill>
              </a:rPr>
              <a:t>space</a:t>
            </a:r>
            <a:endParaRPr lang="fr-FR" dirty="0" smtClean="0">
              <a:solidFill>
                <a:srgbClr val="00B050"/>
              </a:solidFill>
            </a:endParaRPr>
          </a:p>
          <a:p>
            <a:pPr lvl="1"/>
            <a:r>
              <a:rPr lang="fr-FR" dirty="0" err="1"/>
              <a:t>Private</a:t>
            </a:r>
            <a:r>
              <a:rPr lang="fr-FR" dirty="0"/>
              <a:t> </a:t>
            </a:r>
            <a:r>
              <a:rPr lang="fr-FR" dirty="0" err="1"/>
              <a:t>valuation</a:t>
            </a:r>
            <a:endParaRPr lang="fr-FR" dirty="0"/>
          </a:p>
          <a:p>
            <a:endParaRPr lang="fr-FR" dirty="0" smtClean="0"/>
          </a:p>
          <a:p>
            <a:r>
              <a:rPr lang="fr-FR" dirty="0" err="1" smtClean="0"/>
              <a:t>Related</a:t>
            </a:r>
            <a:r>
              <a:rPr lang="fr-FR" dirty="0" smtClean="0"/>
              <a:t> to, but </a:t>
            </a:r>
            <a:r>
              <a:rPr lang="fr-FR" dirty="0" err="1" smtClean="0"/>
              <a:t>different</a:t>
            </a:r>
            <a:r>
              <a:rPr lang="fr-FR" dirty="0" smtClean="0"/>
              <a:t> </a:t>
            </a:r>
            <a:r>
              <a:rPr lang="fr-FR" b="0" dirty="0" err="1" smtClean="0"/>
              <a:t>from</a:t>
            </a:r>
            <a:endParaRPr lang="fr-FR" b="0" dirty="0" smtClean="0"/>
          </a:p>
          <a:p>
            <a:pPr lvl="1"/>
            <a:r>
              <a:rPr lang="fr-FR" b="0" dirty="0" err="1" smtClean="0"/>
              <a:t>Indicator</a:t>
            </a:r>
            <a:r>
              <a:rPr lang="fr-FR" b="0" dirty="0" smtClean="0"/>
              <a:t> of </a:t>
            </a:r>
            <a:r>
              <a:rPr lang="fr-FR" dirty="0" err="1" smtClean="0">
                <a:solidFill>
                  <a:srgbClr val="00B050"/>
                </a:solidFill>
              </a:rPr>
              <a:t>sustainability</a:t>
            </a:r>
            <a:r>
              <a:rPr lang="fr-FR" dirty="0" smtClean="0">
                <a:solidFill>
                  <a:srgbClr val="00B050"/>
                </a:solidFill>
              </a:rPr>
              <a:t>: </a:t>
            </a:r>
            <a:r>
              <a:rPr lang="fr-FR" b="0" dirty="0" err="1" smtClean="0"/>
              <a:t>requires</a:t>
            </a:r>
            <a:r>
              <a:rPr lang="fr-FR" b="0" dirty="0" smtClean="0"/>
              <a:t> </a:t>
            </a:r>
            <a:r>
              <a:rPr lang="fr-FR" b="0" dirty="0" err="1" smtClean="0"/>
              <a:t>measures</a:t>
            </a:r>
            <a:r>
              <a:rPr lang="fr-FR" b="0" dirty="0" smtClean="0"/>
              <a:t> of </a:t>
            </a:r>
            <a:r>
              <a:rPr lang="fr-FR" dirty="0" err="1" smtClean="0">
                <a:solidFill>
                  <a:srgbClr val="00B050"/>
                </a:solidFill>
              </a:rPr>
              <a:t>preservation</a:t>
            </a:r>
            <a:r>
              <a:rPr lang="fr-FR" dirty="0" smtClean="0">
                <a:solidFill>
                  <a:srgbClr val="00B050"/>
                </a:solidFill>
              </a:rPr>
              <a:t> of capital: </a:t>
            </a:r>
            <a:r>
              <a:rPr lang="fr-FR" dirty="0" smtClean="0"/>
              <a:t>(</a:t>
            </a:r>
            <a:r>
              <a:rPr lang="fr-FR" dirty="0" err="1"/>
              <a:t>d</a:t>
            </a:r>
            <a:r>
              <a:rPr lang="fr-FR" dirty="0" err="1" smtClean="0"/>
              <a:t>V</a:t>
            </a:r>
            <a:r>
              <a:rPr lang="fr-FR" dirty="0" smtClean="0"/>
              <a:t>(K</a:t>
            </a:r>
            <a:r>
              <a:rPr lang="fr-FR" dirty="0" smtClean="0"/>
              <a:t>, S</a:t>
            </a:r>
            <a:r>
              <a:rPr lang="fr-FR" dirty="0" smtClean="0"/>
              <a:t>)/</a:t>
            </a:r>
            <a:r>
              <a:rPr lang="fr-FR" dirty="0" err="1" smtClean="0"/>
              <a:t>dt</a:t>
            </a:r>
            <a:r>
              <a:rPr lang="fr-FR" dirty="0" smtClean="0"/>
              <a:t> </a:t>
            </a:r>
            <a:r>
              <a:rPr lang="fr-FR" dirty="0" smtClean="0"/>
              <a:t>&gt;0) </a:t>
            </a:r>
            <a:r>
              <a:rPr lang="fr-FR" b="0" dirty="0" err="1" smtClean="0"/>
              <a:t>where</a:t>
            </a:r>
            <a:r>
              <a:rPr lang="fr-FR" b="0" dirty="0" smtClean="0"/>
              <a:t> V </a:t>
            </a:r>
            <a:r>
              <a:rPr lang="fr-FR" b="0" dirty="0" err="1" smtClean="0"/>
              <a:t>is</a:t>
            </a:r>
            <a:r>
              <a:rPr lang="fr-FR" b="0" dirty="0" smtClean="0"/>
              <a:t> </a:t>
            </a:r>
            <a:r>
              <a:rPr lang="fr-FR" b="0" dirty="0" err="1" smtClean="0"/>
              <a:t>some</a:t>
            </a:r>
            <a:r>
              <a:rPr lang="fr-FR" b="0" dirty="0" smtClean="0"/>
              <a:t> </a:t>
            </a:r>
            <a:r>
              <a:rPr lang="fr-FR" b="0" dirty="0" err="1" smtClean="0"/>
              <a:t>intertemporal</a:t>
            </a:r>
            <a:r>
              <a:rPr lang="fr-FR" b="0" dirty="0" smtClean="0"/>
              <a:t> </a:t>
            </a:r>
            <a:r>
              <a:rPr lang="fr-FR" b="0" dirty="0" err="1" smtClean="0"/>
              <a:t>societal</a:t>
            </a:r>
            <a:r>
              <a:rPr lang="fr-FR" b="0" dirty="0" smtClean="0"/>
              <a:t> </a:t>
            </a:r>
            <a:r>
              <a:rPr lang="fr-FR" b="0" dirty="0" err="1" smtClean="0"/>
              <a:t>welfare</a:t>
            </a:r>
            <a:r>
              <a:rPr lang="fr-FR" b="0" dirty="0" smtClean="0"/>
              <a:t> </a:t>
            </a:r>
            <a:r>
              <a:rPr lang="fr-FR" b="0" dirty="0" err="1" smtClean="0"/>
              <a:t>function</a:t>
            </a:r>
            <a:endParaRPr lang="fr-FR" b="0" dirty="0" smtClean="0"/>
          </a:p>
          <a:p>
            <a:pPr lvl="1"/>
            <a:r>
              <a:rPr lang="fr-FR" dirty="0" err="1" smtClean="0"/>
              <a:t>Valuation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societal</a:t>
            </a:r>
            <a:r>
              <a:rPr lang="fr-FR" dirty="0" smtClean="0"/>
              <a:t> </a:t>
            </a:r>
            <a:r>
              <a:rPr lang="fr-FR" dirty="0" err="1" smtClean="0"/>
              <a:t>shadow</a:t>
            </a:r>
            <a:r>
              <a:rPr lang="fr-FR" dirty="0" smtClean="0"/>
              <a:t> </a:t>
            </a:r>
            <a:r>
              <a:rPr lang="fr-FR" dirty="0" err="1" smtClean="0"/>
              <a:t>prices</a:t>
            </a:r>
            <a:endParaRPr lang="fr-FR" b="0" dirty="0" smtClean="0"/>
          </a:p>
          <a:p>
            <a:pPr lvl="1"/>
            <a:endParaRPr lang="fr-FR" dirty="0"/>
          </a:p>
          <a:p>
            <a:pPr lvl="1"/>
            <a:r>
              <a:rPr lang="fr-FR" b="0" dirty="0" err="1" smtClean="0"/>
              <a:t>Indicator</a:t>
            </a:r>
            <a:r>
              <a:rPr lang="fr-FR" b="0" dirty="0" smtClean="0"/>
              <a:t> of </a:t>
            </a:r>
            <a:r>
              <a:rPr lang="fr-FR" b="0" dirty="0" err="1" smtClean="0"/>
              <a:t>current</a:t>
            </a:r>
            <a:r>
              <a:rPr lang="fr-FR" b="0" dirty="0" smtClean="0"/>
              <a:t> </a:t>
            </a:r>
            <a:r>
              <a:rPr lang="fr-FR" b="0" dirty="0" err="1" smtClean="0"/>
              <a:t>well-being</a:t>
            </a:r>
            <a:r>
              <a:rPr lang="fr-FR" b="0" dirty="0" smtClean="0"/>
              <a:t> </a:t>
            </a:r>
            <a:r>
              <a:rPr lang="fr-FR" dirty="0" smtClean="0"/>
              <a:t>U(Y, R, S)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Methodology</a:t>
            </a:r>
            <a:br>
              <a:rPr lang="en-GB" dirty="0"/>
            </a:br>
            <a:r>
              <a:rPr lang="en-GB" dirty="0">
                <a:solidFill>
                  <a:srgbClr val="00B050"/>
                </a:solidFill>
              </a:rPr>
              <a:t>Extended </a:t>
            </a:r>
            <a:r>
              <a:rPr lang="en-GB" dirty="0"/>
              <a:t>growth accounting</a:t>
            </a:r>
          </a:p>
        </p:txBody>
      </p:sp>
    </p:spTree>
    <p:extLst>
      <p:ext uri="{BB962C8B-B14F-4D97-AF65-F5344CB8AC3E}">
        <p14:creationId xmlns:p14="http://schemas.microsoft.com/office/powerpoint/2010/main" val="290521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8400" y="2272699"/>
            <a:ext cx="6624000" cy="566822"/>
          </a:xfrm>
        </p:spPr>
        <p:txBody>
          <a:bodyPr/>
          <a:lstStyle/>
          <a:p>
            <a:r>
              <a:rPr lang="en-GB" dirty="0" err="1" smtClean="0"/>
              <a:t>REsults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>
                <a:solidFill>
                  <a:srgbClr val="006299"/>
                </a:solidFill>
              </a:rPr>
              <a:pPr/>
              <a:t>18</a:t>
            </a:fld>
            <a:endParaRPr lang="en-US">
              <a:solidFill>
                <a:srgbClr val="0062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92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239984"/>
            <a:ext cx="8514000" cy="5171616"/>
          </a:xfrm>
        </p:spPr>
        <p:txBody>
          <a:bodyPr>
            <a:noAutofit/>
          </a:bodyPr>
          <a:lstStyle/>
          <a:p>
            <a:r>
              <a:rPr lang="en-GB" dirty="0" smtClean="0">
                <a:solidFill>
                  <a:srgbClr val="00B050"/>
                </a:solidFill>
              </a:rPr>
              <a:t>GDP, labour and produced capital</a:t>
            </a:r>
          </a:p>
          <a:p>
            <a:pPr marL="968400" lvl="1" indent="-457200">
              <a:buFont typeface="+mj-lt"/>
              <a:buAutoNum type="arabicParenR"/>
            </a:pPr>
            <a:endParaRPr lang="en-GB" dirty="0" smtClean="0"/>
          </a:p>
          <a:p>
            <a:r>
              <a:rPr lang="en-GB" dirty="0" smtClean="0">
                <a:solidFill>
                  <a:srgbClr val="00B050"/>
                </a:solidFill>
              </a:rPr>
              <a:t>Natural assets</a:t>
            </a:r>
            <a:r>
              <a:rPr lang="en-GB" dirty="0" smtClean="0"/>
              <a:t>: </a:t>
            </a:r>
            <a:r>
              <a:rPr lang="en-GB" b="0" dirty="0" smtClean="0"/>
              <a:t>fossil fuels (oil, gas, </a:t>
            </a:r>
            <a:r>
              <a:rPr lang="en-US" b="0" dirty="0" smtClean="0"/>
              <a:t>hard coal, soft coal) + minerals (iron ore, </a:t>
            </a:r>
            <a:r>
              <a:rPr lang="en-US" b="0" dirty="0"/>
              <a:t>bauxite, copper, lead</a:t>
            </a:r>
            <a:r>
              <a:rPr lang="en-US" b="0" dirty="0" smtClean="0"/>
              <a:t>, nickel, tin, zinc, </a:t>
            </a:r>
            <a:r>
              <a:rPr lang="en-US" b="0" dirty="0"/>
              <a:t>gold, </a:t>
            </a:r>
            <a:r>
              <a:rPr lang="en-US" b="0" dirty="0" smtClean="0"/>
              <a:t>silver, phosphate)</a:t>
            </a:r>
          </a:p>
          <a:p>
            <a:pPr marL="968400" lvl="1" indent="-457200">
              <a:buFont typeface="+mj-lt"/>
              <a:buAutoNum type="arabicParenR"/>
            </a:pPr>
            <a:endParaRPr lang="en-GB" dirty="0" smtClean="0"/>
          </a:p>
          <a:p>
            <a:r>
              <a:rPr lang="en-GB" dirty="0" smtClean="0">
                <a:solidFill>
                  <a:srgbClr val="00B050"/>
                </a:solidFill>
              </a:rPr>
              <a:t>Air pollutants</a:t>
            </a:r>
          </a:p>
          <a:p>
            <a:pPr lvl="1"/>
            <a:r>
              <a:rPr lang="en-GB" dirty="0" smtClean="0"/>
              <a:t>CO2 (Carbon dioxide)</a:t>
            </a:r>
          </a:p>
          <a:p>
            <a:pPr lvl="1"/>
            <a:r>
              <a:rPr lang="en-GB" dirty="0" smtClean="0"/>
              <a:t>CH4 (methane), N2O (nitrous dioxide)</a:t>
            </a:r>
          </a:p>
          <a:p>
            <a:pPr lvl="1"/>
            <a:r>
              <a:rPr lang="en-GB" dirty="0" err="1" smtClean="0"/>
              <a:t>Sox</a:t>
            </a:r>
            <a:r>
              <a:rPr lang="en-GB" dirty="0" smtClean="0"/>
              <a:t> (sulphur oxide), </a:t>
            </a:r>
            <a:r>
              <a:rPr lang="en-GB" dirty="0" err="1" smtClean="0"/>
              <a:t>Nox</a:t>
            </a:r>
            <a:r>
              <a:rPr lang="en-GB" dirty="0" smtClean="0"/>
              <a:t> (nitrogen </a:t>
            </a:r>
            <a:r>
              <a:rPr lang="en-GB" dirty="0" err="1" smtClean="0"/>
              <a:t>oxydes</a:t>
            </a:r>
            <a:r>
              <a:rPr lang="en-GB" dirty="0" smtClean="0"/>
              <a:t>),</a:t>
            </a:r>
          </a:p>
          <a:p>
            <a:pPr lvl="1"/>
            <a:r>
              <a:rPr lang="en-GB" dirty="0" smtClean="0"/>
              <a:t>NMVOC (non-methane volatile organic compounds),</a:t>
            </a:r>
          </a:p>
          <a:p>
            <a:pPr lvl="1"/>
            <a:r>
              <a:rPr lang="en-GB" dirty="0" smtClean="0"/>
              <a:t>CO (carbon monoxide), PM10 (</a:t>
            </a:r>
            <a:r>
              <a:rPr lang="en-GB" dirty="0" err="1" smtClean="0"/>
              <a:t>particuate</a:t>
            </a:r>
            <a:r>
              <a:rPr lang="en-GB" dirty="0" smtClean="0"/>
              <a:t> matter)</a:t>
            </a:r>
            <a:endParaRPr lang="en-GB" dirty="0"/>
          </a:p>
          <a:p>
            <a:endParaRPr lang="fr-FR" sz="1800" dirty="0" smtClean="0"/>
          </a:p>
          <a:p>
            <a:r>
              <a:rPr lang="fr-FR" sz="1800" dirty="0" smtClean="0"/>
              <a:t>Sources: </a:t>
            </a:r>
            <a:r>
              <a:rPr lang="fr-FR" sz="1800" dirty="0" err="1" smtClean="0"/>
              <a:t>see</a:t>
            </a:r>
            <a:r>
              <a:rPr lang="fr-FR" sz="1800" dirty="0" smtClean="0"/>
              <a:t> </a:t>
            </a:r>
            <a:r>
              <a:rPr lang="en-GB" sz="1800" dirty="0"/>
              <a:t>Cárdenas </a:t>
            </a:r>
            <a:r>
              <a:rPr lang="en-GB" sz="1800" dirty="0" err="1"/>
              <a:t>Haščič</a:t>
            </a:r>
            <a:r>
              <a:rPr lang="en-GB" sz="1800" dirty="0"/>
              <a:t> and </a:t>
            </a:r>
            <a:r>
              <a:rPr lang="en-GB" sz="1800" dirty="0" err="1"/>
              <a:t>Souchier</a:t>
            </a:r>
            <a:r>
              <a:rPr lang="en-GB" sz="1800" dirty="0"/>
              <a:t> (2018), </a:t>
            </a:r>
            <a:r>
              <a:rPr lang="en-GB" b="0" dirty="0"/>
              <a:t>	</a:t>
            </a:r>
          </a:p>
          <a:p>
            <a:endParaRPr lang="en-GB" sz="1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59632" y="233352"/>
            <a:ext cx="7416000" cy="1094408"/>
          </a:xfrm>
        </p:spPr>
        <p:txBody>
          <a:bodyPr/>
          <a:lstStyle/>
          <a:p>
            <a:r>
              <a:rPr lang="en-GB" dirty="0"/>
              <a:t>Data</a:t>
            </a:r>
            <a:br>
              <a:rPr lang="en-GB" dirty="0"/>
            </a:br>
            <a:r>
              <a:rPr lang="en-GB" dirty="0"/>
              <a:t>46 countries (OECD + G20) from </a:t>
            </a:r>
            <a:r>
              <a:rPr lang="en-GB" dirty="0" smtClean="0"/>
              <a:t>1991 </a:t>
            </a:r>
            <a:r>
              <a:rPr lang="en-GB" dirty="0"/>
              <a:t>to 2013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560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By </a:t>
            </a:r>
            <a:r>
              <a:rPr lang="fr-FR" dirty="0" err="1" smtClean="0"/>
              <a:t>way</a:t>
            </a:r>
            <a:r>
              <a:rPr lang="fr-FR" dirty="0" smtClean="0"/>
              <a:t> of background</a:t>
            </a:r>
          </a:p>
          <a:p>
            <a:endParaRPr lang="fr-FR" dirty="0" smtClean="0"/>
          </a:p>
          <a:p>
            <a:r>
              <a:rPr lang="fr-FR" dirty="0" err="1" smtClean="0"/>
              <a:t>Bringing</a:t>
            </a:r>
            <a:r>
              <a:rPr lang="fr-FR" dirty="0" smtClean="0"/>
              <a:t> nature </a:t>
            </a:r>
            <a:r>
              <a:rPr lang="fr-FR" dirty="0" err="1" smtClean="0"/>
              <a:t>into</a:t>
            </a:r>
            <a:r>
              <a:rPr lang="fr-FR" dirty="0" smtClean="0"/>
              <a:t> the </a:t>
            </a:r>
            <a:r>
              <a:rPr lang="fr-FR" dirty="0" err="1" smtClean="0"/>
              <a:t>productivity</a:t>
            </a:r>
            <a:r>
              <a:rPr lang="fr-FR" dirty="0" smtClean="0"/>
              <a:t> </a:t>
            </a:r>
            <a:r>
              <a:rPr lang="fr-FR" dirty="0" err="1" smtClean="0"/>
              <a:t>picture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err="1" smtClean="0"/>
              <a:t>Some</a:t>
            </a:r>
            <a:r>
              <a:rPr lang="fr-FR" dirty="0" smtClean="0"/>
              <a:t> </a:t>
            </a:r>
            <a:r>
              <a:rPr lang="fr-FR" dirty="0" err="1" smtClean="0"/>
              <a:t>results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Conclusions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Overview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472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7238419"/>
              </p:ext>
            </p:extLst>
          </p:nvPr>
        </p:nvGraphicFramePr>
        <p:xfrm>
          <a:off x="179512" y="1340768"/>
          <a:ext cx="8611897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9512" y="5157192"/>
            <a:ext cx="8802488" cy="1584176"/>
          </a:xfrm>
        </p:spPr>
        <p:txBody>
          <a:bodyPr/>
          <a:lstStyle/>
          <a:p>
            <a:r>
              <a:rPr lang="en-GB" sz="1800" dirty="0" smtClean="0"/>
              <a:t>Countries </a:t>
            </a:r>
            <a:r>
              <a:rPr lang="en-GB" sz="1800" dirty="0"/>
              <a:t>that have increased </a:t>
            </a:r>
            <a:r>
              <a:rPr lang="en-GB" sz="1800" dirty="0" smtClean="0"/>
              <a:t>emissions: effective growth &lt; GDP growth</a:t>
            </a:r>
            <a:endParaRPr lang="en-GB" sz="1800" dirty="0" smtClean="0"/>
          </a:p>
          <a:p>
            <a:r>
              <a:rPr lang="en-GB" sz="1800" dirty="0" smtClean="0"/>
              <a:t>Countries </a:t>
            </a:r>
            <a:r>
              <a:rPr lang="en-GB" sz="1800" dirty="0"/>
              <a:t>that have decreased </a:t>
            </a:r>
            <a:r>
              <a:rPr lang="en-GB" sz="1800" dirty="0" smtClean="0"/>
              <a:t>emissions: effective growth &gt; GDP growth</a:t>
            </a:r>
            <a:endParaRPr lang="en-GB" sz="1800" dirty="0" smtClean="0"/>
          </a:p>
          <a:p>
            <a:r>
              <a:rPr lang="en-GB" sz="1800" dirty="0" smtClean="0"/>
              <a:t>The </a:t>
            </a:r>
            <a:r>
              <a:rPr lang="en-GB" sz="1800" dirty="0"/>
              <a:t>adjustment is small for </a:t>
            </a:r>
            <a:r>
              <a:rPr lang="en-GB" sz="1800" dirty="0" smtClean="0"/>
              <a:t>many </a:t>
            </a:r>
            <a:r>
              <a:rPr lang="en-GB" sz="1800" dirty="0" smtClean="0"/>
              <a:t>countries </a:t>
            </a:r>
            <a:endParaRPr lang="en-GB" sz="1800" dirty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59632" y="219064"/>
            <a:ext cx="7416000" cy="1094408"/>
          </a:xfrm>
        </p:spPr>
        <p:txBody>
          <a:bodyPr/>
          <a:lstStyle/>
          <a:p>
            <a:r>
              <a:rPr lang="en-GB" dirty="0" smtClean="0"/>
              <a:t>Results</a:t>
            </a:r>
            <a:br>
              <a:rPr lang="en-GB" dirty="0" smtClean="0"/>
            </a:br>
            <a:r>
              <a:rPr lang="en-GB" sz="2400" dirty="0" smtClean="0"/>
              <a:t>GDP growth </a:t>
            </a:r>
            <a:r>
              <a:rPr lang="en-GB" sz="2400" dirty="0" smtClean="0">
                <a:solidFill>
                  <a:srgbClr val="00B050"/>
                </a:solidFill>
              </a:rPr>
              <a:t>+ adjustment for pollution abatement</a:t>
            </a:r>
            <a:r>
              <a:rPr lang="en-GB" sz="2400" dirty="0" smtClean="0"/>
              <a:t/>
            </a:r>
            <a:br>
              <a:rPr lang="en-GB" sz="2400" dirty="0" smtClean="0"/>
            </a:br>
            <a:endParaRPr lang="en-GB" dirty="0"/>
          </a:p>
        </p:txBody>
      </p:sp>
      <p:sp>
        <p:nvSpPr>
          <p:cNvPr id="10" name="Oval 9"/>
          <p:cNvSpPr/>
          <p:nvPr/>
        </p:nvSpPr>
        <p:spPr>
          <a:xfrm>
            <a:off x="2145242" y="3645024"/>
            <a:ext cx="166358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469102" y="3603728"/>
            <a:ext cx="460950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3179769" y="3681956"/>
            <a:ext cx="227290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6521866" y="3592066"/>
            <a:ext cx="219524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3526789" y="3636260"/>
            <a:ext cx="244137" cy="1296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6701718" y="3603728"/>
            <a:ext cx="261564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3909069" y="3616424"/>
            <a:ext cx="216813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4588251" y="3622574"/>
            <a:ext cx="256924" cy="11601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5447617" y="3597638"/>
            <a:ext cx="476447" cy="14628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7764845" y="3597439"/>
            <a:ext cx="390666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2615135" y="3664565"/>
            <a:ext cx="288033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/>
          <p:cNvSpPr/>
          <p:nvPr/>
        </p:nvSpPr>
        <p:spPr>
          <a:xfrm>
            <a:off x="4402483" y="3625408"/>
            <a:ext cx="216813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/>
          <p:cNvSpPr/>
          <p:nvPr/>
        </p:nvSpPr>
        <p:spPr>
          <a:xfrm>
            <a:off x="6189734" y="3618091"/>
            <a:ext cx="196342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/>
          <p:cNvSpPr/>
          <p:nvPr/>
        </p:nvSpPr>
        <p:spPr>
          <a:xfrm>
            <a:off x="8105868" y="3592066"/>
            <a:ext cx="182623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2903168" y="1412776"/>
            <a:ext cx="224489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dirty="0" smtClean="0"/>
              <a:t>Effective output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25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9426113"/>
              </p:ext>
            </p:extLst>
          </p:nvPr>
        </p:nvGraphicFramePr>
        <p:xfrm>
          <a:off x="107504" y="1319600"/>
          <a:ext cx="8856984" cy="390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4" y="5229200"/>
            <a:ext cx="8928992" cy="1584176"/>
          </a:xfrm>
        </p:spPr>
        <p:txBody>
          <a:bodyPr/>
          <a:lstStyle/>
          <a:p>
            <a:r>
              <a:rPr lang="en-GB" sz="1600" dirty="0" smtClean="0"/>
              <a:t>The contribution of natural capital is important in some countries</a:t>
            </a:r>
          </a:p>
          <a:p>
            <a:r>
              <a:rPr lang="en-GB" sz="1600" dirty="0" smtClean="0"/>
              <a:t>Some countries are becoming less dependent on natural resources to sustain growth</a:t>
            </a:r>
          </a:p>
          <a:p>
            <a:r>
              <a:rPr lang="en-GB" sz="1600" dirty="0" smtClean="0"/>
              <a:t>EAMFP growth is the main component of output growth for most countries.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59632" y="246360"/>
            <a:ext cx="7704856" cy="950392"/>
          </a:xfrm>
        </p:spPr>
        <p:txBody>
          <a:bodyPr/>
          <a:lstStyle/>
          <a:p>
            <a:r>
              <a:rPr lang="en-GB" dirty="0" smtClean="0"/>
              <a:t>Results</a:t>
            </a:r>
            <a:r>
              <a:rPr lang="en-GB" dirty="0" smtClean="0">
                <a:solidFill>
                  <a:srgbClr val="00B050"/>
                </a:solidFill>
              </a:rPr>
              <a:t/>
            </a:r>
            <a:br>
              <a:rPr lang="en-GB" dirty="0" smtClean="0">
                <a:solidFill>
                  <a:srgbClr val="00B050"/>
                </a:solidFill>
              </a:rPr>
            </a:br>
            <a:r>
              <a:rPr lang="en-GB" dirty="0"/>
              <a:t>Identification of sources of growth (1991-2013)</a:t>
            </a:r>
          </a:p>
        </p:txBody>
      </p:sp>
      <p:sp>
        <p:nvSpPr>
          <p:cNvPr id="6" name="Oval 5"/>
          <p:cNvSpPr/>
          <p:nvPr/>
        </p:nvSpPr>
        <p:spPr>
          <a:xfrm>
            <a:off x="416732" y="3857166"/>
            <a:ext cx="252028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4067944" y="3866350"/>
            <a:ext cx="288032" cy="1512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187689" y="3866350"/>
            <a:ext cx="216024" cy="107287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541898" y="3949939"/>
            <a:ext cx="216024" cy="11564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316416" y="4011778"/>
            <a:ext cx="145976" cy="6559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7214241" y="3907730"/>
            <a:ext cx="199865" cy="8472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839779" y="3857166"/>
            <a:ext cx="342038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6285489" y="4011778"/>
            <a:ext cx="216024" cy="7853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460163" y="3949939"/>
            <a:ext cx="399869" cy="7177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33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Adjustment for pollution abatement</a:t>
            </a:r>
            <a:endParaRPr lang="en-GB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894123"/>
              </p:ext>
            </p:extLst>
          </p:nvPr>
        </p:nvGraphicFramePr>
        <p:xfrm>
          <a:off x="395536" y="1268760"/>
          <a:ext cx="8136906" cy="57600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0684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8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Germany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Japan</a:t>
                      </a:r>
                      <a:br>
                        <a:rPr lang="en-GB" sz="2000">
                          <a:effectLst/>
                        </a:rPr>
                      </a:br>
                      <a:r>
                        <a:rPr lang="en-GB" sz="2000">
                          <a:effectLst/>
                        </a:rPr>
                        <a:t/>
                      </a:r>
                      <a:br>
                        <a:rPr lang="en-GB" sz="2000">
                          <a:effectLst/>
                        </a:rPr>
                      </a:b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India</a:t>
                      </a:r>
                      <a:r>
                        <a:rPr lang="en-GB" sz="2000" dirty="0">
                          <a:effectLst/>
                        </a:rPr>
                        <a:t/>
                      </a:r>
                      <a:br>
                        <a:rPr lang="en-GB" sz="2000" dirty="0">
                          <a:effectLst/>
                        </a:rPr>
                      </a:b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China 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52023"/>
              </p:ext>
            </p:extLst>
          </p:nvPr>
        </p:nvGraphicFramePr>
        <p:xfrm>
          <a:off x="611560" y="1701048"/>
          <a:ext cx="3285474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5" name="Bitmap Image" r:id="rId4" imgW="2752381" imgH="1809524" progId="Paint.Picture">
                  <p:embed/>
                </p:oleObj>
              </mc:Choice>
              <mc:Fallback>
                <p:oleObj name="Bitmap Image" r:id="rId4" imgW="2752381" imgH="1809524" progId="Paint.Picture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1701048"/>
                        <a:ext cx="3285474" cy="216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3453553"/>
              </p:ext>
            </p:extLst>
          </p:nvPr>
        </p:nvGraphicFramePr>
        <p:xfrm>
          <a:off x="4930477" y="1647824"/>
          <a:ext cx="3407487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6" name="Bitmap Image" r:id="rId6" imgW="2809524" imgH="1781424" progId="Paint.Picture">
                  <p:embed/>
                </p:oleObj>
              </mc:Choice>
              <mc:Fallback>
                <p:oleObj name="Bitmap Image" r:id="rId6" imgW="2809524" imgH="1781424" progId="Paint.Pictur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0477" y="1647824"/>
                        <a:ext cx="3407487" cy="216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0435141"/>
              </p:ext>
            </p:extLst>
          </p:nvPr>
        </p:nvGraphicFramePr>
        <p:xfrm>
          <a:off x="683568" y="4581128"/>
          <a:ext cx="3474783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7" name="Bitmap Image" r:id="rId8" imgW="2819794" imgH="1752381" progId="Paint.Picture">
                  <p:embed/>
                </p:oleObj>
              </mc:Choice>
              <mc:Fallback>
                <p:oleObj name="Bitmap Image" r:id="rId8" imgW="2819794" imgH="1752381" progId="Paint.Pictur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581128"/>
                        <a:ext cx="3474783" cy="216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3868252"/>
              </p:ext>
            </p:extLst>
          </p:nvPr>
        </p:nvGraphicFramePr>
        <p:xfrm>
          <a:off x="4788024" y="4509120"/>
          <a:ext cx="3489231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8" name="Bitmap Image" r:id="rId10" imgW="2800741" imgH="1733333" progId="Paint.Picture">
                  <p:embed/>
                </p:oleObj>
              </mc:Choice>
              <mc:Fallback>
                <p:oleObj name="Bitmap Image" r:id="rId10" imgW="2800741" imgH="1733333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4509120"/>
                        <a:ext cx="3489231" cy="216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055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Contribution of Natural Capital</a:t>
            </a:r>
            <a:endParaRPr lang="en-GB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495364"/>
              </p:ext>
            </p:extLst>
          </p:nvPr>
        </p:nvGraphicFramePr>
        <p:xfrm>
          <a:off x="504829" y="1283048"/>
          <a:ext cx="8136906" cy="57600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0684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8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Chile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United Kingdom</a:t>
                      </a:r>
                      <a:r>
                        <a:rPr lang="en-GB" sz="2000" dirty="0">
                          <a:effectLst/>
                        </a:rPr>
                        <a:t/>
                      </a:r>
                      <a:br>
                        <a:rPr lang="en-GB" sz="2000" dirty="0">
                          <a:effectLst/>
                        </a:rPr>
                      </a:br>
                      <a:r>
                        <a:rPr lang="en-GB" sz="2000" dirty="0">
                          <a:effectLst/>
                        </a:rPr>
                        <a:t/>
                      </a:r>
                      <a:br>
                        <a:rPr lang="en-GB" sz="2000" dirty="0">
                          <a:effectLst/>
                        </a:rPr>
                      </a:b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China</a:t>
                      </a:r>
                      <a:r>
                        <a:rPr lang="en-GB" sz="2000" dirty="0">
                          <a:effectLst/>
                        </a:rPr>
                        <a:t/>
                      </a:r>
                      <a:br>
                        <a:rPr lang="en-GB" sz="2000" dirty="0">
                          <a:effectLst/>
                        </a:rPr>
                      </a:b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Russia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7162099"/>
              </p:ext>
            </p:extLst>
          </p:nvPr>
        </p:nvGraphicFramePr>
        <p:xfrm>
          <a:off x="827584" y="1700808"/>
          <a:ext cx="3143662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83" name="Bitmap Image" r:id="rId4" imgW="2952381" imgH="2029108" progId="Paint.Picture">
                  <p:embed/>
                </p:oleObj>
              </mc:Choice>
              <mc:Fallback>
                <p:oleObj name="Bitmap Image" r:id="rId4" imgW="2952381" imgH="2029108" progId="Paint.Picture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700808"/>
                        <a:ext cx="3143662" cy="216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95324"/>
              </p:ext>
            </p:extLst>
          </p:nvPr>
        </p:nvGraphicFramePr>
        <p:xfrm>
          <a:off x="5048944" y="1772816"/>
          <a:ext cx="3195464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84" name="Bitmap Image" r:id="rId6" imgW="2914286" imgH="1971950" progId="Paint.Picture">
                  <p:embed/>
                </p:oleObj>
              </mc:Choice>
              <mc:Fallback>
                <p:oleObj name="Bitmap Image" r:id="rId6" imgW="2914286" imgH="1971950" progId="Paint.Picture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944" y="1772816"/>
                        <a:ext cx="3195464" cy="216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23213"/>
              </p:ext>
            </p:extLst>
          </p:nvPr>
        </p:nvGraphicFramePr>
        <p:xfrm>
          <a:off x="5154111" y="4489741"/>
          <a:ext cx="3090297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85" name="Bitmap Image" r:id="rId8" imgW="2752381" imgH="1924319" progId="Paint.Picture">
                  <p:embed/>
                </p:oleObj>
              </mc:Choice>
              <mc:Fallback>
                <p:oleObj name="Bitmap Image" r:id="rId8" imgW="2752381" imgH="1924319" progId="Paint.Picture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4111" y="4489741"/>
                        <a:ext cx="3090297" cy="216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7584" y="4498802"/>
            <a:ext cx="3370031" cy="23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8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8400" y="2272699"/>
            <a:ext cx="6624000" cy="566822"/>
          </a:xfrm>
        </p:spPr>
        <p:txBody>
          <a:bodyPr/>
          <a:lstStyle/>
          <a:p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>
                <a:solidFill>
                  <a:srgbClr val="006299"/>
                </a:solidFill>
              </a:rPr>
              <a:pPr/>
              <a:t>24</a:t>
            </a:fld>
            <a:endParaRPr lang="en-US">
              <a:solidFill>
                <a:srgbClr val="0062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02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60776" y="188912"/>
            <a:ext cx="6696688" cy="1007839"/>
          </a:xfrm>
        </p:spPr>
        <p:txBody>
          <a:bodyPr/>
          <a:lstStyle/>
          <a:p>
            <a:pPr>
              <a:spcAft>
                <a:spcPts val="300"/>
              </a:spcAft>
            </a:pPr>
            <a:r>
              <a:rPr lang="fr-FR" dirty="0" smtClean="0"/>
              <a:t>Conclusions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68312" y="1484784"/>
            <a:ext cx="8513688" cy="5171616"/>
          </a:xfrm>
        </p:spPr>
        <p:txBody>
          <a:bodyPr>
            <a:normAutofit lnSpcReduction="10000"/>
          </a:bodyPr>
          <a:lstStyle/>
          <a:p>
            <a:r>
              <a:rPr lang="en-GB" sz="2800" dirty="0" smtClean="0">
                <a:solidFill>
                  <a:srgbClr val="00B050"/>
                </a:solidFill>
              </a:rPr>
              <a:t>EAMFP – better assessment of economic </a:t>
            </a:r>
            <a:r>
              <a:rPr lang="en-GB" sz="2800" dirty="0">
                <a:solidFill>
                  <a:srgbClr val="00B050"/>
                </a:solidFill>
              </a:rPr>
              <a:t>performance </a:t>
            </a:r>
            <a:r>
              <a:rPr lang="en-GB" sz="2800" dirty="0" smtClean="0">
                <a:solidFill>
                  <a:srgbClr val="00B050"/>
                </a:solidFill>
              </a:rPr>
              <a:t>and innovation</a:t>
            </a:r>
          </a:p>
          <a:p>
            <a:endParaRPr lang="en-GB" sz="2800" dirty="0" smtClean="0">
              <a:solidFill>
                <a:srgbClr val="00B050"/>
              </a:solidFill>
            </a:endParaRPr>
          </a:p>
          <a:p>
            <a:r>
              <a:rPr lang="en-GB" sz="2800" dirty="0" smtClean="0">
                <a:solidFill>
                  <a:srgbClr val="00B050"/>
                </a:solidFill>
              </a:rPr>
              <a:t>Role of non-produced assets and some pollutants</a:t>
            </a:r>
          </a:p>
          <a:p>
            <a:endParaRPr lang="en-GB" sz="2800" dirty="0" smtClean="0">
              <a:solidFill>
                <a:srgbClr val="00B050"/>
              </a:solidFill>
            </a:endParaRPr>
          </a:p>
          <a:p>
            <a:r>
              <a:rPr lang="en-GB" sz="2800" dirty="0" smtClean="0">
                <a:solidFill>
                  <a:srgbClr val="00B050"/>
                </a:solidFill>
              </a:rPr>
              <a:t>Quite a few measurement issues left but useful policy messages emerging</a:t>
            </a:r>
          </a:p>
          <a:p>
            <a:endParaRPr lang="fr-FR" sz="2800" dirty="0" smtClean="0">
              <a:solidFill>
                <a:srgbClr val="00B050"/>
              </a:solidFill>
            </a:endParaRPr>
          </a:p>
          <a:p>
            <a:r>
              <a:rPr lang="fr-FR" sz="2800" dirty="0" smtClean="0">
                <a:solidFill>
                  <a:srgbClr val="00B050"/>
                </a:solidFill>
              </a:rPr>
              <a:t>EAMFP </a:t>
            </a:r>
            <a:r>
              <a:rPr lang="fr-FR" sz="2800" dirty="0" err="1" smtClean="0">
                <a:solidFill>
                  <a:srgbClr val="00B050"/>
                </a:solidFill>
              </a:rPr>
              <a:t>needs</a:t>
            </a:r>
            <a:r>
              <a:rPr lang="fr-FR" sz="2800" dirty="0" smtClean="0">
                <a:solidFill>
                  <a:srgbClr val="00B050"/>
                </a:solidFill>
              </a:rPr>
              <a:t> to </a:t>
            </a:r>
            <a:r>
              <a:rPr lang="fr-FR" sz="2800" dirty="0" err="1" smtClean="0">
                <a:solidFill>
                  <a:srgbClr val="00B050"/>
                </a:solidFill>
              </a:rPr>
              <a:t>be</a:t>
            </a:r>
            <a:r>
              <a:rPr lang="fr-FR" sz="2800" dirty="0" smtClean="0">
                <a:solidFill>
                  <a:srgbClr val="00B050"/>
                </a:solidFill>
              </a:rPr>
              <a:t> </a:t>
            </a:r>
            <a:r>
              <a:rPr lang="fr-FR" sz="2800" dirty="0" err="1" smtClean="0">
                <a:solidFill>
                  <a:srgbClr val="00B050"/>
                </a:solidFill>
              </a:rPr>
              <a:t>complemented</a:t>
            </a:r>
            <a:r>
              <a:rPr lang="fr-FR" sz="2800" dirty="0" smtClean="0">
                <a:solidFill>
                  <a:srgbClr val="00B050"/>
                </a:solidFill>
              </a:rPr>
              <a:t> by but not </a:t>
            </a:r>
            <a:r>
              <a:rPr lang="fr-FR" sz="2800" dirty="0" err="1" smtClean="0">
                <a:solidFill>
                  <a:srgbClr val="00B050"/>
                </a:solidFill>
              </a:rPr>
              <a:t>confused</a:t>
            </a:r>
            <a:r>
              <a:rPr lang="fr-FR" sz="2800" dirty="0" smtClean="0">
                <a:solidFill>
                  <a:srgbClr val="00B050"/>
                </a:solidFill>
              </a:rPr>
              <a:t> </a:t>
            </a:r>
            <a:r>
              <a:rPr lang="fr-FR" sz="2800" dirty="0" err="1" smtClean="0">
                <a:solidFill>
                  <a:srgbClr val="00B050"/>
                </a:solidFill>
              </a:rPr>
              <a:t>with</a:t>
            </a:r>
            <a:r>
              <a:rPr lang="fr-FR" sz="2800" dirty="0" smtClean="0">
                <a:solidFill>
                  <a:srgbClr val="00B050"/>
                </a:solidFill>
              </a:rPr>
              <a:t> </a:t>
            </a:r>
            <a:r>
              <a:rPr lang="fr-FR" sz="2800" dirty="0" err="1" smtClean="0">
                <a:solidFill>
                  <a:srgbClr val="00B050"/>
                </a:solidFill>
              </a:rPr>
              <a:t>welfare-related</a:t>
            </a:r>
            <a:r>
              <a:rPr lang="fr-FR" sz="2800" dirty="0" smtClean="0">
                <a:solidFill>
                  <a:srgbClr val="00B050"/>
                </a:solidFill>
              </a:rPr>
              <a:t> </a:t>
            </a:r>
            <a:r>
              <a:rPr lang="fr-FR" sz="2800" dirty="0" err="1" smtClean="0">
                <a:solidFill>
                  <a:srgbClr val="00B050"/>
                </a:solidFill>
              </a:rPr>
              <a:t>measures</a:t>
            </a:r>
            <a:endParaRPr lang="en-GB" sz="2800" dirty="0" smtClean="0"/>
          </a:p>
          <a:p>
            <a:pPr lvl="2"/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149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59632" y="246360"/>
            <a:ext cx="7416000" cy="1094408"/>
          </a:xfrm>
        </p:spPr>
        <p:txBody>
          <a:bodyPr/>
          <a:lstStyle/>
          <a:p>
            <a:r>
              <a:rPr lang="en-GB" dirty="0" smtClean="0"/>
              <a:t>Next steps </a:t>
            </a:r>
            <a:br>
              <a:rPr lang="en-GB" dirty="0" smtClean="0"/>
            </a:br>
            <a:r>
              <a:rPr lang="en-GB" dirty="0" smtClean="0"/>
              <a:t>OECD</a:t>
            </a:r>
            <a:r>
              <a:rPr lang="en-GB" i="1" dirty="0"/>
              <a:t/>
            </a:r>
            <a:br>
              <a:rPr lang="en-GB" i="1" dirty="0"/>
            </a:b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8000" y="1332384"/>
            <a:ext cx="8496488" cy="5256584"/>
          </a:xfrm>
        </p:spPr>
        <p:txBody>
          <a:bodyPr/>
          <a:lstStyle/>
          <a:p>
            <a:r>
              <a:rPr lang="en-GB" dirty="0" smtClean="0">
                <a:solidFill>
                  <a:srgbClr val="00B050"/>
                </a:solidFill>
              </a:rPr>
              <a:t>Gain </a:t>
            </a:r>
            <a:r>
              <a:rPr lang="en-GB" dirty="0">
                <a:solidFill>
                  <a:srgbClr val="00B050"/>
                </a:solidFill>
              </a:rPr>
              <a:t>experience from use of the </a:t>
            </a:r>
            <a:r>
              <a:rPr lang="en-GB" dirty="0" smtClean="0">
                <a:solidFill>
                  <a:srgbClr val="00B050"/>
                </a:solidFill>
              </a:rPr>
              <a:t>indicator </a:t>
            </a:r>
            <a:r>
              <a:rPr lang="en-GB" b="0" dirty="0" smtClean="0"/>
              <a:t>(in country reviews, policy analyses)</a:t>
            </a:r>
          </a:p>
          <a:p>
            <a:r>
              <a:rPr lang="en-GB" dirty="0" smtClean="0">
                <a:solidFill>
                  <a:srgbClr val="00B050"/>
                </a:solidFill>
              </a:rPr>
              <a:t>Improvements in methodology</a:t>
            </a:r>
          </a:p>
          <a:p>
            <a:pPr lvl="1"/>
            <a:r>
              <a:rPr lang="en-GB" dirty="0" smtClean="0"/>
              <a:t>Estimation </a:t>
            </a:r>
            <a:r>
              <a:rPr lang="en-GB" dirty="0"/>
              <a:t>of elasticities of GDP w.r.t. pollution</a:t>
            </a:r>
          </a:p>
          <a:p>
            <a:r>
              <a:rPr lang="en-GB" dirty="0" smtClean="0">
                <a:solidFill>
                  <a:srgbClr val="00B050"/>
                </a:solidFill>
              </a:rPr>
              <a:t>Improvements </a:t>
            </a:r>
            <a:r>
              <a:rPr lang="en-GB" dirty="0">
                <a:solidFill>
                  <a:srgbClr val="00B050"/>
                </a:solidFill>
              </a:rPr>
              <a:t>in the underlying data:</a:t>
            </a:r>
          </a:p>
          <a:p>
            <a:pPr lvl="1"/>
            <a:r>
              <a:rPr lang="en-GB" dirty="0"/>
              <a:t>Natural resource accounts (SEEA) 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Renewable assets</a:t>
            </a:r>
            <a:r>
              <a:rPr lang="en-GB" dirty="0"/>
              <a:t> – freshwater, soil, land, forest, </a:t>
            </a:r>
            <a:r>
              <a:rPr lang="en-GB" dirty="0" smtClean="0"/>
              <a:t>aquatic/fish, renewable energy resources</a:t>
            </a:r>
            <a:endParaRPr lang="en-GB" dirty="0"/>
          </a:p>
          <a:p>
            <a:pPr lvl="2"/>
            <a:r>
              <a:rPr lang="en-GB" dirty="0" smtClean="0">
                <a:solidFill>
                  <a:srgbClr val="00B050"/>
                </a:solidFill>
              </a:rPr>
              <a:t>Subsoil </a:t>
            </a:r>
            <a:r>
              <a:rPr lang="en-GB" dirty="0">
                <a:solidFill>
                  <a:srgbClr val="00B050"/>
                </a:solidFill>
              </a:rPr>
              <a:t>assets</a:t>
            </a:r>
            <a:r>
              <a:rPr lang="en-GB" dirty="0"/>
              <a:t> – improve country coverage, monetary valuation, possibly add other mineral types (e.g. rare earths)</a:t>
            </a:r>
          </a:p>
          <a:p>
            <a:pPr lvl="1"/>
            <a:r>
              <a:rPr lang="en-GB" dirty="0" smtClean="0"/>
              <a:t>Emissions </a:t>
            </a:r>
            <a:r>
              <a:rPr lang="en-GB" dirty="0"/>
              <a:t>accounts (SEEA)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Air emissions</a:t>
            </a:r>
            <a:r>
              <a:rPr lang="en-GB" dirty="0"/>
              <a:t> - improve country coverage 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Water</a:t>
            </a:r>
            <a:r>
              <a:rPr lang="en-GB" dirty="0"/>
              <a:t> </a:t>
            </a:r>
            <a:r>
              <a:rPr lang="en-GB" dirty="0" smtClean="0">
                <a:solidFill>
                  <a:srgbClr val="00B050"/>
                </a:solidFill>
              </a:rPr>
              <a:t>emissions</a:t>
            </a:r>
            <a:r>
              <a:rPr lang="en-GB" dirty="0" smtClean="0"/>
              <a:t>, </a:t>
            </a:r>
            <a:r>
              <a:rPr lang="en-GB" dirty="0" smtClean="0">
                <a:solidFill>
                  <a:srgbClr val="00B050"/>
                </a:solidFill>
              </a:rPr>
              <a:t>Nutrient leakage</a:t>
            </a:r>
            <a:r>
              <a:rPr lang="en-GB" dirty="0" smtClean="0"/>
              <a:t>, </a:t>
            </a:r>
            <a:r>
              <a:rPr lang="en-GB" dirty="0">
                <a:solidFill>
                  <a:srgbClr val="00B050"/>
                </a:solidFill>
              </a:rPr>
              <a:t>Landfilling </a:t>
            </a:r>
            <a:endParaRPr lang="en-GB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42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Thank you for your attention!</a:t>
            </a:r>
            <a:br>
              <a:rPr lang="en-GB" dirty="0">
                <a:solidFill>
                  <a:srgbClr val="00B050"/>
                </a:solidFill>
              </a:rPr>
            </a:br>
            <a:r>
              <a:rPr lang="en-GB" dirty="0" smtClean="0">
                <a:solidFill>
                  <a:srgbClr val="00B050"/>
                </a:solidFill>
              </a:rPr>
              <a:t/>
            </a:r>
            <a:br>
              <a:rPr lang="en-GB" dirty="0" smtClean="0">
                <a:solidFill>
                  <a:srgbClr val="00B050"/>
                </a:solidFill>
              </a:rPr>
            </a:br>
            <a:r>
              <a:rPr lang="en-GB" i="1" dirty="0"/>
              <a:t/>
            </a:r>
            <a:br>
              <a:rPr lang="en-GB" i="1" dirty="0"/>
            </a:b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8000" y="1332384"/>
            <a:ext cx="8496488" cy="5256584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fr-FR" b="0" dirty="0" smtClean="0">
                <a:hlinkClick r:id="rId3"/>
              </a:rPr>
              <a:t>Paul.Schreyer@OECD.org</a:t>
            </a:r>
            <a:endParaRPr lang="fr-FR" b="0" dirty="0" smtClean="0"/>
          </a:p>
          <a:p>
            <a:pPr marL="0" indent="0">
              <a:buNone/>
            </a:pPr>
            <a:endParaRPr lang="en-GB" b="0" dirty="0"/>
          </a:p>
          <a:p>
            <a:pPr marL="0" indent="0">
              <a:buNone/>
            </a:pPr>
            <a:endParaRPr lang="en-GB" b="0" dirty="0" smtClean="0"/>
          </a:p>
          <a:p>
            <a:pPr marL="0" indent="0">
              <a:buNone/>
            </a:pPr>
            <a:r>
              <a:rPr lang="en-GB" b="0" dirty="0" smtClean="0"/>
              <a:t>Contact re EAMFP: </a:t>
            </a:r>
            <a:r>
              <a:rPr lang="en-GB" b="0" dirty="0" smtClean="0">
                <a:hlinkClick r:id="rId4"/>
              </a:rPr>
              <a:t>Miguel.CARDENASRODRIGUEZ@oecd.org</a:t>
            </a:r>
          </a:p>
          <a:p>
            <a:pPr marL="0" indent="0">
              <a:buNone/>
            </a:pPr>
            <a:r>
              <a:rPr lang="en-GB" b="0" dirty="0">
                <a:hlinkClick r:id="rId5"/>
              </a:rPr>
              <a:t>Ivan.HASCIC@oecd.org</a:t>
            </a:r>
            <a:endParaRPr lang="en-GB" b="0" dirty="0"/>
          </a:p>
          <a:p>
            <a:pPr marL="0" indent="0">
              <a:buNone/>
            </a:pPr>
            <a:r>
              <a:rPr lang="en-GB" b="0" dirty="0" smtClean="0"/>
              <a:t>Cárdenas </a:t>
            </a:r>
            <a:r>
              <a:rPr lang="en-GB" b="0" dirty="0"/>
              <a:t>Rodríguez M., </a:t>
            </a:r>
            <a:r>
              <a:rPr lang="en-GB" b="0" dirty="0" err="1"/>
              <a:t>Haščič</a:t>
            </a:r>
            <a:r>
              <a:rPr lang="en-GB" b="0" dirty="0"/>
              <a:t> I. and </a:t>
            </a:r>
            <a:r>
              <a:rPr lang="en-GB" b="0" dirty="0" err="1"/>
              <a:t>Souchier</a:t>
            </a:r>
            <a:r>
              <a:rPr lang="en-GB" b="0" dirty="0"/>
              <a:t> M. (2018), "Environmentally Adjusted Multifactor Productivity: Methodology and Empirical Results for OECD and G20 Countries", </a:t>
            </a:r>
            <a:r>
              <a:rPr lang="en-GB" b="0" i="1" dirty="0"/>
              <a:t>OECD Green Growth Papers, </a:t>
            </a:r>
            <a:r>
              <a:rPr lang="en-GB" b="0" dirty="0"/>
              <a:t>No. 2018/02, OECD Publishing, Paris. 	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217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8400" y="2272699"/>
            <a:ext cx="6624000" cy="566822"/>
          </a:xfrm>
        </p:spPr>
        <p:txBody>
          <a:bodyPr/>
          <a:lstStyle/>
          <a:p>
            <a:r>
              <a:rPr lang="en-GB" dirty="0" smtClean="0"/>
              <a:t>By way of background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>
                <a:solidFill>
                  <a:srgbClr val="006299"/>
                </a:solidFill>
              </a:rPr>
              <a:pPr/>
              <a:t>3</a:t>
            </a:fld>
            <a:endParaRPr lang="en-US">
              <a:solidFill>
                <a:srgbClr val="0062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67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84784"/>
            <a:ext cx="8424480" cy="4968552"/>
          </a:xfrm>
        </p:spPr>
        <p:txBody>
          <a:bodyPr>
            <a:normAutofit/>
          </a:bodyPr>
          <a:lstStyle/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Long-run, sustainable growth depends on innovation and efficiency</a:t>
            </a:r>
          </a:p>
          <a:p>
            <a:pPr lvl="1"/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Ageing of population</a:t>
            </a:r>
          </a:p>
          <a:p>
            <a:pPr lvl="1"/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Financing of health care and pension systems</a:t>
            </a:r>
          </a:p>
          <a:p>
            <a:pPr lvl="1"/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Economic well-being</a:t>
            </a:r>
          </a:p>
          <a:p>
            <a:pPr lvl="1"/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Competitiveness</a:t>
            </a:r>
          </a:p>
          <a:p>
            <a:pPr lvl="1"/>
            <a:endParaRPr lang="en-US" dirty="0">
              <a:solidFill>
                <a:schemeClr val="tx2"/>
              </a:solidFill>
            </a:endParaRP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LP not enough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endParaRPr lang="en-US" b="1" dirty="0">
              <a:solidFill>
                <a:schemeClr val="tx2"/>
              </a:solidFill>
            </a:endParaRPr>
          </a:p>
          <a:p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52440" cy="941803"/>
          </a:xfrm>
        </p:spPr>
        <p:txBody>
          <a:bodyPr/>
          <a:lstStyle/>
          <a:p>
            <a:pPr algn="ctr"/>
            <a:r>
              <a:rPr lang="en-US" b="1" dirty="0" smtClean="0"/>
              <a:t>General interest in Productivity remains strong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897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9136" y="1761799"/>
            <a:ext cx="8352472" cy="4642416"/>
          </a:xfrm>
        </p:spPr>
        <p:txBody>
          <a:bodyPr/>
          <a:lstStyle/>
          <a:p>
            <a:pPr marL="457200" lvl="1" indent="0">
              <a:buNone/>
            </a:pPr>
            <a:r>
              <a:rPr lang="fr-FR" sz="2400" dirty="0" smtClean="0">
                <a:solidFill>
                  <a:schemeClr val="bg2">
                    <a:lumMod val="25000"/>
                  </a:schemeClr>
                </a:solidFill>
              </a:rPr>
              <a:t>Labour </a:t>
            </a:r>
            <a:r>
              <a:rPr lang="fr-FR" sz="2400" dirty="0" err="1" smtClean="0">
                <a:solidFill>
                  <a:schemeClr val="bg2">
                    <a:lumMod val="25000"/>
                  </a:schemeClr>
                </a:solidFill>
              </a:rPr>
              <a:t>productivity</a:t>
            </a:r>
            <a:r>
              <a:rPr lang="fr-FR" sz="24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2400" dirty="0" err="1" smtClean="0">
                <a:solidFill>
                  <a:schemeClr val="bg2">
                    <a:lumMod val="25000"/>
                  </a:schemeClr>
                </a:solidFill>
              </a:rPr>
              <a:t>growth</a:t>
            </a:r>
            <a:r>
              <a:rPr lang="fr-FR" sz="2400" dirty="0" smtClean="0">
                <a:solidFill>
                  <a:schemeClr val="bg2">
                    <a:lumMod val="25000"/>
                  </a:schemeClr>
                </a:solidFill>
              </a:rPr>
              <a:t> =</a:t>
            </a:r>
          </a:p>
          <a:p>
            <a:pPr marL="457200" lvl="1" indent="0">
              <a:buNone/>
            </a:pPr>
            <a:r>
              <a:rPr lang="fr-FR" sz="2400" dirty="0" smtClean="0">
                <a:solidFill>
                  <a:schemeClr val="bg2">
                    <a:lumMod val="25000"/>
                  </a:schemeClr>
                </a:solidFill>
              </a:rPr>
              <a:t>= contribution of capital/</a:t>
            </a:r>
            <a:r>
              <a:rPr lang="fr-FR" sz="2400" dirty="0" err="1" smtClean="0">
                <a:solidFill>
                  <a:schemeClr val="bg2">
                    <a:lumMod val="25000"/>
                  </a:schemeClr>
                </a:solidFill>
              </a:rPr>
              <a:t>hour</a:t>
            </a:r>
            <a:r>
              <a:rPr lang="fr-FR" sz="2400" dirty="0" smtClean="0">
                <a:solidFill>
                  <a:schemeClr val="bg2">
                    <a:lumMod val="25000"/>
                  </a:schemeClr>
                </a:solidFill>
              </a:rPr>
              <a:t> + MFP </a:t>
            </a:r>
            <a:r>
              <a:rPr lang="fr-FR" sz="2400" dirty="0" err="1" smtClean="0">
                <a:solidFill>
                  <a:schemeClr val="bg2">
                    <a:lumMod val="25000"/>
                  </a:schemeClr>
                </a:solidFill>
              </a:rPr>
              <a:t>growth</a:t>
            </a:r>
            <a:endParaRPr lang="fr-FR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en-US" sz="2400" dirty="0" smtClean="0"/>
          </a:p>
          <a:p>
            <a:r>
              <a:rPr lang="en-US" sz="2400" dirty="0" smtClean="0">
                <a:solidFill>
                  <a:schemeClr val="tx2"/>
                </a:solidFill>
              </a:rPr>
              <a:t>MFP</a:t>
            </a:r>
          </a:p>
          <a:p>
            <a:pPr lvl="1"/>
            <a:r>
              <a:rPr lang="fr-FR" sz="2400" dirty="0" smtClean="0">
                <a:solidFill>
                  <a:schemeClr val="bg2">
                    <a:lumMod val="25000"/>
                  </a:schemeClr>
                </a:solidFill>
              </a:rPr>
              <a:t>Innovation, organisation</a:t>
            </a:r>
          </a:p>
          <a:p>
            <a:pPr lvl="1"/>
            <a:r>
              <a:rPr lang="fr-FR" sz="2400" dirty="0" smtClean="0">
                <a:solidFill>
                  <a:schemeClr val="bg2">
                    <a:lumMod val="25000"/>
                  </a:schemeClr>
                </a:solidFill>
              </a:rPr>
              <a:t>Diffusion of </a:t>
            </a:r>
            <a:r>
              <a:rPr lang="fr-FR" sz="2400" dirty="0" err="1" smtClean="0">
                <a:solidFill>
                  <a:schemeClr val="bg2">
                    <a:lumMod val="25000"/>
                  </a:schemeClr>
                </a:solidFill>
              </a:rPr>
              <a:t>technology</a:t>
            </a:r>
            <a:endParaRPr lang="fr-FR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1"/>
            <a:r>
              <a:rPr lang="fr-FR" dirty="0" smtClean="0">
                <a:solidFill>
                  <a:schemeClr val="bg2">
                    <a:lumMod val="25000"/>
                  </a:schemeClr>
                </a:solidFill>
              </a:rPr>
              <a:t>Mis-</a:t>
            </a:r>
            <a:r>
              <a:rPr lang="fr-FR" dirty="0" err="1" smtClean="0">
                <a:solidFill>
                  <a:schemeClr val="bg2">
                    <a:lumMod val="25000"/>
                  </a:schemeClr>
                </a:solidFill>
              </a:rPr>
              <a:t>measurement</a:t>
            </a:r>
            <a:r>
              <a:rPr lang="fr-FR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bg2">
                    <a:lumMod val="25000"/>
                  </a:schemeClr>
                </a:solidFill>
              </a:rPr>
              <a:t>of </a:t>
            </a:r>
            <a:r>
              <a:rPr lang="fr-FR" dirty="0" err="1" smtClean="0">
                <a:solidFill>
                  <a:schemeClr val="bg2">
                    <a:lumMod val="25000"/>
                  </a:schemeClr>
                </a:solidFill>
              </a:rPr>
              <a:t>recognised</a:t>
            </a:r>
            <a:r>
              <a:rPr lang="fr-FR" dirty="0" smtClean="0">
                <a:solidFill>
                  <a:schemeClr val="bg2">
                    <a:lumMod val="25000"/>
                  </a:schemeClr>
                </a:solidFill>
              </a:rPr>
              <a:t> outputs and inputs,</a:t>
            </a:r>
          </a:p>
          <a:p>
            <a:pPr lvl="1"/>
            <a:r>
              <a:rPr lang="fr-FR" sz="2400" dirty="0" err="1" smtClean="0">
                <a:solidFill>
                  <a:schemeClr val="tx2">
                    <a:lumMod val="75000"/>
                  </a:schemeClr>
                </a:solidFill>
              </a:rPr>
              <a:t>Umeasured</a:t>
            </a:r>
            <a:r>
              <a:rPr lang="fr-FR" sz="2400" dirty="0" smtClean="0">
                <a:solidFill>
                  <a:schemeClr val="tx2">
                    <a:lumMod val="75000"/>
                  </a:schemeClr>
                </a:solidFill>
              </a:rPr>
              <a:t> capital services</a:t>
            </a:r>
          </a:p>
          <a:p>
            <a:pPr lvl="2"/>
            <a:r>
              <a:rPr lang="fr-FR" dirty="0" err="1" smtClean="0">
                <a:solidFill>
                  <a:schemeClr val="bg2">
                    <a:lumMod val="25000"/>
                  </a:schemeClr>
                </a:solidFill>
              </a:rPr>
              <a:t>Human</a:t>
            </a:r>
            <a:r>
              <a:rPr lang="fr-FR" dirty="0" smtClean="0">
                <a:solidFill>
                  <a:schemeClr val="bg2">
                    <a:lumMod val="25000"/>
                  </a:schemeClr>
                </a:solidFill>
              </a:rPr>
              <a:t> capital</a:t>
            </a:r>
          </a:p>
          <a:p>
            <a:pPr lvl="2"/>
            <a:r>
              <a:rPr lang="fr-FR" dirty="0" smtClean="0">
                <a:solidFill>
                  <a:schemeClr val="bg2">
                    <a:lumMod val="25000"/>
                  </a:schemeClr>
                </a:solidFill>
              </a:rPr>
              <a:t>Non-</a:t>
            </a:r>
            <a:r>
              <a:rPr lang="fr-FR" dirty="0" err="1" smtClean="0">
                <a:solidFill>
                  <a:schemeClr val="bg2">
                    <a:lumMod val="25000"/>
                  </a:schemeClr>
                </a:solidFill>
              </a:rPr>
              <a:t>produced</a:t>
            </a:r>
            <a:r>
              <a:rPr lang="fr-FR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bg2">
                    <a:lumMod val="25000"/>
                  </a:schemeClr>
                </a:solidFill>
              </a:rPr>
              <a:t>assets</a:t>
            </a:r>
            <a:r>
              <a:rPr lang="fr-FR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endParaRPr lang="en-GB" dirty="0">
              <a:solidFill>
                <a:schemeClr val="tx1">
                  <a:lumMod val="75000"/>
                </a:schemeClr>
              </a:solidFill>
            </a:endParaRPr>
          </a:p>
          <a:p>
            <a:pPr lvl="1"/>
            <a:endParaRPr lang="en-GB" sz="16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pPr lvl="1"/>
            <a:endParaRPr lang="en-GB" sz="2000" dirty="0" smtClean="0"/>
          </a:p>
          <a:p>
            <a:endParaRPr lang="en-GB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59632" y="692696"/>
            <a:ext cx="7416000" cy="590352"/>
          </a:xfrm>
        </p:spPr>
        <p:txBody>
          <a:bodyPr/>
          <a:lstStyle/>
          <a:p>
            <a:r>
              <a:rPr lang="en-GB" sz="2800" dirty="0" smtClean="0"/>
              <a:t>MFP is important complement to LP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33909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8400" y="2035455"/>
            <a:ext cx="6624000" cy="1041311"/>
          </a:xfrm>
        </p:spPr>
        <p:txBody>
          <a:bodyPr/>
          <a:lstStyle/>
          <a:p>
            <a:r>
              <a:rPr lang="en-GB" dirty="0" smtClean="0"/>
              <a:t>Bringing nature into the picture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74832CD-8A3E-414C-B34B-DE564079CBC7}" type="slidenum">
              <a:rPr lang="en-US" smtClean="0">
                <a:solidFill>
                  <a:srgbClr val="006299"/>
                </a:solidFill>
              </a:rPr>
              <a:pPr/>
              <a:t>6</a:t>
            </a:fld>
            <a:endParaRPr lang="en-US">
              <a:solidFill>
                <a:srgbClr val="0062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14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40" y="1136668"/>
            <a:ext cx="8280920" cy="4968552"/>
          </a:xfrm>
        </p:spPr>
        <p:txBody>
          <a:bodyPr/>
          <a:lstStyle/>
          <a:p>
            <a:endParaRPr lang="en-US" sz="2800" b="1" dirty="0" smtClean="0"/>
          </a:p>
          <a:p>
            <a:r>
              <a:rPr lang="en-US" sz="2800" dirty="0" smtClean="0">
                <a:solidFill>
                  <a:schemeClr val="tx2"/>
                </a:solidFill>
              </a:rPr>
              <a:t>Non-produced</a:t>
            </a:r>
            <a:r>
              <a:rPr lang="en-US" sz="2800" b="1" dirty="0" smtClean="0">
                <a:solidFill>
                  <a:schemeClr val="tx2"/>
                </a:solidFill>
              </a:rPr>
              <a:t> </a:t>
            </a:r>
            <a:r>
              <a:rPr lang="en-US" sz="2800" dirty="0" smtClean="0">
                <a:solidFill>
                  <a:schemeClr val="tx2"/>
                </a:solidFill>
              </a:rPr>
              <a:t>natural assets:</a:t>
            </a:r>
          </a:p>
          <a:p>
            <a:pPr lvl="1"/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Mineral resources</a:t>
            </a:r>
          </a:p>
          <a:p>
            <a:pPr lvl="1"/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Soil/land</a:t>
            </a:r>
          </a:p>
          <a:p>
            <a:pPr lvl="1"/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Timber</a:t>
            </a:r>
          </a:p>
          <a:p>
            <a:pPr lvl="1"/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Aquatic resources</a:t>
            </a:r>
          </a:p>
          <a:p>
            <a:pPr lvl="1"/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Water</a:t>
            </a:r>
          </a:p>
          <a:p>
            <a:pPr lvl="1"/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800" dirty="0">
                <a:solidFill>
                  <a:schemeClr val="tx2"/>
                </a:solidFill>
              </a:rPr>
              <a:t>Ecosystems </a:t>
            </a:r>
            <a:r>
              <a:rPr lang="en-US" sz="2800" dirty="0" smtClean="0">
                <a:solidFill>
                  <a:schemeClr val="tx2"/>
                </a:solidFill>
              </a:rPr>
              <a:t>services </a:t>
            </a:r>
          </a:p>
          <a:p>
            <a:pPr lvl="1"/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Climate,...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endParaRPr lang="en-US" sz="2800" dirty="0">
              <a:solidFill>
                <a:schemeClr val="tx2"/>
              </a:solidFill>
            </a:endParaRPr>
          </a:p>
          <a:p>
            <a:pPr>
              <a:buNone/>
            </a:pP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/>
          </a:bodyPr>
          <a:lstStyle/>
          <a:p>
            <a:pPr algn="ctr"/>
            <a:r>
              <a:rPr lang="fr-FR" sz="3600" dirty="0" smtClean="0"/>
              <a:t>MFP</a:t>
            </a:r>
            <a:endParaRPr lang="en-GB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41DF95F-300A-4A19-A0A9-B94F5F02F4E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Right Brace 4"/>
          <p:cNvSpPr/>
          <p:nvPr/>
        </p:nvSpPr>
        <p:spPr>
          <a:xfrm>
            <a:off x="5940152" y="2204864"/>
            <a:ext cx="648072" cy="1008112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6948264" y="2348880"/>
            <a:ext cx="1944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chemeClr val="bg2">
                    <a:lumMod val="25000"/>
                  </a:schemeClr>
                </a:solidFill>
              </a:rPr>
              <a:t>Inside SNA </a:t>
            </a:r>
            <a:r>
              <a:rPr lang="fr-FR" sz="2400" dirty="0" err="1" smtClean="0">
                <a:solidFill>
                  <a:schemeClr val="bg2">
                    <a:lumMod val="25000"/>
                  </a:schemeClr>
                </a:solidFill>
              </a:rPr>
              <a:t>asset</a:t>
            </a:r>
            <a:r>
              <a:rPr lang="fr-FR" sz="24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2400" dirty="0" err="1" smtClean="0">
                <a:solidFill>
                  <a:schemeClr val="bg2">
                    <a:lumMod val="25000"/>
                  </a:schemeClr>
                </a:solidFill>
              </a:rPr>
              <a:t>boundary</a:t>
            </a:r>
            <a:endParaRPr lang="en-GB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Right Brace 6"/>
          <p:cNvSpPr/>
          <p:nvPr/>
        </p:nvSpPr>
        <p:spPr>
          <a:xfrm>
            <a:off x="5940152" y="3356992"/>
            <a:ext cx="648072" cy="1944216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6948264" y="3811551"/>
            <a:ext cx="1944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 smtClean="0">
                <a:solidFill>
                  <a:schemeClr val="bg2">
                    <a:lumMod val="25000"/>
                  </a:schemeClr>
                </a:solidFill>
              </a:rPr>
              <a:t>Outside</a:t>
            </a:r>
            <a:r>
              <a:rPr lang="fr-FR" sz="2400" dirty="0" smtClean="0">
                <a:solidFill>
                  <a:schemeClr val="bg2">
                    <a:lumMod val="25000"/>
                  </a:schemeClr>
                </a:solidFill>
              </a:rPr>
              <a:t> SNA </a:t>
            </a:r>
            <a:r>
              <a:rPr lang="fr-FR" sz="2400" dirty="0" err="1" smtClean="0">
                <a:solidFill>
                  <a:schemeClr val="bg2">
                    <a:lumMod val="25000"/>
                  </a:schemeClr>
                </a:solidFill>
              </a:rPr>
              <a:t>asset</a:t>
            </a:r>
            <a:r>
              <a:rPr lang="fr-FR" sz="24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2400" dirty="0" err="1" smtClean="0">
                <a:solidFill>
                  <a:schemeClr val="bg2">
                    <a:lumMod val="25000"/>
                  </a:schemeClr>
                </a:solidFill>
              </a:rPr>
              <a:t>boundary</a:t>
            </a:r>
            <a:endParaRPr lang="en-GB" sz="2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46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/>
          </a:bodyPr>
          <a:lstStyle/>
          <a:p>
            <a:pPr algn="ctr"/>
            <a:r>
              <a:rPr lang="fr-FR" sz="3600" dirty="0" smtClean="0"/>
              <a:t>Intuition</a:t>
            </a:r>
            <a:endParaRPr lang="en-GB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41DF95F-300A-4A19-A0A9-B94F5F02F4E4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99592" y="1988840"/>
            <a:ext cx="792088" cy="216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1909337" y="2564904"/>
            <a:ext cx="914400" cy="158417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899592" y="4682190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+mj-lt"/>
              </a:rPr>
              <a:t>GDP</a:t>
            </a:r>
            <a:endParaRPr lang="en-GB" sz="16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52836" y="4682190"/>
            <a:ext cx="12241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+mj-lt"/>
              </a:rPr>
              <a:t>Labour, </a:t>
            </a:r>
            <a:r>
              <a:rPr lang="fr-FR" sz="1600" dirty="0" err="1" smtClean="0">
                <a:latin typeface="+mj-lt"/>
              </a:rPr>
              <a:t>produced</a:t>
            </a:r>
            <a:r>
              <a:rPr lang="fr-FR" sz="1600" dirty="0" smtClean="0">
                <a:latin typeface="+mj-lt"/>
              </a:rPr>
              <a:t> capital</a:t>
            </a:r>
            <a:endParaRPr lang="en-GB" sz="1600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9592" y="1412776"/>
            <a:ext cx="2930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+mj-lt"/>
              </a:rPr>
              <a:t>Country A</a:t>
            </a:r>
            <a:endParaRPr lang="en-GB" b="1" dirty="0"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60032" y="1988840"/>
            <a:ext cx="792088" cy="216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5869777" y="2564904"/>
            <a:ext cx="914400" cy="158417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4860032" y="4682190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+mj-lt"/>
              </a:rPr>
              <a:t>GDP</a:t>
            </a:r>
            <a:endParaRPr lang="en-GB" sz="1600" dirty="0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13276" y="4682190"/>
            <a:ext cx="12241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+mj-lt"/>
              </a:rPr>
              <a:t>Labour, </a:t>
            </a:r>
            <a:r>
              <a:rPr lang="fr-FR" sz="1600" dirty="0" err="1" smtClean="0">
                <a:latin typeface="+mj-lt"/>
              </a:rPr>
              <a:t>produced</a:t>
            </a:r>
            <a:r>
              <a:rPr lang="fr-FR" sz="1600" dirty="0" smtClean="0">
                <a:latin typeface="+mj-lt"/>
              </a:rPr>
              <a:t> capital</a:t>
            </a:r>
            <a:endParaRPr lang="en-GB" sz="1600" dirty="0"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60032" y="1412776"/>
            <a:ext cx="2930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+mj-lt"/>
              </a:rPr>
              <a:t>Country B</a:t>
            </a:r>
            <a:endParaRPr lang="en-GB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1399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/>
          </a:bodyPr>
          <a:lstStyle/>
          <a:p>
            <a:pPr algn="ctr"/>
            <a:r>
              <a:rPr lang="fr-FR" sz="3600" dirty="0" smtClean="0"/>
              <a:t>Intuition (2) – </a:t>
            </a:r>
            <a:r>
              <a:rPr lang="fr-FR" sz="3600" dirty="0" err="1" smtClean="0"/>
              <a:t>same</a:t>
            </a:r>
            <a:r>
              <a:rPr lang="fr-FR" sz="3600" dirty="0" smtClean="0"/>
              <a:t> </a:t>
            </a:r>
            <a:r>
              <a:rPr lang="fr-FR" sz="3600" dirty="0" err="1" smtClean="0"/>
              <a:t>productivity</a:t>
            </a:r>
            <a:r>
              <a:rPr lang="fr-FR" sz="3600" dirty="0" smtClean="0"/>
              <a:t>?</a:t>
            </a:r>
            <a:endParaRPr lang="en-GB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41DF95F-300A-4A19-A0A9-B94F5F02F4E4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99592" y="1988840"/>
            <a:ext cx="792088" cy="216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2915816" y="3219563"/>
            <a:ext cx="914400" cy="914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1909337" y="2564904"/>
            <a:ext cx="914400" cy="158417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899592" y="4682190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+mj-lt"/>
              </a:rPr>
              <a:t>GDP</a:t>
            </a:r>
            <a:endParaRPr lang="en-GB" sz="16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52836" y="4682190"/>
            <a:ext cx="12241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+mj-lt"/>
              </a:rPr>
              <a:t>Labour, </a:t>
            </a:r>
            <a:r>
              <a:rPr lang="fr-FR" sz="1600" dirty="0" err="1" smtClean="0">
                <a:latin typeface="+mj-lt"/>
              </a:rPr>
              <a:t>produced</a:t>
            </a:r>
            <a:r>
              <a:rPr lang="fr-FR" sz="1600" dirty="0" smtClean="0">
                <a:latin typeface="+mj-lt"/>
              </a:rPr>
              <a:t> capital</a:t>
            </a:r>
            <a:endParaRPr lang="en-GB" sz="1600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15816" y="468219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+mj-lt"/>
              </a:rPr>
              <a:t>Natural capital</a:t>
            </a:r>
            <a:endParaRPr lang="en-GB" sz="1600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9592" y="1412776"/>
            <a:ext cx="2930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+mj-lt"/>
              </a:rPr>
              <a:t>Country A</a:t>
            </a:r>
            <a:endParaRPr lang="en-GB" b="1" dirty="0"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60032" y="1988840"/>
            <a:ext cx="792088" cy="216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6876256" y="3933055"/>
            <a:ext cx="914400" cy="20090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5869777" y="2564904"/>
            <a:ext cx="914400" cy="158417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4860032" y="4682190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+mj-lt"/>
              </a:rPr>
              <a:t>GDP</a:t>
            </a:r>
            <a:endParaRPr lang="en-GB" sz="1600" dirty="0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13276" y="4682190"/>
            <a:ext cx="12241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+mj-lt"/>
              </a:rPr>
              <a:t>Labour, </a:t>
            </a:r>
            <a:r>
              <a:rPr lang="fr-FR" sz="1600" dirty="0" err="1" smtClean="0">
                <a:latin typeface="+mj-lt"/>
              </a:rPr>
              <a:t>produced</a:t>
            </a:r>
            <a:r>
              <a:rPr lang="fr-FR" sz="1600" dirty="0" smtClean="0">
                <a:latin typeface="+mj-lt"/>
              </a:rPr>
              <a:t> capital</a:t>
            </a:r>
            <a:endParaRPr lang="en-GB" sz="1600" dirty="0"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76256" y="468219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+mj-lt"/>
              </a:rPr>
              <a:t>Natural capital</a:t>
            </a:r>
            <a:endParaRPr lang="en-GB" sz="1600" dirty="0"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60032" y="1412776"/>
            <a:ext cx="2930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+mj-lt"/>
              </a:rPr>
              <a:t>Country B</a:t>
            </a:r>
            <a:endParaRPr lang="en-GB" b="1" dirty="0"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91898" y="5721825"/>
            <a:ext cx="68910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err="1" smtClean="0">
                <a:latin typeface="+mj-lt"/>
              </a:rPr>
              <a:t>Similar</a:t>
            </a:r>
            <a:r>
              <a:rPr lang="fr-FR" b="1" dirty="0" smtClean="0">
                <a:latin typeface="+mj-lt"/>
              </a:rPr>
              <a:t>:  Country A or B </a:t>
            </a:r>
            <a:r>
              <a:rPr lang="fr-FR" b="1" dirty="0">
                <a:latin typeface="+mj-lt"/>
              </a:rPr>
              <a:t>over time</a:t>
            </a:r>
          </a:p>
        </p:txBody>
      </p:sp>
    </p:spTree>
    <p:extLst>
      <p:ext uri="{BB962C8B-B14F-4D97-AF65-F5344CB8AC3E}">
        <p14:creationId xmlns:p14="http://schemas.microsoft.com/office/powerpoint/2010/main" val="332816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ECD_English_white">
  <a:themeElements>
    <a:clrScheme name="OECD white">
      <a:dk1>
        <a:srgbClr val="727272"/>
      </a:dk1>
      <a:lt1>
        <a:sysClr val="window" lastClr="FFFFFF"/>
      </a:lt1>
      <a:dk2>
        <a:srgbClr val="006299"/>
      </a:dk2>
      <a:lt2>
        <a:srgbClr val="E6E6E6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ECD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OECD_English_white</Template>
  <TotalTime>6880</TotalTime>
  <Words>896</Words>
  <Application>Microsoft Office PowerPoint</Application>
  <PresentationFormat>On-screen Show (4:3)</PresentationFormat>
  <Paragraphs>243</Paragraphs>
  <Slides>27</Slides>
  <Notes>19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Calibri</vt:lpstr>
      <vt:lpstr>Georgia</vt:lpstr>
      <vt:lpstr>Helvetica 65 Medium</vt:lpstr>
      <vt:lpstr>Times New Roman</vt:lpstr>
      <vt:lpstr>Wingdings</vt:lpstr>
      <vt:lpstr>OECD_English_white</vt:lpstr>
      <vt:lpstr>Bitmap Image</vt:lpstr>
      <vt:lpstr>OECD Work on Environmentally Adjusted Multifactor Productivity </vt:lpstr>
      <vt:lpstr>Overview</vt:lpstr>
      <vt:lpstr>By way of background</vt:lpstr>
      <vt:lpstr>General interest in Productivity remains strong</vt:lpstr>
      <vt:lpstr>MFP is important complement to LP</vt:lpstr>
      <vt:lpstr>Bringing nature into the picture</vt:lpstr>
      <vt:lpstr>MFP</vt:lpstr>
      <vt:lpstr>Intuition</vt:lpstr>
      <vt:lpstr>Intuition (2) – same productivity?</vt:lpstr>
      <vt:lpstr>Methodology Extended growth accounting</vt:lpstr>
      <vt:lpstr>Methodology Extended growth accounting</vt:lpstr>
      <vt:lpstr>Methodology Extended growth accounting</vt:lpstr>
      <vt:lpstr>Methodology Extended measurement framework</vt:lpstr>
      <vt:lpstr>Methodology – alternative formulation </vt:lpstr>
      <vt:lpstr>Methodology MFP and EAMFP</vt:lpstr>
      <vt:lpstr>Ambiguous direction</vt:lpstr>
      <vt:lpstr>Methodology Extended growth accounting</vt:lpstr>
      <vt:lpstr>REsults</vt:lpstr>
      <vt:lpstr>Data 46 countries (OECD + G20) from 1991 to 2013 </vt:lpstr>
      <vt:lpstr>Results GDP growth + adjustment for pollution abatement </vt:lpstr>
      <vt:lpstr>Results Identification of sources of growth (1991-2013)</vt:lpstr>
      <vt:lpstr>Adjustment for pollution abatement</vt:lpstr>
      <vt:lpstr>Contribution of Natural Capital</vt:lpstr>
      <vt:lpstr>conclusions</vt:lpstr>
      <vt:lpstr>Conclusions</vt:lpstr>
      <vt:lpstr>Next steps  OECD </vt:lpstr>
      <vt:lpstr>Thank you for your attention!   </vt:lpstr>
    </vt:vector>
  </TitlesOfParts>
  <Company>OECD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on Waste of the State of the Environment Questionnaire</dc:title>
  <dc:creator>sentier_s</dc:creator>
  <cp:lastModifiedBy>SCHREYER Paul, SDD</cp:lastModifiedBy>
  <cp:revision>696</cp:revision>
  <cp:lastPrinted>2015-11-20T08:29:41Z</cp:lastPrinted>
  <dcterms:created xsi:type="dcterms:W3CDTF">2012-11-08T16:33:42Z</dcterms:created>
  <dcterms:modified xsi:type="dcterms:W3CDTF">2019-10-30T10:47:14Z</dcterms:modified>
</cp:coreProperties>
</file>