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74" r:id="rId10"/>
    <p:sldId id="266" r:id="rId11"/>
    <p:sldId id="275" r:id="rId12"/>
    <p:sldId id="267" r:id="rId13"/>
    <p:sldId id="277" r:id="rId14"/>
    <p:sldId id="276" r:id="rId15"/>
    <p:sldId id="268" r:id="rId16"/>
    <p:sldId id="269" r:id="rId17"/>
    <p:sldId id="278" r:id="rId18"/>
    <p:sldId id="270" r:id="rId19"/>
    <p:sldId id="293" r:id="rId20"/>
    <p:sldId id="279" r:id="rId21"/>
    <p:sldId id="271" r:id="rId22"/>
    <p:sldId id="272" r:id="rId23"/>
    <p:sldId id="264" r:id="rId24"/>
    <p:sldId id="280" r:id="rId25"/>
    <p:sldId id="265" r:id="rId26"/>
    <p:sldId id="281" r:id="rId27"/>
    <p:sldId id="291" r:id="rId28"/>
    <p:sldId id="282" r:id="rId29"/>
    <p:sldId id="283" r:id="rId30"/>
    <p:sldId id="287" r:id="rId31"/>
    <p:sldId id="284" r:id="rId32"/>
    <p:sldId id="285" r:id="rId33"/>
    <p:sldId id="286" r:id="rId34"/>
    <p:sldId id="288" r:id="rId35"/>
    <p:sldId id="294" r:id="rId36"/>
    <p:sldId id="29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451"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D076C9F-8E77-4E25-B28D-70EEF7B4A53F}" type="datetimeFigureOut">
              <a:rPr lang="en-US" smtClean="0"/>
              <a:t>30-Sep-2019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430060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076C9F-8E77-4E25-B28D-70EEF7B4A53F}" type="datetimeFigureOut">
              <a:rPr lang="en-US" smtClean="0"/>
              <a:t>30-Sep-2019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1541462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076C9F-8E77-4E25-B28D-70EEF7B4A53F}" type="datetimeFigureOut">
              <a:rPr lang="en-US" smtClean="0"/>
              <a:t>30-Sep-2019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3481314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076C9F-8E77-4E25-B28D-70EEF7B4A53F}" type="datetimeFigureOut">
              <a:rPr lang="en-US" smtClean="0"/>
              <a:t>30-Sep-2019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1488819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076C9F-8E77-4E25-B28D-70EEF7B4A53F}" type="datetimeFigureOut">
              <a:rPr lang="en-US" smtClean="0"/>
              <a:t>30-Sep-2019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898639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D076C9F-8E77-4E25-B28D-70EEF7B4A53F}" type="datetimeFigureOut">
              <a:rPr lang="en-US" smtClean="0"/>
              <a:t>30-Sep-2019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3420210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D076C9F-8E77-4E25-B28D-70EEF7B4A53F}" type="datetimeFigureOut">
              <a:rPr lang="en-US" smtClean="0"/>
              <a:t>30-Sep-2019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2800930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D076C9F-8E77-4E25-B28D-70EEF7B4A53F}" type="datetimeFigureOut">
              <a:rPr lang="en-US" smtClean="0"/>
              <a:t>30-Sep-2019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4172953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076C9F-8E77-4E25-B28D-70EEF7B4A53F}" type="datetimeFigureOut">
              <a:rPr lang="en-US" smtClean="0"/>
              <a:t>30-Sep-2019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90649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076C9F-8E77-4E25-B28D-70EEF7B4A53F}" type="datetimeFigureOut">
              <a:rPr lang="en-US" smtClean="0"/>
              <a:t>30-Sep-2019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1067225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076C9F-8E77-4E25-B28D-70EEF7B4A53F}" type="datetimeFigureOut">
              <a:rPr lang="en-US" smtClean="0"/>
              <a:t>30-Sep-2019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E557C8-3E28-4C1E-97E1-35E3E2434A13}" type="slidenum">
              <a:rPr lang="en-US" smtClean="0"/>
              <a:t>‹#›</a:t>
            </a:fld>
            <a:endParaRPr lang="en-US"/>
          </a:p>
        </p:txBody>
      </p:sp>
    </p:spTree>
    <p:extLst>
      <p:ext uri="{BB962C8B-B14F-4D97-AF65-F5344CB8AC3E}">
        <p14:creationId xmlns:p14="http://schemas.microsoft.com/office/powerpoint/2010/main" val="1612690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076C9F-8E77-4E25-B28D-70EEF7B4A53F}" type="datetimeFigureOut">
              <a:rPr lang="en-US" smtClean="0"/>
              <a:t>30-Sep-2019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E557C8-3E28-4C1E-97E1-35E3E2434A13}" type="slidenum">
              <a:rPr lang="en-US" smtClean="0"/>
              <a:t>‹#›</a:t>
            </a:fld>
            <a:endParaRPr lang="en-US"/>
          </a:p>
        </p:txBody>
      </p:sp>
    </p:spTree>
    <p:extLst>
      <p:ext uri="{BB962C8B-B14F-4D97-AF65-F5344CB8AC3E}">
        <p14:creationId xmlns:p14="http://schemas.microsoft.com/office/powerpoint/2010/main" val="4123775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27.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wmf"/><Relationship Id="rId5" Type="http://schemas.openxmlformats.org/officeDocument/2006/relationships/oleObject" Target="../embeddings/oleObject4.bin"/><Relationship Id="rId4" Type="http://schemas.openxmlformats.org/officeDocument/2006/relationships/image" Target="../media/image3.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508542"/>
          </a:xfrm>
        </p:spPr>
        <p:txBody>
          <a:bodyPr>
            <a:normAutofit/>
          </a:bodyPr>
          <a:lstStyle/>
          <a:p>
            <a:r>
              <a:rPr lang="en-US" sz="4800" dirty="0" smtClean="0"/>
              <a:t>Accounting for Growth in U.S. Agriculture 1948-2015</a:t>
            </a:r>
            <a:endParaRPr lang="en-US" sz="4800" dirty="0"/>
          </a:p>
        </p:txBody>
      </p:sp>
      <p:sp>
        <p:nvSpPr>
          <p:cNvPr id="3" name="Subtitle 2"/>
          <p:cNvSpPr>
            <a:spLocks noGrp="1"/>
          </p:cNvSpPr>
          <p:nvPr>
            <p:ph type="subTitle" idx="1"/>
          </p:nvPr>
        </p:nvSpPr>
        <p:spPr>
          <a:xfrm>
            <a:off x="1524000" y="3602038"/>
            <a:ext cx="9555126" cy="1655762"/>
          </a:xfrm>
        </p:spPr>
        <p:txBody>
          <a:bodyPr>
            <a:noAutofit/>
          </a:bodyPr>
          <a:lstStyle/>
          <a:p>
            <a:pPr>
              <a:lnSpc>
                <a:spcPct val="100000"/>
              </a:lnSpc>
            </a:pPr>
            <a:r>
              <a:rPr lang="en-US" sz="2800" dirty="0" smtClean="0">
                <a:solidFill>
                  <a:schemeClr val="folHlink"/>
                </a:solidFill>
                <a:latin typeface="Verdana" pitchFamily="34" charset="0"/>
              </a:rPr>
              <a:t>Eldon Ball</a:t>
            </a:r>
          </a:p>
          <a:p>
            <a:pPr>
              <a:lnSpc>
                <a:spcPct val="100000"/>
              </a:lnSpc>
            </a:pPr>
            <a:r>
              <a:rPr lang="en-US" sz="2800" dirty="0" smtClean="0">
                <a:solidFill>
                  <a:schemeClr val="folHlink"/>
                </a:solidFill>
                <a:latin typeface="Verdana" pitchFamily="34" charset="0"/>
              </a:rPr>
              <a:t>Department of Agricultural and Resource Economics </a:t>
            </a:r>
          </a:p>
          <a:p>
            <a:pPr>
              <a:lnSpc>
                <a:spcPct val="100000"/>
              </a:lnSpc>
            </a:pPr>
            <a:r>
              <a:rPr lang="en-US" sz="2800" dirty="0" smtClean="0">
                <a:solidFill>
                  <a:schemeClr val="folHlink"/>
                </a:solidFill>
                <a:latin typeface="Verdana" pitchFamily="34" charset="0"/>
              </a:rPr>
              <a:t>University of Maryland</a:t>
            </a:r>
          </a:p>
          <a:p>
            <a:pPr>
              <a:lnSpc>
                <a:spcPct val="100000"/>
              </a:lnSpc>
            </a:pPr>
            <a:r>
              <a:rPr lang="en-US" sz="2800" dirty="0" smtClean="0">
                <a:solidFill>
                  <a:schemeClr val="folHlink"/>
                </a:solidFill>
                <a:latin typeface="Verdana" pitchFamily="34" charset="0"/>
              </a:rPr>
              <a:t> Richard </a:t>
            </a:r>
            <a:r>
              <a:rPr lang="en-US" sz="2800" dirty="0" err="1" smtClean="0">
                <a:solidFill>
                  <a:schemeClr val="folHlink"/>
                </a:solidFill>
                <a:latin typeface="Verdana" pitchFamily="34" charset="0"/>
              </a:rPr>
              <a:t>Nehring</a:t>
            </a:r>
            <a:r>
              <a:rPr lang="en-US" sz="2800" dirty="0" smtClean="0">
                <a:solidFill>
                  <a:schemeClr val="folHlink"/>
                </a:solidFill>
                <a:latin typeface="Verdana" pitchFamily="34" charset="0"/>
              </a:rPr>
              <a:t> and Sun Ling Wang</a:t>
            </a:r>
            <a:br>
              <a:rPr lang="en-US" sz="2800" dirty="0" smtClean="0">
                <a:solidFill>
                  <a:schemeClr val="folHlink"/>
                </a:solidFill>
                <a:latin typeface="Verdana" pitchFamily="34" charset="0"/>
              </a:rPr>
            </a:br>
            <a:r>
              <a:rPr lang="en-US" sz="2800" dirty="0" smtClean="0">
                <a:solidFill>
                  <a:schemeClr val="folHlink"/>
                </a:solidFill>
                <a:latin typeface="Verdana" pitchFamily="34" charset="0"/>
              </a:rPr>
              <a:t>Ec</a:t>
            </a:r>
            <a:r>
              <a:rPr lang="en-US" sz="2800" dirty="0">
                <a:solidFill>
                  <a:schemeClr val="folHlink"/>
                </a:solidFill>
                <a:latin typeface="Verdana" pitchFamily="34" charset="0"/>
              </a:rPr>
              <a:t>onomic Research Service</a:t>
            </a:r>
            <a:br>
              <a:rPr lang="en-US" sz="2800" dirty="0">
                <a:solidFill>
                  <a:schemeClr val="folHlink"/>
                </a:solidFill>
                <a:latin typeface="Verdana" pitchFamily="34" charset="0"/>
              </a:rPr>
            </a:br>
            <a:r>
              <a:rPr lang="en-US" sz="2800" dirty="0">
                <a:solidFill>
                  <a:schemeClr val="folHlink"/>
                </a:solidFill>
                <a:latin typeface="Verdana" pitchFamily="34" charset="0"/>
              </a:rPr>
              <a:t>US Department of Agriculture</a:t>
            </a:r>
            <a:endParaRPr lang="en-US" sz="2800" dirty="0"/>
          </a:p>
        </p:txBody>
      </p:sp>
    </p:spTree>
    <p:extLst>
      <p:ext uri="{BB962C8B-B14F-4D97-AF65-F5344CB8AC3E}">
        <p14:creationId xmlns:p14="http://schemas.microsoft.com/office/powerpoint/2010/main" val="2451131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9470" y="518983"/>
            <a:ext cx="12224952" cy="5262979"/>
          </a:xfrm>
          <a:prstGeom prst="rect">
            <a:avLst/>
          </a:prstGeom>
        </p:spPr>
        <p:txBody>
          <a:bodyPr wrap="square">
            <a:spAutoFit/>
          </a:bodyPr>
          <a:lstStyle/>
          <a:p>
            <a:pPr marL="457200" indent="-457200">
              <a:buFont typeface="Wingdings" panose="05000000000000000000" pitchFamily="2" charset="2"/>
              <a:buChar char="Ø"/>
              <a:defRPr/>
            </a:pPr>
            <a:r>
              <a:rPr lang="en-US" sz="2800" dirty="0">
                <a:latin typeface="Verdana" pitchFamily="34" charset="0"/>
              </a:rPr>
              <a:t>The USDA defined the farm sector in the same way as in the NIPA; minor goods and services (i.e.. secondary outputs) that are primary to other industries were included in the primary industry’s output </a:t>
            </a: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smtClean="0">
                <a:latin typeface="Verdana" pitchFamily="34" charset="0"/>
              </a:rPr>
              <a:t>More recently, </a:t>
            </a:r>
            <a:r>
              <a:rPr lang="en-US" sz="2800" dirty="0">
                <a:latin typeface="Verdana" pitchFamily="34" charset="0"/>
              </a:rPr>
              <a:t>however, </a:t>
            </a:r>
            <a:r>
              <a:rPr lang="en-US" sz="2800" dirty="0" smtClean="0">
                <a:latin typeface="Verdana" pitchFamily="34" charset="0"/>
              </a:rPr>
              <a:t>we </a:t>
            </a:r>
            <a:r>
              <a:rPr lang="en-US" sz="2800" dirty="0">
                <a:latin typeface="Verdana" pitchFamily="34" charset="0"/>
              </a:rPr>
              <a:t>take the existence of certain (inseparable) secondary activities into account when measuring the productive activity of the sector (see Ball et.al., 2016; Ball, </a:t>
            </a:r>
            <a:r>
              <a:rPr lang="en-US" sz="2800" dirty="0" err="1">
                <a:latin typeface="Verdana" pitchFamily="34" charset="0"/>
              </a:rPr>
              <a:t>Nehring</a:t>
            </a:r>
            <a:r>
              <a:rPr lang="en-US" sz="2800" dirty="0">
                <a:latin typeface="Verdana" pitchFamily="34" charset="0"/>
              </a:rPr>
              <a:t> and Wang, 2016)</a:t>
            </a: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These activities are defined as activities whose costs cannot be separately observed from the primary agricultural activity</a:t>
            </a:r>
          </a:p>
        </p:txBody>
      </p:sp>
    </p:spTree>
    <p:extLst>
      <p:ext uri="{BB962C8B-B14F-4D97-AF65-F5344CB8AC3E}">
        <p14:creationId xmlns:p14="http://schemas.microsoft.com/office/powerpoint/2010/main" val="3116551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Verdana" pitchFamily="34" charset="0"/>
                <a:ea typeface="Verdana" pitchFamily="34" charset="0"/>
                <a:cs typeface="Verdana" pitchFamily="34" charset="0"/>
              </a:rPr>
              <a:t>Output</a:t>
            </a:r>
            <a:r>
              <a:rPr lang="en-US" dirty="0" smtClean="0"/>
              <a:t/>
            </a:r>
            <a:br>
              <a:rPr lang="en-US" dirty="0" smtClean="0"/>
            </a:br>
            <a:endParaRPr lang="en-US" dirty="0"/>
          </a:p>
        </p:txBody>
      </p:sp>
      <p:sp>
        <p:nvSpPr>
          <p:cNvPr id="3" name="Content Placeholder 2"/>
          <p:cNvSpPr>
            <a:spLocks noGrp="1"/>
          </p:cNvSpPr>
          <p:nvPr>
            <p:ph idx="1"/>
          </p:nvPr>
        </p:nvSpPr>
        <p:spPr>
          <a:xfrm>
            <a:off x="690948" y="1318054"/>
            <a:ext cx="11303344" cy="5320228"/>
          </a:xfrm>
        </p:spPr>
        <p:txBody>
          <a:bodyPr>
            <a:noAutofit/>
          </a:bodyPr>
          <a:lstStyle/>
          <a:p>
            <a:pPr>
              <a:buFont typeface="Wingdings" pitchFamily="2" charset="2"/>
              <a:buChar char="Ø"/>
            </a:pPr>
            <a:r>
              <a:rPr lang="en-US" dirty="0" smtClean="0">
                <a:latin typeface="Verdana" pitchFamily="34" charset="0"/>
              </a:rPr>
              <a:t>The development of a measure of output begins with data on prices and quantities of agricultural goods</a:t>
            </a:r>
          </a:p>
          <a:p>
            <a:pPr>
              <a:buFont typeface="Wingdings" pitchFamily="2" charset="2"/>
              <a:buChar char="Ø"/>
            </a:pPr>
            <a:endParaRPr lang="en-US" dirty="0" smtClean="0">
              <a:latin typeface="Verdana" pitchFamily="34" charset="0"/>
            </a:endParaRPr>
          </a:p>
          <a:p>
            <a:pPr>
              <a:buFont typeface="Wingdings" pitchFamily="2" charset="2"/>
              <a:buChar char="Ø"/>
            </a:pPr>
            <a:r>
              <a:rPr lang="en-US" dirty="0" smtClean="0">
                <a:latin typeface="Verdana" pitchFamily="34" charset="0"/>
              </a:rPr>
              <a:t>For each category of output, the quantities include the quantities sold off the farm (including unredeemed CCC loans), additions to inventory, and quantities consumed in farm households</a:t>
            </a:r>
          </a:p>
          <a:p>
            <a:pPr marL="0" indent="0">
              <a:buNone/>
            </a:pPr>
            <a:endParaRPr lang="en-US" dirty="0" smtClean="0">
              <a:latin typeface="Verdana" pitchFamily="34" charset="0"/>
            </a:endParaRPr>
          </a:p>
          <a:p>
            <a:pPr>
              <a:buFont typeface="Wingdings" pitchFamily="2" charset="2"/>
              <a:buChar char="Ø"/>
            </a:pPr>
            <a:r>
              <a:rPr lang="en-US" dirty="0">
                <a:latin typeface="Verdana" pitchFamily="34" charset="0"/>
              </a:rPr>
              <a:t>The corresponding price reflects the value to the producer; that is, subsidies are added and indirect taxes are subtracted from market values</a:t>
            </a:r>
          </a:p>
          <a:p>
            <a:pPr>
              <a:buFont typeface="Wingdings" pitchFamily="2" charset="2"/>
              <a:buChar char="Ø"/>
            </a:pPr>
            <a:endParaRPr lang="en-US" dirty="0" smtClean="0">
              <a:latin typeface="Verdana" pitchFamily="34" charset="0"/>
            </a:endParaRPr>
          </a:p>
          <a:p>
            <a:pPr>
              <a:buFont typeface="Wingdings" pitchFamily="2" charset="2"/>
              <a:buChar char="Ø"/>
            </a:pPr>
            <a:endParaRPr lang="en-US" dirty="0"/>
          </a:p>
        </p:txBody>
      </p:sp>
    </p:spTree>
    <p:extLst>
      <p:ext uri="{BB962C8B-B14F-4D97-AF65-F5344CB8AC3E}">
        <p14:creationId xmlns:p14="http://schemas.microsoft.com/office/powerpoint/2010/main" val="939267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3784" y="857412"/>
            <a:ext cx="10404389" cy="5539978"/>
          </a:xfrm>
          <a:prstGeom prst="rect">
            <a:avLst/>
          </a:prstGeom>
        </p:spPr>
        <p:txBody>
          <a:bodyPr wrap="square">
            <a:spAutoFit/>
          </a:bodyPr>
          <a:lstStyle/>
          <a:p>
            <a:pPr>
              <a:buFont typeface="Wingdings" pitchFamily="2" charset="2"/>
              <a:buChar char="Ø"/>
            </a:pPr>
            <a:r>
              <a:rPr lang="en-US" sz="2800" dirty="0" smtClean="0">
                <a:latin typeface="Verdana" pitchFamily="34" charset="0"/>
              </a:rPr>
              <a:t>We also include the output of goods and </a:t>
            </a:r>
          </a:p>
          <a:p>
            <a:r>
              <a:rPr lang="en-US" sz="2800" dirty="0" smtClean="0">
                <a:latin typeface="Verdana" pitchFamily="34" charset="0"/>
              </a:rPr>
              <a:t>  services of non-agricultural (or</a:t>
            </a:r>
          </a:p>
          <a:p>
            <a:r>
              <a:rPr lang="en-US" sz="2800" dirty="0" smtClean="0">
                <a:latin typeface="Verdana" pitchFamily="34" charset="0"/>
              </a:rPr>
              <a:t>  secondary) activities when these activities </a:t>
            </a:r>
          </a:p>
          <a:p>
            <a:r>
              <a:rPr lang="en-US" sz="2800" dirty="0" smtClean="0">
                <a:latin typeface="Verdana" pitchFamily="34" charset="0"/>
              </a:rPr>
              <a:t>  cannot be distinguished from the primary</a:t>
            </a:r>
          </a:p>
          <a:p>
            <a:r>
              <a:rPr lang="en-US" sz="2800" dirty="0" smtClean="0">
                <a:latin typeface="Verdana" pitchFamily="34" charset="0"/>
              </a:rPr>
              <a:t>  agricultural activity</a:t>
            </a:r>
          </a:p>
          <a:p>
            <a:endParaRPr lang="en-US" sz="2800" dirty="0" smtClean="0">
              <a:latin typeface="Verdana" pitchFamily="34" charset="0"/>
            </a:endParaRPr>
          </a:p>
          <a:p>
            <a:pPr marL="285750" indent="-285750">
              <a:buFont typeface="Wingdings" panose="05000000000000000000" pitchFamily="2" charset="2"/>
              <a:buChar char="Ø"/>
            </a:pPr>
            <a:r>
              <a:rPr lang="en-US" sz="2800" dirty="0" err="1" smtClean="0">
                <a:latin typeface="Verdana" pitchFamily="34" charset="0"/>
              </a:rPr>
              <a:t>Tornqvist</a:t>
            </a:r>
            <a:r>
              <a:rPr lang="en-US" sz="2800" dirty="0" smtClean="0">
                <a:latin typeface="Verdana" pitchFamily="34" charset="0"/>
              </a:rPr>
              <a:t> (or </a:t>
            </a:r>
            <a:r>
              <a:rPr lang="en-US" sz="2800" dirty="0" err="1" smtClean="0">
                <a:latin typeface="Verdana" pitchFamily="34" charset="0"/>
              </a:rPr>
              <a:t>translog</a:t>
            </a:r>
            <a:r>
              <a:rPr lang="en-US" sz="2800" dirty="0" smtClean="0">
                <a:latin typeface="Verdana" pitchFamily="34" charset="0"/>
              </a:rPr>
              <a:t>) indexes of farm output are formed by aggregating over agricultural goods output and the output of goods and services of inseparable secondary activities using revenue share weights based on shadow values</a:t>
            </a:r>
          </a:p>
          <a:p>
            <a:pPr marL="285750" indent="-285750">
              <a:buFont typeface="Arial" panose="020B0604020202020204" pitchFamily="34" charset="0"/>
              <a:buChar char="•"/>
            </a:pPr>
            <a:endParaRPr lang="en-US" sz="2800" dirty="0">
              <a:latin typeface="Verdana" pitchFamily="34" charset="0"/>
            </a:endParaRPr>
          </a:p>
          <a:p>
            <a:pPr marL="285750" indent="-285750">
              <a:buFont typeface="Arial" panose="020B0604020202020204" pitchFamily="34" charset="0"/>
              <a:buChar char="•"/>
            </a:pPr>
            <a:endParaRPr lang="en-US" dirty="0" smtClean="0">
              <a:latin typeface="Verdana" pitchFamily="34" charset="0"/>
            </a:endParaRPr>
          </a:p>
        </p:txBody>
      </p:sp>
    </p:spTree>
    <p:extLst>
      <p:ext uri="{BB962C8B-B14F-4D97-AF65-F5344CB8AC3E}">
        <p14:creationId xmlns:p14="http://schemas.microsoft.com/office/powerpoint/2010/main" val="3624029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Verdana" pitchFamily="34" charset="0"/>
                <a:ea typeface="Verdana" pitchFamily="34" charset="0"/>
                <a:cs typeface="Verdana" pitchFamily="34" charset="0"/>
              </a:rPr>
              <a:t>Intermediate Input</a:t>
            </a:r>
            <a:endParaRPr lang="en-US" dirty="0"/>
          </a:p>
        </p:txBody>
      </p:sp>
      <p:sp>
        <p:nvSpPr>
          <p:cNvPr id="3" name="Content Placeholder 2"/>
          <p:cNvSpPr>
            <a:spLocks noGrp="1"/>
          </p:cNvSpPr>
          <p:nvPr>
            <p:ph idx="1"/>
          </p:nvPr>
        </p:nvSpPr>
        <p:spPr>
          <a:xfrm>
            <a:off x="838199" y="1825625"/>
            <a:ext cx="11016049" cy="4814072"/>
          </a:xfrm>
        </p:spPr>
        <p:txBody>
          <a:bodyPr>
            <a:noAutofit/>
          </a:bodyPr>
          <a:lstStyle/>
          <a:p>
            <a:pPr>
              <a:lnSpc>
                <a:spcPct val="120000"/>
              </a:lnSpc>
              <a:buFont typeface="Wingdings" pitchFamily="2" charset="2"/>
              <a:buChar char="Ø"/>
            </a:pPr>
            <a:r>
              <a:rPr lang="en-US" dirty="0" smtClean="0">
                <a:latin typeface="Verdana" pitchFamily="34" charset="0"/>
              </a:rPr>
              <a:t>Intermediate input consists of all goods and services used in production during the calendar year, whether withdrawn from beginning inventories or purchased from outside the farm sector</a:t>
            </a:r>
          </a:p>
          <a:p>
            <a:pPr>
              <a:lnSpc>
                <a:spcPct val="120000"/>
              </a:lnSpc>
              <a:buFont typeface="Wingdings" pitchFamily="2" charset="2"/>
              <a:buChar char="Ø"/>
            </a:pPr>
            <a:r>
              <a:rPr lang="en-US" dirty="0">
                <a:latin typeface="Verdana" pitchFamily="34" charset="0"/>
              </a:rPr>
              <a:t>Price and quantity data corresponding to purchases of feed and seed are available from the USDA and directly enter the calculation of intermediate input</a:t>
            </a:r>
          </a:p>
          <a:p>
            <a:endParaRPr lang="en-US" dirty="0">
              <a:latin typeface="Verdana" pitchFamily="34" charset="0"/>
            </a:endParaRPr>
          </a:p>
          <a:p>
            <a:pPr>
              <a:lnSpc>
                <a:spcPct val="120000"/>
              </a:lnSpc>
              <a:buFont typeface="Wingdings" pitchFamily="2" charset="2"/>
              <a:buChar char="Ø"/>
            </a:pPr>
            <a:endParaRPr lang="en-US" dirty="0" smtClean="0">
              <a:latin typeface="Verdana" pitchFamily="34" charset="0"/>
            </a:endParaRPr>
          </a:p>
          <a:p>
            <a:pPr>
              <a:lnSpc>
                <a:spcPct val="120000"/>
              </a:lnSpc>
              <a:buNone/>
            </a:pPr>
            <a:endParaRPr lang="en-US" dirty="0" smtClean="0">
              <a:latin typeface="Verdana" pitchFamily="34" charset="0"/>
            </a:endParaRPr>
          </a:p>
          <a:p>
            <a:pPr marL="0" indent="0">
              <a:lnSpc>
                <a:spcPct val="110000"/>
              </a:lnSpc>
              <a:buNone/>
            </a:pPr>
            <a:endParaRPr lang="en-US" dirty="0" smtClean="0">
              <a:latin typeface="Verdana" pitchFamily="34" charset="0"/>
            </a:endParaRPr>
          </a:p>
          <a:p>
            <a:endParaRPr lang="en-US" dirty="0"/>
          </a:p>
        </p:txBody>
      </p:sp>
    </p:spTree>
    <p:extLst>
      <p:ext uri="{BB962C8B-B14F-4D97-AF65-F5344CB8AC3E}">
        <p14:creationId xmlns:p14="http://schemas.microsoft.com/office/powerpoint/2010/main" val="69761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4931" y="313038"/>
            <a:ext cx="10766854" cy="5133713"/>
          </a:xfrm>
          <a:prstGeom prst="rect">
            <a:avLst/>
          </a:prstGeom>
        </p:spPr>
        <p:txBody>
          <a:bodyPr wrap="square">
            <a:spAutoFit/>
          </a:bodyPr>
          <a:lstStyle/>
          <a:p>
            <a:pPr>
              <a:lnSpc>
                <a:spcPct val="90000"/>
              </a:lnSpc>
              <a:buFont typeface="Wingdings" pitchFamily="2" charset="2"/>
              <a:buChar char="Ø"/>
            </a:pPr>
            <a:endParaRPr lang="en-US" sz="2800" dirty="0" smtClean="0">
              <a:latin typeface="Verdana" pitchFamily="34" charset="0"/>
            </a:endParaRPr>
          </a:p>
          <a:p>
            <a:pPr>
              <a:lnSpc>
                <a:spcPct val="90000"/>
              </a:lnSpc>
              <a:buFont typeface="Wingdings" pitchFamily="2" charset="2"/>
              <a:buChar char="Ø"/>
            </a:pPr>
            <a:endParaRPr lang="en-US" sz="2800" dirty="0">
              <a:latin typeface="Verdana" pitchFamily="34" charset="0"/>
            </a:endParaRPr>
          </a:p>
          <a:p>
            <a:pPr>
              <a:lnSpc>
                <a:spcPct val="90000"/>
              </a:lnSpc>
              <a:buFont typeface="Wingdings" pitchFamily="2" charset="2"/>
              <a:buChar char="Ø"/>
            </a:pPr>
            <a:endParaRPr lang="en-US" sz="2800" dirty="0" smtClean="0">
              <a:latin typeface="Verdana" pitchFamily="34" charset="0"/>
            </a:endParaRPr>
          </a:p>
          <a:p>
            <a:pPr marL="457200" indent="-457200">
              <a:lnSpc>
                <a:spcPct val="90000"/>
              </a:lnSpc>
              <a:buFont typeface="Wingdings" panose="05000000000000000000" pitchFamily="2" charset="2"/>
              <a:buChar char="Ø"/>
            </a:pPr>
            <a:r>
              <a:rPr lang="en-US" sz="2800" dirty="0" smtClean="0">
                <a:latin typeface="Verdana" pitchFamily="34" charset="0"/>
              </a:rPr>
              <a:t>Purchases of livestock are recorded as additions to the stock of “goods in progress” and are not included in intermediate input</a:t>
            </a:r>
          </a:p>
          <a:p>
            <a:pPr marL="457200" indent="-457200">
              <a:lnSpc>
                <a:spcPct val="90000"/>
              </a:lnSpc>
              <a:buFont typeface="Wingdings" panose="05000000000000000000" pitchFamily="2" charset="2"/>
              <a:buChar char="Ø"/>
            </a:pPr>
            <a:endParaRPr lang="en-US" sz="2800" dirty="0" smtClean="0">
              <a:latin typeface="Verdana" pitchFamily="34" charset="0"/>
            </a:endParaRPr>
          </a:p>
          <a:p>
            <a:pPr marL="457200" indent="-457200">
              <a:lnSpc>
                <a:spcPct val="90000"/>
              </a:lnSpc>
              <a:buFont typeface="Wingdings" panose="05000000000000000000" pitchFamily="2" charset="2"/>
              <a:buChar char="Ø"/>
            </a:pPr>
            <a:r>
              <a:rPr lang="en-US" sz="2800" dirty="0" smtClean="0">
                <a:latin typeface="Verdana" pitchFamily="34" charset="0"/>
              </a:rPr>
              <a:t>Data on current dollar consumption of petroleum fuels, natural gas, and electricity are also available </a:t>
            </a:r>
          </a:p>
          <a:p>
            <a:pPr marL="457200" indent="-457200">
              <a:lnSpc>
                <a:spcPct val="90000"/>
              </a:lnSpc>
              <a:buFont typeface="Wingdings" panose="05000000000000000000" pitchFamily="2" charset="2"/>
              <a:buChar char="Ø"/>
            </a:pPr>
            <a:endParaRPr lang="en-US" sz="2800" dirty="0" smtClean="0">
              <a:latin typeface="Verdana" pitchFamily="34" charset="0"/>
            </a:endParaRPr>
          </a:p>
          <a:p>
            <a:pPr marL="457200" indent="-457200">
              <a:lnSpc>
                <a:spcPct val="90000"/>
              </a:lnSpc>
              <a:buFont typeface="Wingdings" panose="05000000000000000000" pitchFamily="2" charset="2"/>
              <a:buChar char="Ø"/>
            </a:pPr>
            <a:r>
              <a:rPr lang="en-US" sz="2800" dirty="0" smtClean="0">
                <a:latin typeface="Verdana" pitchFamily="34" charset="0"/>
              </a:rPr>
              <a:t>The corresponding quantity measure for each energy source is formed implicitly as the ratio of expenditures to price</a:t>
            </a:r>
          </a:p>
        </p:txBody>
      </p:sp>
    </p:spTree>
    <p:extLst>
      <p:ext uri="{BB962C8B-B14F-4D97-AF65-F5344CB8AC3E}">
        <p14:creationId xmlns:p14="http://schemas.microsoft.com/office/powerpoint/2010/main" val="1837069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552" y="1037968"/>
            <a:ext cx="10783330" cy="5133713"/>
          </a:xfrm>
          <a:prstGeom prst="rect">
            <a:avLst/>
          </a:prstGeom>
        </p:spPr>
        <p:txBody>
          <a:bodyPr wrap="square">
            <a:spAutoFit/>
          </a:bodyPr>
          <a:lstStyle/>
          <a:p>
            <a:pPr marL="457200" indent="-457200">
              <a:lnSpc>
                <a:spcPct val="90000"/>
              </a:lnSpc>
              <a:buFont typeface="Wingdings" panose="05000000000000000000" pitchFamily="2" charset="2"/>
              <a:buChar char="Ø"/>
              <a:defRPr/>
            </a:pPr>
            <a:r>
              <a:rPr lang="en-US" sz="2800" dirty="0">
                <a:latin typeface="Verdana" pitchFamily="34" charset="0"/>
              </a:rPr>
              <a:t>Pesticides and fertilizers are important </a:t>
            </a:r>
            <a:r>
              <a:rPr lang="en-US" sz="2800" dirty="0" err="1" smtClean="0">
                <a:latin typeface="Verdana" pitchFamily="34" charset="0"/>
              </a:rPr>
              <a:t>ntermediate</a:t>
            </a:r>
            <a:r>
              <a:rPr lang="en-US" sz="2800" dirty="0" smtClean="0">
                <a:latin typeface="Verdana" pitchFamily="34" charset="0"/>
              </a:rPr>
              <a:t> </a:t>
            </a:r>
            <a:r>
              <a:rPr lang="en-US" sz="2800" dirty="0">
                <a:latin typeface="Verdana" pitchFamily="34" charset="0"/>
              </a:rPr>
              <a:t>inputs, but price/consumption data require adjustment since these inputs have undergone significant changes in input quality</a:t>
            </a:r>
          </a:p>
          <a:p>
            <a:pPr>
              <a:lnSpc>
                <a:spcPct val="90000"/>
              </a:lnSpc>
              <a:buFont typeface="Wingdings" pitchFamily="2" charset="2"/>
              <a:buChar char="Ø"/>
              <a:defRPr/>
            </a:pPr>
            <a:endParaRPr lang="en-US" sz="2800" dirty="0">
              <a:latin typeface="Verdana" pitchFamily="34" charset="0"/>
            </a:endParaRPr>
          </a:p>
          <a:p>
            <a:pPr marL="457200" indent="-457200">
              <a:lnSpc>
                <a:spcPct val="90000"/>
              </a:lnSpc>
              <a:buFont typeface="Wingdings" panose="05000000000000000000" pitchFamily="2" charset="2"/>
              <a:buChar char="Ø"/>
              <a:defRPr/>
            </a:pPr>
            <a:r>
              <a:rPr lang="en-US" sz="2800" dirty="0">
                <a:latin typeface="Verdana" pitchFamily="34" charset="0"/>
              </a:rPr>
              <a:t>Price indexes for pesticides and fertilizers are constructed using hedonic methods where the price of individual pesticides/fertilizer materials is a function of chemical attributes and </a:t>
            </a:r>
            <a:r>
              <a:rPr lang="en-US" sz="2800" dirty="0" smtClean="0">
                <a:latin typeface="Verdana" pitchFamily="34" charset="0"/>
              </a:rPr>
              <a:t>time </a:t>
            </a:r>
            <a:r>
              <a:rPr lang="en-US" sz="2800" dirty="0">
                <a:latin typeface="Verdana" pitchFamily="34" charset="0"/>
              </a:rPr>
              <a:t>dummy </a:t>
            </a:r>
            <a:r>
              <a:rPr lang="en-US" sz="2800" dirty="0" smtClean="0">
                <a:latin typeface="Verdana" pitchFamily="34" charset="0"/>
              </a:rPr>
              <a:t>variables</a:t>
            </a:r>
          </a:p>
          <a:p>
            <a:pPr marL="457200" indent="-457200">
              <a:lnSpc>
                <a:spcPct val="90000"/>
              </a:lnSpc>
              <a:buFont typeface="Wingdings" panose="05000000000000000000" pitchFamily="2" charset="2"/>
              <a:buChar char="Ø"/>
              <a:defRPr/>
            </a:pPr>
            <a:endParaRPr lang="en-US" sz="2800" dirty="0">
              <a:latin typeface="Verdana" pitchFamily="34" charset="0"/>
            </a:endParaRPr>
          </a:p>
          <a:p>
            <a:pPr marL="457200" indent="-457200">
              <a:lnSpc>
                <a:spcPct val="90000"/>
              </a:lnSpc>
              <a:buFont typeface="Wingdings" panose="05000000000000000000" pitchFamily="2" charset="2"/>
              <a:buChar char="Ø"/>
              <a:defRPr/>
            </a:pPr>
            <a:r>
              <a:rPr lang="en-US" sz="2800" dirty="0" smtClean="0">
                <a:latin typeface="Verdana" pitchFamily="34" charset="0"/>
              </a:rPr>
              <a:t>The </a:t>
            </a:r>
            <a:r>
              <a:rPr lang="en-US" sz="2800" dirty="0">
                <a:latin typeface="Verdana" pitchFamily="34" charset="0"/>
              </a:rPr>
              <a:t>corresponding quantity indexes are formed implicitly by taking the ratio of the value of each aggregate to the corresponding hedonic price index</a:t>
            </a:r>
          </a:p>
        </p:txBody>
      </p:sp>
    </p:spTree>
    <p:extLst>
      <p:ext uri="{BB962C8B-B14F-4D97-AF65-F5344CB8AC3E}">
        <p14:creationId xmlns:p14="http://schemas.microsoft.com/office/powerpoint/2010/main" val="1482935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5545" y="1878227"/>
            <a:ext cx="10569147" cy="3582519"/>
          </a:xfrm>
          <a:prstGeom prst="rect">
            <a:avLst/>
          </a:prstGeom>
        </p:spPr>
        <p:txBody>
          <a:bodyPr wrap="square">
            <a:spAutoFit/>
          </a:bodyPr>
          <a:lstStyle/>
          <a:p>
            <a:pPr marL="457200" indent="-457200">
              <a:lnSpc>
                <a:spcPct val="90000"/>
              </a:lnSpc>
              <a:buFont typeface="Wingdings" panose="05000000000000000000" pitchFamily="2" charset="2"/>
              <a:buChar char="Ø"/>
            </a:pPr>
            <a:r>
              <a:rPr lang="en-US" sz="2800" dirty="0" smtClean="0">
                <a:latin typeface="Verdana" pitchFamily="34" charset="0"/>
              </a:rPr>
              <a:t>Finally, price and implicit quantity indexes of purchased services (</a:t>
            </a:r>
            <a:r>
              <a:rPr lang="en-US" sz="2800" i="1" dirty="0" smtClean="0">
                <a:latin typeface="Verdana" pitchFamily="34" charset="0"/>
              </a:rPr>
              <a:t>e.g.</a:t>
            </a:r>
            <a:r>
              <a:rPr lang="en-US" sz="2800" dirty="0" smtClean="0">
                <a:latin typeface="Verdana" pitchFamily="34" charset="0"/>
              </a:rPr>
              <a:t>, custom machine services; contract feeding of livestock; contract labor services) are constructed</a:t>
            </a:r>
          </a:p>
          <a:p>
            <a:pPr marL="457200" indent="-457200">
              <a:lnSpc>
                <a:spcPct val="90000"/>
              </a:lnSpc>
              <a:buFont typeface="Wingdings" panose="05000000000000000000" pitchFamily="2" charset="2"/>
              <a:buChar char="Ø"/>
            </a:pPr>
            <a:endParaRPr lang="en-US" sz="2800" dirty="0" smtClean="0">
              <a:latin typeface="Verdana" pitchFamily="34" charset="0"/>
            </a:endParaRPr>
          </a:p>
          <a:p>
            <a:pPr marL="457200" indent="-457200">
              <a:lnSpc>
                <a:spcPct val="90000"/>
              </a:lnSpc>
              <a:buFont typeface="Wingdings" panose="05000000000000000000" pitchFamily="2" charset="2"/>
              <a:buChar char="Ø"/>
            </a:pPr>
            <a:r>
              <a:rPr lang="en-US" sz="2800" dirty="0" smtClean="0">
                <a:latin typeface="Verdana" pitchFamily="34" charset="0"/>
              </a:rPr>
              <a:t>A </a:t>
            </a:r>
            <a:r>
              <a:rPr lang="en-US" sz="2800" dirty="0" err="1" smtClean="0">
                <a:latin typeface="Verdana" pitchFamily="34" charset="0"/>
              </a:rPr>
              <a:t>translog</a:t>
            </a:r>
            <a:r>
              <a:rPr lang="en-US" sz="2800" dirty="0" smtClean="0">
                <a:latin typeface="Verdana" pitchFamily="34" charset="0"/>
              </a:rPr>
              <a:t> index of total intermediate input is constructed by weighting the growth rates of each category of intermediate input by their value shares in the overall value of intermediate input</a:t>
            </a:r>
          </a:p>
        </p:txBody>
      </p:sp>
    </p:spTree>
    <p:extLst>
      <p:ext uri="{BB962C8B-B14F-4D97-AF65-F5344CB8AC3E}">
        <p14:creationId xmlns:p14="http://schemas.microsoft.com/office/powerpoint/2010/main" val="639879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Verdana" pitchFamily="34" charset="0"/>
              </a:rPr>
              <a:t>Labor</a:t>
            </a:r>
            <a:endParaRPr lang="en-US" dirty="0"/>
          </a:p>
        </p:txBody>
      </p:sp>
      <p:sp>
        <p:nvSpPr>
          <p:cNvPr id="3" name="Content Placeholder 2"/>
          <p:cNvSpPr>
            <a:spLocks noGrp="1"/>
          </p:cNvSpPr>
          <p:nvPr>
            <p:ph idx="1"/>
          </p:nvPr>
        </p:nvSpPr>
        <p:spPr/>
        <p:txBody>
          <a:bodyPr>
            <a:noAutofit/>
          </a:bodyPr>
          <a:lstStyle/>
          <a:p>
            <a:pPr>
              <a:lnSpc>
                <a:spcPct val="120000"/>
              </a:lnSpc>
              <a:buFont typeface="Wingdings" pitchFamily="2" charset="2"/>
              <a:buChar char="Ø"/>
              <a:defRPr/>
            </a:pPr>
            <a:r>
              <a:rPr lang="en-US" dirty="0">
                <a:latin typeface="Verdana" pitchFamily="34" charset="0"/>
              </a:rPr>
              <a:t>Current USDA labor accounts for the farm sector incorporate the demographic cross-classifications of the agricultural labor force developed by Jorgenson, </a:t>
            </a:r>
            <a:r>
              <a:rPr lang="en-US" dirty="0" err="1">
                <a:latin typeface="Verdana" pitchFamily="34" charset="0"/>
              </a:rPr>
              <a:t>Gollop</a:t>
            </a:r>
            <a:r>
              <a:rPr lang="en-US" dirty="0">
                <a:latin typeface="Verdana" pitchFamily="34" charset="0"/>
              </a:rPr>
              <a:t>, and </a:t>
            </a:r>
            <a:r>
              <a:rPr lang="en-US" dirty="0" err="1">
                <a:latin typeface="Verdana" pitchFamily="34" charset="0"/>
              </a:rPr>
              <a:t>Fraumeni</a:t>
            </a:r>
            <a:r>
              <a:rPr lang="en-US" dirty="0">
                <a:latin typeface="Verdana" pitchFamily="34" charset="0"/>
              </a:rPr>
              <a:t> (1987)</a:t>
            </a:r>
          </a:p>
          <a:p>
            <a:pPr>
              <a:lnSpc>
                <a:spcPct val="120000"/>
              </a:lnSpc>
              <a:buFont typeface="Wingdings" pitchFamily="2" charset="2"/>
              <a:buChar char="Ø"/>
              <a:defRPr/>
            </a:pPr>
            <a:r>
              <a:rPr lang="en-US" dirty="0" smtClean="0">
                <a:latin typeface="Verdana" pitchFamily="34" charset="0"/>
              </a:rPr>
              <a:t>Hours </a:t>
            </a:r>
            <a:r>
              <a:rPr lang="en-US" dirty="0">
                <a:latin typeface="Verdana" pitchFamily="34" charset="0"/>
              </a:rPr>
              <a:t>worked and compensation per hour are cross-classified by sex, age, education, and employment class (employee versus self-employed and unpaid family workers)</a:t>
            </a:r>
          </a:p>
          <a:p>
            <a:pPr>
              <a:lnSpc>
                <a:spcPct val="120000"/>
              </a:lnSpc>
              <a:buFont typeface="Wingdings" pitchFamily="2" charset="2"/>
              <a:buChar char="Ø"/>
              <a:defRPr/>
            </a:pPr>
            <a:endParaRPr lang="en-US" dirty="0">
              <a:latin typeface="Verdana" pitchFamily="34" charset="0"/>
            </a:endParaRPr>
          </a:p>
        </p:txBody>
      </p:sp>
    </p:spTree>
    <p:extLst>
      <p:ext uri="{BB962C8B-B14F-4D97-AF65-F5344CB8AC3E}">
        <p14:creationId xmlns:p14="http://schemas.microsoft.com/office/powerpoint/2010/main" val="1610043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6077" y="2982097"/>
            <a:ext cx="11450594" cy="2850011"/>
          </a:xfrm>
          <a:prstGeom prst="rect">
            <a:avLst/>
          </a:prstGeom>
        </p:spPr>
        <p:txBody>
          <a:bodyPr wrap="square">
            <a:spAutoFit/>
          </a:bodyPr>
          <a:lstStyle/>
          <a:p>
            <a:pPr marL="457200" indent="-457200">
              <a:lnSpc>
                <a:spcPct val="80000"/>
              </a:lnSpc>
              <a:buFont typeface="Wingdings" panose="05000000000000000000" pitchFamily="2" charset="2"/>
              <a:buChar char="Ø"/>
            </a:pPr>
            <a:r>
              <a:rPr lang="en-US" sz="2800" dirty="0" smtClean="0">
                <a:latin typeface="Verdana" pitchFamily="34" charset="0"/>
              </a:rPr>
              <a:t>Indexes of labor input are constructed using demographically cross-classified hours and compensation data</a:t>
            </a:r>
          </a:p>
          <a:p>
            <a:pPr>
              <a:lnSpc>
                <a:spcPct val="80000"/>
              </a:lnSpc>
              <a:buFont typeface="Wingdings" pitchFamily="2" charset="2"/>
              <a:buChar char="Ø"/>
            </a:pPr>
            <a:endParaRPr lang="en-US" sz="2800" dirty="0" smtClean="0">
              <a:latin typeface="Verdana" pitchFamily="34" charset="0"/>
            </a:endParaRPr>
          </a:p>
          <a:p>
            <a:pPr marL="457200" indent="-457200">
              <a:lnSpc>
                <a:spcPct val="80000"/>
              </a:lnSpc>
              <a:buFont typeface="Wingdings" panose="05000000000000000000" pitchFamily="2" charset="2"/>
              <a:buChar char="Ø"/>
            </a:pPr>
            <a:r>
              <a:rPr lang="en-US" sz="2800" dirty="0" smtClean="0">
                <a:latin typeface="Verdana" pitchFamily="34" charset="0"/>
              </a:rPr>
              <a:t>Labor hours having higher marginal productivities (</a:t>
            </a:r>
            <a:r>
              <a:rPr lang="en-US" sz="2800" i="1" dirty="0" smtClean="0">
                <a:latin typeface="Verdana" pitchFamily="34" charset="0"/>
              </a:rPr>
              <a:t>i.e.</a:t>
            </a:r>
            <a:r>
              <a:rPr lang="en-US" sz="2800" dirty="0" smtClean="0">
                <a:latin typeface="Verdana" pitchFamily="34" charset="0"/>
              </a:rPr>
              <a:t>, wages) are given higher weights in the index than hours having lower marginal productivities</a:t>
            </a:r>
          </a:p>
          <a:p>
            <a:pPr>
              <a:lnSpc>
                <a:spcPct val="80000"/>
              </a:lnSpc>
              <a:buFont typeface="Wingdings" pitchFamily="2" charset="2"/>
              <a:buChar char="Ø"/>
            </a:pPr>
            <a:endParaRPr lang="en-US" sz="2800" dirty="0" smtClean="0">
              <a:latin typeface="Verdana" pitchFamily="34" charset="0"/>
            </a:endParaRPr>
          </a:p>
        </p:txBody>
      </p:sp>
      <p:sp>
        <p:nvSpPr>
          <p:cNvPr id="3" name="Rectangle 2"/>
          <p:cNvSpPr/>
          <p:nvPr/>
        </p:nvSpPr>
        <p:spPr>
          <a:xfrm>
            <a:off x="807309" y="606266"/>
            <a:ext cx="11013988" cy="2246769"/>
          </a:xfrm>
          <a:prstGeom prst="rect">
            <a:avLst/>
          </a:prstGeom>
        </p:spPr>
        <p:txBody>
          <a:bodyPr wrap="square">
            <a:spAutoFit/>
          </a:bodyPr>
          <a:lstStyle/>
          <a:p>
            <a:pPr marL="285750" indent="-285750">
              <a:buFont typeface="Wingdings" panose="05000000000000000000" pitchFamily="2" charset="2"/>
              <a:buChar char="Ø"/>
              <a:defRPr/>
            </a:pPr>
            <a:r>
              <a:rPr lang="en-US" sz="2800" dirty="0">
                <a:latin typeface="Verdana" pitchFamily="34" charset="0"/>
              </a:rPr>
              <a:t>This is accomplished using the RAS procedure </a:t>
            </a:r>
            <a:r>
              <a:rPr lang="en-US" sz="2800" dirty="0" smtClean="0">
                <a:latin typeface="Verdana" pitchFamily="34" charset="0"/>
              </a:rPr>
              <a:t>popularized </a:t>
            </a:r>
            <a:r>
              <a:rPr lang="en-US" sz="2800" dirty="0">
                <a:latin typeface="Verdana" pitchFamily="34" charset="0"/>
              </a:rPr>
              <a:t>by Jorgenson, </a:t>
            </a:r>
            <a:r>
              <a:rPr lang="en-US" sz="2800" dirty="0" err="1">
                <a:latin typeface="Verdana" pitchFamily="34" charset="0"/>
              </a:rPr>
              <a:t>Gollop</a:t>
            </a:r>
            <a:r>
              <a:rPr lang="en-US" sz="2800" dirty="0">
                <a:latin typeface="Verdana" pitchFamily="34" charset="0"/>
              </a:rPr>
              <a:t>, and </a:t>
            </a:r>
            <a:r>
              <a:rPr lang="en-US" sz="2800" dirty="0" err="1">
                <a:latin typeface="Verdana" pitchFamily="34" charset="0"/>
              </a:rPr>
              <a:t>Fraumeni</a:t>
            </a:r>
            <a:r>
              <a:rPr lang="en-US" sz="2800" dirty="0">
                <a:latin typeface="Verdana" pitchFamily="34" charset="0"/>
              </a:rPr>
              <a:t>  </a:t>
            </a:r>
            <a:r>
              <a:rPr lang="en-US" sz="2800" dirty="0">
                <a:latin typeface="Verdana" panose="020B0604030504040204" pitchFamily="34" charset="0"/>
                <a:ea typeface="Verdana" panose="020B0604030504040204" pitchFamily="34" charset="0"/>
                <a:cs typeface="Verdana" panose="020B0604030504040204" pitchFamily="34" charset="0"/>
              </a:rPr>
              <a:t>by combining the farm sector matrices initially produced in that study with  demographic information from the Census of Population and the Current Population Survey</a:t>
            </a:r>
          </a:p>
        </p:txBody>
      </p:sp>
    </p:spTree>
    <p:extLst>
      <p:ext uri="{BB962C8B-B14F-4D97-AF65-F5344CB8AC3E}">
        <p14:creationId xmlns:p14="http://schemas.microsoft.com/office/powerpoint/2010/main" val="1820579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5546" y="1005016"/>
            <a:ext cx="10618573" cy="1126462"/>
          </a:xfrm>
          <a:prstGeom prst="rect">
            <a:avLst/>
          </a:prstGeom>
        </p:spPr>
        <p:txBody>
          <a:bodyPr wrap="square">
            <a:spAutoFit/>
          </a:bodyPr>
          <a:lstStyle/>
          <a:p>
            <a:pPr marL="457200" indent="-457200">
              <a:lnSpc>
                <a:spcPct val="80000"/>
              </a:lnSpc>
              <a:buFont typeface="Wingdings" panose="05000000000000000000" pitchFamily="2" charset="2"/>
              <a:buChar char="Ø"/>
            </a:pPr>
            <a:r>
              <a:rPr lang="en-US" sz="2800" dirty="0">
                <a:latin typeface="Verdana" pitchFamily="34" charset="0"/>
              </a:rPr>
              <a:t>This procedure explicitly adjusts the time series of labor input for “quality” changes in labor hours as originally defined by Jorgenson and </a:t>
            </a:r>
            <a:r>
              <a:rPr lang="en-US" sz="2800" dirty="0" err="1">
                <a:latin typeface="Verdana" pitchFamily="34" charset="0"/>
              </a:rPr>
              <a:t>Griliches</a:t>
            </a:r>
            <a:r>
              <a:rPr lang="en-US" sz="2800" dirty="0">
                <a:latin typeface="Verdana" pitchFamily="34" charset="0"/>
              </a:rPr>
              <a:t> (1967)</a:t>
            </a:r>
          </a:p>
        </p:txBody>
      </p:sp>
    </p:spTree>
    <p:extLst>
      <p:ext uri="{BB962C8B-B14F-4D97-AF65-F5344CB8AC3E}">
        <p14:creationId xmlns:p14="http://schemas.microsoft.com/office/powerpoint/2010/main" val="1611315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Verdana" pitchFamily="34" charset="0"/>
              </a:rPr>
              <a:t>Overview</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en-US" dirty="0" smtClean="0">
                <a:latin typeface="Verdana" pitchFamily="34" charset="0"/>
              </a:rPr>
              <a:t>The growth of agricultural productivity has long been chronicled as the single most important source of economic growth in the U.S. farm sector </a:t>
            </a:r>
          </a:p>
          <a:p>
            <a:endParaRPr lang="en-US" dirty="0" smtClean="0">
              <a:latin typeface="Verdana" pitchFamily="34" charset="0"/>
            </a:endParaRPr>
          </a:p>
          <a:p>
            <a:pPr>
              <a:buFont typeface="Wingdings" pitchFamily="2" charset="2"/>
              <a:buChar char="Ø"/>
            </a:pPr>
            <a:r>
              <a:rPr lang="en-US" dirty="0" smtClean="0">
                <a:latin typeface="Verdana" pitchFamily="34" charset="0"/>
              </a:rPr>
              <a:t>Though their methods differ in important ways, the major sectoral productivity studies (Kendrick and Grossman, 1980; Jorgenson, </a:t>
            </a:r>
            <a:r>
              <a:rPr lang="en-US" dirty="0" err="1" smtClean="0">
                <a:latin typeface="Verdana" pitchFamily="34" charset="0"/>
              </a:rPr>
              <a:t>Gollop</a:t>
            </a:r>
            <a:r>
              <a:rPr lang="en-US" dirty="0" smtClean="0">
                <a:latin typeface="Verdana" pitchFamily="34" charset="0"/>
              </a:rPr>
              <a:t>, and </a:t>
            </a:r>
            <a:r>
              <a:rPr lang="en-US" dirty="0" err="1" smtClean="0">
                <a:latin typeface="Verdana" pitchFamily="34" charset="0"/>
              </a:rPr>
              <a:t>Fraumeni</a:t>
            </a:r>
            <a:r>
              <a:rPr lang="en-US" dirty="0" smtClean="0">
                <a:latin typeface="Verdana" pitchFamily="34" charset="0"/>
              </a:rPr>
              <a:t>, 1987; Jorgenson and </a:t>
            </a:r>
            <a:r>
              <a:rPr lang="en-US" dirty="0" err="1" smtClean="0">
                <a:latin typeface="Verdana" pitchFamily="34" charset="0"/>
              </a:rPr>
              <a:t>Gollop</a:t>
            </a:r>
            <a:r>
              <a:rPr lang="en-US" dirty="0" smtClean="0">
                <a:latin typeface="Verdana" pitchFamily="34" charset="0"/>
              </a:rPr>
              <a:t>, 1992) share this conclusion</a:t>
            </a:r>
          </a:p>
          <a:p>
            <a:endParaRPr lang="en-US" dirty="0" smtClean="0">
              <a:latin typeface="Verdana" pitchFamily="34" charset="0"/>
            </a:endParaRPr>
          </a:p>
          <a:p>
            <a:endParaRPr lang="en-US" dirty="0"/>
          </a:p>
        </p:txBody>
      </p:sp>
    </p:spTree>
    <p:extLst>
      <p:ext uri="{BB962C8B-B14F-4D97-AF65-F5344CB8AC3E}">
        <p14:creationId xmlns:p14="http://schemas.microsoft.com/office/powerpoint/2010/main" val="1916877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393195" cy="1325563"/>
          </a:xfrm>
        </p:spPr>
        <p:txBody>
          <a:bodyPr>
            <a:normAutofit/>
          </a:bodyPr>
          <a:lstStyle/>
          <a:p>
            <a:pPr algn="ctr">
              <a:lnSpc>
                <a:spcPct val="80000"/>
              </a:lnSpc>
            </a:pPr>
            <a:r>
              <a:rPr lang="en-US" dirty="0" smtClean="0">
                <a:latin typeface="Verdana" pitchFamily="34" charset="0"/>
              </a:rPr>
              <a:t>Capital Input</a:t>
            </a:r>
            <a:endParaRPr lang="en-US" dirty="0"/>
          </a:p>
        </p:txBody>
      </p:sp>
      <p:sp>
        <p:nvSpPr>
          <p:cNvPr id="3" name="Content Placeholder 2"/>
          <p:cNvSpPr>
            <a:spLocks noGrp="1"/>
          </p:cNvSpPr>
          <p:nvPr>
            <p:ph idx="1"/>
          </p:nvPr>
        </p:nvSpPr>
        <p:spPr/>
        <p:txBody>
          <a:bodyPr/>
          <a:lstStyle/>
          <a:p>
            <a:pPr>
              <a:buFont typeface="Wingdings" pitchFamily="2" charset="2"/>
              <a:buChar char="Ø"/>
              <a:defRPr/>
            </a:pPr>
            <a:r>
              <a:rPr lang="en-US" dirty="0">
                <a:latin typeface="Verdana" pitchFamily="34" charset="0"/>
              </a:rPr>
              <a:t>Measurement of capital input begins with estimating the capital stock and rental price for each asset type </a:t>
            </a:r>
          </a:p>
          <a:p>
            <a:pPr marL="0" indent="0">
              <a:buNone/>
              <a:defRPr/>
            </a:pPr>
            <a:endParaRPr lang="en-US" dirty="0">
              <a:latin typeface="Verdana" pitchFamily="34" charset="0"/>
            </a:endParaRPr>
          </a:p>
          <a:p>
            <a:pPr>
              <a:buFont typeface="Wingdings" pitchFamily="2" charset="2"/>
              <a:buChar char="Ø"/>
              <a:defRPr/>
            </a:pPr>
            <a:r>
              <a:rPr lang="en-US" dirty="0">
                <a:latin typeface="Verdana" pitchFamily="34" charset="0"/>
              </a:rPr>
              <a:t>Stocks of depreciable capital are the </a:t>
            </a:r>
            <a:r>
              <a:rPr lang="en-US" dirty="0" err="1">
                <a:latin typeface="Verdana" pitchFamily="34" charset="0"/>
              </a:rPr>
              <a:t>cumulation</a:t>
            </a:r>
            <a:r>
              <a:rPr lang="en-US" dirty="0">
                <a:latin typeface="Verdana" pitchFamily="34" charset="0"/>
              </a:rPr>
              <a:t> of all past investments adjusted for discards of worn-out assets and loss of efficiency of assets over their service life </a:t>
            </a:r>
          </a:p>
          <a:p>
            <a:endParaRPr lang="en-US" dirty="0"/>
          </a:p>
        </p:txBody>
      </p:sp>
    </p:spTree>
    <p:extLst>
      <p:ext uri="{BB962C8B-B14F-4D97-AF65-F5344CB8AC3E}">
        <p14:creationId xmlns:p14="http://schemas.microsoft.com/office/powerpoint/2010/main" val="2387073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7351" y="626076"/>
            <a:ext cx="10840995" cy="3539430"/>
          </a:xfrm>
          <a:prstGeom prst="rect">
            <a:avLst/>
          </a:prstGeom>
        </p:spPr>
        <p:txBody>
          <a:bodyPr wrap="square">
            <a:spAutoFit/>
          </a:bodyPr>
          <a:lstStyle/>
          <a:p>
            <a:pPr marL="457200" indent="-457200">
              <a:buFont typeface="Wingdings" panose="05000000000000000000" pitchFamily="2" charset="2"/>
              <a:buChar char="Ø"/>
              <a:defRPr/>
            </a:pPr>
            <a:r>
              <a:rPr lang="en-US" sz="2800" dirty="0">
                <a:latin typeface="Verdana" pitchFamily="34" charset="0"/>
              </a:rPr>
              <a:t>Asset discards are calculated based on an assumed mean service life for a homogeneous group of assets (</a:t>
            </a:r>
            <a:r>
              <a:rPr lang="en-US" sz="2800" i="1" dirty="0">
                <a:latin typeface="Verdana" pitchFamily="34" charset="0"/>
              </a:rPr>
              <a:t>e.g.</a:t>
            </a:r>
            <a:r>
              <a:rPr lang="en-US" sz="2800" dirty="0">
                <a:latin typeface="Verdana" pitchFamily="34" charset="0"/>
              </a:rPr>
              <a:t>, farm tractors) and a distribution of actual discards around this mean service life</a:t>
            </a:r>
          </a:p>
          <a:p>
            <a:pPr>
              <a:buFont typeface="Wingdings"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We assume that the discard distribution is the normal distribution truncated at points two standard deviations above and below the mean</a:t>
            </a:r>
          </a:p>
        </p:txBody>
      </p:sp>
      <p:sp>
        <p:nvSpPr>
          <p:cNvPr id="3" name="Rectangle 2"/>
          <p:cNvSpPr/>
          <p:nvPr/>
        </p:nvSpPr>
        <p:spPr>
          <a:xfrm>
            <a:off x="1021491" y="4465078"/>
            <a:ext cx="10503243" cy="954107"/>
          </a:xfrm>
          <a:prstGeom prst="rect">
            <a:avLst/>
          </a:prstGeom>
        </p:spPr>
        <p:txBody>
          <a:bodyPr wrap="square">
            <a:spAutoFit/>
          </a:bodyPr>
          <a:lstStyle/>
          <a:p>
            <a:pPr marL="342900" indent="-342900">
              <a:buFont typeface="Wingdings" pitchFamily="2" charset="2"/>
              <a:buChar char="Ø"/>
            </a:pPr>
            <a:r>
              <a:rPr lang="en-US" sz="2800" dirty="0">
                <a:latin typeface="Verdana" pitchFamily="34" charset="0"/>
              </a:rPr>
              <a:t>Loss of efficiency is assumed to be a function of age of the asset</a:t>
            </a:r>
          </a:p>
        </p:txBody>
      </p:sp>
    </p:spTree>
    <p:extLst>
      <p:ext uri="{BB962C8B-B14F-4D97-AF65-F5344CB8AC3E}">
        <p14:creationId xmlns:p14="http://schemas.microsoft.com/office/powerpoint/2010/main" val="1949901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1978" y="848497"/>
            <a:ext cx="11211698" cy="1815882"/>
          </a:xfrm>
          <a:prstGeom prst="rect">
            <a:avLst/>
          </a:prstGeom>
        </p:spPr>
        <p:txBody>
          <a:bodyPr wrap="square">
            <a:spAutoFit/>
          </a:bodyPr>
          <a:lstStyle/>
          <a:p>
            <a:pPr marL="342900" indent="-342900">
              <a:buFont typeface="Wingdings" pitchFamily="2" charset="2"/>
              <a:buChar char="Ø"/>
            </a:pPr>
            <a:endParaRPr lang="en-US" sz="2800" dirty="0" smtClean="0">
              <a:latin typeface="Verdana" pitchFamily="34" charset="0"/>
            </a:endParaRPr>
          </a:p>
          <a:p>
            <a:pPr marL="342900" indent="-342900">
              <a:buFont typeface="Wingdings" pitchFamily="2" charset="2"/>
              <a:buChar char="Ø"/>
            </a:pPr>
            <a:r>
              <a:rPr lang="en-US" sz="2800" dirty="0" smtClean="0">
                <a:latin typeface="Verdana" pitchFamily="34" charset="0"/>
              </a:rPr>
              <a:t>The function relating efficiency to age of the asset is approximated by a rectangular hyperbola concave to the origin (see Ball et al., 2008; Ball et al., 2016)</a:t>
            </a:r>
            <a:endParaRPr lang="en-US" sz="2800" dirty="0">
              <a:latin typeface="Verdana" pitchFamily="34" charset="0"/>
            </a:endParaRPr>
          </a:p>
        </p:txBody>
      </p:sp>
      <p:sp>
        <p:nvSpPr>
          <p:cNvPr id="3" name="Rectangle 2"/>
          <p:cNvSpPr/>
          <p:nvPr/>
        </p:nvSpPr>
        <p:spPr>
          <a:xfrm>
            <a:off x="691978" y="3006811"/>
            <a:ext cx="10684476" cy="2031325"/>
          </a:xfrm>
          <a:prstGeom prst="rect">
            <a:avLst/>
          </a:prstGeom>
        </p:spPr>
        <p:txBody>
          <a:bodyPr wrap="square">
            <a:spAutoFit/>
          </a:bodyPr>
          <a:lstStyle/>
          <a:p>
            <a:pPr marL="457200" indent="-457200">
              <a:lnSpc>
                <a:spcPct val="90000"/>
              </a:lnSpc>
              <a:buFont typeface="Wingdings" panose="05000000000000000000" pitchFamily="2" charset="2"/>
              <a:buChar char="Ø"/>
              <a:defRPr/>
            </a:pPr>
            <a:r>
              <a:rPr lang="en-US" sz="2800" dirty="0">
                <a:latin typeface="Verdana" panose="020B0604030504040204" pitchFamily="34" charset="0"/>
                <a:ea typeface="Verdana" panose="020B0604030504040204" pitchFamily="34" charset="0"/>
                <a:cs typeface="Verdana" panose="020B0604030504040204" pitchFamily="34" charset="0"/>
              </a:rPr>
              <a:t>To estimate the stock of land, we construct  price and implicit quantity indexes of land in farms</a:t>
            </a:r>
          </a:p>
          <a:p>
            <a:pPr>
              <a:lnSpc>
                <a:spcPct val="90000"/>
              </a:lnSpc>
              <a:buFont typeface="Wingdings" pitchFamily="2" charset="2"/>
              <a:buChar char="Ø"/>
              <a:defRPr/>
            </a:pPr>
            <a:endParaRPr lang="en-US" sz="2800" dirty="0">
              <a:latin typeface="Verdana" panose="020B0604030504040204" pitchFamily="34" charset="0"/>
              <a:ea typeface="Verdana" panose="020B0604030504040204" pitchFamily="34" charset="0"/>
              <a:cs typeface="Verdana" panose="020B0604030504040204" pitchFamily="34" charset="0"/>
            </a:endParaRPr>
          </a:p>
          <a:p>
            <a:pPr marL="457200" indent="-457200">
              <a:lnSpc>
                <a:spcPct val="90000"/>
              </a:lnSpc>
              <a:buFont typeface="Wingdings" panose="05000000000000000000" pitchFamily="2" charset="2"/>
              <a:buChar char="Ø"/>
              <a:defRPr/>
            </a:pPr>
            <a:r>
              <a:rPr lang="en-US" sz="2800" dirty="0">
                <a:latin typeface="Verdana" panose="020B0604030504040204" pitchFamily="34" charset="0"/>
                <a:ea typeface="Verdana" panose="020B0604030504040204" pitchFamily="34" charset="0"/>
                <a:cs typeface="Verdana" panose="020B0604030504040204" pitchFamily="34" charset="0"/>
              </a:rPr>
              <a:t>We assume that land in each county is homogeneous, hence aggregation is at the county level</a:t>
            </a:r>
          </a:p>
        </p:txBody>
      </p:sp>
    </p:spTree>
    <p:extLst>
      <p:ext uri="{BB962C8B-B14F-4D97-AF65-F5344CB8AC3E}">
        <p14:creationId xmlns:p14="http://schemas.microsoft.com/office/powerpoint/2010/main" val="875204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2065" y="1491049"/>
            <a:ext cx="11162270" cy="3194721"/>
          </a:xfrm>
          <a:prstGeom prst="rect">
            <a:avLst/>
          </a:prstGeom>
        </p:spPr>
        <p:txBody>
          <a:bodyPr wrap="square">
            <a:spAutoFit/>
          </a:bodyPr>
          <a:lstStyle/>
          <a:p>
            <a:pPr marL="457200" indent="-457200">
              <a:lnSpc>
                <a:spcPct val="90000"/>
              </a:lnSpc>
              <a:buFont typeface="Wingdings" panose="05000000000000000000" pitchFamily="2" charset="2"/>
              <a:buChar char="Ø"/>
              <a:defRPr/>
            </a:pPr>
            <a:r>
              <a:rPr lang="en-US" sz="2800" dirty="0">
                <a:latin typeface="Verdana" panose="020B0604030504040204" pitchFamily="34" charset="0"/>
                <a:ea typeface="Verdana" panose="020B0604030504040204" pitchFamily="34" charset="0"/>
                <a:cs typeface="Verdana" panose="020B0604030504040204" pitchFamily="34" charset="0"/>
              </a:rPr>
              <a:t>Beginning inventories of crops and </a:t>
            </a:r>
            <a:r>
              <a:rPr lang="en-US" sz="2800" dirty="0" smtClean="0">
                <a:latin typeface="Verdana" panose="020B0604030504040204" pitchFamily="34" charset="0"/>
                <a:ea typeface="Verdana" panose="020B0604030504040204" pitchFamily="34" charset="0"/>
                <a:cs typeface="Verdana" panose="020B0604030504040204" pitchFamily="34" charset="0"/>
              </a:rPr>
              <a:t>livestock </a:t>
            </a:r>
            <a:r>
              <a:rPr lang="en-US" sz="2800" dirty="0">
                <a:latin typeface="Verdana" panose="020B0604030504040204" pitchFamily="34" charset="0"/>
                <a:ea typeface="Verdana" panose="020B0604030504040204" pitchFamily="34" charset="0"/>
                <a:cs typeface="Verdana" panose="020B0604030504040204" pitchFamily="34" charset="0"/>
              </a:rPr>
              <a:t>are treated as capital input</a:t>
            </a:r>
          </a:p>
          <a:p>
            <a:pPr>
              <a:lnSpc>
                <a:spcPct val="90000"/>
              </a:lnSpc>
              <a:buFont typeface="Wingdings" pitchFamily="2" charset="2"/>
              <a:buChar char="Ø"/>
              <a:defRPr/>
            </a:pPr>
            <a:endParaRPr lang="en-US" sz="2800" dirty="0">
              <a:latin typeface="Verdana" panose="020B0604030504040204" pitchFamily="34" charset="0"/>
              <a:ea typeface="Verdana" panose="020B0604030504040204" pitchFamily="34" charset="0"/>
              <a:cs typeface="Verdana" panose="020B0604030504040204" pitchFamily="34" charset="0"/>
            </a:endParaRPr>
          </a:p>
          <a:p>
            <a:pPr marL="457200" indent="-457200">
              <a:lnSpc>
                <a:spcPct val="90000"/>
              </a:lnSpc>
              <a:buFont typeface="Wingdings" panose="05000000000000000000" pitchFamily="2" charset="2"/>
              <a:buChar char="Ø"/>
              <a:defRPr/>
            </a:pPr>
            <a:r>
              <a:rPr lang="en-US" sz="2800" dirty="0">
                <a:latin typeface="Verdana" panose="020B0604030504040204" pitchFamily="34" charset="0"/>
                <a:ea typeface="Verdana" panose="020B0604030504040204" pitchFamily="34" charset="0"/>
                <a:cs typeface="Verdana" panose="020B0604030504040204" pitchFamily="34" charset="0"/>
              </a:rPr>
              <a:t>The number of animals on farms </a:t>
            </a:r>
            <a:r>
              <a:rPr lang="en-US" sz="2800" dirty="0" smtClean="0">
                <a:latin typeface="Verdana" panose="020B0604030504040204" pitchFamily="34" charset="0"/>
                <a:ea typeface="Verdana" panose="020B0604030504040204" pitchFamily="34" charset="0"/>
                <a:cs typeface="Verdana" panose="020B0604030504040204" pitchFamily="34" charset="0"/>
              </a:rPr>
              <a:t>is available </a:t>
            </a:r>
            <a:r>
              <a:rPr lang="en-US" sz="2800" dirty="0">
                <a:latin typeface="Verdana" panose="020B0604030504040204" pitchFamily="34" charset="0"/>
                <a:ea typeface="Verdana" panose="020B0604030504040204" pitchFamily="34" charset="0"/>
                <a:cs typeface="Verdana" panose="020B0604030504040204" pitchFamily="34" charset="0"/>
              </a:rPr>
              <a:t>from annual surveys, as are </a:t>
            </a:r>
            <a:r>
              <a:rPr lang="en-US" sz="2800" dirty="0" smtClean="0">
                <a:latin typeface="Verdana" panose="020B0604030504040204" pitchFamily="34" charset="0"/>
                <a:ea typeface="Verdana" panose="020B0604030504040204" pitchFamily="34" charset="0"/>
                <a:cs typeface="Verdana" panose="020B0604030504040204" pitchFamily="34" charset="0"/>
              </a:rPr>
              <a:t>the stocks </a:t>
            </a:r>
            <a:r>
              <a:rPr lang="en-US" sz="2800" dirty="0">
                <a:latin typeface="Verdana" panose="020B0604030504040204" pitchFamily="34" charset="0"/>
                <a:ea typeface="Verdana" panose="020B0604030504040204" pitchFamily="34" charset="0"/>
                <a:cs typeface="Verdana" panose="020B0604030504040204" pitchFamily="34" charset="0"/>
              </a:rPr>
              <a:t>of grains and oilseeds</a:t>
            </a:r>
          </a:p>
          <a:p>
            <a:pPr>
              <a:lnSpc>
                <a:spcPct val="90000"/>
              </a:lnSpc>
              <a:buFont typeface="Wingdings" pitchFamily="2" charset="2"/>
              <a:buChar char="Ø"/>
              <a:defRPr/>
            </a:pPr>
            <a:endParaRPr lang="en-US" sz="2800" dirty="0">
              <a:latin typeface="Verdana" panose="020B0604030504040204" pitchFamily="34" charset="0"/>
              <a:ea typeface="Verdana" panose="020B0604030504040204" pitchFamily="34" charset="0"/>
              <a:cs typeface="Verdana" panose="020B0604030504040204" pitchFamily="34" charset="0"/>
            </a:endParaRPr>
          </a:p>
          <a:p>
            <a:pPr marL="457200" indent="-457200">
              <a:lnSpc>
                <a:spcPct val="90000"/>
              </a:lnSpc>
              <a:buFont typeface="Wingdings" panose="05000000000000000000" pitchFamily="2" charset="2"/>
              <a:buChar char="Ø"/>
              <a:defRPr/>
            </a:pPr>
            <a:r>
              <a:rPr lang="en-US" sz="2800" dirty="0">
                <a:latin typeface="Verdana" panose="020B0604030504040204" pitchFamily="34" charset="0"/>
                <a:ea typeface="Verdana" panose="020B0604030504040204" pitchFamily="34" charset="0"/>
                <a:cs typeface="Verdana" panose="020B0604030504040204" pitchFamily="34" charset="0"/>
              </a:rPr>
              <a:t>December average prices are used </a:t>
            </a:r>
            <a:r>
              <a:rPr lang="en-US" sz="2800" dirty="0" smtClean="0">
                <a:latin typeface="Verdana" panose="020B0604030504040204" pitchFamily="34" charset="0"/>
                <a:ea typeface="Verdana" panose="020B0604030504040204" pitchFamily="34" charset="0"/>
                <a:cs typeface="Verdana" panose="020B0604030504040204" pitchFamily="34" charset="0"/>
              </a:rPr>
              <a:t>to value </a:t>
            </a:r>
            <a:r>
              <a:rPr lang="en-US" sz="2800" dirty="0">
                <a:latin typeface="Verdana" panose="020B0604030504040204" pitchFamily="34" charset="0"/>
                <a:ea typeface="Verdana" panose="020B0604030504040204" pitchFamily="34" charset="0"/>
                <a:cs typeface="Verdana" panose="020B0604030504040204" pitchFamily="34" charset="0"/>
              </a:rPr>
              <a:t>commodities held in inventory </a:t>
            </a:r>
          </a:p>
        </p:txBody>
      </p:sp>
    </p:spTree>
    <p:extLst>
      <p:ext uri="{BB962C8B-B14F-4D97-AF65-F5344CB8AC3E}">
        <p14:creationId xmlns:p14="http://schemas.microsoft.com/office/powerpoint/2010/main" val="5923722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1363" y="1326292"/>
            <a:ext cx="11186984" cy="5109091"/>
          </a:xfrm>
          <a:prstGeom prst="rect">
            <a:avLst/>
          </a:prstGeom>
        </p:spPr>
        <p:txBody>
          <a:bodyPr wrap="square">
            <a:spAutoFit/>
          </a:bodyPr>
          <a:lstStyle/>
          <a:p>
            <a:pPr marL="342900" indent="-342900">
              <a:buFont typeface="Wingdings" pitchFamily="2" charset="2"/>
              <a:buChar char="Ø"/>
              <a:defRPr/>
            </a:pPr>
            <a:r>
              <a:rPr lang="en-US" sz="2800" dirty="0">
                <a:latin typeface="Verdana" pitchFamily="34" charset="0"/>
              </a:rPr>
              <a:t>An important innovation in measuring capital input is the rental price of capital originated by Jorgenson (1963, 1973)</a:t>
            </a:r>
          </a:p>
          <a:p>
            <a:pPr marL="342900" indent="-342900">
              <a:buFont typeface="Wingdings" pitchFamily="2" charset="2"/>
              <a:buChar char="Ø"/>
              <a:defRPr/>
            </a:pPr>
            <a:endParaRPr lang="en-US" sz="2800" dirty="0">
              <a:latin typeface="Verdana" pitchFamily="34" charset="0"/>
            </a:endParaRPr>
          </a:p>
          <a:p>
            <a:pPr marL="342900" indent="-342900">
              <a:buFont typeface="Wingdings" pitchFamily="2" charset="2"/>
              <a:buChar char="Ø"/>
              <a:defRPr/>
            </a:pPr>
            <a:r>
              <a:rPr lang="en-US" sz="2800" dirty="0">
                <a:latin typeface="Verdana" pitchFamily="34" charset="0"/>
              </a:rPr>
              <a:t>However, this rental price is based on the particular assumption that capacity depreciation is characterized by a decaying geometric series</a:t>
            </a:r>
          </a:p>
          <a:p>
            <a:pPr marL="342900" indent="-342900">
              <a:buFont typeface="Wingdings" pitchFamily="2" charset="2"/>
              <a:buChar char="Ø"/>
              <a:defRPr/>
            </a:pPr>
            <a:endParaRPr lang="en-US" sz="2800" dirty="0">
              <a:latin typeface="Verdana" pitchFamily="34" charset="0"/>
            </a:endParaRPr>
          </a:p>
          <a:p>
            <a:pPr marL="342900" indent="-342900">
              <a:buFont typeface="Wingdings" pitchFamily="2" charset="2"/>
              <a:buChar char="Ø"/>
              <a:defRPr/>
            </a:pPr>
            <a:r>
              <a:rPr lang="en-US" sz="2800" dirty="0">
                <a:latin typeface="Verdana" pitchFamily="34" charset="0"/>
              </a:rPr>
              <a:t>The remaining task is to generalize the representation of the rental price of capital to allow for any pattern of capacity depreciation</a:t>
            </a:r>
          </a:p>
          <a:p>
            <a:pPr>
              <a:defRPr/>
            </a:pPr>
            <a:endParaRPr lang="en-US" dirty="0">
              <a:latin typeface="Verdana" pitchFamily="34" charset="0"/>
            </a:endParaRPr>
          </a:p>
        </p:txBody>
      </p:sp>
    </p:spTree>
    <p:extLst>
      <p:ext uri="{BB962C8B-B14F-4D97-AF65-F5344CB8AC3E}">
        <p14:creationId xmlns:p14="http://schemas.microsoft.com/office/powerpoint/2010/main" val="2602801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76865" y="370703"/>
            <a:ext cx="7867135" cy="5663089"/>
          </a:xfrm>
          <a:prstGeom prst="rect">
            <a:avLst/>
          </a:prstGeom>
        </p:spPr>
        <p:txBody>
          <a:bodyPr wrap="square">
            <a:spAutoFit/>
          </a:bodyPr>
          <a:lstStyle/>
          <a:p>
            <a:pPr marL="342900" indent="-34290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The behavioral assumption underlying the derivation of the rental price of capital is that firms buy and sell assets so as to maximize the present value of the firm</a:t>
            </a:r>
          </a:p>
          <a:p>
            <a:pPr>
              <a:spcBef>
                <a:spcPct val="0"/>
              </a:spcBef>
              <a:defRPr/>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Firms will add to the capital stock so long as the present value of the net revenue generated by an additional unit of capital exceeds the purchase price of the asset:</a:t>
            </a:r>
          </a:p>
          <a:p>
            <a:pPr>
              <a:spcBef>
                <a:spcPct val="0"/>
              </a:spcBef>
              <a:defRPr/>
            </a:pPr>
            <a:endParaRPr lang="en-US" altLang="en-US" dirty="0"/>
          </a:p>
          <a:p>
            <a:pPr>
              <a:spcBef>
                <a:spcPct val="0"/>
              </a:spcBef>
              <a:defRPr/>
            </a:pPr>
            <a:endParaRPr lang="en-US" altLang="en-US" dirty="0"/>
          </a:p>
          <a:p>
            <a:pPr>
              <a:spcBef>
                <a:spcPct val="0"/>
              </a:spcBef>
              <a:defRPr/>
            </a:pPr>
            <a:r>
              <a:rPr lang="en-US" altLang="en-US" dirty="0"/>
              <a:t>				</a:t>
            </a:r>
          </a:p>
        </p:txBody>
      </p:sp>
      <p:graphicFrame>
        <p:nvGraphicFramePr>
          <p:cNvPr id="3" name="Object 6"/>
          <p:cNvGraphicFramePr>
            <a:graphicFrameLocks noChangeAspect="1"/>
          </p:cNvGraphicFramePr>
          <p:nvPr>
            <p:extLst>
              <p:ext uri="{D42A27DB-BD31-4B8C-83A1-F6EECF244321}">
                <p14:modId xmlns:p14="http://schemas.microsoft.com/office/powerpoint/2010/main" val="4155519858"/>
              </p:ext>
            </p:extLst>
          </p:nvPr>
        </p:nvGraphicFramePr>
        <p:xfrm>
          <a:off x="3305432" y="5212492"/>
          <a:ext cx="3810000" cy="722312"/>
        </p:xfrm>
        <a:graphic>
          <a:graphicData uri="http://schemas.openxmlformats.org/presentationml/2006/ole">
            <mc:AlternateContent xmlns:mc="http://schemas.openxmlformats.org/markup-compatibility/2006">
              <mc:Choice xmlns:v="urn:schemas-microsoft-com:vml" Requires="v">
                <p:oleObj spid="_x0000_s1080" name="Equation" r:id="rId3" imgW="2044700" imgH="431800" progId="Equation.3">
                  <p:embed/>
                </p:oleObj>
              </mc:Choice>
              <mc:Fallback>
                <p:oleObj name="Equation" r:id="rId3" imgW="20447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432" y="5212492"/>
                        <a:ext cx="3810000"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900743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9643" y="411892"/>
            <a:ext cx="9770076" cy="1384995"/>
          </a:xfrm>
          <a:prstGeom prst="rect">
            <a:avLst/>
          </a:prstGeom>
        </p:spPr>
        <p:txBody>
          <a:bodyPr wrap="square">
            <a:spAutoFit/>
          </a:bodyPr>
          <a:lstStyle/>
          <a:p>
            <a:pPr marL="342900" indent="-34290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To maximize net present value, firms will continue to add to capital stock until this equation holds as an equality</a:t>
            </a:r>
            <a:r>
              <a:rPr lang="en-US" altLang="en-US" dirty="0">
                <a:latin typeface="Verdana" panose="020B0604030504040204" pitchFamily="34" charset="0"/>
                <a:ea typeface="Verdana" panose="020B0604030504040204" pitchFamily="34" charset="0"/>
                <a:cs typeface="Verdana" panose="020B0604030504040204" pitchFamily="34" charset="0"/>
              </a:rPr>
              <a:t>:</a:t>
            </a:r>
          </a:p>
        </p:txBody>
      </p:sp>
      <p:graphicFrame>
        <p:nvGraphicFramePr>
          <p:cNvPr id="3" name="Object 8"/>
          <p:cNvGraphicFramePr>
            <a:graphicFrameLocks noChangeAspect="1"/>
          </p:cNvGraphicFramePr>
          <p:nvPr>
            <p:extLst>
              <p:ext uri="{D42A27DB-BD31-4B8C-83A1-F6EECF244321}">
                <p14:modId xmlns:p14="http://schemas.microsoft.com/office/powerpoint/2010/main" val="4138955024"/>
              </p:ext>
            </p:extLst>
          </p:nvPr>
        </p:nvGraphicFramePr>
        <p:xfrm>
          <a:off x="2428102" y="2123303"/>
          <a:ext cx="4495800" cy="1189038"/>
        </p:xfrm>
        <a:graphic>
          <a:graphicData uri="http://schemas.openxmlformats.org/presentationml/2006/ole">
            <mc:AlternateContent xmlns:mc="http://schemas.openxmlformats.org/markup-compatibility/2006">
              <mc:Choice xmlns:v="urn:schemas-microsoft-com:vml" Requires="v">
                <p:oleObj spid="_x0000_s2105" name="Equation" r:id="rId3" imgW="2489200" imgH="660400" progId="Equation.3">
                  <p:embed/>
                </p:oleObj>
              </mc:Choice>
              <mc:Fallback>
                <p:oleObj name="Equation" r:id="rId3" imgW="2489200" imgH="660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102" y="2123303"/>
                        <a:ext cx="4495800" cy="1189038"/>
                      </a:xfrm>
                      <a:prstGeom prst="rect">
                        <a:avLst/>
                      </a:prstGeom>
                      <a:noFill/>
                      <a:ln>
                        <a:noFill/>
                      </a:ln>
                    </p:spPr>
                  </p:pic>
                </p:oleObj>
              </mc:Fallback>
            </mc:AlternateContent>
          </a:graphicData>
        </a:graphic>
      </p:graphicFrame>
      <p:sp>
        <p:nvSpPr>
          <p:cNvPr id="4" name="Rectangle 3"/>
          <p:cNvSpPr/>
          <p:nvPr/>
        </p:nvSpPr>
        <p:spPr>
          <a:xfrm>
            <a:off x="1021492" y="3785671"/>
            <a:ext cx="8588762" cy="523220"/>
          </a:xfrm>
          <a:prstGeom prst="rect">
            <a:avLst/>
          </a:prstGeom>
        </p:spPr>
        <p:txBody>
          <a:bodyPr wrap="square">
            <a:spAutoFit/>
          </a:bodyPr>
          <a:lstStyle/>
          <a:p>
            <a:pPr>
              <a:spcBef>
                <a:spcPct val="0"/>
              </a:spcBef>
              <a:defRPr/>
            </a:pPr>
            <a:r>
              <a:rPr lang="en-US" altLang="en-US" sz="2800" dirty="0">
                <a:latin typeface="Verdana" panose="020B0604030504040204" pitchFamily="34" charset="0"/>
                <a:ea typeface="Verdana" panose="020B0604030504040204" pitchFamily="34" charset="0"/>
                <a:cs typeface="Verdana" panose="020B0604030504040204" pitchFamily="34" charset="0"/>
              </a:rPr>
              <a:t>where </a:t>
            </a:r>
            <a:r>
              <a:rPr lang="en-US" altLang="en-US" sz="2800" i="1" dirty="0">
                <a:latin typeface="Verdana" panose="020B0604030504040204" pitchFamily="34" charset="0"/>
                <a:ea typeface="Verdana" panose="020B0604030504040204" pitchFamily="34" charset="0"/>
                <a:cs typeface="Verdana" panose="020B0604030504040204" pitchFamily="34" charset="0"/>
              </a:rPr>
              <a:t>c</a:t>
            </a:r>
            <a:r>
              <a:rPr lang="en-US" altLang="en-US" sz="2800" dirty="0">
                <a:latin typeface="Verdana" panose="020B0604030504040204" pitchFamily="34" charset="0"/>
                <a:ea typeface="Verdana" panose="020B0604030504040204" pitchFamily="34" charset="0"/>
                <a:cs typeface="Verdana" panose="020B0604030504040204" pitchFamily="34" charset="0"/>
              </a:rPr>
              <a:t> is the implicit rental price of capital</a:t>
            </a:r>
          </a:p>
        </p:txBody>
      </p:sp>
    </p:spTree>
    <p:extLst>
      <p:ext uri="{BB962C8B-B14F-4D97-AF65-F5344CB8AC3E}">
        <p14:creationId xmlns:p14="http://schemas.microsoft.com/office/powerpoint/2010/main" val="2206582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7265" y="321277"/>
            <a:ext cx="11186984" cy="954107"/>
          </a:xfrm>
          <a:prstGeom prst="rect">
            <a:avLst/>
          </a:prstGeom>
        </p:spPr>
        <p:txBody>
          <a:bodyPr wrap="square">
            <a:spAutoFit/>
          </a:bodyPr>
          <a:lstStyle/>
          <a:p>
            <a:pPr marL="342900" indent="-34290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Let F denote the present value of the stream of capacity depreciation on one unit of capital; that is:</a:t>
            </a:r>
          </a:p>
        </p:txBody>
      </p:sp>
      <p:graphicFrame>
        <p:nvGraphicFramePr>
          <p:cNvPr id="3" name="Object 5"/>
          <p:cNvGraphicFramePr>
            <a:graphicFrameLocks noChangeAspect="1"/>
          </p:cNvGraphicFramePr>
          <p:nvPr>
            <p:extLst>
              <p:ext uri="{D42A27DB-BD31-4B8C-83A1-F6EECF244321}">
                <p14:modId xmlns:p14="http://schemas.microsoft.com/office/powerpoint/2010/main" val="2372053240"/>
              </p:ext>
            </p:extLst>
          </p:nvPr>
        </p:nvGraphicFramePr>
        <p:xfrm>
          <a:off x="4349578" y="1732351"/>
          <a:ext cx="2751438" cy="873211"/>
        </p:xfrm>
        <a:graphic>
          <a:graphicData uri="http://schemas.openxmlformats.org/presentationml/2006/ole">
            <mc:AlternateContent xmlns:mc="http://schemas.openxmlformats.org/markup-compatibility/2006">
              <mc:Choice xmlns:v="urn:schemas-microsoft-com:vml" Requires="v">
                <p:oleObj spid="_x0000_s3241" name="Equation" r:id="rId3" imgW="1307532" imgH="431613" progId="Equation.3">
                  <p:embed/>
                </p:oleObj>
              </mc:Choice>
              <mc:Fallback>
                <p:oleObj name="Equation" r:id="rId3" imgW="1307532" imgH="431613"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9578" y="1732351"/>
                        <a:ext cx="2751438" cy="873211"/>
                      </a:xfrm>
                      <a:prstGeom prst="rect">
                        <a:avLst/>
                      </a:prstGeom>
                      <a:noFill/>
                      <a:ln>
                        <a:noFill/>
                      </a:ln>
                      <a:extLst/>
                    </p:spPr>
                  </p:pic>
                </p:oleObj>
              </mc:Fallback>
            </mc:AlternateContent>
          </a:graphicData>
        </a:graphic>
      </p:graphicFrame>
      <p:graphicFrame>
        <p:nvGraphicFramePr>
          <p:cNvPr id="5" name="Object 7"/>
          <p:cNvGraphicFramePr>
            <a:graphicFrameLocks noChangeAspect="1"/>
          </p:cNvGraphicFramePr>
          <p:nvPr>
            <p:extLst>
              <p:ext uri="{D42A27DB-BD31-4B8C-83A1-F6EECF244321}">
                <p14:modId xmlns:p14="http://schemas.microsoft.com/office/powerpoint/2010/main" val="865622725"/>
              </p:ext>
            </p:extLst>
          </p:nvPr>
        </p:nvGraphicFramePr>
        <p:xfrm>
          <a:off x="2673178" y="3667211"/>
          <a:ext cx="3352800" cy="899532"/>
        </p:xfrm>
        <a:graphic>
          <a:graphicData uri="http://schemas.openxmlformats.org/presentationml/2006/ole">
            <mc:AlternateContent xmlns:mc="http://schemas.openxmlformats.org/markup-compatibility/2006">
              <mc:Choice xmlns:v="urn:schemas-microsoft-com:vml" Requires="v">
                <p:oleObj spid="_x0000_s3242" name="Equation" r:id="rId5" imgW="1815312" imgH="444307" progId="Equation.3">
                  <p:embed/>
                </p:oleObj>
              </mc:Choice>
              <mc:Fallback>
                <p:oleObj name="Equation" r:id="rId5" imgW="1815312" imgH="44430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3178" y="3667211"/>
                        <a:ext cx="3352800" cy="899532"/>
                      </a:xfrm>
                      <a:prstGeom prst="rect">
                        <a:avLst/>
                      </a:prstGeom>
                      <a:noFill/>
                      <a:ln>
                        <a:noFill/>
                      </a:ln>
                    </p:spPr>
                  </p:pic>
                </p:oleObj>
              </mc:Fallback>
            </mc:AlternateContent>
          </a:graphicData>
        </a:graphic>
      </p:graphicFrame>
      <p:sp>
        <p:nvSpPr>
          <p:cNvPr id="7" name="Rectangle 6"/>
          <p:cNvSpPr/>
          <p:nvPr/>
        </p:nvSpPr>
        <p:spPr>
          <a:xfrm>
            <a:off x="551935" y="4703804"/>
            <a:ext cx="2281881" cy="523220"/>
          </a:xfrm>
          <a:prstGeom prst="rect">
            <a:avLst/>
          </a:prstGeom>
        </p:spPr>
        <p:txBody>
          <a:bodyPr wrap="square">
            <a:spAutoFit/>
          </a:bodyPr>
          <a:lstStyle/>
          <a:p>
            <a:pPr lvl="1"/>
            <a:r>
              <a:rPr lang="en-US" altLang="en-US" sz="2800" dirty="0" smtClean="0">
                <a:latin typeface="Verdana" panose="020B0604030504040204" pitchFamily="34" charset="0"/>
                <a:ea typeface="Verdana" panose="020B0604030504040204" pitchFamily="34" charset="0"/>
                <a:cs typeface="Verdana" panose="020B0604030504040204" pitchFamily="34" charset="0"/>
              </a:rPr>
              <a:t>so that</a:t>
            </a:r>
            <a:endParaRPr lang="en-US" sz="2800" dirty="0"/>
          </a:p>
        </p:txBody>
      </p:sp>
      <p:graphicFrame>
        <p:nvGraphicFramePr>
          <p:cNvPr id="8" name="Object 9"/>
          <p:cNvGraphicFramePr>
            <a:graphicFrameLocks noChangeAspect="1"/>
          </p:cNvGraphicFramePr>
          <p:nvPr>
            <p:extLst>
              <p:ext uri="{D42A27DB-BD31-4B8C-83A1-F6EECF244321}">
                <p14:modId xmlns:p14="http://schemas.microsoft.com/office/powerpoint/2010/main" val="4030778820"/>
              </p:ext>
            </p:extLst>
          </p:nvPr>
        </p:nvGraphicFramePr>
        <p:xfrm>
          <a:off x="2758388" y="5354986"/>
          <a:ext cx="1838325" cy="957234"/>
        </p:xfrm>
        <a:graphic>
          <a:graphicData uri="http://schemas.openxmlformats.org/presentationml/2006/ole">
            <mc:AlternateContent xmlns:mc="http://schemas.openxmlformats.org/markup-compatibility/2006">
              <mc:Choice xmlns:v="urn:schemas-microsoft-com:vml" Requires="v">
                <p:oleObj spid="_x0000_s3243" name="Equation" r:id="rId7" imgW="761669" imgH="431613" progId="Equation.3">
                  <p:embed/>
                </p:oleObj>
              </mc:Choice>
              <mc:Fallback>
                <p:oleObj name="Equation" r:id="rId7" imgW="761669" imgH="431613"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58388" y="5354986"/>
                        <a:ext cx="1838325" cy="957234"/>
                      </a:xfrm>
                      <a:prstGeom prst="rect">
                        <a:avLst/>
                      </a:prstGeom>
                      <a:noFill/>
                      <a:ln>
                        <a:noFill/>
                      </a:ln>
                    </p:spPr>
                  </p:pic>
                </p:oleObj>
              </mc:Fallback>
            </mc:AlternateContent>
          </a:graphicData>
        </a:graphic>
      </p:graphicFrame>
      <p:sp>
        <p:nvSpPr>
          <p:cNvPr id="6" name="Rectangle 5"/>
          <p:cNvSpPr/>
          <p:nvPr/>
        </p:nvSpPr>
        <p:spPr>
          <a:xfrm>
            <a:off x="645383" y="2909663"/>
            <a:ext cx="4442242" cy="523220"/>
          </a:xfrm>
          <a:prstGeom prst="rect">
            <a:avLst/>
          </a:prstGeom>
        </p:spPr>
        <p:txBody>
          <a:bodyPr wrap="none">
            <a:spAutoFit/>
          </a:bodyPr>
          <a:lstStyle/>
          <a:p>
            <a:pPr marL="342900" indent="-34290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It can be shown that:</a:t>
            </a:r>
          </a:p>
        </p:txBody>
      </p:sp>
    </p:spTree>
    <p:extLst>
      <p:ext uri="{BB962C8B-B14F-4D97-AF65-F5344CB8AC3E}">
        <p14:creationId xmlns:p14="http://schemas.microsoft.com/office/powerpoint/2010/main" val="2983140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6822" y="1383957"/>
            <a:ext cx="9885405" cy="4401205"/>
          </a:xfrm>
          <a:prstGeom prst="rect">
            <a:avLst/>
          </a:prstGeom>
        </p:spPr>
        <p:txBody>
          <a:bodyPr wrap="square">
            <a:spAutoFit/>
          </a:bodyPr>
          <a:lstStyle/>
          <a:p>
            <a:pPr marL="285750" indent="-28575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The real rate of return </a:t>
            </a:r>
            <a:r>
              <a:rPr lang="en-US" altLang="en-US" sz="2800" i="1" dirty="0">
                <a:latin typeface="Verdana" panose="020B0604030504040204" pitchFamily="34" charset="0"/>
                <a:ea typeface="Verdana" panose="020B0604030504040204" pitchFamily="34" charset="0"/>
                <a:cs typeface="Verdana" panose="020B0604030504040204" pitchFamily="34" charset="0"/>
              </a:rPr>
              <a:t>r </a:t>
            </a:r>
            <a:r>
              <a:rPr lang="en-US" altLang="en-US" sz="2800" dirty="0">
                <a:latin typeface="Verdana" panose="020B0604030504040204" pitchFamily="34" charset="0"/>
                <a:ea typeface="Verdana" panose="020B0604030504040204" pitchFamily="34" charset="0"/>
                <a:cs typeface="Verdana" panose="020B0604030504040204" pitchFamily="34" charset="0"/>
              </a:rPr>
              <a:t>in the expression for the user cost is calculated as the nominal yield on investment grade corporate bonds, less the rate of asset-price inflation (or capital gains)</a:t>
            </a:r>
          </a:p>
          <a:p>
            <a:pPr marL="285750" indent="-285750">
              <a:spcBef>
                <a:spcPct val="0"/>
              </a:spcBef>
              <a:buFont typeface="Wingdings" panose="05000000000000000000" pitchFamily="2" charset="2"/>
              <a:buChar char="Ø"/>
              <a:defRPr/>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a:p>
            <a:pPr marL="285750" indent="-28575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An ex ante real rate is obtained by expressing inflation as an ARIMA process       </a:t>
            </a:r>
          </a:p>
          <a:p>
            <a:pPr>
              <a:spcBef>
                <a:spcPct val="0"/>
              </a:spcBef>
              <a:defRPr/>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ct val="0"/>
              </a:spcBef>
              <a:buFont typeface="Wingdings" panose="05000000000000000000" pitchFamily="2" charset="2"/>
              <a:buChar char="Ø"/>
              <a:defRPr/>
            </a:pPr>
            <a:r>
              <a:rPr lang="en-US" altLang="en-US" sz="2800" dirty="0">
                <a:latin typeface="Verdana" panose="020B0604030504040204" pitchFamily="34" charset="0"/>
                <a:ea typeface="Verdana" panose="020B0604030504040204" pitchFamily="34" charset="0"/>
                <a:cs typeface="Verdana" panose="020B0604030504040204" pitchFamily="34" charset="0"/>
              </a:rPr>
              <a:t>Implicit rental prices are then calculated for each asset type using the expected real rate of return</a:t>
            </a:r>
          </a:p>
        </p:txBody>
      </p:sp>
    </p:spTree>
    <p:extLst>
      <p:ext uri="{BB962C8B-B14F-4D97-AF65-F5344CB8AC3E}">
        <p14:creationId xmlns:p14="http://schemas.microsoft.com/office/powerpoint/2010/main" val="999380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68625" y="1849096"/>
            <a:ext cx="9704173" cy="3194721"/>
          </a:xfrm>
          <a:prstGeom prst="rect">
            <a:avLst/>
          </a:prstGeom>
        </p:spPr>
        <p:txBody>
          <a:bodyPr wrap="square">
            <a:spAutoFit/>
          </a:bodyPr>
          <a:lstStyle/>
          <a:p>
            <a:pPr marL="457200" indent="-457200">
              <a:lnSpc>
                <a:spcPct val="90000"/>
              </a:lnSpc>
              <a:buFont typeface="Wingdings" panose="05000000000000000000" pitchFamily="2" charset="2"/>
              <a:buChar char="Ø"/>
            </a:pPr>
            <a:r>
              <a:rPr lang="en-US" sz="2800" dirty="0" err="1" smtClean="0">
                <a:latin typeface="Verdana" pitchFamily="34" charset="0"/>
              </a:rPr>
              <a:t>Translog</a:t>
            </a:r>
            <a:r>
              <a:rPr lang="en-US" sz="2800" dirty="0" smtClean="0">
                <a:latin typeface="Verdana" pitchFamily="34" charset="0"/>
              </a:rPr>
              <a:t> indexes of capital input are formed by aggregating over the various capital assets using cost-share weights based on asset-specific rental prices</a:t>
            </a:r>
          </a:p>
          <a:p>
            <a:pPr>
              <a:lnSpc>
                <a:spcPct val="90000"/>
              </a:lnSpc>
              <a:buFont typeface="Wingdings" pitchFamily="2" charset="2"/>
              <a:buChar char="Ø"/>
            </a:pPr>
            <a:endParaRPr lang="en-US" sz="2800" dirty="0" smtClean="0">
              <a:latin typeface="Verdana" pitchFamily="34" charset="0"/>
            </a:endParaRPr>
          </a:p>
          <a:p>
            <a:pPr marL="457200" indent="-457200">
              <a:lnSpc>
                <a:spcPct val="90000"/>
              </a:lnSpc>
              <a:buFont typeface="Wingdings" panose="05000000000000000000" pitchFamily="2" charset="2"/>
              <a:buChar char="Ø"/>
            </a:pPr>
            <a:r>
              <a:rPr lang="en-US" sz="2800" dirty="0" smtClean="0">
                <a:latin typeface="Verdana" pitchFamily="34" charset="0"/>
              </a:rPr>
              <a:t>As is the case for labor, the resulting measure of capital input is adjusted for changes in asset quality</a:t>
            </a:r>
          </a:p>
        </p:txBody>
      </p:sp>
    </p:spTree>
    <p:extLst>
      <p:ext uri="{BB962C8B-B14F-4D97-AF65-F5344CB8AC3E}">
        <p14:creationId xmlns:p14="http://schemas.microsoft.com/office/powerpoint/2010/main" val="2808640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556" y="855867"/>
            <a:ext cx="9934833" cy="4832092"/>
          </a:xfrm>
          <a:prstGeom prst="rect">
            <a:avLst/>
          </a:prstGeom>
        </p:spPr>
        <p:txBody>
          <a:bodyPr wrap="square">
            <a:spAutoFit/>
          </a:bodyPr>
          <a:lstStyle/>
          <a:p>
            <a:pPr>
              <a:buFont typeface="Wingdings" pitchFamily="2" charset="2"/>
              <a:buChar char="Ø"/>
              <a:defRPr/>
            </a:pPr>
            <a:r>
              <a:rPr lang="en-US" sz="2800" dirty="0">
                <a:latin typeface="Verdana" pitchFamily="34" charset="0"/>
              </a:rPr>
              <a:t>In a more recent study, Jorgenson, Ho, and </a:t>
            </a:r>
            <a:r>
              <a:rPr lang="en-US" sz="2800" dirty="0" err="1">
                <a:latin typeface="Verdana" pitchFamily="34" charset="0"/>
              </a:rPr>
              <a:t>Stiroh</a:t>
            </a:r>
            <a:r>
              <a:rPr lang="en-US" sz="2800" dirty="0">
                <a:latin typeface="Verdana" pitchFamily="34" charset="0"/>
              </a:rPr>
              <a:t> (2005) find that productivity growth over the 1977-2000 period accounted for nearly 80% of output growth in agriculture</a:t>
            </a:r>
          </a:p>
          <a:p>
            <a:pPr>
              <a:buFont typeface="Wingdings" pitchFamily="2" charset="2"/>
              <a:buChar char="Ø"/>
              <a:defRPr/>
            </a:pPr>
            <a:endParaRPr lang="en-US" sz="2800" dirty="0">
              <a:latin typeface="Verdana" pitchFamily="34" charset="0"/>
            </a:endParaRPr>
          </a:p>
          <a:p>
            <a:pPr>
              <a:buFont typeface="Wingdings" pitchFamily="2" charset="2"/>
              <a:buChar char="Ø"/>
              <a:defRPr/>
            </a:pPr>
            <a:r>
              <a:rPr lang="en-US" sz="2800" dirty="0">
                <a:latin typeface="Verdana" pitchFamily="34" charset="0"/>
              </a:rPr>
              <a:t>This compares to only 19% in the private non-farm economy </a:t>
            </a:r>
            <a:endParaRPr lang="en-US" sz="2800" dirty="0" smtClean="0">
              <a:latin typeface="Verdana" pitchFamily="34" charset="0"/>
            </a:endParaRPr>
          </a:p>
          <a:p>
            <a:pPr>
              <a:buFont typeface="Wingdings" pitchFamily="2" charset="2"/>
              <a:buChar char="Ø"/>
              <a:defRPr/>
            </a:pPr>
            <a:endParaRPr lang="en-US" sz="2800" dirty="0">
              <a:latin typeface="Verdana" pitchFamily="34" charset="0"/>
            </a:endParaRPr>
          </a:p>
          <a:p>
            <a:pPr>
              <a:buFont typeface="Wingdings" pitchFamily="2" charset="2"/>
              <a:buChar char="Ø"/>
              <a:defRPr/>
            </a:pPr>
            <a:r>
              <a:rPr lang="en-US" sz="2800" dirty="0" smtClean="0">
                <a:latin typeface="Verdana" pitchFamily="34" charset="0"/>
              </a:rPr>
              <a:t>Moreover</a:t>
            </a:r>
            <a:r>
              <a:rPr lang="en-US" sz="2800" dirty="0">
                <a:latin typeface="Verdana" pitchFamily="34" charset="0"/>
              </a:rPr>
              <a:t>, the rate of productivity growth over this period in agriculture (1.9%) was nearly 3 times the corresponding rate in the non-farm economy (0.6%)</a:t>
            </a:r>
          </a:p>
        </p:txBody>
      </p:sp>
    </p:spTree>
    <p:extLst>
      <p:ext uri="{BB962C8B-B14F-4D97-AF65-F5344CB8AC3E}">
        <p14:creationId xmlns:p14="http://schemas.microsoft.com/office/powerpoint/2010/main" val="21330596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Verdana" pitchFamily="34" charset="0"/>
              </a:rPr>
              <a:t>Sources of Growth</a:t>
            </a:r>
            <a:endParaRPr lang="en-US" dirty="0"/>
          </a:p>
        </p:txBody>
      </p:sp>
      <p:sp>
        <p:nvSpPr>
          <p:cNvPr id="3" name="Content Placeholder 2"/>
          <p:cNvSpPr>
            <a:spLocks noGrp="1"/>
          </p:cNvSpPr>
          <p:nvPr>
            <p:ph idx="1"/>
          </p:nvPr>
        </p:nvSpPr>
        <p:spPr>
          <a:xfrm>
            <a:off x="838200" y="1515762"/>
            <a:ext cx="10793626" cy="5074507"/>
          </a:xfrm>
        </p:spPr>
        <p:txBody>
          <a:bodyPr>
            <a:normAutofit fontScale="92500" lnSpcReduction="20000"/>
          </a:bodyPr>
          <a:lstStyle/>
          <a:p>
            <a:pPr>
              <a:lnSpc>
                <a:spcPct val="120000"/>
              </a:lnSpc>
              <a:buFont typeface="Wingdings" pitchFamily="2" charset="2"/>
              <a:buChar char="Ø"/>
              <a:defRPr/>
            </a:pPr>
            <a:r>
              <a:rPr lang="en-US" dirty="0">
                <a:latin typeface="Verdana" pitchFamily="34" charset="0"/>
              </a:rPr>
              <a:t>Input growth typically has been the dominant source of economic growth for the aggregate economy and for each of its producing sectors</a:t>
            </a:r>
          </a:p>
          <a:p>
            <a:pPr>
              <a:buFont typeface="Wingdings" pitchFamily="2" charset="2"/>
              <a:buChar char="Ø"/>
              <a:defRPr/>
            </a:pPr>
            <a:endParaRPr lang="en-US" dirty="0">
              <a:latin typeface="Verdana" pitchFamily="34" charset="0"/>
            </a:endParaRPr>
          </a:p>
          <a:p>
            <a:pPr>
              <a:lnSpc>
                <a:spcPct val="120000"/>
              </a:lnSpc>
              <a:buFont typeface="Wingdings" pitchFamily="2" charset="2"/>
              <a:buChar char="Ø"/>
              <a:defRPr/>
            </a:pPr>
            <a:r>
              <a:rPr lang="en-US" dirty="0">
                <a:latin typeface="Verdana" pitchFamily="34" charset="0"/>
              </a:rPr>
              <a:t>Jorgenson, </a:t>
            </a:r>
            <a:r>
              <a:rPr lang="en-US" dirty="0" err="1">
                <a:latin typeface="Verdana" pitchFamily="34" charset="0"/>
              </a:rPr>
              <a:t>Gollop</a:t>
            </a:r>
            <a:r>
              <a:rPr lang="en-US" dirty="0">
                <a:latin typeface="Verdana" pitchFamily="34" charset="0"/>
              </a:rPr>
              <a:t>, and </a:t>
            </a:r>
            <a:r>
              <a:rPr lang="en-US" dirty="0" err="1">
                <a:latin typeface="Verdana" pitchFamily="34" charset="0"/>
              </a:rPr>
              <a:t>Fraumeni</a:t>
            </a:r>
            <a:r>
              <a:rPr lang="en-US" dirty="0">
                <a:latin typeface="Verdana" pitchFamily="34" charset="0"/>
              </a:rPr>
              <a:t> (1987) find that output growth relies most heavily on input growth in forty-two of forty-seven private non-farm business sectors, and in a more aggregate study (Jorgenson and </a:t>
            </a:r>
            <a:r>
              <a:rPr lang="en-US" dirty="0" err="1">
                <a:latin typeface="Verdana" pitchFamily="34" charset="0"/>
              </a:rPr>
              <a:t>Gollop</a:t>
            </a:r>
            <a:r>
              <a:rPr lang="en-US" dirty="0">
                <a:latin typeface="Verdana" pitchFamily="34" charset="0"/>
              </a:rPr>
              <a:t>, 1992) in eight of nine sectors</a:t>
            </a:r>
          </a:p>
          <a:p>
            <a:pPr>
              <a:buFont typeface="Wingdings" pitchFamily="2" charset="2"/>
              <a:buChar char="Ø"/>
              <a:defRPr/>
            </a:pPr>
            <a:endParaRPr lang="en-US" dirty="0">
              <a:latin typeface="Verdana" pitchFamily="34" charset="0"/>
            </a:endParaRPr>
          </a:p>
          <a:p>
            <a:pPr>
              <a:lnSpc>
                <a:spcPct val="110000"/>
              </a:lnSpc>
              <a:buFont typeface="Wingdings" pitchFamily="2" charset="2"/>
              <a:buChar char="Ø"/>
              <a:defRPr/>
            </a:pPr>
            <a:r>
              <a:rPr lang="en-US" dirty="0">
                <a:latin typeface="Verdana" pitchFamily="34" charset="0"/>
              </a:rPr>
              <a:t>Agriculture turns out to be one of the few exceptions; productivity growth dominates input growth </a:t>
            </a:r>
          </a:p>
          <a:p>
            <a:pPr>
              <a:lnSpc>
                <a:spcPct val="110000"/>
              </a:lnSpc>
            </a:pPr>
            <a:endParaRPr lang="en-US" dirty="0"/>
          </a:p>
        </p:txBody>
      </p:sp>
    </p:spTree>
    <p:extLst>
      <p:ext uri="{BB962C8B-B14F-4D97-AF65-F5344CB8AC3E}">
        <p14:creationId xmlns:p14="http://schemas.microsoft.com/office/powerpoint/2010/main" val="4020238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1362" y="972065"/>
            <a:ext cx="10981038" cy="5133713"/>
          </a:xfrm>
          <a:prstGeom prst="rect">
            <a:avLst/>
          </a:prstGeom>
        </p:spPr>
        <p:txBody>
          <a:bodyPr wrap="square">
            <a:spAutoFit/>
          </a:bodyPr>
          <a:lstStyle/>
          <a:p>
            <a:pPr marL="457200" indent="-457200">
              <a:lnSpc>
                <a:spcPct val="90000"/>
              </a:lnSpc>
              <a:buFont typeface="Wingdings" panose="05000000000000000000" pitchFamily="2" charset="2"/>
              <a:buChar char="Ø"/>
              <a:defRPr/>
            </a:pPr>
            <a:r>
              <a:rPr lang="en-US" sz="2800" dirty="0">
                <a:latin typeface="Verdana" pitchFamily="34" charset="0"/>
              </a:rPr>
              <a:t>In the </a:t>
            </a:r>
            <a:r>
              <a:rPr lang="en-US" sz="2800" dirty="0" err="1">
                <a:latin typeface="Verdana" pitchFamily="34" charset="0"/>
              </a:rPr>
              <a:t>translog</a:t>
            </a:r>
            <a:r>
              <a:rPr lang="en-US" sz="2800" dirty="0">
                <a:latin typeface="Verdana" pitchFamily="34" charset="0"/>
              </a:rPr>
              <a:t> model, the growth in output equals the sum of the contributions of labor, capital and intermediate inputs and TFP growth</a:t>
            </a:r>
          </a:p>
          <a:p>
            <a:pPr>
              <a:lnSpc>
                <a:spcPct val="90000"/>
              </a:lnSpc>
              <a:defRPr/>
            </a:pPr>
            <a:endParaRPr lang="en-US" sz="2800" dirty="0">
              <a:latin typeface="Verdana" pitchFamily="34" charset="0"/>
            </a:endParaRPr>
          </a:p>
          <a:p>
            <a:pPr marL="457200" indent="-457200">
              <a:lnSpc>
                <a:spcPct val="90000"/>
              </a:lnSpc>
              <a:buFont typeface="Wingdings" panose="05000000000000000000" pitchFamily="2" charset="2"/>
              <a:buChar char="Ø"/>
              <a:defRPr/>
            </a:pPr>
            <a:r>
              <a:rPr lang="en-US" sz="2800" dirty="0">
                <a:latin typeface="Verdana" pitchFamily="34" charset="0"/>
              </a:rPr>
              <a:t>The contribution of each input equals the product of the input’s growth rate and its respective share in total cost  </a:t>
            </a:r>
          </a:p>
          <a:p>
            <a:pPr marL="457200" indent="-457200">
              <a:lnSpc>
                <a:spcPct val="90000"/>
              </a:lnSpc>
              <a:buFont typeface="Wingdings" panose="05000000000000000000" pitchFamily="2" charset="2"/>
              <a:buChar char="Ø"/>
              <a:defRPr/>
            </a:pPr>
            <a:endParaRPr lang="en-US" sz="2800" dirty="0">
              <a:latin typeface="Verdana" pitchFamily="34" charset="0"/>
            </a:endParaRPr>
          </a:p>
          <a:p>
            <a:pPr marL="457200" indent="-457200">
              <a:lnSpc>
                <a:spcPct val="90000"/>
              </a:lnSpc>
              <a:buFont typeface="Wingdings" panose="05000000000000000000" pitchFamily="2" charset="2"/>
              <a:buChar char="Ø"/>
              <a:defRPr/>
            </a:pPr>
            <a:r>
              <a:rPr lang="en-US" sz="2800" dirty="0">
                <a:latin typeface="Verdana" pitchFamily="34" charset="0"/>
              </a:rPr>
              <a:t>Over the full </a:t>
            </a:r>
            <a:r>
              <a:rPr lang="en-US" sz="2800" dirty="0" smtClean="0">
                <a:latin typeface="Verdana" pitchFamily="34" charset="0"/>
              </a:rPr>
              <a:t>1948-2015 </a:t>
            </a:r>
            <a:r>
              <a:rPr lang="en-US" sz="2800" dirty="0">
                <a:latin typeface="Verdana" pitchFamily="34" charset="0"/>
              </a:rPr>
              <a:t>period labor input declined at a </a:t>
            </a:r>
            <a:r>
              <a:rPr lang="en-US" sz="2800" dirty="0" smtClean="0">
                <a:latin typeface="Verdana" pitchFamily="34" charset="0"/>
              </a:rPr>
              <a:t>2.06% </a:t>
            </a:r>
            <a:r>
              <a:rPr lang="en-US" sz="2800" dirty="0">
                <a:latin typeface="Verdana" pitchFamily="34" charset="0"/>
              </a:rPr>
              <a:t>annual rate</a:t>
            </a:r>
          </a:p>
          <a:p>
            <a:pPr>
              <a:lnSpc>
                <a:spcPct val="90000"/>
              </a:lnSpc>
              <a:buFont typeface="Arial" pitchFamily="34" charset="0"/>
              <a:buChar char="•"/>
              <a:defRPr/>
            </a:pPr>
            <a:endParaRPr lang="en-US" sz="2800" dirty="0">
              <a:latin typeface="Verdana" pitchFamily="34" charset="0"/>
            </a:endParaRPr>
          </a:p>
          <a:p>
            <a:pPr marL="457200" indent="-457200">
              <a:lnSpc>
                <a:spcPct val="90000"/>
              </a:lnSpc>
              <a:buFont typeface="Wingdings" panose="05000000000000000000" pitchFamily="2" charset="2"/>
              <a:buChar char="Ø"/>
              <a:defRPr/>
            </a:pPr>
            <a:r>
              <a:rPr lang="en-US" sz="2800" dirty="0">
                <a:latin typeface="Verdana" pitchFamily="34" charset="0"/>
              </a:rPr>
              <a:t>When weighted by its </a:t>
            </a:r>
            <a:r>
              <a:rPr lang="en-US" sz="2800" dirty="0" smtClean="0">
                <a:latin typeface="Verdana" pitchFamily="34" charset="0"/>
              </a:rPr>
              <a:t>20% </a:t>
            </a:r>
            <a:r>
              <a:rPr lang="en-US" sz="2800" dirty="0">
                <a:latin typeface="Verdana" pitchFamily="34" charset="0"/>
              </a:rPr>
              <a:t>cost share, the contraction in labor contributes an average -</a:t>
            </a:r>
            <a:r>
              <a:rPr lang="en-US" sz="2800" dirty="0" smtClean="0">
                <a:latin typeface="Verdana" pitchFamily="34" charset="0"/>
              </a:rPr>
              <a:t>0.43 </a:t>
            </a:r>
            <a:r>
              <a:rPr lang="en-US" sz="2800" dirty="0">
                <a:latin typeface="Verdana" pitchFamily="34" charset="0"/>
              </a:rPr>
              <a:t>percentage points to output growth</a:t>
            </a:r>
          </a:p>
        </p:txBody>
      </p:sp>
    </p:spTree>
    <p:extLst>
      <p:ext uri="{BB962C8B-B14F-4D97-AF65-F5344CB8AC3E}">
        <p14:creationId xmlns:p14="http://schemas.microsoft.com/office/powerpoint/2010/main" val="24337970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7307" y="1128583"/>
            <a:ext cx="10709189" cy="4228850"/>
          </a:xfrm>
          <a:prstGeom prst="rect">
            <a:avLst/>
          </a:prstGeom>
        </p:spPr>
        <p:txBody>
          <a:bodyPr wrap="square">
            <a:spAutoFit/>
          </a:bodyPr>
          <a:lstStyle/>
          <a:p>
            <a:pPr marL="457200" indent="-457200">
              <a:lnSpc>
                <a:spcPct val="80000"/>
              </a:lnSpc>
              <a:buFont typeface="Wingdings" panose="05000000000000000000" pitchFamily="2" charset="2"/>
              <a:buChar char="Ø"/>
              <a:defRPr/>
            </a:pPr>
            <a:r>
              <a:rPr lang="en-US" sz="2800" dirty="0">
                <a:latin typeface="Verdana" pitchFamily="34" charset="0"/>
              </a:rPr>
              <a:t>Capital (including land and inventories) contracts over the full </a:t>
            </a:r>
            <a:r>
              <a:rPr lang="en-US" sz="2800" dirty="0" smtClean="0">
                <a:latin typeface="Verdana" pitchFamily="34" charset="0"/>
              </a:rPr>
              <a:t>1948-2015 </a:t>
            </a:r>
            <a:r>
              <a:rPr lang="en-US" sz="2800" dirty="0">
                <a:latin typeface="Verdana" pitchFamily="34" charset="0"/>
              </a:rPr>
              <a:t>period; its negative growth contributes an annual -</a:t>
            </a:r>
            <a:r>
              <a:rPr lang="en-US" sz="2800" dirty="0" smtClean="0">
                <a:latin typeface="Verdana" pitchFamily="34" charset="0"/>
              </a:rPr>
              <a:t>0.03 </a:t>
            </a:r>
            <a:r>
              <a:rPr lang="en-US" sz="2800" dirty="0">
                <a:latin typeface="Verdana" pitchFamily="34" charset="0"/>
              </a:rPr>
              <a:t>percentage points to output growth</a:t>
            </a:r>
          </a:p>
          <a:p>
            <a:pPr>
              <a:lnSpc>
                <a:spcPct val="80000"/>
              </a:lnSpc>
              <a:buFont typeface="Wingdings" pitchFamily="2" charset="2"/>
              <a:buChar char="Ø"/>
              <a:defRPr/>
            </a:pPr>
            <a:endParaRPr lang="en-US" sz="2800" dirty="0">
              <a:latin typeface="Verdana" pitchFamily="34" charset="0"/>
            </a:endParaRPr>
          </a:p>
          <a:p>
            <a:pPr marL="457200" indent="-457200">
              <a:lnSpc>
                <a:spcPct val="80000"/>
              </a:lnSpc>
              <a:buFont typeface="Wingdings" panose="05000000000000000000" pitchFamily="2" charset="2"/>
              <a:buChar char="Ø"/>
              <a:defRPr/>
            </a:pPr>
            <a:r>
              <a:rPr lang="en-US" sz="2800" dirty="0">
                <a:latin typeface="Verdana" pitchFamily="34" charset="0"/>
              </a:rPr>
              <a:t>The negative contributions of both labor and capital are all the more notable given the positive contributions through improvements in their quality</a:t>
            </a:r>
          </a:p>
          <a:p>
            <a:pPr marL="457200" indent="-457200">
              <a:lnSpc>
                <a:spcPct val="80000"/>
              </a:lnSpc>
              <a:buFont typeface="Wingdings" panose="05000000000000000000" pitchFamily="2" charset="2"/>
              <a:buChar char="Ø"/>
              <a:defRPr/>
            </a:pPr>
            <a:endParaRPr lang="en-US" sz="2800" dirty="0">
              <a:latin typeface="Verdana" pitchFamily="34" charset="0"/>
            </a:endParaRPr>
          </a:p>
          <a:p>
            <a:pPr marL="457200" indent="-457200">
              <a:lnSpc>
                <a:spcPct val="80000"/>
              </a:lnSpc>
              <a:buFont typeface="Wingdings" panose="05000000000000000000" pitchFamily="2" charset="2"/>
              <a:buChar char="Ø"/>
              <a:defRPr/>
            </a:pPr>
            <a:r>
              <a:rPr lang="en-US" sz="2800" dirty="0">
                <a:latin typeface="Verdana" pitchFamily="34" charset="0"/>
              </a:rPr>
              <a:t>Increased labor quality made a positive contribution to output growth, averaging </a:t>
            </a:r>
            <a:r>
              <a:rPr lang="en-US" sz="2800" dirty="0" smtClean="0">
                <a:latin typeface="Verdana" pitchFamily="34" charset="0"/>
              </a:rPr>
              <a:t>0.11 </a:t>
            </a:r>
            <a:r>
              <a:rPr lang="en-US" sz="2800" dirty="0">
                <a:latin typeface="Verdana" pitchFamily="34" charset="0"/>
              </a:rPr>
              <a:t>percentage points per year</a:t>
            </a:r>
          </a:p>
        </p:txBody>
      </p:sp>
    </p:spTree>
    <p:extLst>
      <p:ext uri="{BB962C8B-B14F-4D97-AF65-F5344CB8AC3E}">
        <p14:creationId xmlns:p14="http://schemas.microsoft.com/office/powerpoint/2010/main" val="31231946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3784" y="1458097"/>
            <a:ext cx="9135763" cy="4573560"/>
          </a:xfrm>
          <a:prstGeom prst="rect">
            <a:avLst/>
          </a:prstGeom>
        </p:spPr>
        <p:txBody>
          <a:bodyPr wrap="square">
            <a:spAutoFit/>
          </a:bodyPr>
          <a:lstStyle/>
          <a:p>
            <a:pPr>
              <a:lnSpc>
                <a:spcPct val="80000"/>
              </a:lnSpc>
              <a:buFont typeface="Wingdings" pitchFamily="2" charset="2"/>
              <a:buChar char="Ø"/>
              <a:defRPr/>
            </a:pPr>
            <a:r>
              <a:rPr lang="en-US" sz="2800" dirty="0">
                <a:latin typeface="Verdana" pitchFamily="34" charset="0"/>
              </a:rPr>
              <a:t>Quality improvements in capital added another</a:t>
            </a:r>
          </a:p>
          <a:p>
            <a:pPr>
              <a:lnSpc>
                <a:spcPct val="80000"/>
              </a:lnSpc>
              <a:defRPr/>
            </a:pPr>
            <a:r>
              <a:rPr lang="en-US" sz="2800" dirty="0">
                <a:latin typeface="Verdana" pitchFamily="34" charset="0"/>
              </a:rPr>
              <a:t>  </a:t>
            </a:r>
            <a:r>
              <a:rPr lang="en-US" sz="2800" dirty="0" smtClean="0">
                <a:latin typeface="Verdana" pitchFamily="34" charset="0"/>
              </a:rPr>
              <a:t>0.04 </a:t>
            </a:r>
            <a:r>
              <a:rPr lang="en-US" sz="2800" dirty="0">
                <a:latin typeface="Verdana" pitchFamily="34" charset="0"/>
              </a:rPr>
              <a:t>percentage points</a:t>
            </a:r>
          </a:p>
          <a:p>
            <a:pPr>
              <a:lnSpc>
                <a:spcPct val="80000"/>
              </a:lnSpc>
              <a:buFont typeface="Wingdings" pitchFamily="2" charset="2"/>
              <a:buChar char="Ø"/>
              <a:defRPr/>
            </a:pPr>
            <a:endParaRPr lang="en-US" sz="2800" dirty="0">
              <a:latin typeface="Verdana" pitchFamily="34" charset="0"/>
            </a:endParaRPr>
          </a:p>
          <a:p>
            <a:pPr>
              <a:lnSpc>
                <a:spcPct val="80000"/>
              </a:lnSpc>
              <a:defRPr/>
            </a:pPr>
            <a:endParaRPr lang="en-US" sz="2800" dirty="0">
              <a:latin typeface="Verdana" pitchFamily="34" charset="0"/>
            </a:endParaRPr>
          </a:p>
          <a:p>
            <a:pPr marL="457200" indent="-457200">
              <a:lnSpc>
                <a:spcPct val="80000"/>
              </a:lnSpc>
              <a:buFont typeface="Wingdings" panose="05000000000000000000" pitchFamily="2" charset="2"/>
              <a:buChar char="Ø"/>
              <a:defRPr/>
            </a:pPr>
            <a:r>
              <a:rPr lang="en-US" sz="2800" dirty="0">
                <a:latin typeface="Verdana" pitchFamily="34" charset="0"/>
              </a:rPr>
              <a:t>Yet neither improved labor nor capital quality </a:t>
            </a:r>
            <a:r>
              <a:rPr lang="en-US" sz="2800" dirty="0" smtClean="0">
                <a:latin typeface="Verdana" pitchFamily="34" charset="0"/>
              </a:rPr>
              <a:t>was sufficient </a:t>
            </a:r>
            <a:r>
              <a:rPr lang="en-US" sz="2800" dirty="0">
                <a:latin typeface="Verdana" pitchFamily="34" charset="0"/>
              </a:rPr>
              <a:t>to offset the contraction in </a:t>
            </a:r>
            <a:r>
              <a:rPr lang="en-US" sz="2800" dirty="0" smtClean="0">
                <a:latin typeface="Verdana" pitchFamily="34" charset="0"/>
              </a:rPr>
              <a:t>the corresponding input</a:t>
            </a:r>
          </a:p>
          <a:p>
            <a:pPr marL="457200" indent="-457200">
              <a:lnSpc>
                <a:spcPct val="80000"/>
              </a:lnSpc>
              <a:buFont typeface="Arial" panose="020B0604020202020204" pitchFamily="34" charset="0"/>
              <a:buChar char="•"/>
              <a:defRPr/>
            </a:pPr>
            <a:endParaRPr lang="en-US" sz="2800" dirty="0">
              <a:latin typeface="Verdana" pitchFamily="34" charset="0"/>
            </a:endParaRPr>
          </a:p>
          <a:p>
            <a:pPr>
              <a:lnSpc>
                <a:spcPct val="80000"/>
              </a:lnSpc>
              <a:defRPr/>
            </a:pPr>
            <a:endParaRPr lang="en-US" sz="2800" dirty="0">
              <a:latin typeface="Verdana" pitchFamily="34" charset="0"/>
            </a:endParaRPr>
          </a:p>
          <a:p>
            <a:pPr marL="457200" indent="-457200">
              <a:lnSpc>
                <a:spcPct val="80000"/>
              </a:lnSpc>
              <a:buFont typeface="Wingdings" panose="05000000000000000000" pitchFamily="2" charset="2"/>
              <a:buChar char="Ø"/>
              <a:defRPr/>
            </a:pPr>
            <a:r>
              <a:rPr lang="en-US" sz="2800" dirty="0">
                <a:latin typeface="Verdana" pitchFamily="34" charset="0"/>
              </a:rPr>
              <a:t>Labor quality offsets </a:t>
            </a:r>
            <a:r>
              <a:rPr lang="en-US" sz="2800" dirty="0" smtClean="0">
                <a:latin typeface="Verdana" pitchFamily="34" charset="0"/>
              </a:rPr>
              <a:t>approximately 20% </a:t>
            </a:r>
            <a:r>
              <a:rPr lang="en-US" sz="2800" dirty="0">
                <a:latin typeface="Verdana" pitchFamily="34" charset="0"/>
              </a:rPr>
              <a:t>of the </a:t>
            </a:r>
            <a:r>
              <a:rPr lang="en-US" sz="2800" dirty="0" smtClean="0">
                <a:latin typeface="Verdana" pitchFamily="34" charset="0"/>
              </a:rPr>
              <a:t>decline in </a:t>
            </a:r>
            <a:r>
              <a:rPr lang="en-US" sz="2800" dirty="0">
                <a:latin typeface="Verdana" pitchFamily="34" charset="0"/>
              </a:rPr>
              <a:t>raw labor hours; improvements in </a:t>
            </a:r>
            <a:r>
              <a:rPr lang="en-US" sz="2800" dirty="0" smtClean="0">
                <a:latin typeface="Verdana" pitchFamily="34" charset="0"/>
              </a:rPr>
              <a:t>capital quality </a:t>
            </a:r>
            <a:r>
              <a:rPr lang="en-US" sz="2800" dirty="0">
                <a:latin typeface="Verdana" pitchFamily="34" charset="0"/>
              </a:rPr>
              <a:t>offset </a:t>
            </a:r>
            <a:r>
              <a:rPr lang="en-US" sz="2800" dirty="0" smtClean="0">
                <a:latin typeface="Verdana" pitchFamily="34" charset="0"/>
              </a:rPr>
              <a:t>about 50% </a:t>
            </a:r>
            <a:r>
              <a:rPr lang="en-US" sz="2800" dirty="0">
                <a:latin typeface="Verdana" pitchFamily="34" charset="0"/>
              </a:rPr>
              <a:t>of the decline </a:t>
            </a:r>
            <a:r>
              <a:rPr lang="en-US" sz="2800" dirty="0" smtClean="0">
                <a:latin typeface="Verdana" pitchFamily="34" charset="0"/>
              </a:rPr>
              <a:t>in capital </a:t>
            </a:r>
            <a:r>
              <a:rPr lang="en-US" sz="2800" dirty="0">
                <a:latin typeface="Verdana" pitchFamily="34" charset="0"/>
              </a:rPr>
              <a:t>stocks</a:t>
            </a:r>
          </a:p>
        </p:txBody>
      </p:sp>
    </p:spTree>
    <p:extLst>
      <p:ext uri="{BB962C8B-B14F-4D97-AF65-F5344CB8AC3E}">
        <p14:creationId xmlns:p14="http://schemas.microsoft.com/office/powerpoint/2010/main" val="50327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1" y="1367482"/>
            <a:ext cx="11277600" cy="3539430"/>
          </a:xfrm>
          <a:prstGeom prst="rect">
            <a:avLst/>
          </a:prstGeom>
        </p:spPr>
        <p:txBody>
          <a:bodyPr wrap="square">
            <a:spAutoFit/>
          </a:bodyPr>
          <a:lstStyle/>
          <a:p>
            <a:pPr marL="457200" indent="-457200">
              <a:lnSpc>
                <a:spcPct val="80000"/>
              </a:lnSpc>
              <a:buFont typeface="Wingdings" panose="05000000000000000000" pitchFamily="2" charset="2"/>
              <a:buChar char="Ø"/>
              <a:defRPr/>
            </a:pPr>
            <a:r>
              <a:rPr lang="en-US" sz="2800" dirty="0">
                <a:latin typeface="Verdana" pitchFamily="34" charset="0"/>
              </a:rPr>
              <a:t>Materials input’s contribution averaged </a:t>
            </a:r>
            <a:r>
              <a:rPr lang="en-US" sz="2800" dirty="0" smtClean="0">
                <a:latin typeface="Verdana" pitchFamily="34" charset="0"/>
              </a:rPr>
              <a:t>a substantial </a:t>
            </a:r>
            <a:r>
              <a:rPr lang="en-US" sz="2800" dirty="0">
                <a:latin typeface="Verdana" pitchFamily="34" charset="0"/>
              </a:rPr>
              <a:t>positive rate equal to </a:t>
            </a:r>
            <a:r>
              <a:rPr lang="en-US" sz="2800" dirty="0" smtClean="0">
                <a:latin typeface="Verdana" pitchFamily="34" charset="0"/>
              </a:rPr>
              <a:t>0.63</a:t>
            </a:r>
            <a:r>
              <a:rPr lang="en-US" sz="2800" dirty="0" smtClean="0">
                <a:solidFill>
                  <a:srgbClr val="FF0000"/>
                </a:solidFill>
                <a:latin typeface="Verdana" pitchFamily="34" charset="0"/>
              </a:rPr>
              <a:t> </a:t>
            </a:r>
            <a:r>
              <a:rPr lang="en-US" sz="2800" dirty="0" smtClean="0">
                <a:latin typeface="Verdana" pitchFamily="34" charset="0"/>
              </a:rPr>
              <a:t>percentage </a:t>
            </a:r>
            <a:r>
              <a:rPr lang="en-US" sz="2800" dirty="0">
                <a:latin typeface="Verdana" pitchFamily="34" charset="0"/>
              </a:rPr>
              <a:t>points per year</a:t>
            </a:r>
          </a:p>
          <a:p>
            <a:pPr marL="457200" indent="-457200">
              <a:lnSpc>
                <a:spcPct val="80000"/>
              </a:lnSpc>
              <a:buFont typeface="Wingdings" panose="05000000000000000000" pitchFamily="2" charset="2"/>
              <a:buChar char="Ø"/>
              <a:defRPr/>
            </a:pPr>
            <a:endParaRPr lang="en-US" sz="2800" dirty="0">
              <a:latin typeface="Verdana" pitchFamily="34" charset="0"/>
            </a:endParaRPr>
          </a:p>
          <a:p>
            <a:pPr marL="457200" indent="-457200">
              <a:lnSpc>
                <a:spcPct val="80000"/>
              </a:lnSpc>
              <a:buFont typeface="Wingdings" panose="05000000000000000000" pitchFamily="2" charset="2"/>
              <a:buChar char="Ø"/>
              <a:defRPr/>
            </a:pPr>
            <a:r>
              <a:rPr lang="en-US" sz="2800" dirty="0" smtClean="0">
                <a:latin typeface="Verdana" pitchFamily="34" charset="0"/>
              </a:rPr>
              <a:t>Though </a:t>
            </a:r>
            <a:r>
              <a:rPr lang="en-US" sz="2800" dirty="0">
                <a:latin typeface="Verdana" pitchFamily="34" charset="0"/>
              </a:rPr>
              <a:t>large, this positive contribution </a:t>
            </a:r>
            <a:r>
              <a:rPr lang="en-US" sz="2800" dirty="0" smtClean="0">
                <a:latin typeface="Verdana" pitchFamily="34" charset="0"/>
              </a:rPr>
              <a:t>just offset </a:t>
            </a:r>
            <a:r>
              <a:rPr lang="en-US" sz="2800" dirty="0">
                <a:latin typeface="Verdana" pitchFamily="34" charset="0"/>
              </a:rPr>
              <a:t>the negative contributions through </a:t>
            </a:r>
            <a:r>
              <a:rPr lang="en-US" sz="2800" dirty="0" smtClean="0">
                <a:latin typeface="Verdana" pitchFamily="34" charset="0"/>
              </a:rPr>
              <a:t>labor and </a:t>
            </a:r>
            <a:r>
              <a:rPr lang="en-US" sz="2800" dirty="0">
                <a:latin typeface="Verdana" pitchFamily="34" charset="0"/>
              </a:rPr>
              <a:t>capital</a:t>
            </a:r>
          </a:p>
          <a:p>
            <a:pPr marL="457200" indent="-457200">
              <a:lnSpc>
                <a:spcPct val="80000"/>
              </a:lnSpc>
              <a:buFont typeface="Wingdings" panose="05000000000000000000" pitchFamily="2" charset="2"/>
              <a:buChar char="Ø"/>
              <a:defRPr/>
            </a:pPr>
            <a:endParaRPr lang="en-US" sz="2800" dirty="0">
              <a:latin typeface="Verdana" pitchFamily="34" charset="0"/>
            </a:endParaRPr>
          </a:p>
          <a:p>
            <a:pPr marL="457200" indent="-457200">
              <a:lnSpc>
                <a:spcPct val="80000"/>
              </a:lnSpc>
              <a:buFont typeface="Wingdings" panose="05000000000000000000" pitchFamily="2" charset="2"/>
              <a:buChar char="Ø"/>
              <a:defRPr/>
            </a:pPr>
            <a:r>
              <a:rPr lang="en-US" sz="2800" dirty="0">
                <a:latin typeface="Verdana" pitchFamily="34" charset="0"/>
              </a:rPr>
              <a:t>The net contribution of all three inputs was </a:t>
            </a:r>
            <a:r>
              <a:rPr lang="en-US" sz="2800" dirty="0" smtClean="0">
                <a:latin typeface="Verdana" pitchFamily="34" charset="0"/>
              </a:rPr>
              <a:t>0.17 </a:t>
            </a:r>
            <a:r>
              <a:rPr lang="en-US" sz="2800" dirty="0">
                <a:latin typeface="Verdana" pitchFamily="34" charset="0"/>
              </a:rPr>
              <a:t>percentage points per year, leaving responsibility for positive growth in farm sector output to productivity growth</a:t>
            </a:r>
          </a:p>
        </p:txBody>
      </p:sp>
    </p:spTree>
    <p:extLst>
      <p:ext uri="{BB962C8B-B14F-4D97-AF65-F5344CB8AC3E}">
        <p14:creationId xmlns:p14="http://schemas.microsoft.com/office/powerpoint/2010/main" val="37185034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49311548"/>
              </p:ext>
            </p:extLst>
          </p:nvPr>
        </p:nvGraphicFramePr>
        <p:xfrm>
          <a:off x="148279" y="189474"/>
          <a:ext cx="11970625" cy="6458474"/>
        </p:xfrm>
        <a:graphic>
          <a:graphicData uri="http://schemas.openxmlformats.org/drawingml/2006/table">
            <a:tbl>
              <a:tblPr>
                <a:tableStyleId>{5C22544A-7EE6-4342-B048-85BDC9FD1C3A}</a:tableStyleId>
              </a:tblPr>
              <a:tblGrid>
                <a:gridCol w="1873265">
                  <a:extLst>
                    <a:ext uri="{9D8B030D-6E8A-4147-A177-3AD203B41FA5}">
                      <a16:colId xmlns:a16="http://schemas.microsoft.com/office/drawing/2014/main" val="20000"/>
                    </a:ext>
                  </a:extLst>
                </a:gridCol>
                <a:gridCol w="776720">
                  <a:extLst>
                    <a:ext uri="{9D8B030D-6E8A-4147-A177-3AD203B41FA5}">
                      <a16:colId xmlns:a16="http://schemas.microsoft.com/office/drawing/2014/main" val="20001"/>
                    </a:ext>
                  </a:extLst>
                </a:gridCol>
                <a:gridCol w="776720">
                  <a:extLst>
                    <a:ext uri="{9D8B030D-6E8A-4147-A177-3AD203B41FA5}">
                      <a16:colId xmlns:a16="http://schemas.microsoft.com/office/drawing/2014/main" val="20002"/>
                    </a:ext>
                  </a:extLst>
                </a:gridCol>
                <a:gridCol w="776720">
                  <a:extLst>
                    <a:ext uri="{9D8B030D-6E8A-4147-A177-3AD203B41FA5}">
                      <a16:colId xmlns:a16="http://schemas.microsoft.com/office/drawing/2014/main" val="20003"/>
                    </a:ext>
                  </a:extLst>
                </a:gridCol>
                <a:gridCol w="776720">
                  <a:extLst>
                    <a:ext uri="{9D8B030D-6E8A-4147-A177-3AD203B41FA5}">
                      <a16:colId xmlns:a16="http://schemas.microsoft.com/office/drawing/2014/main" val="20004"/>
                    </a:ext>
                  </a:extLst>
                </a:gridCol>
                <a:gridCol w="776720">
                  <a:extLst>
                    <a:ext uri="{9D8B030D-6E8A-4147-A177-3AD203B41FA5}">
                      <a16:colId xmlns:a16="http://schemas.microsoft.com/office/drawing/2014/main" val="20005"/>
                    </a:ext>
                  </a:extLst>
                </a:gridCol>
                <a:gridCol w="776720">
                  <a:extLst>
                    <a:ext uri="{9D8B030D-6E8A-4147-A177-3AD203B41FA5}">
                      <a16:colId xmlns:a16="http://schemas.microsoft.com/office/drawing/2014/main" val="20006"/>
                    </a:ext>
                  </a:extLst>
                </a:gridCol>
                <a:gridCol w="776720">
                  <a:extLst>
                    <a:ext uri="{9D8B030D-6E8A-4147-A177-3AD203B41FA5}">
                      <a16:colId xmlns:a16="http://schemas.microsoft.com/office/drawing/2014/main" val="20007"/>
                    </a:ext>
                  </a:extLst>
                </a:gridCol>
                <a:gridCol w="776720">
                  <a:extLst>
                    <a:ext uri="{9D8B030D-6E8A-4147-A177-3AD203B41FA5}">
                      <a16:colId xmlns:a16="http://schemas.microsoft.com/office/drawing/2014/main" val="20008"/>
                    </a:ext>
                  </a:extLst>
                </a:gridCol>
                <a:gridCol w="776720">
                  <a:extLst>
                    <a:ext uri="{9D8B030D-6E8A-4147-A177-3AD203B41FA5}">
                      <a16:colId xmlns:a16="http://schemas.microsoft.com/office/drawing/2014/main" val="20009"/>
                    </a:ext>
                  </a:extLst>
                </a:gridCol>
                <a:gridCol w="776720">
                  <a:extLst>
                    <a:ext uri="{9D8B030D-6E8A-4147-A177-3AD203B41FA5}">
                      <a16:colId xmlns:a16="http://schemas.microsoft.com/office/drawing/2014/main" val="20010"/>
                    </a:ext>
                  </a:extLst>
                </a:gridCol>
                <a:gridCol w="776720">
                  <a:extLst>
                    <a:ext uri="{9D8B030D-6E8A-4147-A177-3AD203B41FA5}">
                      <a16:colId xmlns:a16="http://schemas.microsoft.com/office/drawing/2014/main" val="20011"/>
                    </a:ext>
                  </a:extLst>
                </a:gridCol>
                <a:gridCol w="776720">
                  <a:extLst>
                    <a:ext uri="{9D8B030D-6E8A-4147-A177-3AD203B41FA5}">
                      <a16:colId xmlns:a16="http://schemas.microsoft.com/office/drawing/2014/main" val="20012"/>
                    </a:ext>
                  </a:extLst>
                </a:gridCol>
                <a:gridCol w="776720">
                  <a:extLst>
                    <a:ext uri="{9D8B030D-6E8A-4147-A177-3AD203B41FA5}">
                      <a16:colId xmlns:a16="http://schemas.microsoft.com/office/drawing/2014/main" val="20013"/>
                    </a:ext>
                  </a:extLst>
                </a:gridCol>
              </a:tblGrid>
              <a:tr h="222706">
                <a:tc gridSpan="6">
                  <a:txBody>
                    <a:bodyPr/>
                    <a:lstStyle/>
                    <a:p>
                      <a:pPr algn="l" fontAlgn="b"/>
                      <a:r>
                        <a:rPr lang="en-US" sz="1200" u="none" strike="noStrike" dirty="0" smtClean="0">
                          <a:effectLst/>
                        </a:rPr>
                        <a:t>Table. Sources </a:t>
                      </a:r>
                      <a:r>
                        <a:rPr lang="en-US" sz="1200" u="none" strike="noStrike" dirty="0">
                          <a:effectLst/>
                        </a:rPr>
                        <a:t>of Growth: U.S. Farm Sector (Average Annual Growth Rates, percent)</a:t>
                      </a:r>
                      <a:endParaRPr lang="en-US" sz="1200" b="0" i="0" u="none" strike="noStrike" dirty="0">
                        <a:solidFill>
                          <a:srgbClr val="000000"/>
                        </a:solidFill>
                        <a:effectLst/>
                        <a:latin typeface="Calibri" panose="020F0502020204030204" pitchFamily="34" charset="0"/>
                      </a:endParaRPr>
                    </a:p>
                  </a:txBody>
                  <a:tcPr marL="7502" marR="7502" marT="7502"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0"/>
                  </a:ext>
                </a:extLst>
              </a:tr>
              <a:tr h="222706">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1948-2015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1948-1953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1953-1957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1957-1960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1960-1966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1966-1969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1969-1973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1973-1979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1979-1981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1981-1990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1990-2000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2000-2007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r>
                        <a:rPr lang="en-US" sz="1200" u="none" strike="noStrike">
                          <a:effectLst/>
                        </a:rPr>
                        <a:t>2007-2015</a:t>
                      </a:r>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1"/>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2"/>
                  </a:ext>
                </a:extLst>
              </a:tr>
              <a:tr h="222706">
                <a:tc>
                  <a:txBody>
                    <a:bodyPr/>
                    <a:lstStyle/>
                    <a:p>
                      <a:pPr algn="l" fontAlgn="b"/>
                      <a:r>
                        <a:rPr lang="en-US" sz="1200" u="none" strike="noStrike" dirty="0">
                          <a:effectLst/>
                        </a:rPr>
                        <a:t>Output growth</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1.49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1.03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3.74</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1.11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2.19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2.48</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2.44</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2.62</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1.92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0.92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0.72</a:t>
                      </a:r>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3"/>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4"/>
                  </a:ext>
                </a:extLst>
              </a:tr>
              <a:tr h="222706">
                <a:tc>
                  <a:txBody>
                    <a:bodyPr/>
                    <a:lstStyle/>
                    <a:p>
                      <a:pPr algn="l" fontAlgn="b"/>
                      <a:r>
                        <a:rPr lang="en-US" sz="1200" u="none" strike="noStrike">
                          <a:effectLst/>
                        </a:rPr>
                        <a:t>Sources of growth</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5"/>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6"/>
                  </a:ext>
                </a:extLst>
              </a:tr>
              <a:tr h="222706">
                <a:tc>
                  <a:txBody>
                    <a:bodyPr/>
                    <a:lstStyle/>
                    <a:p>
                      <a:pPr algn="l" fontAlgn="b"/>
                      <a:r>
                        <a:rPr lang="en-US" sz="1200" u="none" strike="noStrike">
                          <a:effectLst/>
                        </a:rPr>
                        <a:t>   Labor</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-1.10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-0.64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-0.45</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-0.21</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-0.39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0.00</a:t>
                      </a:r>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7"/>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8"/>
                  </a:ext>
                </a:extLst>
              </a:tr>
              <a:tr h="222706">
                <a:tc>
                  <a:txBody>
                    <a:bodyPr/>
                    <a:lstStyle/>
                    <a:p>
                      <a:pPr algn="l" fontAlgn="b"/>
                      <a:r>
                        <a:rPr lang="en-US" sz="1200" u="none" strike="noStrike">
                          <a:effectLst/>
                        </a:rPr>
                        <a:t>   Capital</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-0.77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-0.22</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0.24</a:t>
                      </a:r>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09"/>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0"/>
                  </a:ext>
                </a:extLst>
              </a:tr>
              <a:tr h="222706">
                <a:tc>
                  <a:txBody>
                    <a:bodyPr/>
                    <a:lstStyle/>
                    <a:p>
                      <a:pPr algn="l" fontAlgn="b"/>
                      <a:r>
                        <a:rPr lang="en-US" sz="1200" u="none" strike="noStrike">
                          <a:effectLst/>
                        </a:rPr>
                        <a:t>   Materials</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0.60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0.91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1.09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1.32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1.05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1.43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-1.05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-0.34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0.90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0.75</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-0.10</a:t>
                      </a:r>
                      <a:endParaRPr lang="en-US" sz="1200" b="0" i="0" u="none" strike="noStrike">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1"/>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2"/>
                  </a:ext>
                </a:extLst>
              </a:tr>
              <a:tr h="222706">
                <a:tc>
                  <a:txBody>
                    <a:bodyPr/>
                    <a:lstStyle/>
                    <a:p>
                      <a:pPr algn="l" fontAlgn="b"/>
                      <a:r>
                        <a:rPr lang="en-US" sz="1200" u="none" strike="noStrike">
                          <a:effectLst/>
                        </a:rPr>
                        <a:t>  Total Factor Productivity</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1.39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0.35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3.30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1.03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2.42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1.98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0.94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3.78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2.39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1.42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0.64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0.61</a:t>
                      </a:r>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3"/>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4"/>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5"/>
                  </a:ext>
                </a:extLst>
              </a:tr>
              <a:tr h="222706">
                <a:tc>
                  <a:txBody>
                    <a:bodyPr/>
                    <a:lstStyle/>
                    <a:p>
                      <a:pPr algn="l" fontAlgn="b"/>
                      <a:r>
                        <a:rPr lang="en-US" sz="1200" u="none" strike="noStrike">
                          <a:effectLst/>
                        </a:rPr>
                        <a:t>Source decomposition</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6"/>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7"/>
                  </a:ext>
                </a:extLst>
              </a:tr>
              <a:tr h="222706">
                <a:tc>
                  <a:txBody>
                    <a:bodyPr/>
                    <a:lstStyle/>
                    <a:p>
                      <a:pPr algn="l" fontAlgn="b"/>
                      <a:r>
                        <a:rPr lang="en-US" sz="1200" u="none" strike="noStrike">
                          <a:effectLst/>
                        </a:rPr>
                        <a:t>Labor</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8"/>
                  </a:ext>
                </a:extLst>
              </a:tr>
              <a:tr h="222706">
                <a:tc>
                  <a:txBody>
                    <a:bodyPr/>
                    <a:lstStyle/>
                    <a:p>
                      <a:pPr algn="ctr" fontAlgn="b"/>
                      <a:r>
                        <a:rPr lang="en-US" sz="1200" u="none" strike="noStrike">
                          <a:effectLst/>
                        </a:rPr>
                        <a:t>Hours</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-2.59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-4.30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-5.10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-3.90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-4.98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-4.06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-2.03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-1.14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-1.24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-3.20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-1.82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-1.78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-0.11</a:t>
                      </a:r>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19"/>
                  </a:ext>
                </a:extLst>
              </a:tr>
              <a:tr h="222706">
                <a:tc>
                  <a:txBody>
                    <a:bodyPr/>
                    <a:lstStyle/>
                    <a:p>
                      <a:pPr algn="ctr" fontAlgn="b"/>
                      <a:r>
                        <a:rPr lang="en-US" sz="1200" u="none" strike="noStrike">
                          <a:effectLst/>
                        </a:rPr>
                        <a:t>Quality</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0.95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1.23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1.28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0.26</a:t>
                      </a:r>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0"/>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1"/>
                  </a:ext>
                </a:extLst>
              </a:tr>
              <a:tr h="222706">
                <a:tc>
                  <a:txBody>
                    <a:bodyPr/>
                    <a:lstStyle/>
                    <a:p>
                      <a:pPr algn="l" fontAlgn="b"/>
                      <a:r>
                        <a:rPr lang="en-US" sz="1200" u="none" strike="noStrike">
                          <a:effectLst/>
                        </a:rPr>
                        <a:t>Capital</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2"/>
                  </a:ext>
                </a:extLst>
              </a:tr>
              <a:tr h="222706">
                <a:tc>
                  <a:txBody>
                    <a:bodyPr/>
                    <a:lstStyle/>
                    <a:p>
                      <a:pPr algn="ctr" fontAlgn="b"/>
                      <a:r>
                        <a:rPr lang="en-US" sz="1200" u="none" strike="noStrike">
                          <a:effectLst/>
                        </a:rPr>
                        <a:t>Stocks</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-0.78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0.64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-0.30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-1.06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-0.31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-0.61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0.12</a:t>
                      </a:r>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3"/>
                  </a:ext>
                </a:extLst>
              </a:tr>
              <a:tr h="222706">
                <a:tc>
                  <a:txBody>
                    <a:bodyPr/>
                    <a:lstStyle/>
                    <a:p>
                      <a:pPr algn="ctr" fontAlgn="b"/>
                      <a:r>
                        <a:rPr lang="en-US" sz="1200" u="none" strike="noStrike">
                          <a:effectLst/>
                        </a:rPr>
                        <a:t>Quality</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0.89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0.37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1.06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0.65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-1.16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0.73</a:t>
                      </a:r>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4"/>
                  </a:ext>
                </a:extLst>
              </a:tr>
              <a:tr h="222706">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5"/>
                  </a:ext>
                </a:extLst>
              </a:tr>
              <a:tr h="222706">
                <a:tc>
                  <a:txBody>
                    <a:bodyPr/>
                    <a:lstStyle/>
                    <a:p>
                      <a:pPr algn="l" fontAlgn="b"/>
                      <a:r>
                        <a:rPr lang="en-US" sz="1200" u="none" strike="noStrike">
                          <a:effectLst/>
                        </a:rPr>
                        <a:t>Materials</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l" fontAlgn="b"/>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6"/>
                  </a:ext>
                </a:extLst>
              </a:tr>
              <a:tr h="222706">
                <a:tc>
                  <a:txBody>
                    <a:bodyPr/>
                    <a:lstStyle/>
                    <a:p>
                      <a:pPr algn="ctr" fontAlgn="b"/>
                      <a:r>
                        <a:rPr lang="en-US" sz="1200" u="none" strike="noStrike" dirty="0">
                          <a:effectLst/>
                        </a:rPr>
                        <a:t>Quantity</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1.30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2.45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1.97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3.02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1.84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2.52</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3.31</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-2.87</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1.73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1.36</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0.01</a:t>
                      </a:r>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7"/>
                  </a:ext>
                </a:extLst>
              </a:tr>
              <a:tr h="222706">
                <a:tc>
                  <a:txBody>
                    <a:bodyPr/>
                    <a:lstStyle/>
                    <a:p>
                      <a:pPr algn="ctr" fontAlgn="b"/>
                      <a:r>
                        <a:rPr lang="en-US" sz="1200" u="none" strike="noStrike" dirty="0">
                          <a:effectLst/>
                        </a:rPr>
                        <a:t>Quality</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-0.03</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-0.24</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0.40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0.05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0.29</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-0.55</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0.98</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a:effectLst/>
                        </a:rPr>
                        <a:t>-0.10</a:t>
                      </a:r>
                      <a:endParaRPr lang="en-US" sz="1200" b="0" i="0" u="none" strike="noStrike">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0.05</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-0.01</a:t>
                      </a:r>
                      <a:endParaRPr lang="en-US" sz="1200" b="0" i="0" u="none" strike="noStrike" dirty="0">
                        <a:solidFill>
                          <a:srgbClr val="000000"/>
                        </a:solidFill>
                        <a:effectLst/>
                        <a:latin typeface="Calibri" panose="020F0502020204030204" pitchFamily="34" charset="0"/>
                      </a:endParaRPr>
                    </a:p>
                  </a:txBody>
                  <a:tcPr marL="7502" marR="7502" marT="7502" marB="0" anchor="b"/>
                </a:tc>
                <a:tc>
                  <a:txBody>
                    <a:bodyPr/>
                    <a:lstStyle/>
                    <a:p>
                      <a:pPr algn="r" fontAlgn="b"/>
                      <a:r>
                        <a:rPr lang="en-US" sz="1200" u="none" strike="noStrike" dirty="0">
                          <a:effectLst/>
                        </a:rPr>
                        <a:t>-0.10</a:t>
                      </a:r>
                      <a:endParaRPr lang="en-US" sz="1200" b="0" i="0" u="none" strike="noStrike" dirty="0">
                        <a:solidFill>
                          <a:srgbClr val="000000"/>
                        </a:solidFill>
                        <a:effectLst/>
                        <a:latin typeface="Calibri" panose="020F0502020204030204" pitchFamily="34" charset="0"/>
                      </a:endParaRPr>
                    </a:p>
                  </a:txBody>
                  <a:tcPr marL="7502" marR="7502" marT="7502" marB="0" anchor="b"/>
                </a:tc>
                <a:extLst>
                  <a:ext uri="{0D108BD9-81ED-4DB2-BD59-A6C34878D82A}">
                    <a16:rowId xmlns:a16="http://schemas.microsoft.com/office/drawing/2014/main" val="10028"/>
                  </a:ext>
                </a:extLst>
              </a:tr>
            </a:tbl>
          </a:graphicData>
        </a:graphic>
      </p:graphicFrame>
    </p:spTree>
    <p:extLst>
      <p:ext uri="{BB962C8B-B14F-4D97-AF65-F5344CB8AC3E}">
        <p14:creationId xmlns:p14="http://schemas.microsoft.com/office/powerpoint/2010/main" val="60649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78227" y="2509104"/>
            <a:ext cx="6096000" cy="1938992"/>
          </a:xfrm>
          <a:prstGeom prst="rect">
            <a:avLst/>
          </a:prstGeom>
        </p:spPr>
        <p:txBody>
          <a:bodyPr>
            <a:spAutoFit/>
          </a:bodyPr>
          <a:lstStyle/>
          <a:p>
            <a:pPr>
              <a:defRPr/>
            </a:pPr>
            <a:r>
              <a:rPr lang="en-US" sz="2800" dirty="0">
                <a:latin typeface="Verdana" pitchFamily="34" charset="0"/>
              </a:rPr>
              <a:t>Thank You!</a:t>
            </a:r>
          </a:p>
          <a:p>
            <a:pPr>
              <a:defRPr/>
            </a:pPr>
            <a:endParaRPr lang="en-US" sz="2800" dirty="0">
              <a:latin typeface="Verdana" pitchFamily="34" charset="0"/>
            </a:endParaRPr>
          </a:p>
          <a:p>
            <a:pPr>
              <a:defRPr/>
            </a:pPr>
            <a:r>
              <a:rPr lang="en-US" sz="2800" dirty="0" smtClean="0">
                <a:latin typeface="Verdana" pitchFamily="34" charset="0"/>
              </a:rPr>
              <a:t>Questions/Comments</a:t>
            </a:r>
            <a:r>
              <a:rPr lang="en-US" sz="2800" dirty="0">
                <a:latin typeface="Verdana" pitchFamily="34" charset="0"/>
              </a:rPr>
              <a:t>?</a:t>
            </a:r>
          </a:p>
          <a:p>
            <a:pPr>
              <a:defRPr/>
            </a:pPr>
            <a:endParaRPr lang="en-US" dirty="0">
              <a:latin typeface="Verdana" pitchFamily="34" charset="0"/>
            </a:endParaRPr>
          </a:p>
          <a:p>
            <a:pPr>
              <a:defRPr/>
            </a:pPr>
            <a:r>
              <a:rPr lang="en-US" dirty="0">
                <a:latin typeface="Verdana" pitchFamily="34" charset="0"/>
              </a:rPr>
              <a:t>		  </a:t>
            </a:r>
          </a:p>
        </p:txBody>
      </p:sp>
    </p:spTree>
    <p:extLst>
      <p:ext uri="{BB962C8B-B14F-4D97-AF65-F5344CB8AC3E}">
        <p14:creationId xmlns:p14="http://schemas.microsoft.com/office/powerpoint/2010/main" val="2111009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5502" y="366229"/>
            <a:ext cx="9630033" cy="6124754"/>
          </a:xfrm>
          <a:prstGeom prst="rect">
            <a:avLst/>
          </a:prstGeom>
        </p:spPr>
        <p:txBody>
          <a:bodyPr wrap="square">
            <a:spAutoFit/>
          </a:bodyPr>
          <a:lstStyle/>
          <a:p>
            <a:pPr marL="342900" indent="-342900">
              <a:buFont typeface="Wingdings" pitchFamily="2" charset="2"/>
              <a:buChar char="Ø"/>
              <a:defRPr/>
            </a:pPr>
            <a:r>
              <a:rPr lang="en-US" sz="2800" dirty="0">
                <a:latin typeface="Verdana" pitchFamily="34" charset="0"/>
              </a:rPr>
              <a:t>The U.S. Department of Agriculture (USDA) has been monitoring the industry’s productivity performance for decades</a:t>
            </a:r>
          </a:p>
          <a:p>
            <a:pPr marL="342900" indent="-342900">
              <a:buFont typeface="Wingdings" pitchFamily="2" charset="2"/>
              <a:buChar char="Ø"/>
              <a:defRPr/>
            </a:pPr>
            <a:endParaRPr lang="en-US" sz="2800" dirty="0">
              <a:latin typeface="Verdana" pitchFamily="34" charset="0"/>
            </a:endParaRPr>
          </a:p>
          <a:p>
            <a:pPr marL="342900" indent="-342900">
              <a:buFont typeface="Wingdings" pitchFamily="2" charset="2"/>
              <a:buChar char="Ø"/>
              <a:defRPr/>
            </a:pPr>
            <a:r>
              <a:rPr lang="en-US" sz="2800" dirty="0">
                <a:latin typeface="Verdana" pitchFamily="34" charset="0"/>
              </a:rPr>
              <a:t>In fact, the USDA was in 1960 the first agency to introduce multifactor productivity measurement into the Federal statistical program</a:t>
            </a:r>
          </a:p>
          <a:p>
            <a:pPr marL="342900" indent="-342900">
              <a:buFont typeface="Wingdings" pitchFamily="2" charset="2"/>
              <a:buChar char="Ø"/>
              <a:defRPr/>
            </a:pPr>
            <a:endParaRPr lang="en-US" sz="2800" dirty="0">
              <a:latin typeface="Verdana" pitchFamily="34" charset="0"/>
            </a:endParaRPr>
          </a:p>
          <a:p>
            <a:pPr marL="342900" indent="-342900">
              <a:buFont typeface="Wingdings" pitchFamily="2" charset="2"/>
              <a:buChar char="Ø"/>
              <a:defRPr/>
            </a:pPr>
            <a:r>
              <a:rPr lang="en-US" sz="2800" dirty="0">
                <a:latin typeface="Verdana" pitchFamily="34" charset="0"/>
              </a:rPr>
              <a:t>Today, </a:t>
            </a:r>
            <a:r>
              <a:rPr lang="en-US" sz="2800" dirty="0" smtClean="0">
                <a:latin typeface="Verdana" pitchFamily="34" charset="0"/>
              </a:rPr>
              <a:t>having incorporated recommendations made by an AAEA taskforce (USDA, 1980) and by a second more recent panel (see Shumway et.al., 2016), the </a:t>
            </a:r>
            <a:r>
              <a:rPr lang="en-US" sz="2800" dirty="0">
                <a:latin typeface="Verdana" pitchFamily="34" charset="0"/>
              </a:rPr>
              <a:t>USDA bases its official productivity statistics on a sophisticated system of production </a:t>
            </a:r>
            <a:r>
              <a:rPr lang="en-US" sz="2800" dirty="0" smtClean="0">
                <a:latin typeface="Verdana" pitchFamily="34" charset="0"/>
              </a:rPr>
              <a:t>accounts </a:t>
            </a:r>
            <a:endParaRPr lang="en-US" sz="2800" dirty="0">
              <a:latin typeface="Verdana" pitchFamily="34" charset="0"/>
            </a:endParaRPr>
          </a:p>
        </p:txBody>
      </p:sp>
    </p:spTree>
    <p:extLst>
      <p:ext uri="{BB962C8B-B14F-4D97-AF65-F5344CB8AC3E}">
        <p14:creationId xmlns:p14="http://schemas.microsoft.com/office/powerpoint/2010/main" val="11513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7881" y="1027836"/>
            <a:ext cx="10725665" cy="4832092"/>
          </a:xfrm>
          <a:prstGeom prst="rect">
            <a:avLst/>
          </a:prstGeom>
        </p:spPr>
        <p:txBody>
          <a:bodyPr wrap="square">
            <a:spAutoFit/>
          </a:bodyPr>
          <a:lstStyle/>
          <a:p>
            <a:pPr marL="457200" indent="-457200">
              <a:buFont typeface="Wingdings" panose="05000000000000000000" pitchFamily="2" charset="2"/>
              <a:buChar char="Ø"/>
              <a:defRPr/>
            </a:pPr>
            <a:r>
              <a:rPr lang="en-US" sz="2800" dirty="0" smtClean="0">
                <a:latin typeface="Verdana" pitchFamily="34" charset="0"/>
              </a:rPr>
              <a:t>The USDA model of productivity growth is based on the </a:t>
            </a:r>
            <a:r>
              <a:rPr lang="en-US" sz="2800" dirty="0" err="1" smtClean="0">
                <a:latin typeface="Verdana" pitchFamily="34" charset="0"/>
              </a:rPr>
              <a:t>translog</a:t>
            </a:r>
            <a:r>
              <a:rPr lang="en-US" sz="2800" dirty="0" smtClean="0">
                <a:latin typeface="Verdana" pitchFamily="34" charset="0"/>
              </a:rPr>
              <a:t> transformation frontier</a:t>
            </a:r>
          </a:p>
          <a:p>
            <a:pPr>
              <a:defRPr/>
            </a:pPr>
            <a:r>
              <a:rPr lang="en-US" sz="2800" dirty="0" smtClean="0">
                <a:latin typeface="Verdana" pitchFamily="34" charset="0"/>
              </a:rPr>
              <a:t> </a:t>
            </a:r>
          </a:p>
          <a:p>
            <a:pPr marL="457200" indent="-457200">
              <a:buFont typeface="Wingdings" panose="05000000000000000000" pitchFamily="2" charset="2"/>
              <a:buChar char="Ø"/>
              <a:defRPr/>
            </a:pPr>
            <a:r>
              <a:rPr lang="en-US" sz="2800" dirty="0" smtClean="0">
                <a:latin typeface="Verdana" pitchFamily="34" charset="0"/>
              </a:rPr>
              <a:t>It relates the growth rates of multiple outputs to the cost-share weighted growth rates of labor, capital, and intermediate inputs</a:t>
            </a: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The applied USDA model is quite detailed</a:t>
            </a:r>
          </a:p>
          <a:p>
            <a:pPr>
              <a:defRPr/>
            </a:pPr>
            <a:endParaRPr lang="en-US" sz="2800" dirty="0" smtClean="0">
              <a:latin typeface="Verdana" pitchFamily="34" charset="0"/>
            </a:endParaRP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endParaRPr lang="en-US" sz="2800" dirty="0"/>
          </a:p>
        </p:txBody>
      </p:sp>
    </p:spTree>
    <p:extLst>
      <p:ext uri="{BB962C8B-B14F-4D97-AF65-F5344CB8AC3E}">
        <p14:creationId xmlns:p14="http://schemas.microsoft.com/office/powerpoint/2010/main" val="2428014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1406" y="1037968"/>
            <a:ext cx="10527956" cy="5109091"/>
          </a:xfrm>
          <a:prstGeom prst="rect">
            <a:avLst/>
          </a:prstGeom>
        </p:spPr>
        <p:txBody>
          <a:bodyPr wrap="square">
            <a:spAutoFit/>
          </a:bodyPr>
          <a:lstStyle/>
          <a:p>
            <a:pPr>
              <a:buFont typeface="Wingdings"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The changing demographic character of </a:t>
            </a:r>
            <a:r>
              <a:rPr lang="en-US" sz="2800" dirty="0" smtClean="0">
                <a:latin typeface="Verdana" pitchFamily="34" charset="0"/>
              </a:rPr>
              <a:t>the </a:t>
            </a:r>
            <a:r>
              <a:rPr lang="en-US" sz="2800" dirty="0">
                <a:latin typeface="Verdana" pitchFamily="34" charset="0"/>
              </a:rPr>
              <a:t>agricultural labor force is used </a:t>
            </a:r>
            <a:r>
              <a:rPr lang="en-US" sz="2800" dirty="0" smtClean="0">
                <a:latin typeface="Verdana" pitchFamily="34" charset="0"/>
              </a:rPr>
              <a:t>to construct </a:t>
            </a:r>
            <a:r>
              <a:rPr lang="en-US" sz="2800" dirty="0">
                <a:latin typeface="Verdana" pitchFamily="34" charset="0"/>
              </a:rPr>
              <a:t>a quality adjusted index of </a:t>
            </a:r>
            <a:r>
              <a:rPr lang="en-US" sz="2800" dirty="0" smtClean="0">
                <a:latin typeface="Verdana" pitchFamily="34" charset="0"/>
              </a:rPr>
              <a:t>labor input</a:t>
            </a:r>
            <a:endParaRPr lang="en-US" sz="2800" dirty="0">
              <a:latin typeface="Verdana" pitchFamily="34" charset="0"/>
            </a:endParaRP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Similarly, much asset specific detail </a:t>
            </a:r>
            <a:r>
              <a:rPr lang="en-US" sz="2800" dirty="0" smtClean="0">
                <a:latin typeface="Verdana" pitchFamily="34" charset="0"/>
              </a:rPr>
              <a:t>underlies </a:t>
            </a:r>
            <a:r>
              <a:rPr lang="en-US" sz="2800" dirty="0">
                <a:latin typeface="Verdana" pitchFamily="34" charset="0"/>
              </a:rPr>
              <a:t>the measure of capital input</a:t>
            </a: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The index of capital input is formed </a:t>
            </a:r>
            <a:r>
              <a:rPr lang="en-US" sz="2800" dirty="0" smtClean="0">
                <a:latin typeface="Verdana" pitchFamily="34" charset="0"/>
              </a:rPr>
              <a:t>by aggregating </a:t>
            </a:r>
            <a:r>
              <a:rPr lang="en-US" sz="2800" dirty="0">
                <a:latin typeface="Verdana" pitchFamily="34" charset="0"/>
              </a:rPr>
              <a:t>over the various capital </a:t>
            </a:r>
            <a:r>
              <a:rPr lang="en-US" sz="2800" dirty="0" smtClean="0">
                <a:latin typeface="Verdana" pitchFamily="34" charset="0"/>
              </a:rPr>
              <a:t>assets </a:t>
            </a:r>
            <a:r>
              <a:rPr lang="en-US" sz="2800" dirty="0">
                <a:latin typeface="Verdana" pitchFamily="34" charset="0"/>
              </a:rPr>
              <a:t>using cost share weights based </a:t>
            </a:r>
            <a:r>
              <a:rPr lang="en-US" sz="2800" dirty="0" smtClean="0">
                <a:latin typeface="Verdana" pitchFamily="34" charset="0"/>
              </a:rPr>
              <a:t>on asset-specific </a:t>
            </a:r>
            <a:r>
              <a:rPr lang="en-US" sz="2800" dirty="0">
                <a:latin typeface="Verdana" pitchFamily="34" charset="0"/>
              </a:rPr>
              <a:t>rental rates		</a:t>
            </a:r>
            <a:r>
              <a:rPr lang="en-US" dirty="0">
                <a:latin typeface="Verdana" pitchFamily="34" charset="0"/>
              </a:rPr>
              <a:t>		 </a:t>
            </a:r>
          </a:p>
        </p:txBody>
      </p:sp>
    </p:spTree>
    <p:extLst>
      <p:ext uri="{BB962C8B-B14F-4D97-AF65-F5344CB8AC3E}">
        <p14:creationId xmlns:p14="http://schemas.microsoft.com/office/powerpoint/2010/main" val="646623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2638" y="1270847"/>
            <a:ext cx="10519719" cy="4832092"/>
          </a:xfrm>
          <a:prstGeom prst="rect">
            <a:avLst/>
          </a:prstGeom>
        </p:spPr>
        <p:txBody>
          <a:bodyPr wrap="square">
            <a:spAutoFit/>
          </a:bodyPr>
          <a:lstStyle/>
          <a:p>
            <a:pPr marL="457200" indent="-457200">
              <a:buFont typeface="Wingdings" panose="05000000000000000000" pitchFamily="2" charset="2"/>
              <a:buChar char="Ø"/>
              <a:defRPr/>
            </a:pPr>
            <a:r>
              <a:rPr lang="en-US" sz="2800" dirty="0">
                <a:latin typeface="Verdana" pitchFamily="34" charset="0"/>
              </a:rPr>
              <a:t>The contributions of feed and seed, </a:t>
            </a:r>
            <a:r>
              <a:rPr lang="en-US" sz="2800" dirty="0" smtClean="0">
                <a:latin typeface="Verdana" pitchFamily="34" charset="0"/>
              </a:rPr>
              <a:t>chemicals</a:t>
            </a:r>
            <a:r>
              <a:rPr lang="en-US" sz="2800" dirty="0">
                <a:latin typeface="Verdana" pitchFamily="34" charset="0"/>
              </a:rPr>
              <a:t>, energy, and purchased </a:t>
            </a:r>
            <a:r>
              <a:rPr lang="en-US" sz="2800" dirty="0" smtClean="0">
                <a:latin typeface="Verdana" pitchFamily="34" charset="0"/>
              </a:rPr>
              <a:t>services </a:t>
            </a:r>
            <a:r>
              <a:rPr lang="en-US" sz="2800" dirty="0">
                <a:latin typeface="Verdana" pitchFamily="34" charset="0"/>
              </a:rPr>
              <a:t>are captured in the index </a:t>
            </a:r>
            <a:r>
              <a:rPr lang="en-US" sz="2800" dirty="0" smtClean="0">
                <a:latin typeface="Verdana" pitchFamily="34" charset="0"/>
              </a:rPr>
              <a:t>of   </a:t>
            </a:r>
            <a:r>
              <a:rPr lang="en-US" sz="2800" dirty="0">
                <a:latin typeface="Verdana" pitchFamily="34" charset="0"/>
              </a:rPr>
              <a:t>intermediate inputs</a:t>
            </a: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An important innovation is the use of </a:t>
            </a:r>
            <a:r>
              <a:rPr lang="en-US" sz="2800" dirty="0" smtClean="0">
                <a:latin typeface="Verdana" pitchFamily="34" charset="0"/>
              </a:rPr>
              <a:t>hedonic </a:t>
            </a:r>
            <a:r>
              <a:rPr lang="en-US" sz="2800" dirty="0">
                <a:latin typeface="Verdana" pitchFamily="34" charset="0"/>
              </a:rPr>
              <a:t>price indexes in </a:t>
            </a:r>
            <a:r>
              <a:rPr lang="en-US" sz="2800" dirty="0" smtClean="0">
                <a:latin typeface="Verdana" pitchFamily="34" charset="0"/>
              </a:rPr>
              <a:t>constructing measures </a:t>
            </a:r>
            <a:r>
              <a:rPr lang="en-US" sz="2800" dirty="0">
                <a:latin typeface="Verdana" pitchFamily="34" charset="0"/>
              </a:rPr>
              <a:t>of fertilizers and pesticides </a:t>
            </a:r>
            <a:r>
              <a:rPr lang="en-US" sz="2800" dirty="0" smtClean="0">
                <a:latin typeface="Verdana" pitchFamily="34" charset="0"/>
              </a:rPr>
              <a:t>consumption</a:t>
            </a:r>
            <a:r>
              <a:rPr lang="en-US" sz="2800" dirty="0">
                <a:latin typeface="Verdana" pitchFamily="34" charset="0"/>
              </a:rPr>
              <a:t>, as well as certain purchased  </a:t>
            </a:r>
            <a:r>
              <a:rPr lang="en-US" sz="2800" dirty="0" smtClean="0">
                <a:latin typeface="Verdana" pitchFamily="34" charset="0"/>
              </a:rPr>
              <a:t>  </a:t>
            </a:r>
            <a:r>
              <a:rPr lang="en-US" sz="2800" dirty="0">
                <a:latin typeface="Verdana" pitchFamily="34" charset="0"/>
              </a:rPr>
              <a:t>services</a:t>
            </a: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The result is a time series of </a:t>
            </a:r>
            <a:r>
              <a:rPr lang="en-US" sz="2800" dirty="0" smtClean="0">
                <a:latin typeface="Verdana" pitchFamily="34" charset="0"/>
              </a:rPr>
              <a:t>productivity statistics </a:t>
            </a:r>
            <a:r>
              <a:rPr lang="en-US" sz="2800" dirty="0">
                <a:latin typeface="Verdana" pitchFamily="34" charset="0"/>
              </a:rPr>
              <a:t>now spanning the </a:t>
            </a:r>
            <a:r>
              <a:rPr lang="en-US" sz="2800" dirty="0" smtClean="0">
                <a:latin typeface="Verdana" pitchFamily="34" charset="0"/>
              </a:rPr>
              <a:t>1948-2015 period</a:t>
            </a:r>
            <a:endParaRPr lang="en-US" sz="2800" dirty="0">
              <a:latin typeface="Verdana" pitchFamily="34" charset="0"/>
            </a:endParaRPr>
          </a:p>
        </p:txBody>
      </p:sp>
    </p:spTree>
    <p:extLst>
      <p:ext uri="{BB962C8B-B14F-4D97-AF65-F5344CB8AC3E}">
        <p14:creationId xmlns:p14="http://schemas.microsoft.com/office/powerpoint/2010/main" val="2188970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9071" y="1466333"/>
            <a:ext cx="10544432" cy="3970318"/>
          </a:xfrm>
          <a:prstGeom prst="rect">
            <a:avLst/>
          </a:prstGeom>
        </p:spPr>
        <p:txBody>
          <a:bodyPr wrap="square">
            <a:spAutoFit/>
          </a:bodyPr>
          <a:lstStyle/>
          <a:p>
            <a:pPr marL="457200" indent="-457200">
              <a:buFont typeface="Wingdings" panose="05000000000000000000" pitchFamily="2" charset="2"/>
              <a:buChar char="Ø"/>
              <a:defRPr/>
            </a:pPr>
            <a:r>
              <a:rPr lang="en-US" sz="2800" dirty="0">
                <a:latin typeface="Verdana" pitchFamily="34" charset="0"/>
              </a:rPr>
              <a:t>The primary objective of this paper is </a:t>
            </a:r>
            <a:r>
              <a:rPr lang="en-US" sz="2800" dirty="0" smtClean="0">
                <a:latin typeface="Verdana" pitchFamily="34" charset="0"/>
              </a:rPr>
              <a:t>to introduce </a:t>
            </a:r>
            <a:r>
              <a:rPr lang="en-US" sz="2800" dirty="0">
                <a:latin typeface="Verdana" pitchFamily="34" charset="0"/>
              </a:rPr>
              <a:t>the revised system of accounts</a:t>
            </a: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We </a:t>
            </a:r>
            <a:r>
              <a:rPr lang="en-US" sz="2800" dirty="0" smtClean="0">
                <a:latin typeface="Verdana" pitchFamily="34" charset="0"/>
              </a:rPr>
              <a:t>report </a:t>
            </a:r>
            <a:r>
              <a:rPr lang="en-US" sz="2800" dirty="0">
                <a:latin typeface="Verdana" pitchFamily="34" charset="0"/>
              </a:rPr>
              <a:t>estimates of </a:t>
            </a:r>
            <a:r>
              <a:rPr lang="en-US" sz="2800" dirty="0" smtClean="0">
                <a:latin typeface="Verdana" pitchFamily="34" charset="0"/>
              </a:rPr>
              <a:t>economic growth </a:t>
            </a:r>
            <a:r>
              <a:rPr lang="en-US" sz="2800" dirty="0">
                <a:latin typeface="Verdana" pitchFamily="34" charset="0"/>
              </a:rPr>
              <a:t>over </a:t>
            </a:r>
            <a:r>
              <a:rPr lang="en-US" sz="2800" dirty="0" smtClean="0">
                <a:latin typeface="Verdana" pitchFamily="34" charset="0"/>
              </a:rPr>
              <a:t>this </a:t>
            </a:r>
            <a:r>
              <a:rPr lang="en-US" sz="2800" dirty="0">
                <a:latin typeface="Verdana" pitchFamily="34" charset="0"/>
              </a:rPr>
              <a:t>period </a:t>
            </a:r>
            <a:r>
              <a:rPr lang="en-US" sz="2800" dirty="0" smtClean="0">
                <a:latin typeface="Verdana" pitchFamily="34" charset="0"/>
              </a:rPr>
              <a:t>and decompose </a:t>
            </a:r>
            <a:r>
              <a:rPr lang="en-US" sz="2800" dirty="0">
                <a:latin typeface="Verdana" pitchFamily="34" charset="0"/>
              </a:rPr>
              <a:t>that growth into </a:t>
            </a:r>
            <a:r>
              <a:rPr lang="en-US" sz="2800" dirty="0" smtClean="0">
                <a:latin typeface="Verdana" pitchFamily="34" charset="0"/>
              </a:rPr>
              <a:t>contributions of </a:t>
            </a:r>
            <a:r>
              <a:rPr lang="en-US" sz="2800" dirty="0">
                <a:latin typeface="Verdana" pitchFamily="34" charset="0"/>
              </a:rPr>
              <a:t>input </a:t>
            </a:r>
            <a:r>
              <a:rPr lang="en-US" sz="2800" dirty="0" smtClean="0">
                <a:latin typeface="Verdana" pitchFamily="34" charset="0"/>
              </a:rPr>
              <a:t>growth </a:t>
            </a:r>
            <a:r>
              <a:rPr lang="en-US" sz="2800" dirty="0">
                <a:latin typeface="Verdana" pitchFamily="34" charset="0"/>
              </a:rPr>
              <a:t>and growth in total </a:t>
            </a:r>
            <a:r>
              <a:rPr lang="en-US" sz="2800" dirty="0" smtClean="0">
                <a:latin typeface="Verdana" pitchFamily="34" charset="0"/>
              </a:rPr>
              <a:t>factor productivity </a:t>
            </a:r>
            <a:endParaRPr lang="en-US" sz="2800" dirty="0">
              <a:latin typeface="Verdana" pitchFamily="34" charset="0"/>
            </a:endParaRPr>
          </a:p>
          <a:p>
            <a:pPr marL="457200" indent="-457200">
              <a:buFont typeface="Wingdings" panose="05000000000000000000" pitchFamily="2" charset="2"/>
              <a:buChar char="Ø"/>
              <a:defRPr/>
            </a:pPr>
            <a:endParaRPr lang="en-US" sz="2800" dirty="0">
              <a:latin typeface="Verdana" pitchFamily="34" charset="0"/>
            </a:endParaRPr>
          </a:p>
          <a:p>
            <a:pPr marL="457200" indent="-457200">
              <a:buFont typeface="Wingdings" panose="05000000000000000000" pitchFamily="2" charset="2"/>
              <a:buChar char="Ø"/>
              <a:defRPr/>
            </a:pPr>
            <a:r>
              <a:rPr lang="en-US" sz="2800" dirty="0">
                <a:latin typeface="Verdana" pitchFamily="34" charset="0"/>
              </a:rPr>
              <a:t>We also examine the importance of </a:t>
            </a:r>
            <a:r>
              <a:rPr lang="en-US" sz="2800" dirty="0" smtClean="0">
                <a:latin typeface="Verdana" pitchFamily="34" charset="0"/>
              </a:rPr>
              <a:t>changing </a:t>
            </a:r>
            <a:r>
              <a:rPr lang="en-US" sz="2800" dirty="0">
                <a:latin typeface="Verdana" pitchFamily="34" charset="0"/>
              </a:rPr>
              <a:t>input quality as a source </a:t>
            </a:r>
            <a:r>
              <a:rPr lang="en-US" sz="2800" dirty="0" smtClean="0">
                <a:latin typeface="Verdana" pitchFamily="34" charset="0"/>
              </a:rPr>
              <a:t>of growth</a:t>
            </a:r>
            <a:endParaRPr lang="en-US" sz="2800" dirty="0">
              <a:latin typeface="Verdana" pitchFamily="34" charset="0"/>
            </a:endParaRPr>
          </a:p>
        </p:txBody>
      </p:sp>
    </p:spTree>
    <p:extLst>
      <p:ext uri="{BB962C8B-B14F-4D97-AF65-F5344CB8AC3E}">
        <p14:creationId xmlns:p14="http://schemas.microsoft.com/office/powerpoint/2010/main" val="40878575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Verdana" pitchFamily="34" charset="0"/>
                <a:ea typeface="Verdana" pitchFamily="34" charset="0"/>
                <a:cs typeface="Verdana" pitchFamily="34" charset="0"/>
              </a:rPr>
              <a:t>Production Accounts</a:t>
            </a:r>
            <a:endParaRPr lang="en-US" dirty="0"/>
          </a:p>
        </p:txBody>
      </p:sp>
      <p:sp>
        <p:nvSpPr>
          <p:cNvPr id="3" name="Content Placeholder 2"/>
          <p:cNvSpPr>
            <a:spLocks noGrp="1"/>
          </p:cNvSpPr>
          <p:nvPr>
            <p:ph idx="1"/>
          </p:nvPr>
        </p:nvSpPr>
        <p:spPr/>
        <p:txBody>
          <a:bodyPr/>
          <a:lstStyle/>
          <a:p>
            <a:pPr marL="285750" indent="-285750">
              <a:buFont typeface="Wingdings" pitchFamily="2" charset="2"/>
              <a:buChar char="Ø"/>
              <a:defRPr/>
            </a:pPr>
            <a:r>
              <a:rPr lang="en-US" dirty="0">
                <a:latin typeface="Verdana" pitchFamily="34" charset="0"/>
              </a:rPr>
              <a:t>The USDA has constructed </a:t>
            </a:r>
            <a:r>
              <a:rPr lang="en-US" dirty="0" smtClean="0">
                <a:latin typeface="Verdana" pitchFamily="34" charset="0"/>
              </a:rPr>
              <a:t>accounts </a:t>
            </a:r>
            <a:r>
              <a:rPr lang="en-US" dirty="0">
                <a:latin typeface="Verdana" pitchFamily="34" charset="0"/>
              </a:rPr>
              <a:t>for the farm sector consistent with a gross output model of production (see Ball, 1985; Ball et al., 1997, 1999)</a:t>
            </a:r>
          </a:p>
          <a:p>
            <a:pPr marL="285750" indent="-285750">
              <a:buFont typeface="Wingdings" pitchFamily="2" charset="2"/>
              <a:buChar char="Ø"/>
              <a:defRPr/>
            </a:pPr>
            <a:endParaRPr lang="en-US" dirty="0">
              <a:latin typeface="Verdana" pitchFamily="34" charset="0"/>
            </a:endParaRPr>
          </a:p>
          <a:p>
            <a:pPr marL="285750" indent="-285750">
              <a:buFont typeface="Wingdings" pitchFamily="2" charset="2"/>
              <a:buChar char="Ø"/>
              <a:defRPr/>
            </a:pPr>
            <a:r>
              <a:rPr lang="en-US" dirty="0">
                <a:latin typeface="Verdana" pitchFamily="34" charset="0"/>
              </a:rPr>
              <a:t>Output is defined as gross production leaving the farm, as opposed to real value added</a:t>
            </a:r>
          </a:p>
          <a:p>
            <a:pPr marL="285750" indent="-285750">
              <a:buFont typeface="Wingdings" pitchFamily="2" charset="2"/>
              <a:buChar char="Ø"/>
              <a:defRPr/>
            </a:pPr>
            <a:endParaRPr lang="en-US" dirty="0">
              <a:latin typeface="Verdana" pitchFamily="34" charset="0"/>
            </a:endParaRPr>
          </a:p>
          <a:p>
            <a:pPr marL="285750" indent="-285750">
              <a:buFont typeface="Wingdings" pitchFamily="2" charset="2"/>
              <a:buChar char="Ø"/>
              <a:defRPr/>
            </a:pPr>
            <a:r>
              <a:rPr lang="en-US" dirty="0">
                <a:latin typeface="Verdana" pitchFamily="34" charset="0"/>
              </a:rPr>
              <a:t>Inputs are not limited to labor and capital but include intermediate inputs as well</a:t>
            </a:r>
            <a:endParaRPr lang="en-US" dirty="0"/>
          </a:p>
          <a:p>
            <a:endParaRPr lang="en-US" dirty="0"/>
          </a:p>
        </p:txBody>
      </p:sp>
    </p:spTree>
    <p:extLst>
      <p:ext uri="{BB962C8B-B14F-4D97-AF65-F5344CB8AC3E}">
        <p14:creationId xmlns:p14="http://schemas.microsoft.com/office/powerpoint/2010/main" val="26608699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TotalTime>
  <Words>2286</Words>
  <Application>Microsoft Office PowerPoint</Application>
  <PresentationFormat>Widescreen</PresentationFormat>
  <Paragraphs>346</Paragraphs>
  <Slides>36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3" baseType="lpstr">
      <vt:lpstr>Arial</vt:lpstr>
      <vt:lpstr>Calibri</vt:lpstr>
      <vt:lpstr>Calibri Light</vt:lpstr>
      <vt:lpstr>Verdana</vt:lpstr>
      <vt:lpstr>Wingdings</vt:lpstr>
      <vt:lpstr>Office Theme</vt:lpstr>
      <vt:lpstr>Equation</vt:lpstr>
      <vt:lpstr>Accounting for Growth in U.S. Agriculture 1948-2015</vt:lpstr>
      <vt:lpstr>Overview</vt:lpstr>
      <vt:lpstr>PowerPoint Presentation</vt:lpstr>
      <vt:lpstr>PowerPoint Presentation</vt:lpstr>
      <vt:lpstr>PowerPoint Presentation</vt:lpstr>
      <vt:lpstr>PowerPoint Presentation</vt:lpstr>
      <vt:lpstr>PowerPoint Presentation</vt:lpstr>
      <vt:lpstr>PowerPoint Presentation</vt:lpstr>
      <vt:lpstr>Production Accounts</vt:lpstr>
      <vt:lpstr>PowerPoint Presentation</vt:lpstr>
      <vt:lpstr>Output </vt:lpstr>
      <vt:lpstr>PowerPoint Presentation</vt:lpstr>
      <vt:lpstr>Intermediate Input</vt:lpstr>
      <vt:lpstr>PowerPoint Presentation</vt:lpstr>
      <vt:lpstr>PowerPoint Presentation</vt:lpstr>
      <vt:lpstr>PowerPoint Presentation</vt:lpstr>
      <vt:lpstr>Labor</vt:lpstr>
      <vt:lpstr>PowerPoint Presentation</vt:lpstr>
      <vt:lpstr>PowerPoint Presentation</vt:lpstr>
      <vt:lpstr>Capital Input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Sources of Growth</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 Growth in Postwar Agriculture</dc:title>
  <dc:creator>Dianne</dc:creator>
  <cp:lastModifiedBy>DIAKOSAVVAS Dimitris, TAD/ARP</cp:lastModifiedBy>
  <cp:revision>48</cp:revision>
  <dcterms:created xsi:type="dcterms:W3CDTF">2018-03-08T21:03:01Z</dcterms:created>
  <dcterms:modified xsi:type="dcterms:W3CDTF">2019-09-30T09:04:13Z</dcterms:modified>
</cp:coreProperties>
</file>