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1"/>
  </p:sldMasterIdLst>
  <p:notesMasterIdLst>
    <p:notesMasterId r:id="rId16"/>
  </p:notesMasterIdLst>
  <p:handoutMasterIdLst>
    <p:handoutMasterId r:id="rId17"/>
  </p:handoutMasterIdLst>
  <p:sldIdLst>
    <p:sldId id="256" r:id="rId2"/>
    <p:sldId id="271" r:id="rId3"/>
    <p:sldId id="273" r:id="rId4"/>
    <p:sldId id="257" r:id="rId5"/>
    <p:sldId id="258" r:id="rId6"/>
    <p:sldId id="259" r:id="rId7"/>
    <p:sldId id="260" r:id="rId8"/>
    <p:sldId id="261" r:id="rId9"/>
    <p:sldId id="262" r:id="rId10"/>
    <p:sldId id="263" r:id="rId11"/>
    <p:sldId id="281" r:id="rId12"/>
    <p:sldId id="274" r:id="rId13"/>
    <p:sldId id="264" r:id="rId14"/>
    <p:sldId id="275" r:id="rId1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46"/>
    <p:restoredTop sz="94650"/>
  </p:normalViewPr>
  <p:slideViewPr>
    <p:cSldViewPr snapToGrid="0" snapToObjects="1">
      <p:cViewPr varScale="1">
        <p:scale>
          <a:sx n="116" d="100"/>
          <a:sy n="116" d="100"/>
        </p:scale>
        <p:origin x="108" y="46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9" d="100"/>
          <a:sy n="99" d="100"/>
        </p:scale>
        <p:origin x="352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8C5F913-EC2B-2848-9DE6-D8663971C4CD}"/>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xmlns="" id="{55BE1B0D-C8D4-E241-9740-943734AA4D73}"/>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4802CD6-51B7-B647-84F3-618D22C23610}" type="datetimeFigureOut">
              <a:rPr lang="en-US" smtClean="0"/>
              <a:t>10/28/2019</a:t>
            </a:fld>
            <a:endParaRPr lang="en-US"/>
          </a:p>
        </p:txBody>
      </p:sp>
      <p:sp>
        <p:nvSpPr>
          <p:cNvPr id="4" name="Footer Placeholder 3">
            <a:extLst>
              <a:ext uri="{FF2B5EF4-FFF2-40B4-BE49-F238E27FC236}">
                <a16:creationId xmlns:a16="http://schemas.microsoft.com/office/drawing/2014/main" xmlns="" id="{92381233-DBA4-744D-9363-38476E01ECD2}"/>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7EFA6499-A563-DF4A-AD3A-F254586A10D4}"/>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4E1F9629-A8B1-884B-AC34-A968CD31C638}" type="slidenum">
              <a:rPr lang="en-US" smtClean="0"/>
              <a:t>‹#›</a:t>
            </a:fld>
            <a:endParaRPr lang="en-US"/>
          </a:p>
        </p:txBody>
      </p:sp>
    </p:spTree>
    <p:extLst>
      <p:ext uri="{BB962C8B-B14F-4D97-AF65-F5344CB8AC3E}">
        <p14:creationId xmlns:p14="http://schemas.microsoft.com/office/powerpoint/2010/main" val="32036063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3828C4E7-33FB-CA41-ACE5-EBB669375856}" type="datetimeFigureOut">
              <a:rPr lang="en-US" smtClean="0"/>
              <a:t>10/28/2019</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A7B8B14-E9F9-DA43-B75B-4CE9504D9513}" type="slidenum">
              <a:rPr lang="en-US" smtClean="0"/>
              <a:t>‹#›</a:t>
            </a:fld>
            <a:endParaRPr lang="en-US"/>
          </a:p>
        </p:txBody>
      </p:sp>
    </p:spTree>
    <p:extLst>
      <p:ext uri="{BB962C8B-B14F-4D97-AF65-F5344CB8AC3E}">
        <p14:creationId xmlns:p14="http://schemas.microsoft.com/office/powerpoint/2010/main" val="69867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0</a:t>
            </a:fld>
            <a:endParaRPr lang="en-US"/>
          </a:p>
        </p:txBody>
      </p:sp>
    </p:spTree>
    <p:extLst>
      <p:ext uri="{BB962C8B-B14F-4D97-AF65-F5344CB8AC3E}">
        <p14:creationId xmlns:p14="http://schemas.microsoft.com/office/powerpoint/2010/main" val="20804151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9</a:t>
            </a:fld>
            <a:endParaRPr lang="en-US"/>
          </a:p>
        </p:txBody>
      </p:sp>
    </p:spTree>
    <p:extLst>
      <p:ext uri="{BB962C8B-B14F-4D97-AF65-F5344CB8AC3E}">
        <p14:creationId xmlns:p14="http://schemas.microsoft.com/office/powerpoint/2010/main" val="2527386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10</a:t>
            </a:fld>
            <a:endParaRPr lang="en-US"/>
          </a:p>
        </p:txBody>
      </p:sp>
    </p:spTree>
    <p:extLst>
      <p:ext uri="{BB962C8B-B14F-4D97-AF65-F5344CB8AC3E}">
        <p14:creationId xmlns:p14="http://schemas.microsoft.com/office/powerpoint/2010/main" val="4266067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11</a:t>
            </a:fld>
            <a:endParaRPr lang="en-US"/>
          </a:p>
        </p:txBody>
      </p:sp>
    </p:spTree>
    <p:extLst>
      <p:ext uri="{BB962C8B-B14F-4D97-AF65-F5344CB8AC3E}">
        <p14:creationId xmlns:p14="http://schemas.microsoft.com/office/powerpoint/2010/main" val="4021077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12</a:t>
            </a:fld>
            <a:endParaRPr lang="en-US"/>
          </a:p>
        </p:txBody>
      </p:sp>
    </p:spTree>
    <p:extLst>
      <p:ext uri="{BB962C8B-B14F-4D97-AF65-F5344CB8AC3E}">
        <p14:creationId xmlns:p14="http://schemas.microsoft.com/office/powerpoint/2010/main" val="3343230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13</a:t>
            </a:fld>
            <a:endParaRPr lang="en-US"/>
          </a:p>
        </p:txBody>
      </p:sp>
    </p:spTree>
    <p:extLst>
      <p:ext uri="{BB962C8B-B14F-4D97-AF65-F5344CB8AC3E}">
        <p14:creationId xmlns:p14="http://schemas.microsoft.com/office/powerpoint/2010/main" val="3357116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1</a:t>
            </a:fld>
            <a:endParaRPr lang="en-US"/>
          </a:p>
        </p:txBody>
      </p:sp>
    </p:spTree>
    <p:extLst>
      <p:ext uri="{BB962C8B-B14F-4D97-AF65-F5344CB8AC3E}">
        <p14:creationId xmlns:p14="http://schemas.microsoft.com/office/powerpoint/2010/main" val="4190140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2</a:t>
            </a:fld>
            <a:endParaRPr lang="en-US"/>
          </a:p>
        </p:txBody>
      </p:sp>
    </p:spTree>
    <p:extLst>
      <p:ext uri="{BB962C8B-B14F-4D97-AF65-F5344CB8AC3E}">
        <p14:creationId xmlns:p14="http://schemas.microsoft.com/office/powerpoint/2010/main" val="2151340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3</a:t>
            </a:fld>
            <a:endParaRPr lang="en-US"/>
          </a:p>
        </p:txBody>
      </p:sp>
    </p:spTree>
    <p:extLst>
      <p:ext uri="{BB962C8B-B14F-4D97-AF65-F5344CB8AC3E}">
        <p14:creationId xmlns:p14="http://schemas.microsoft.com/office/powerpoint/2010/main" val="3777656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4</a:t>
            </a:fld>
            <a:endParaRPr lang="en-US"/>
          </a:p>
        </p:txBody>
      </p:sp>
    </p:spTree>
    <p:extLst>
      <p:ext uri="{BB962C8B-B14F-4D97-AF65-F5344CB8AC3E}">
        <p14:creationId xmlns:p14="http://schemas.microsoft.com/office/powerpoint/2010/main" val="3362104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5</a:t>
            </a:fld>
            <a:endParaRPr lang="en-US"/>
          </a:p>
        </p:txBody>
      </p:sp>
    </p:spTree>
    <p:extLst>
      <p:ext uri="{BB962C8B-B14F-4D97-AF65-F5344CB8AC3E}">
        <p14:creationId xmlns:p14="http://schemas.microsoft.com/office/powerpoint/2010/main" val="55006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7A7B8B14-E9F9-DA43-B75B-4CE9504D9513}" type="slidenum">
              <a:rPr lang="en-US" smtClean="0"/>
              <a:t>6</a:t>
            </a:fld>
            <a:endParaRPr lang="en-US"/>
          </a:p>
        </p:txBody>
      </p:sp>
    </p:spTree>
    <p:extLst>
      <p:ext uri="{BB962C8B-B14F-4D97-AF65-F5344CB8AC3E}">
        <p14:creationId xmlns:p14="http://schemas.microsoft.com/office/powerpoint/2010/main" val="4106670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7A7B8B14-E9F9-DA43-B75B-4CE9504D9513}" type="slidenum">
              <a:rPr lang="en-US" smtClean="0"/>
              <a:t>7</a:t>
            </a:fld>
            <a:endParaRPr lang="en-US"/>
          </a:p>
        </p:txBody>
      </p:sp>
    </p:spTree>
    <p:extLst>
      <p:ext uri="{BB962C8B-B14F-4D97-AF65-F5344CB8AC3E}">
        <p14:creationId xmlns:p14="http://schemas.microsoft.com/office/powerpoint/2010/main" val="713198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7A7B8B14-E9F9-DA43-B75B-4CE9504D9513}" type="slidenum">
              <a:rPr lang="en-US" smtClean="0"/>
              <a:t>8</a:t>
            </a:fld>
            <a:endParaRPr lang="en-US"/>
          </a:p>
        </p:txBody>
      </p:sp>
    </p:spTree>
    <p:extLst>
      <p:ext uri="{BB962C8B-B14F-4D97-AF65-F5344CB8AC3E}">
        <p14:creationId xmlns:p14="http://schemas.microsoft.com/office/powerpoint/2010/main" val="19266235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DC010DF-92C9-D745-A3CA-6B1713C25B63}"/>
              </a:ext>
            </a:extLst>
          </p:cNvPr>
          <p:cNvSpPr>
            <a:spLocks noGrp="1"/>
          </p:cNvSpPr>
          <p:nvPr>
            <p:ph type="ctrTitle" hasCustomPrompt="1"/>
          </p:nvPr>
        </p:nvSpPr>
        <p:spPr>
          <a:xfrm>
            <a:off x="1524000" y="2811344"/>
            <a:ext cx="9144000" cy="1058953"/>
          </a:xfrm>
          <a:prstGeom prst="rect">
            <a:avLst/>
          </a:prstGeom>
        </p:spPr>
        <p:txBody>
          <a:bodyPr anchor="b">
            <a:noAutofit/>
          </a:bodyPr>
          <a:lstStyle>
            <a:lvl1pPr algn="ctr">
              <a:defRPr sz="5700" b="1" spc="100" baseline="0">
                <a:latin typeface="Arial MT Std" panose="020B0402020200020204" pitchFamily="34" charset="0"/>
              </a:defRPr>
            </a:lvl1pPr>
          </a:lstStyle>
          <a:p>
            <a:r>
              <a:rPr lang="en-US" dirty="0"/>
              <a:t>TITLE GOES HERE</a:t>
            </a:r>
          </a:p>
        </p:txBody>
      </p:sp>
      <p:sp>
        <p:nvSpPr>
          <p:cNvPr id="3" name="Subtitle 2">
            <a:extLst>
              <a:ext uri="{FF2B5EF4-FFF2-40B4-BE49-F238E27FC236}">
                <a16:creationId xmlns:a16="http://schemas.microsoft.com/office/drawing/2014/main" xmlns="" id="{2CF005DD-11F8-9245-B26B-41D1F4F84416}"/>
              </a:ext>
            </a:extLst>
          </p:cNvPr>
          <p:cNvSpPr>
            <a:spLocks noGrp="1"/>
          </p:cNvSpPr>
          <p:nvPr>
            <p:ph type="subTitle" idx="1" hasCustomPrompt="1"/>
          </p:nvPr>
        </p:nvSpPr>
        <p:spPr>
          <a:xfrm>
            <a:off x="1524000" y="4046655"/>
            <a:ext cx="9144000" cy="384167"/>
          </a:xfrm>
          <a:prstGeom prst="rect">
            <a:avLst/>
          </a:prstGeom>
        </p:spPr>
        <p:txBody>
          <a:bodyPr>
            <a:normAutofit/>
          </a:bodyPr>
          <a:lstStyle>
            <a:lvl1pPr marL="0" indent="0" algn="ctr">
              <a:buNone/>
              <a:defRPr sz="2800" b="1" kern="4600" spc="100" baseline="0">
                <a:latin typeface="Arial MT Std" panose="020B0402020200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p>
        </p:txBody>
      </p:sp>
      <p:sp>
        <p:nvSpPr>
          <p:cNvPr id="7" name="Subtitle 2">
            <a:extLst>
              <a:ext uri="{FF2B5EF4-FFF2-40B4-BE49-F238E27FC236}">
                <a16:creationId xmlns:a16="http://schemas.microsoft.com/office/drawing/2014/main" xmlns="" id="{7AF7FE24-A452-0441-B567-CCDDCB585D4D}"/>
              </a:ext>
            </a:extLst>
          </p:cNvPr>
          <p:cNvSpPr txBox="1">
            <a:spLocks/>
          </p:cNvSpPr>
          <p:nvPr userDrawn="1"/>
        </p:nvSpPr>
        <p:spPr>
          <a:xfrm>
            <a:off x="1524000" y="5608643"/>
            <a:ext cx="9144000" cy="38416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700" b="0" spc="0" baseline="0" dirty="0">
                <a:latin typeface="+mn-lt"/>
              </a:rPr>
              <a:t>Delivering insight through data for a better Canada</a:t>
            </a:r>
            <a:endParaRPr lang="en-US" sz="1700" b="0" spc="0" baseline="0" dirty="0">
              <a:latin typeface="+mn-lt"/>
            </a:endParaRPr>
          </a:p>
        </p:txBody>
      </p:sp>
    </p:spTree>
    <p:extLst>
      <p:ext uri="{BB962C8B-B14F-4D97-AF65-F5344CB8AC3E}">
        <p14:creationId xmlns:p14="http://schemas.microsoft.com/office/powerpoint/2010/main" val="877958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xmlns="" id="{700D70BF-0D78-8947-9B2F-B0F56FF5C8CF}"/>
              </a:ext>
            </a:extLst>
          </p:cNvPr>
          <p:cNvSpPr/>
          <p:nvPr userDrawn="1"/>
        </p:nvSpPr>
        <p:spPr>
          <a:xfrm>
            <a:off x="7680960" y="-284481"/>
            <a:ext cx="4511040" cy="1660893"/>
          </a:xfrm>
          <a:prstGeom prst="ellipse">
            <a:avLst/>
          </a:prstGeom>
          <a:gradFill flip="none" rotWithShape="1">
            <a:gsLst>
              <a:gs pos="0">
                <a:schemeClr val="bg1">
                  <a:shade val="30000"/>
                  <a:satMod val="115000"/>
                  <a:lumMod val="0"/>
                  <a:lumOff val="100000"/>
                </a:schemeClr>
              </a:gs>
              <a:gs pos="63000">
                <a:schemeClr val="bg1">
                  <a:shade val="67500"/>
                  <a:satMod val="115000"/>
                  <a:alpha val="0"/>
                  <a:lumMod val="0"/>
                  <a:lumOff val="100000"/>
                </a:schemeClr>
              </a:gs>
              <a:gs pos="100000">
                <a:schemeClr val="bg1">
                  <a:shade val="100000"/>
                  <a:satMod val="115000"/>
                  <a:alpha val="0"/>
                  <a:lumMod val="0"/>
                  <a:lumOff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Vertical Text Placeholder 2">
            <a:extLst>
              <a:ext uri="{FF2B5EF4-FFF2-40B4-BE49-F238E27FC236}">
                <a16:creationId xmlns:a16="http://schemas.microsoft.com/office/drawing/2014/main" xmlns="" id="{05561771-F5B0-B740-831B-001696BB1FE6}"/>
              </a:ext>
            </a:extLst>
          </p:cNvPr>
          <p:cNvSpPr>
            <a:spLocks noGrp="1"/>
          </p:cNvSpPr>
          <p:nvPr>
            <p:ph type="body" orient="vert" idx="1"/>
          </p:nvPr>
        </p:nvSpPr>
        <p:spPr>
          <a:xfrm>
            <a:off x="838200" y="1825625"/>
            <a:ext cx="10515600" cy="4146197"/>
          </a:xfrm>
          <a:prstGeom prst="rect">
            <a:avLst/>
          </a:prstGeom>
        </p:spPr>
        <p:txBody>
          <a:bodyPr vert="eaVert">
            <a:normAutofit/>
          </a:bodyPr>
          <a:lstStyle>
            <a:lvl1pPr>
              <a:defRPr sz="1600">
                <a:latin typeface="Arial MT Std" panose="020B0402020200020204" pitchFamily="34" charset="0"/>
              </a:defRPr>
            </a:lvl1pPr>
            <a:lvl2pPr>
              <a:defRPr sz="1400">
                <a:latin typeface="Arial MT Std" panose="020B0402020200020204" pitchFamily="34" charset="0"/>
              </a:defRPr>
            </a:lvl2pPr>
            <a:lvl3pPr>
              <a:defRPr sz="1200">
                <a:latin typeface="Arial MT Std" panose="020B0402020200020204" pitchFamily="34" charset="0"/>
              </a:defRPr>
            </a:lvl3pPr>
            <a:lvl4pPr>
              <a:defRPr sz="1100">
                <a:latin typeface="Arial MT Std" panose="020B0402020200020204" pitchFamily="34" charset="0"/>
              </a:defRPr>
            </a:lvl4pPr>
            <a:lvl5pPr>
              <a:defRPr sz="1100">
                <a:latin typeface="Arial MT Std" panose="020B0402020200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xmlns="" id="{478D8594-770D-2F41-980E-F79D6542DB14}"/>
              </a:ext>
            </a:extLst>
          </p:cNvPr>
          <p:cNvSpPr>
            <a:spLocks noGrp="1"/>
          </p:cNvSpPr>
          <p:nvPr>
            <p:ph type="title" hasCustomPrompt="1"/>
          </p:nvPr>
        </p:nvSpPr>
        <p:spPr>
          <a:xfrm>
            <a:off x="838200" y="1152144"/>
            <a:ext cx="10515600" cy="538544"/>
          </a:xfrm>
          <a:prstGeom prst="rect">
            <a:avLst/>
          </a:prstGeom>
        </p:spPr>
        <p:txBody>
          <a:bodyPr anchor="b">
            <a:noAutofit/>
          </a:bodyPr>
          <a:lstStyle>
            <a:lvl1pPr>
              <a:defRPr sz="2000">
                <a:latin typeface="Arial MT Std" panose="020B0402020200020204" pitchFamily="34" charset="0"/>
              </a:defRPr>
            </a:lvl1pPr>
          </a:lstStyle>
          <a:p>
            <a:r>
              <a:rPr lang="en-US" dirty="0"/>
              <a:t>CLICK TO EDIT MASTER TITLE STYLE</a:t>
            </a:r>
          </a:p>
        </p:txBody>
      </p:sp>
      <p:sp>
        <p:nvSpPr>
          <p:cNvPr id="7" name="Subtitle 2">
            <a:extLst>
              <a:ext uri="{FF2B5EF4-FFF2-40B4-BE49-F238E27FC236}">
                <a16:creationId xmlns:a16="http://schemas.microsoft.com/office/drawing/2014/main" xmlns="" id="{BEA5A1E9-D7B6-5340-947A-1F94DDAB71B4}"/>
              </a:ext>
            </a:extLst>
          </p:cNvPr>
          <p:cNvSpPr txBox="1">
            <a:spLocks/>
          </p:cNvSpPr>
          <p:nvPr userDrawn="1"/>
        </p:nvSpPr>
        <p:spPr>
          <a:xfrm>
            <a:off x="3743325" y="6447115"/>
            <a:ext cx="4705350" cy="2420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200" b="0" spc="0" baseline="0" dirty="0">
                <a:solidFill>
                  <a:schemeClr val="bg1"/>
                </a:solidFill>
                <a:latin typeface="Calibri" panose="020F0502020204030204" pitchFamily="34" charset="0"/>
                <a:cs typeface="Calibri" panose="020F0502020204030204" pitchFamily="34" charset="0"/>
              </a:rPr>
              <a:t>Delivering insight through data for a better Canada</a:t>
            </a:r>
            <a:endParaRPr lang="en-US" sz="1200" b="0" spc="0" baseline="0" dirty="0">
              <a:solidFill>
                <a:schemeClr val="bg1"/>
              </a:solidFill>
              <a:latin typeface="Calibri" panose="020F0502020204030204" pitchFamily="34" charset="0"/>
              <a:cs typeface="Calibri" panose="020F0502020204030204" pitchFamily="34" charset="0"/>
            </a:endParaRPr>
          </a:p>
        </p:txBody>
      </p:sp>
      <p:sp>
        <p:nvSpPr>
          <p:cNvPr id="10" name="Slide Number Placeholder 5">
            <a:extLst>
              <a:ext uri="{FF2B5EF4-FFF2-40B4-BE49-F238E27FC236}">
                <a16:creationId xmlns:a16="http://schemas.microsoft.com/office/drawing/2014/main" xmlns="" id="{12C95B3F-EB60-0C49-B87A-157BB552B1C6}"/>
              </a:ext>
            </a:extLst>
          </p:cNvPr>
          <p:cNvSpPr>
            <a:spLocks noGrp="1"/>
          </p:cNvSpPr>
          <p:nvPr>
            <p:ph type="sldNum" sz="quarter" idx="12"/>
          </p:nvPr>
        </p:nvSpPr>
        <p:spPr>
          <a:xfrm>
            <a:off x="11468787" y="5960533"/>
            <a:ext cx="333982" cy="254590"/>
          </a:xfrm>
          <a:prstGeom prst="rect">
            <a:avLst/>
          </a:prstGeom>
        </p:spPr>
        <p:txBody>
          <a:bodyPr/>
          <a:lstStyle>
            <a:lvl1pPr algn="r">
              <a:defRPr sz="900">
                <a:latin typeface="Arial MT Std" panose="020B0402020200020204" pitchFamily="34" charset="0"/>
              </a:defRPr>
            </a:lvl1pPr>
          </a:lstStyle>
          <a:p>
            <a:fld id="{EDB761FF-D525-D64B-8909-8CF25B3FD480}" type="slidenum">
              <a:rPr lang="en-US" smtClean="0"/>
              <a:pPr/>
              <a:t>‹#›</a:t>
            </a:fld>
            <a:endParaRPr lang="en-US" dirty="0"/>
          </a:p>
        </p:txBody>
      </p:sp>
    </p:spTree>
    <p:extLst>
      <p:ext uri="{BB962C8B-B14F-4D97-AF65-F5344CB8AC3E}">
        <p14:creationId xmlns:p14="http://schemas.microsoft.com/office/powerpoint/2010/main" val="1496422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xmlns="" id="{AEA69870-3A9B-2042-8FC4-CF7E21655105}"/>
              </a:ext>
            </a:extLst>
          </p:cNvPr>
          <p:cNvSpPr/>
          <p:nvPr userDrawn="1"/>
        </p:nvSpPr>
        <p:spPr>
          <a:xfrm>
            <a:off x="7680960" y="-284481"/>
            <a:ext cx="4511040" cy="1660893"/>
          </a:xfrm>
          <a:prstGeom prst="ellipse">
            <a:avLst/>
          </a:prstGeom>
          <a:gradFill flip="none" rotWithShape="1">
            <a:gsLst>
              <a:gs pos="0">
                <a:schemeClr val="bg1">
                  <a:shade val="30000"/>
                  <a:satMod val="115000"/>
                  <a:lumMod val="0"/>
                  <a:lumOff val="100000"/>
                </a:schemeClr>
              </a:gs>
              <a:gs pos="63000">
                <a:schemeClr val="bg1">
                  <a:shade val="67500"/>
                  <a:satMod val="115000"/>
                  <a:alpha val="0"/>
                  <a:lumMod val="0"/>
                  <a:lumOff val="100000"/>
                </a:schemeClr>
              </a:gs>
              <a:gs pos="100000">
                <a:schemeClr val="bg1">
                  <a:shade val="100000"/>
                  <a:satMod val="115000"/>
                  <a:alpha val="0"/>
                  <a:lumMod val="0"/>
                  <a:lumOff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xmlns="" id="{3B3286D1-A677-074D-8452-B6E481375AB6}"/>
              </a:ext>
            </a:extLst>
          </p:cNvPr>
          <p:cNvSpPr>
            <a:spLocks noGrp="1"/>
          </p:cNvSpPr>
          <p:nvPr>
            <p:ph type="title" orient="vert" hasCustomPrompt="1"/>
          </p:nvPr>
        </p:nvSpPr>
        <p:spPr>
          <a:xfrm>
            <a:off x="8724900" y="1078992"/>
            <a:ext cx="2628900" cy="4885502"/>
          </a:xfrm>
          <a:prstGeom prst="rect">
            <a:avLst/>
          </a:prstGeom>
        </p:spPr>
        <p:txBody>
          <a:bodyPr vert="eaVert" anchor="b">
            <a:normAutofit/>
          </a:bodyPr>
          <a:lstStyle>
            <a:lvl1pPr>
              <a:defRPr sz="2000">
                <a:latin typeface="Arial MT Std" panose="020B0402020200020204" pitchFamily="34" charset="0"/>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xmlns="" id="{DC30B674-98A5-8743-BF78-6CC7D5E7BE50}"/>
              </a:ext>
            </a:extLst>
          </p:cNvPr>
          <p:cNvSpPr>
            <a:spLocks noGrp="1"/>
          </p:cNvSpPr>
          <p:nvPr>
            <p:ph type="body" orient="vert" idx="1"/>
          </p:nvPr>
        </p:nvSpPr>
        <p:spPr>
          <a:xfrm>
            <a:off x="838200" y="1078991"/>
            <a:ext cx="7734300" cy="4885503"/>
          </a:xfrm>
          <a:prstGeom prst="rect">
            <a:avLst/>
          </a:prstGeom>
        </p:spPr>
        <p:txBody>
          <a:bodyPr vert="eaVert">
            <a:normAutofit/>
          </a:bodyPr>
          <a:lstStyle>
            <a:lvl1pPr>
              <a:defRPr sz="1600">
                <a:latin typeface="Arial MT Std" panose="020B0402020200020204" pitchFamily="34" charset="0"/>
              </a:defRPr>
            </a:lvl1pPr>
            <a:lvl2pPr>
              <a:defRPr sz="1400">
                <a:latin typeface="Arial MT Std" panose="020B0402020200020204" pitchFamily="34" charset="0"/>
              </a:defRPr>
            </a:lvl2pPr>
            <a:lvl3pPr>
              <a:defRPr sz="1200">
                <a:latin typeface="Arial MT Std" panose="020B0402020200020204" pitchFamily="34" charset="0"/>
              </a:defRPr>
            </a:lvl3pPr>
            <a:lvl4pPr>
              <a:defRPr sz="1100">
                <a:latin typeface="Arial MT Std" panose="020B0402020200020204" pitchFamily="34" charset="0"/>
              </a:defRPr>
            </a:lvl4pPr>
            <a:lvl5pPr>
              <a:defRPr sz="1100">
                <a:latin typeface="Arial MT Std" panose="020B0402020200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ubtitle 2">
            <a:extLst>
              <a:ext uri="{FF2B5EF4-FFF2-40B4-BE49-F238E27FC236}">
                <a16:creationId xmlns:a16="http://schemas.microsoft.com/office/drawing/2014/main" xmlns="" id="{8A54A282-20C9-4C40-8406-9B5E456F4AAA}"/>
              </a:ext>
            </a:extLst>
          </p:cNvPr>
          <p:cNvSpPr txBox="1">
            <a:spLocks/>
          </p:cNvSpPr>
          <p:nvPr userDrawn="1"/>
        </p:nvSpPr>
        <p:spPr>
          <a:xfrm>
            <a:off x="3743325" y="6447115"/>
            <a:ext cx="4705350" cy="2420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200" b="0" spc="0" baseline="0" dirty="0">
                <a:solidFill>
                  <a:schemeClr val="bg1"/>
                </a:solidFill>
                <a:latin typeface="Calibri" panose="020F0502020204030204" pitchFamily="34" charset="0"/>
                <a:cs typeface="Calibri" panose="020F0502020204030204" pitchFamily="34" charset="0"/>
              </a:rPr>
              <a:t>Delivering insight through data for a better Canada</a:t>
            </a:r>
            <a:endParaRPr lang="en-US" sz="1200" b="0" spc="0" baseline="0" dirty="0">
              <a:solidFill>
                <a:schemeClr val="bg1"/>
              </a:solidFill>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xmlns="" id="{ACE70EE8-DB95-6A41-BCDA-4FD30B1FD4A6}"/>
              </a:ext>
            </a:extLst>
          </p:cNvPr>
          <p:cNvSpPr>
            <a:spLocks noGrp="1"/>
          </p:cNvSpPr>
          <p:nvPr>
            <p:ph type="sldNum" sz="quarter" idx="12"/>
          </p:nvPr>
        </p:nvSpPr>
        <p:spPr>
          <a:xfrm>
            <a:off x="11468787" y="5960533"/>
            <a:ext cx="333982" cy="254590"/>
          </a:xfrm>
          <a:prstGeom prst="rect">
            <a:avLst/>
          </a:prstGeom>
        </p:spPr>
        <p:txBody>
          <a:bodyPr/>
          <a:lstStyle>
            <a:lvl1pPr algn="r">
              <a:defRPr sz="900">
                <a:latin typeface="Arial MT Std" panose="020B0402020200020204" pitchFamily="34" charset="0"/>
              </a:defRPr>
            </a:lvl1pPr>
          </a:lstStyle>
          <a:p>
            <a:fld id="{EDB761FF-D525-D64B-8909-8CF25B3FD480}" type="slidenum">
              <a:rPr lang="en-US" smtClean="0"/>
              <a:pPr/>
              <a:t>‹#›</a:t>
            </a:fld>
            <a:endParaRPr lang="en-US" dirty="0"/>
          </a:p>
        </p:txBody>
      </p:sp>
    </p:spTree>
    <p:extLst>
      <p:ext uri="{BB962C8B-B14F-4D97-AF65-F5344CB8AC3E}">
        <p14:creationId xmlns:p14="http://schemas.microsoft.com/office/powerpoint/2010/main" val="763552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xmlns="" id="{13F61CBC-24C3-6947-ADAA-A50B14E242EC}"/>
              </a:ext>
            </a:extLst>
          </p:cNvPr>
          <p:cNvSpPr/>
          <p:nvPr userDrawn="1"/>
        </p:nvSpPr>
        <p:spPr>
          <a:xfrm>
            <a:off x="7680960" y="-284481"/>
            <a:ext cx="4511040" cy="1660893"/>
          </a:xfrm>
          <a:prstGeom prst="ellipse">
            <a:avLst/>
          </a:prstGeom>
          <a:gradFill flip="none" rotWithShape="1">
            <a:gsLst>
              <a:gs pos="0">
                <a:schemeClr val="bg1">
                  <a:shade val="30000"/>
                  <a:satMod val="115000"/>
                  <a:lumMod val="0"/>
                  <a:lumOff val="100000"/>
                </a:schemeClr>
              </a:gs>
              <a:gs pos="63000">
                <a:schemeClr val="bg1">
                  <a:shade val="67500"/>
                  <a:satMod val="115000"/>
                  <a:alpha val="0"/>
                  <a:lumMod val="0"/>
                  <a:lumOff val="100000"/>
                </a:schemeClr>
              </a:gs>
              <a:gs pos="100000">
                <a:schemeClr val="bg1">
                  <a:shade val="100000"/>
                  <a:satMod val="115000"/>
                  <a:alpha val="0"/>
                  <a:lumMod val="0"/>
                  <a:lumOff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34F190F8-0D08-1945-8123-F4A12E3B914A}"/>
              </a:ext>
            </a:extLst>
          </p:cNvPr>
          <p:cNvSpPr>
            <a:spLocks noGrp="1"/>
          </p:cNvSpPr>
          <p:nvPr>
            <p:ph type="title" hasCustomPrompt="1"/>
          </p:nvPr>
        </p:nvSpPr>
        <p:spPr>
          <a:xfrm>
            <a:off x="838200" y="1294410"/>
            <a:ext cx="10515600" cy="895042"/>
          </a:xfrm>
          <a:prstGeom prst="rect">
            <a:avLst/>
          </a:prstGeom>
        </p:spPr>
        <p:txBody>
          <a:bodyPr anchor="b">
            <a:normAutofit/>
          </a:bodyPr>
          <a:lstStyle>
            <a:lvl1pPr>
              <a:defRPr sz="2200" u="none">
                <a:latin typeface="Arial MT Std" panose="020B0402020200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35D0CB7B-8791-AE45-8FD2-E35F039282BC}"/>
              </a:ext>
            </a:extLst>
          </p:cNvPr>
          <p:cNvSpPr>
            <a:spLocks noGrp="1"/>
          </p:cNvSpPr>
          <p:nvPr>
            <p:ph idx="1"/>
          </p:nvPr>
        </p:nvSpPr>
        <p:spPr>
          <a:xfrm>
            <a:off x="838200" y="2303813"/>
            <a:ext cx="10515600" cy="3656720"/>
          </a:xfrm>
          <a:prstGeom prst="rect">
            <a:avLst/>
          </a:prstGeom>
        </p:spPr>
        <p:txBody>
          <a:bodyPr>
            <a:normAutofit/>
          </a:bodyPr>
          <a:lstStyle>
            <a:lvl1pPr>
              <a:defRPr sz="2000">
                <a:latin typeface="Arial MT Std" panose="020B0402020200020204" pitchFamily="34" charset="0"/>
              </a:defRPr>
            </a:lvl1pPr>
            <a:lvl2pPr>
              <a:defRPr sz="1800">
                <a:latin typeface="Arial MT Std" panose="020B0402020200020204" pitchFamily="34" charset="0"/>
              </a:defRPr>
            </a:lvl2pPr>
            <a:lvl3pPr>
              <a:defRPr sz="1600">
                <a:latin typeface="Arial MT Std" panose="020B0402020200020204" pitchFamily="34" charset="0"/>
              </a:defRPr>
            </a:lvl3pPr>
            <a:lvl4pPr>
              <a:defRPr sz="1400">
                <a:latin typeface="Arial MT Std" panose="020B0402020200020204" pitchFamily="34" charset="0"/>
              </a:defRPr>
            </a:lvl4pPr>
            <a:lvl5pPr>
              <a:defRPr sz="1400">
                <a:latin typeface="Arial MT Std" panose="020B0402020200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2">
            <a:extLst>
              <a:ext uri="{FF2B5EF4-FFF2-40B4-BE49-F238E27FC236}">
                <a16:creationId xmlns:a16="http://schemas.microsoft.com/office/drawing/2014/main" xmlns="" id="{00B9A835-E3AD-6541-8CB7-FBAC3331BF73}"/>
              </a:ext>
            </a:extLst>
          </p:cNvPr>
          <p:cNvSpPr txBox="1">
            <a:spLocks/>
          </p:cNvSpPr>
          <p:nvPr userDrawn="1"/>
        </p:nvSpPr>
        <p:spPr>
          <a:xfrm>
            <a:off x="3743325" y="6447115"/>
            <a:ext cx="4705350" cy="2420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200" b="0" spc="0" baseline="0" dirty="0">
                <a:solidFill>
                  <a:schemeClr val="bg1"/>
                </a:solidFill>
                <a:latin typeface="Calibri" panose="020F0502020204030204" pitchFamily="34" charset="0"/>
                <a:cs typeface="Calibri" panose="020F0502020204030204" pitchFamily="34" charset="0"/>
              </a:rPr>
              <a:t>Delivering insight through data for a better Canada</a:t>
            </a:r>
            <a:endParaRPr lang="en-US" sz="1200" b="0" spc="0" baseline="0" dirty="0">
              <a:solidFill>
                <a:schemeClr val="bg1"/>
              </a:solidFill>
              <a:latin typeface="Calibri" panose="020F0502020204030204" pitchFamily="34" charset="0"/>
              <a:cs typeface="Calibri" panose="020F0502020204030204" pitchFamily="34" charset="0"/>
            </a:endParaRPr>
          </a:p>
        </p:txBody>
      </p:sp>
      <p:sp>
        <p:nvSpPr>
          <p:cNvPr id="7" name="Slide Number Placeholder 5">
            <a:extLst>
              <a:ext uri="{FF2B5EF4-FFF2-40B4-BE49-F238E27FC236}">
                <a16:creationId xmlns:a16="http://schemas.microsoft.com/office/drawing/2014/main" xmlns="" id="{B4D9FC08-3E1C-014A-BB63-4119EA71EFDC}"/>
              </a:ext>
            </a:extLst>
          </p:cNvPr>
          <p:cNvSpPr>
            <a:spLocks noGrp="1"/>
          </p:cNvSpPr>
          <p:nvPr>
            <p:ph type="sldNum" sz="quarter" idx="12"/>
          </p:nvPr>
        </p:nvSpPr>
        <p:spPr>
          <a:xfrm>
            <a:off x="11468787" y="5960533"/>
            <a:ext cx="333982" cy="254590"/>
          </a:xfrm>
          <a:prstGeom prst="rect">
            <a:avLst/>
          </a:prstGeom>
        </p:spPr>
        <p:txBody>
          <a:bodyPr/>
          <a:lstStyle>
            <a:lvl1pPr algn="r">
              <a:defRPr sz="900">
                <a:latin typeface="Arial MT Std" panose="020B0402020200020204" pitchFamily="34" charset="0"/>
              </a:defRPr>
            </a:lvl1pPr>
          </a:lstStyle>
          <a:p>
            <a:fld id="{EDB761FF-D525-D64B-8909-8CF25B3FD480}" type="slidenum">
              <a:rPr lang="en-US" smtClean="0"/>
              <a:pPr/>
              <a:t>‹#›</a:t>
            </a:fld>
            <a:endParaRPr lang="en-US" dirty="0"/>
          </a:p>
        </p:txBody>
      </p:sp>
    </p:spTree>
    <p:extLst>
      <p:ext uri="{BB962C8B-B14F-4D97-AF65-F5344CB8AC3E}">
        <p14:creationId xmlns:p14="http://schemas.microsoft.com/office/powerpoint/2010/main" val="55340026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xmlns="" id="{A5821909-D323-1645-A122-4B1ED2F7EBAF}"/>
              </a:ext>
            </a:extLst>
          </p:cNvPr>
          <p:cNvSpPr/>
          <p:nvPr userDrawn="1"/>
        </p:nvSpPr>
        <p:spPr>
          <a:xfrm>
            <a:off x="7680960" y="-284481"/>
            <a:ext cx="4511040" cy="1660893"/>
          </a:xfrm>
          <a:prstGeom prst="ellipse">
            <a:avLst/>
          </a:prstGeom>
          <a:gradFill flip="none" rotWithShape="1">
            <a:gsLst>
              <a:gs pos="0">
                <a:schemeClr val="bg1">
                  <a:shade val="30000"/>
                  <a:satMod val="115000"/>
                  <a:lumMod val="0"/>
                  <a:lumOff val="100000"/>
                </a:schemeClr>
              </a:gs>
              <a:gs pos="63000">
                <a:schemeClr val="bg1">
                  <a:shade val="67500"/>
                  <a:satMod val="115000"/>
                  <a:alpha val="0"/>
                  <a:lumMod val="0"/>
                  <a:lumOff val="100000"/>
                </a:schemeClr>
              </a:gs>
              <a:gs pos="100000">
                <a:schemeClr val="bg1">
                  <a:shade val="100000"/>
                  <a:satMod val="115000"/>
                  <a:alpha val="0"/>
                  <a:lumMod val="0"/>
                  <a:lumOff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0CA85CE2-762B-9C4F-B29F-5D8A941A19DD}"/>
              </a:ext>
            </a:extLst>
          </p:cNvPr>
          <p:cNvSpPr>
            <a:spLocks noGrp="1"/>
          </p:cNvSpPr>
          <p:nvPr>
            <p:ph type="title" hasCustomPrompt="1"/>
          </p:nvPr>
        </p:nvSpPr>
        <p:spPr>
          <a:xfrm>
            <a:off x="831850" y="1650104"/>
            <a:ext cx="10515600" cy="2852737"/>
          </a:xfrm>
          <a:prstGeom prst="rect">
            <a:avLst/>
          </a:prstGeom>
        </p:spPr>
        <p:txBody>
          <a:bodyPr anchor="b">
            <a:normAutofit/>
          </a:bodyPr>
          <a:lstStyle>
            <a:lvl1pPr>
              <a:defRPr sz="4000">
                <a:latin typeface="Arial MT Std" panose="020B0402020200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xmlns="" id="{9B547A7C-2582-B94D-B0CA-CE72B9DC3AC1}"/>
              </a:ext>
            </a:extLst>
          </p:cNvPr>
          <p:cNvSpPr>
            <a:spLocks noGrp="1"/>
          </p:cNvSpPr>
          <p:nvPr>
            <p:ph type="body" idx="1"/>
          </p:nvPr>
        </p:nvSpPr>
        <p:spPr>
          <a:xfrm>
            <a:off x="831850" y="4589463"/>
            <a:ext cx="10515600" cy="1382359"/>
          </a:xfrm>
          <a:prstGeom prst="rect">
            <a:avLst/>
          </a:prstGeom>
        </p:spPr>
        <p:txBody>
          <a:bodyPr>
            <a:normAutofit/>
          </a:bodyPr>
          <a:lstStyle>
            <a:lvl1pPr marL="0" indent="0">
              <a:buNone/>
              <a:defRPr sz="1600">
                <a:solidFill>
                  <a:schemeClr val="tx1"/>
                </a:solidFill>
                <a:latin typeface="Arial MT Std" panose="020B0402020200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Subtitle 2">
            <a:extLst>
              <a:ext uri="{FF2B5EF4-FFF2-40B4-BE49-F238E27FC236}">
                <a16:creationId xmlns:a16="http://schemas.microsoft.com/office/drawing/2014/main" xmlns="" id="{E759DBA7-AD2A-CA46-AC91-69C8DA7F52E9}"/>
              </a:ext>
            </a:extLst>
          </p:cNvPr>
          <p:cNvSpPr txBox="1">
            <a:spLocks/>
          </p:cNvSpPr>
          <p:nvPr userDrawn="1"/>
        </p:nvSpPr>
        <p:spPr>
          <a:xfrm>
            <a:off x="3743325" y="6447115"/>
            <a:ext cx="4705350" cy="2420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200" b="0" spc="0" baseline="0" dirty="0">
                <a:solidFill>
                  <a:schemeClr val="bg1"/>
                </a:solidFill>
                <a:latin typeface="Calibri" panose="020F0502020204030204" pitchFamily="34" charset="0"/>
                <a:cs typeface="Calibri" panose="020F0502020204030204" pitchFamily="34" charset="0"/>
              </a:rPr>
              <a:t>Delivering insight through data for a better Canada</a:t>
            </a:r>
            <a:endParaRPr lang="en-US" sz="1200" b="0" spc="0" baseline="0" dirty="0">
              <a:solidFill>
                <a:schemeClr val="bg1"/>
              </a:solidFill>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xmlns="" id="{1FE7E3FD-0D9B-0641-BCCC-24D459EE416C}"/>
              </a:ext>
            </a:extLst>
          </p:cNvPr>
          <p:cNvSpPr>
            <a:spLocks noGrp="1"/>
          </p:cNvSpPr>
          <p:nvPr>
            <p:ph type="sldNum" sz="quarter" idx="12"/>
          </p:nvPr>
        </p:nvSpPr>
        <p:spPr>
          <a:xfrm>
            <a:off x="11468787" y="5960533"/>
            <a:ext cx="333982" cy="254590"/>
          </a:xfrm>
          <a:prstGeom prst="rect">
            <a:avLst/>
          </a:prstGeom>
        </p:spPr>
        <p:txBody>
          <a:bodyPr/>
          <a:lstStyle>
            <a:lvl1pPr algn="r">
              <a:defRPr sz="900">
                <a:latin typeface="Arial MT Std" panose="020B0402020200020204" pitchFamily="34" charset="0"/>
              </a:defRPr>
            </a:lvl1pPr>
          </a:lstStyle>
          <a:p>
            <a:fld id="{EDB761FF-D525-D64B-8909-8CF25B3FD480}" type="slidenum">
              <a:rPr lang="en-US" smtClean="0"/>
              <a:pPr/>
              <a:t>‹#›</a:t>
            </a:fld>
            <a:endParaRPr lang="en-US" dirty="0"/>
          </a:p>
        </p:txBody>
      </p:sp>
    </p:spTree>
    <p:extLst>
      <p:ext uri="{BB962C8B-B14F-4D97-AF65-F5344CB8AC3E}">
        <p14:creationId xmlns:p14="http://schemas.microsoft.com/office/powerpoint/2010/main" val="4244920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xmlns="" id="{80E6DEAE-E822-BC4C-A21C-32FD19CC5920}"/>
              </a:ext>
            </a:extLst>
          </p:cNvPr>
          <p:cNvSpPr/>
          <p:nvPr userDrawn="1"/>
        </p:nvSpPr>
        <p:spPr>
          <a:xfrm>
            <a:off x="7680960" y="-284481"/>
            <a:ext cx="4511040" cy="1660893"/>
          </a:xfrm>
          <a:prstGeom prst="ellipse">
            <a:avLst/>
          </a:prstGeom>
          <a:gradFill flip="none" rotWithShape="1">
            <a:gsLst>
              <a:gs pos="0">
                <a:schemeClr val="bg1">
                  <a:shade val="30000"/>
                  <a:satMod val="115000"/>
                  <a:lumMod val="0"/>
                  <a:lumOff val="100000"/>
                </a:schemeClr>
              </a:gs>
              <a:gs pos="63000">
                <a:schemeClr val="bg1">
                  <a:shade val="67500"/>
                  <a:satMod val="115000"/>
                  <a:alpha val="0"/>
                  <a:lumMod val="0"/>
                  <a:lumOff val="100000"/>
                </a:schemeClr>
              </a:gs>
              <a:gs pos="100000">
                <a:schemeClr val="bg1">
                  <a:shade val="100000"/>
                  <a:satMod val="115000"/>
                  <a:alpha val="0"/>
                  <a:lumMod val="0"/>
                  <a:lumOff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84D0AD4E-6AB3-214B-A4E4-E20A50DF7520}"/>
              </a:ext>
            </a:extLst>
          </p:cNvPr>
          <p:cNvSpPr>
            <a:spLocks noGrp="1"/>
          </p:cNvSpPr>
          <p:nvPr>
            <p:ph type="title" hasCustomPrompt="1"/>
          </p:nvPr>
        </p:nvSpPr>
        <p:spPr>
          <a:xfrm>
            <a:off x="838200" y="1152144"/>
            <a:ext cx="10515600" cy="538544"/>
          </a:xfrm>
          <a:prstGeom prst="rect">
            <a:avLst/>
          </a:prstGeom>
        </p:spPr>
        <p:txBody>
          <a:bodyPr anchor="b">
            <a:noAutofit/>
          </a:bodyPr>
          <a:lstStyle>
            <a:lvl1pPr>
              <a:defRPr sz="2000">
                <a:latin typeface="Arial MT Std" panose="020B0402020200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393BFCDB-AC25-4845-93D8-4FE6A2452AF6}"/>
              </a:ext>
            </a:extLst>
          </p:cNvPr>
          <p:cNvSpPr>
            <a:spLocks noGrp="1"/>
          </p:cNvSpPr>
          <p:nvPr>
            <p:ph sz="half" idx="1"/>
          </p:nvPr>
        </p:nvSpPr>
        <p:spPr>
          <a:xfrm>
            <a:off x="838200" y="1825625"/>
            <a:ext cx="5181600" cy="4146197"/>
          </a:xfrm>
          <a:prstGeom prst="rect">
            <a:avLst/>
          </a:prstGeom>
        </p:spPr>
        <p:txBody>
          <a:bodyPr>
            <a:normAutofit/>
          </a:bodyPr>
          <a:lstStyle>
            <a:lvl1pPr>
              <a:defRPr sz="1600">
                <a:latin typeface="Arial MT Std" panose="020B0402020200020204" pitchFamily="34" charset="0"/>
              </a:defRPr>
            </a:lvl1pPr>
            <a:lvl2pPr>
              <a:defRPr sz="1400">
                <a:latin typeface="Arial MT Std" panose="020B0402020200020204" pitchFamily="34" charset="0"/>
              </a:defRPr>
            </a:lvl2pPr>
            <a:lvl3pPr>
              <a:defRPr sz="1200">
                <a:latin typeface="Arial MT Std" panose="020B0402020200020204" pitchFamily="34" charset="0"/>
              </a:defRPr>
            </a:lvl3pPr>
            <a:lvl4pPr>
              <a:defRPr sz="1100">
                <a:latin typeface="Arial MT Std" panose="020B0402020200020204" pitchFamily="34" charset="0"/>
              </a:defRPr>
            </a:lvl4pPr>
            <a:lvl5pPr>
              <a:defRPr sz="1100">
                <a:latin typeface="Arial MT Std" panose="020B0402020200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xmlns="" id="{F2469439-F6DE-1C4F-BF69-06F3A410960A}"/>
              </a:ext>
            </a:extLst>
          </p:cNvPr>
          <p:cNvSpPr>
            <a:spLocks noGrp="1"/>
          </p:cNvSpPr>
          <p:nvPr>
            <p:ph sz="half" idx="2"/>
          </p:nvPr>
        </p:nvSpPr>
        <p:spPr>
          <a:xfrm>
            <a:off x="6172200" y="1825625"/>
            <a:ext cx="5181600" cy="4146197"/>
          </a:xfrm>
          <a:prstGeom prst="rect">
            <a:avLst/>
          </a:prstGeom>
        </p:spPr>
        <p:txBody>
          <a:bodyPr>
            <a:normAutofit/>
          </a:bodyPr>
          <a:lstStyle>
            <a:lvl1pPr>
              <a:defRPr sz="1600">
                <a:latin typeface="Arial MT Std" panose="020B0402020200020204" pitchFamily="34" charset="0"/>
              </a:defRPr>
            </a:lvl1pPr>
            <a:lvl2pPr>
              <a:defRPr sz="1400">
                <a:latin typeface="Arial MT Std" panose="020B0402020200020204" pitchFamily="34" charset="0"/>
              </a:defRPr>
            </a:lvl2pPr>
            <a:lvl3pPr>
              <a:defRPr sz="1200">
                <a:latin typeface="Arial MT Std" panose="020B0402020200020204" pitchFamily="34" charset="0"/>
              </a:defRPr>
            </a:lvl3pPr>
            <a:lvl4pPr>
              <a:defRPr sz="1100">
                <a:latin typeface="Arial MT Std" panose="020B0402020200020204" pitchFamily="34" charset="0"/>
              </a:defRPr>
            </a:lvl4pPr>
            <a:lvl5pPr>
              <a:defRPr sz="1100">
                <a:latin typeface="Arial MT Std" panose="020B0402020200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2">
            <a:extLst>
              <a:ext uri="{FF2B5EF4-FFF2-40B4-BE49-F238E27FC236}">
                <a16:creationId xmlns:a16="http://schemas.microsoft.com/office/drawing/2014/main" xmlns="" id="{F26EB97A-C08E-BB40-8591-561B47E85442}"/>
              </a:ext>
            </a:extLst>
          </p:cNvPr>
          <p:cNvSpPr txBox="1">
            <a:spLocks/>
          </p:cNvSpPr>
          <p:nvPr userDrawn="1"/>
        </p:nvSpPr>
        <p:spPr>
          <a:xfrm>
            <a:off x="3743325" y="6447115"/>
            <a:ext cx="4705350" cy="2420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200" b="0" spc="0" baseline="0" dirty="0">
                <a:solidFill>
                  <a:schemeClr val="bg1"/>
                </a:solidFill>
                <a:latin typeface="Calibri" panose="020F0502020204030204" pitchFamily="34" charset="0"/>
                <a:cs typeface="Calibri" panose="020F0502020204030204" pitchFamily="34" charset="0"/>
              </a:rPr>
              <a:t>Delivering insight through data for a better Canada</a:t>
            </a:r>
            <a:endParaRPr lang="en-US" sz="1200" b="0" spc="0" baseline="0" dirty="0">
              <a:solidFill>
                <a:schemeClr val="bg1"/>
              </a:solidFill>
              <a:latin typeface="Calibri" panose="020F0502020204030204" pitchFamily="34" charset="0"/>
              <a:cs typeface="Calibri" panose="020F0502020204030204" pitchFamily="34" charset="0"/>
            </a:endParaRPr>
          </a:p>
        </p:txBody>
      </p:sp>
      <p:sp>
        <p:nvSpPr>
          <p:cNvPr id="10" name="Slide Number Placeholder 5">
            <a:extLst>
              <a:ext uri="{FF2B5EF4-FFF2-40B4-BE49-F238E27FC236}">
                <a16:creationId xmlns:a16="http://schemas.microsoft.com/office/drawing/2014/main" xmlns="" id="{D68F7A4D-F81E-A149-B1DA-3297049C7F77}"/>
              </a:ext>
            </a:extLst>
          </p:cNvPr>
          <p:cNvSpPr>
            <a:spLocks noGrp="1"/>
          </p:cNvSpPr>
          <p:nvPr>
            <p:ph type="sldNum" sz="quarter" idx="12"/>
          </p:nvPr>
        </p:nvSpPr>
        <p:spPr>
          <a:xfrm>
            <a:off x="11468787" y="5960533"/>
            <a:ext cx="333982" cy="254590"/>
          </a:xfrm>
          <a:prstGeom prst="rect">
            <a:avLst/>
          </a:prstGeom>
        </p:spPr>
        <p:txBody>
          <a:bodyPr/>
          <a:lstStyle>
            <a:lvl1pPr algn="r">
              <a:defRPr sz="900">
                <a:latin typeface="Arial MT Std" panose="020B0402020200020204" pitchFamily="34" charset="0"/>
              </a:defRPr>
            </a:lvl1pPr>
          </a:lstStyle>
          <a:p>
            <a:fld id="{EDB761FF-D525-D64B-8909-8CF25B3FD480}" type="slidenum">
              <a:rPr lang="en-US" smtClean="0"/>
              <a:pPr/>
              <a:t>‹#›</a:t>
            </a:fld>
            <a:endParaRPr lang="en-US" dirty="0"/>
          </a:p>
        </p:txBody>
      </p:sp>
    </p:spTree>
    <p:extLst>
      <p:ext uri="{BB962C8B-B14F-4D97-AF65-F5344CB8AC3E}">
        <p14:creationId xmlns:p14="http://schemas.microsoft.com/office/powerpoint/2010/main" val="34076222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Oval 13">
            <a:extLst>
              <a:ext uri="{FF2B5EF4-FFF2-40B4-BE49-F238E27FC236}">
                <a16:creationId xmlns:a16="http://schemas.microsoft.com/office/drawing/2014/main" xmlns="" id="{589D3108-C7BC-274D-B353-E84095136186}"/>
              </a:ext>
            </a:extLst>
          </p:cNvPr>
          <p:cNvSpPr/>
          <p:nvPr userDrawn="1"/>
        </p:nvSpPr>
        <p:spPr>
          <a:xfrm>
            <a:off x="7680960" y="-284481"/>
            <a:ext cx="4511040" cy="1660893"/>
          </a:xfrm>
          <a:prstGeom prst="ellipse">
            <a:avLst/>
          </a:prstGeom>
          <a:gradFill flip="none" rotWithShape="1">
            <a:gsLst>
              <a:gs pos="0">
                <a:schemeClr val="bg1">
                  <a:shade val="30000"/>
                  <a:satMod val="115000"/>
                  <a:lumMod val="0"/>
                  <a:lumOff val="100000"/>
                </a:schemeClr>
              </a:gs>
              <a:gs pos="63000">
                <a:schemeClr val="bg1">
                  <a:shade val="67500"/>
                  <a:satMod val="115000"/>
                  <a:alpha val="0"/>
                  <a:lumMod val="0"/>
                  <a:lumOff val="100000"/>
                </a:schemeClr>
              </a:gs>
              <a:gs pos="100000">
                <a:schemeClr val="bg1">
                  <a:shade val="100000"/>
                  <a:satMod val="115000"/>
                  <a:alpha val="0"/>
                  <a:lumMod val="0"/>
                  <a:lumOff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xmlns="" id="{6025CCEC-8CE8-A349-8EF6-399A8DC9DAD6}"/>
              </a:ext>
            </a:extLst>
          </p:cNvPr>
          <p:cNvSpPr>
            <a:spLocks noGrp="1"/>
          </p:cNvSpPr>
          <p:nvPr>
            <p:ph type="body" idx="1" hasCustomPrompt="1"/>
          </p:nvPr>
        </p:nvSpPr>
        <p:spPr>
          <a:xfrm>
            <a:off x="839788" y="1817291"/>
            <a:ext cx="5157787" cy="641483"/>
          </a:xfrm>
          <a:prstGeom prst="rect">
            <a:avLst/>
          </a:prstGeom>
        </p:spPr>
        <p:txBody>
          <a:bodyPr anchor="b">
            <a:normAutofit/>
          </a:bodyPr>
          <a:lstStyle>
            <a:lvl1pPr marL="0" indent="0">
              <a:buNone/>
              <a:defRPr sz="1800" b="0">
                <a:latin typeface="Arial MT Std" panose="020B0402020200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xmlns="" id="{18B6288D-1486-174E-8027-9566C127ED22}"/>
              </a:ext>
            </a:extLst>
          </p:cNvPr>
          <p:cNvSpPr>
            <a:spLocks noGrp="1"/>
          </p:cNvSpPr>
          <p:nvPr>
            <p:ph sz="half" idx="2"/>
          </p:nvPr>
        </p:nvSpPr>
        <p:spPr>
          <a:xfrm>
            <a:off x="839788" y="2505075"/>
            <a:ext cx="5157787" cy="3478036"/>
          </a:xfrm>
          <a:prstGeom prst="rect">
            <a:avLst/>
          </a:prstGeom>
        </p:spPr>
        <p:txBody>
          <a:bodyPr>
            <a:normAutofit/>
          </a:bodyPr>
          <a:lstStyle>
            <a:lvl1pPr>
              <a:defRPr sz="1600">
                <a:latin typeface="Arial MT Std" panose="020B0402020200020204" pitchFamily="34" charset="0"/>
              </a:defRPr>
            </a:lvl1pPr>
            <a:lvl2pPr>
              <a:defRPr sz="1400">
                <a:latin typeface="Arial MT Std" panose="020B0402020200020204" pitchFamily="34" charset="0"/>
              </a:defRPr>
            </a:lvl2pPr>
            <a:lvl3pPr>
              <a:defRPr sz="1200">
                <a:latin typeface="Arial MT Std" panose="020B0402020200020204" pitchFamily="34" charset="0"/>
              </a:defRPr>
            </a:lvl3pPr>
            <a:lvl4pPr>
              <a:defRPr sz="1100">
                <a:latin typeface="Arial MT Std" panose="020B0402020200020204" pitchFamily="34" charset="0"/>
              </a:defRPr>
            </a:lvl4pPr>
            <a:lvl5pPr>
              <a:defRPr sz="1100">
                <a:latin typeface="Arial MT Std" panose="020B0402020200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xmlns="" id="{95847CF6-9394-5B4B-8220-7B71F29DB861}"/>
              </a:ext>
            </a:extLst>
          </p:cNvPr>
          <p:cNvSpPr>
            <a:spLocks noGrp="1"/>
          </p:cNvSpPr>
          <p:nvPr>
            <p:ph type="body" sz="quarter" idx="3" hasCustomPrompt="1"/>
          </p:nvPr>
        </p:nvSpPr>
        <p:spPr>
          <a:xfrm>
            <a:off x="6172200" y="1817291"/>
            <a:ext cx="5183188" cy="641483"/>
          </a:xfrm>
          <a:prstGeom prst="rect">
            <a:avLst/>
          </a:prstGeom>
        </p:spPr>
        <p:txBody>
          <a:bodyPr anchor="b">
            <a:normAutofit/>
          </a:bodyPr>
          <a:lstStyle>
            <a:lvl1pPr marL="0" indent="0">
              <a:buNone/>
              <a:defRPr sz="1800" b="0">
                <a:latin typeface="Arial MT Std" panose="020B0402020200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a:extLst>
              <a:ext uri="{FF2B5EF4-FFF2-40B4-BE49-F238E27FC236}">
                <a16:creationId xmlns:a16="http://schemas.microsoft.com/office/drawing/2014/main" xmlns="" id="{1D0A9809-9CAB-EB48-A314-EFB972167AF3}"/>
              </a:ext>
            </a:extLst>
          </p:cNvPr>
          <p:cNvSpPr>
            <a:spLocks noGrp="1"/>
          </p:cNvSpPr>
          <p:nvPr>
            <p:ph sz="quarter" idx="4"/>
          </p:nvPr>
        </p:nvSpPr>
        <p:spPr>
          <a:xfrm>
            <a:off x="6172200" y="2505075"/>
            <a:ext cx="5183188" cy="3478036"/>
          </a:xfrm>
          <a:prstGeom prst="rect">
            <a:avLst/>
          </a:prstGeom>
        </p:spPr>
        <p:txBody>
          <a:bodyPr>
            <a:normAutofit/>
          </a:bodyPr>
          <a:lstStyle>
            <a:lvl1pPr>
              <a:defRPr sz="1600">
                <a:latin typeface="Arial MT Std" panose="020B0402020200020204" pitchFamily="34" charset="0"/>
              </a:defRPr>
            </a:lvl1pPr>
            <a:lvl2pPr>
              <a:defRPr sz="1400">
                <a:latin typeface="Arial MT Std" panose="020B0402020200020204" pitchFamily="34" charset="0"/>
              </a:defRPr>
            </a:lvl2pPr>
            <a:lvl3pPr>
              <a:defRPr sz="1200">
                <a:latin typeface="Arial MT Std" panose="020B0402020200020204" pitchFamily="34" charset="0"/>
              </a:defRPr>
            </a:lvl3pPr>
            <a:lvl4pPr>
              <a:defRPr sz="1100">
                <a:latin typeface="Arial MT Std" panose="020B0402020200020204" pitchFamily="34" charset="0"/>
              </a:defRPr>
            </a:lvl4pPr>
            <a:lvl5pPr>
              <a:defRPr sz="1100">
                <a:latin typeface="Arial MT Std" panose="020B0402020200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xmlns="" id="{585302A5-2089-074D-816D-EAD2D14CDF96}"/>
              </a:ext>
            </a:extLst>
          </p:cNvPr>
          <p:cNvSpPr>
            <a:spLocks noGrp="1"/>
          </p:cNvSpPr>
          <p:nvPr>
            <p:ph type="title" hasCustomPrompt="1"/>
          </p:nvPr>
        </p:nvSpPr>
        <p:spPr>
          <a:xfrm>
            <a:off x="838200" y="1152144"/>
            <a:ext cx="10515600" cy="538544"/>
          </a:xfrm>
          <a:prstGeom prst="rect">
            <a:avLst/>
          </a:prstGeom>
        </p:spPr>
        <p:txBody>
          <a:bodyPr anchor="b">
            <a:noAutofit/>
          </a:bodyPr>
          <a:lstStyle>
            <a:lvl1pPr>
              <a:defRPr sz="2000">
                <a:latin typeface="Arial MT Std" panose="020B0402020200020204" pitchFamily="34" charset="0"/>
              </a:defRPr>
            </a:lvl1pPr>
          </a:lstStyle>
          <a:p>
            <a:r>
              <a:rPr lang="en-US" dirty="0"/>
              <a:t>CLICK TO EDIT MASTER TITLE STYLE</a:t>
            </a:r>
          </a:p>
        </p:txBody>
      </p:sp>
      <p:sp>
        <p:nvSpPr>
          <p:cNvPr id="11" name="Subtitle 2">
            <a:extLst>
              <a:ext uri="{FF2B5EF4-FFF2-40B4-BE49-F238E27FC236}">
                <a16:creationId xmlns:a16="http://schemas.microsoft.com/office/drawing/2014/main" xmlns="" id="{0AD77972-520F-AF4E-8A22-C728C2AC14D8}"/>
              </a:ext>
            </a:extLst>
          </p:cNvPr>
          <p:cNvSpPr txBox="1">
            <a:spLocks/>
          </p:cNvSpPr>
          <p:nvPr userDrawn="1"/>
        </p:nvSpPr>
        <p:spPr>
          <a:xfrm>
            <a:off x="3743325" y="6447115"/>
            <a:ext cx="4705350" cy="2420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200" b="0" spc="0" baseline="0" dirty="0">
                <a:solidFill>
                  <a:schemeClr val="bg1"/>
                </a:solidFill>
                <a:latin typeface="Calibri" panose="020F0502020204030204" pitchFamily="34" charset="0"/>
                <a:cs typeface="Calibri" panose="020F0502020204030204" pitchFamily="34" charset="0"/>
              </a:rPr>
              <a:t>Delivering insight through data for a better Canada</a:t>
            </a:r>
            <a:endParaRPr lang="en-US" sz="1200" b="0" spc="0" baseline="0" dirty="0">
              <a:solidFill>
                <a:schemeClr val="bg1"/>
              </a:solidFill>
              <a:latin typeface="Calibri" panose="020F0502020204030204" pitchFamily="34" charset="0"/>
              <a:cs typeface="Calibri" panose="020F0502020204030204" pitchFamily="34" charset="0"/>
            </a:endParaRPr>
          </a:p>
        </p:txBody>
      </p:sp>
      <p:sp>
        <p:nvSpPr>
          <p:cNvPr id="15" name="Slide Number Placeholder 5">
            <a:extLst>
              <a:ext uri="{FF2B5EF4-FFF2-40B4-BE49-F238E27FC236}">
                <a16:creationId xmlns:a16="http://schemas.microsoft.com/office/drawing/2014/main" xmlns="" id="{F7128189-E823-FD4A-A279-951FF2849591}"/>
              </a:ext>
            </a:extLst>
          </p:cNvPr>
          <p:cNvSpPr>
            <a:spLocks noGrp="1"/>
          </p:cNvSpPr>
          <p:nvPr>
            <p:ph type="sldNum" sz="quarter" idx="12"/>
          </p:nvPr>
        </p:nvSpPr>
        <p:spPr>
          <a:xfrm>
            <a:off x="11468787" y="5960533"/>
            <a:ext cx="333982" cy="254590"/>
          </a:xfrm>
          <a:prstGeom prst="rect">
            <a:avLst/>
          </a:prstGeom>
        </p:spPr>
        <p:txBody>
          <a:bodyPr/>
          <a:lstStyle>
            <a:lvl1pPr algn="r">
              <a:defRPr sz="900">
                <a:latin typeface="Arial MT Std" panose="020B0402020200020204" pitchFamily="34" charset="0"/>
              </a:defRPr>
            </a:lvl1pPr>
          </a:lstStyle>
          <a:p>
            <a:fld id="{EDB761FF-D525-D64B-8909-8CF25B3FD480}" type="slidenum">
              <a:rPr lang="en-US" smtClean="0"/>
              <a:pPr/>
              <a:t>‹#›</a:t>
            </a:fld>
            <a:endParaRPr lang="en-US" dirty="0"/>
          </a:p>
        </p:txBody>
      </p:sp>
    </p:spTree>
    <p:extLst>
      <p:ext uri="{BB962C8B-B14F-4D97-AF65-F5344CB8AC3E}">
        <p14:creationId xmlns:p14="http://schemas.microsoft.com/office/powerpoint/2010/main" val="3333641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xmlns="" id="{ABC21F7E-58FE-D049-ABAE-1389E91681FF}"/>
              </a:ext>
            </a:extLst>
          </p:cNvPr>
          <p:cNvSpPr/>
          <p:nvPr userDrawn="1"/>
        </p:nvSpPr>
        <p:spPr>
          <a:xfrm>
            <a:off x="7680960" y="-284481"/>
            <a:ext cx="4511040" cy="1660893"/>
          </a:xfrm>
          <a:prstGeom prst="ellipse">
            <a:avLst/>
          </a:prstGeom>
          <a:gradFill flip="none" rotWithShape="1">
            <a:gsLst>
              <a:gs pos="0">
                <a:schemeClr val="bg1">
                  <a:shade val="30000"/>
                  <a:satMod val="115000"/>
                  <a:lumMod val="0"/>
                  <a:lumOff val="100000"/>
                </a:schemeClr>
              </a:gs>
              <a:gs pos="63000">
                <a:schemeClr val="bg1">
                  <a:shade val="67500"/>
                  <a:satMod val="115000"/>
                  <a:alpha val="0"/>
                  <a:lumMod val="0"/>
                  <a:lumOff val="100000"/>
                </a:schemeClr>
              </a:gs>
              <a:gs pos="100000">
                <a:schemeClr val="bg1">
                  <a:shade val="100000"/>
                  <a:satMod val="115000"/>
                  <a:alpha val="0"/>
                  <a:lumMod val="0"/>
                  <a:lumOff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xmlns="" id="{F8929614-25E8-7C40-B3D8-97B8D703FBC4}"/>
              </a:ext>
            </a:extLst>
          </p:cNvPr>
          <p:cNvSpPr>
            <a:spLocks noGrp="1"/>
          </p:cNvSpPr>
          <p:nvPr>
            <p:ph type="title" hasCustomPrompt="1"/>
          </p:nvPr>
        </p:nvSpPr>
        <p:spPr>
          <a:xfrm>
            <a:off x="838200" y="1152144"/>
            <a:ext cx="10515600" cy="538544"/>
          </a:xfrm>
          <a:prstGeom prst="rect">
            <a:avLst/>
          </a:prstGeom>
        </p:spPr>
        <p:txBody>
          <a:bodyPr anchor="b">
            <a:noAutofit/>
          </a:bodyPr>
          <a:lstStyle>
            <a:lvl1pPr>
              <a:defRPr sz="2000">
                <a:latin typeface="Arial MT Std" panose="020B0402020200020204" pitchFamily="34" charset="0"/>
              </a:defRPr>
            </a:lvl1pPr>
          </a:lstStyle>
          <a:p>
            <a:r>
              <a:rPr lang="en-US" dirty="0"/>
              <a:t>CLICK TO EDIT MASTER TITLE STYLE</a:t>
            </a:r>
          </a:p>
        </p:txBody>
      </p:sp>
      <p:sp>
        <p:nvSpPr>
          <p:cNvPr id="6" name="Subtitle 2">
            <a:extLst>
              <a:ext uri="{FF2B5EF4-FFF2-40B4-BE49-F238E27FC236}">
                <a16:creationId xmlns:a16="http://schemas.microsoft.com/office/drawing/2014/main" xmlns="" id="{FAD1A96F-BCA0-5B44-A660-370961E12B29}"/>
              </a:ext>
            </a:extLst>
          </p:cNvPr>
          <p:cNvSpPr txBox="1">
            <a:spLocks/>
          </p:cNvSpPr>
          <p:nvPr userDrawn="1"/>
        </p:nvSpPr>
        <p:spPr>
          <a:xfrm>
            <a:off x="3743325" y="6447115"/>
            <a:ext cx="4705350" cy="2420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200" b="0" spc="0" baseline="0" dirty="0">
                <a:solidFill>
                  <a:schemeClr val="bg1"/>
                </a:solidFill>
                <a:latin typeface="Calibri" panose="020F0502020204030204" pitchFamily="34" charset="0"/>
                <a:cs typeface="Calibri" panose="020F0502020204030204" pitchFamily="34" charset="0"/>
              </a:rPr>
              <a:t>Delivering insight through data for a better Canada</a:t>
            </a:r>
            <a:endParaRPr lang="en-US" sz="1200" b="0" spc="0" baseline="0" dirty="0">
              <a:solidFill>
                <a:schemeClr val="bg1"/>
              </a:solidFill>
              <a:latin typeface="Calibri" panose="020F0502020204030204" pitchFamily="34" charset="0"/>
              <a:cs typeface="Calibri" panose="020F0502020204030204" pitchFamily="34" charset="0"/>
            </a:endParaRPr>
          </a:p>
        </p:txBody>
      </p:sp>
      <p:sp>
        <p:nvSpPr>
          <p:cNvPr id="11" name="Slide Number Placeholder 5">
            <a:extLst>
              <a:ext uri="{FF2B5EF4-FFF2-40B4-BE49-F238E27FC236}">
                <a16:creationId xmlns:a16="http://schemas.microsoft.com/office/drawing/2014/main" xmlns="" id="{6F4ECF1C-F6D1-B840-9427-7010A0FC97F0}"/>
              </a:ext>
            </a:extLst>
          </p:cNvPr>
          <p:cNvSpPr>
            <a:spLocks noGrp="1"/>
          </p:cNvSpPr>
          <p:nvPr>
            <p:ph type="sldNum" sz="quarter" idx="12"/>
          </p:nvPr>
        </p:nvSpPr>
        <p:spPr>
          <a:xfrm>
            <a:off x="11468787" y="5960533"/>
            <a:ext cx="333982" cy="254590"/>
          </a:xfrm>
          <a:prstGeom prst="rect">
            <a:avLst/>
          </a:prstGeom>
        </p:spPr>
        <p:txBody>
          <a:bodyPr/>
          <a:lstStyle>
            <a:lvl1pPr algn="r">
              <a:defRPr sz="900">
                <a:latin typeface="Arial MT Std" panose="020B0402020200020204" pitchFamily="34" charset="0"/>
              </a:defRPr>
            </a:lvl1pPr>
          </a:lstStyle>
          <a:p>
            <a:fld id="{EDB761FF-D525-D64B-8909-8CF25B3FD480}" type="slidenum">
              <a:rPr lang="en-US" smtClean="0"/>
              <a:pPr/>
              <a:t>‹#›</a:t>
            </a:fld>
            <a:endParaRPr lang="en-US" dirty="0"/>
          </a:p>
        </p:txBody>
      </p:sp>
    </p:spTree>
    <p:extLst>
      <p:ext uri="{BB962C8B-B14F-4D97-AF65-F5344CB8AC3E}">
        <p14:creationId xmlns:p14="http://schemas.microsoft.com/office/powerpoint/2010/main" val="2519738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xmlns="" id="{A660D6C4-DBDA-4A40-8D37-2E8A58676365}"/>
              </a:ext>
            </a:extLst>
          </p:cNvPr>
          <p:cNvSpPr/>
          <p:nvPr userDrawn="1"/>
        </p:nvSpPr>
        <p:spPr>
          <a:xfrm>
            <a:off x="7680960" y="-284481"/>
            <a:ext cx="4511040" cy="1660893"/>
          </a:xfrm>
          <a:prstGeom prst="ellipse">
            <a:avLst/>
          </a:prstGeom>
          <a:gradFill flip="none" rotWithShape="1">
            <a:gsLst>
              <a:gs pos="0">
                <a:schemeClr val="bg1">
                  <a:shade val="30000"/>
                  <a:satMod val="115000"/>
                  <a:lumMod val="0"/>
                  <a:lumOff val="100000"/>
                </a:schemeClr>
              </a:gs>
              <a:gs pos="63000">
                <a:schemeClr val="bg1">
                  <a:shade val="67500"/>
                  <a:satMod val="115000"/>
                  <a:alpha val="0"/>
                  <a:lumMod val="0"/>
                  <a:lumOff val="100000"/>
                </a:schemeClr>
              </a:gs>
              <a:gs pos="100000">
                <a:schemeClr val="bg1">
                  <a:shade val="100000"/>
                  <a:satMod val="115000"/>
                  <a:alpha val="0"/>
                  <a:lumMod val="0"/>
                  <a:lumOff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2">
            <a:extLst>
              <a:ext uri="{FF2B5EF4-FFF2-40B4-BE49-F238E27FC236}">
                <a16:creationId xmlns:a16="http://schemas.microsoft.com/office/drawing/2014/main" xmlns="" id="{BF815435-FE2C-3140-AA9C-30F368825C19}"/>
              </a:ext>
            </a:extLst>
          </p:cNvPr>
          <p:cNvSpPr txBox="1">
            <a:spLocks/>
          </p:cNvSpPr>
          <p:nvPr userDrawn="1"/>
        </p:nvSpPr>
        <p:spPr>
          <a:xfrm>
            <a:off x="3743325" y="6447115"/>
            <a:ext cx="4705350" cy="2420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200" b="0" spc="0" baseline="0" dirty="0">
                <a:solidFill>
                  <a:schemeClr val="bg1"/>
                </a:solidFill>
                <a:latin typeface="Calibri" panose="020F0502020204030204" pitchFamily="34" charset="0"/>
                <a:cs typeface="Calibri" panose="020F0502020204030204" pitchFamily="34" charset="0"/>
              </a:rPr>
              <a:t>Delivering insight through data for a better Canada</a:t>
            </a:r>
            <a:endParaRPr lang="en-US" sz="1200" b="0" spc="0" baseline="0" dirty="0">
              <a:solidFill>
                <a:schemeClr val="bg1"/>
              </a:solidFill>
              <a:latin typeface="Calibri" panose="020F0502020204030204" pitchFamily="34" charset="0"/>
              <a:cs typeface="Calibri" panose="020F0502020204030204" pitchFamily="34" charset="0"/>
            </a:endParaRPr>
          </a:p>
        </p:txBody>
      </p:sp>
      <p:sp>
        <p:nvSpPr>
          <p:cNvPr id="6" name="Slide Number Placeholder 5">
            <a:extLst>
              <a:ext uri="{FF2B5EF4-FFF2-40B4-BE49-F238E27FC236}">
                <a16:creationId xmlns:a16="http://schemas.microsoft.com/office/drawing/2014/main" xmlns="" id="{4D619471-527F-3E44-B855-581F21D508CB}"/>
              </a:ext>
            </a:extLst>
          </p:cNvPr>
          <p:cNvSpPr>
            <a:spLocks noGrp="1"/>
          </p:cNvSpPr>
          <p:nvPr>
            <p:ph type="sldNum" sz="quarter" idx="12"/>
          </p:nvPr>
        </p:nvSpPr>
        <p:spPr>
          <a:xfrm>
            <a:off x="11468787" y="5960533"/>
            <a:ext cx="333982" cy="254590"/>
          </a:xfrm>
          <a:prstGeom prst="rect">
            <a:avLst/>
          </a:prstGeom>
        </p:spPr>
        <p:txBody>
          <a:bodyPr/>
          <a:lstStyle>
            <a:lvl1pPr algn="r">
              <a:defRPr sz="900">
                <a:latin typeface="Arial MT Std" panose="020B0402020200020204" pitchFamily="34" charset="0"/>
              </a:defRPr>
            </a:lvl1pPr>
          </a:lstStyle>
          <a:p>
            <a:fld id="{EDB761FF-D525-D64B-8909-8CF25B3FD480}" type="slidenum">
              <a:rPr lang="en-US" smtClean="0"/>
              <a:pPr/>
              <a:t>‹#›</a:t>
            </a:fld>
            <a:endParaRPr lang="en-US" dirty="0"/>
          </a:p>
        </p:txBody>
      </p:sp>
    </p:spTree>
    <p:extLst>
      <p:ext uri="{BB962C8B-B14F-4D97-AF65-F5344CB8AC3E}">
        <p14:creationId xmlns:p14="http://schemas.microsoft.com/office/powerpoint/2010/main" val="4128727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xmlns="" id="{0AA04B89-FAE3-E84F-94AE-DE84F8329BE0}"/>
              </a:ext>
            </a:extLst>
          </p:cNvPr>
          <p:cNvSpPr/>
          <p:nvPr userDrawn="1"/>
        </p:nvSpPr>
        <p:spPr>
          <a:xfrm>
            <a:off x="7680960" y="-284481"/>
            <a:ext cx="4511040" cy="1660893"/>
          </a:xfrm>
          <a:prstGeom prst="ellipse">
            <a:avLst/>
          </a:prstGeom>
          <a:gradFill flip="none" rotWithShape="1">
            <a:gsLst>
              <a:gs pos="0">
                <a:schemeClr val="bg1">
                  <a:shade val="30000"/>
                  <a:satMod val="115000"/>
                  <a:lumMod val="0"/>
                  <a:lumOff val="100000"/>
                </a:schemeClr>
              </a:gs>
              <a:gs pos="63000">
                <a:schemeClr val="bg1">
                  <a:shade val="67500"/>
                  <a:satMod val="115000"/>
                  <a:alpha val="0"/>
                  <a:lumMod val="0"/>
                  <a:lumOff val="100000"/>
                </a:schemeClr>
              </a:gs>
              <a:gs pos="100000">
                <a:schemeClr val="bg1">
                  <a:shade val="100000"/>
                  <a:satMod val="115000"/>
                  <a:alpha val="0"/>
                  <a:lumMod val="0"/>
                  <a:lumOff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19A84D10-1CE3-4440-9E21-70C1471000A8}"/>
              </a:ext>
            </a:extLst>
          </p:cNvPr>
          <p:cNvSpPr>
            <a:spLocks noGrp="1"/>
          </p:cNvSpPr>
          <p:nvPr>
            <p:ph type="title" hasCustomPrompt="1"/>
          </p:nvPr>
        </p:nvSpPr>
        <p:spPr>
          <a:xfrm>
            <a:off x="839788" y="987424"/>
            <a:ext cx="3932237" cy="978535"/>
          </a:xfrm>
          <a:prstGeom prst="rect">
            <a:avLst/>
          </a:prstGeom>
        </p:spPr>
        <p:txBody>
          <a:bodyPr anchor="b">
            <a:normAutofit/>
          </a:bodyPr>
          <a:lstStyle>
            <a:lvl1pPr>
              <a:defRPr sz="2000">
                <a:latin typeface="Arial MT Std" panose="020B0402020200020204" pitchFamily="34" charset="0"/>
              </a:defRPr>
            </a:lvl1pPr>
          </a:lstStyle>
          <a:p>
            <a:r>
              <a:rPr lang="en-US" dirty="0"/>
              <a:t>CLICK TO EDIT </a:t>
            </a:r>
            <a:br>
              <a:rPr lang="en-US" dirty="0"/>
            </a:br>
            <a:r>
              <a:rPr lang="en-US" dirty="0"/>
              <a:t>MASTER TITLE STYLE</a:t>
            </a:r>
          </a:p>
        </p:txBody>
      </p:sp>
      <p:sp>
        <p:nvSpPr>
          <p:cNvPr id="3" name="Content Placeholder 2">
            <a:extLst>
              <a:ext uri="{FF2B5EF4-FFF2-40B4-BE49-F238E27FC236}">
                <a16:creationId xmlns:a16="http://schemas.microsoft.com/office/drawing/2014/main" xmlns="" id="{55567A0D-A607-2A40-9D63-1E72C786320C}"/>
              </a:ext>
            </a:extLst>
          </p:cNvPr>
          <p:cNvSpPr>
            <a:spLocks noGrp="1"/>
          </p:cNvSpPr>
          <p:nvPr>
            <p:ph idx="1"/>
          </p:nvPr>
        </p:nvSpPr>
        <p:spPr>
          <a:xfrm>
            <a:off x="5183188" y="987425"/>
            <a:ext cx="6172200" cy="4873625"/>
          </a:xfrm>
          <a:prstGeom prst="rect">
            <a:avLst/>
          </a:prstGeom>
        </p:spPr>
        <p:txBody>
          <a:bodyPr>
            <a:normAutofit/>
          </a:bodyPr>
          <a:lstStyle>
            <a:lvl1pPr>
              <a:defRPr sz="1600"/>
            </a:lvl1pPr>
            <a:lvl2pPr>
              <a:defRPr sz="1400"/>
            </a:lvl2pPr>
            <a:lvl3pPr>
              <a:defRPr sz="1200"/>
            </a:lvl3pPr>
            <a:lvl4pPr>
              <a:defRPr sz="1100"/>
            </a:lvl4pPr>
            <a:lvl5pPr>
              <a:defRPr sz="11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xmlns="" id="{E9AD4E7A-54D4-6645-A6AF-C4324CC7448E}"/>
              </a:ext>
            </a:extLst>
          </p:cNvPr>
          <p:cNvSpPr>
            <a:spLocks noGrp="1"/>
          </p:cNvSpPr>
          <p:nvPr>
            <p:ph type="body" sz="half" idx="2" hasCustomPrompt="1"/>
          </p:nvPr>
        </p:nvSpPr>
        <p:spPr>
          <a:xfrm>
            <a:off x="839788" y="2057400"/>
            <a:ext cx="3932237" cy="3811588"/>
          </a:xfrm>
          <a:prstGeom prst="rect">
            <a:avLst/>
          </a:prstGeom>
        </p:spPr>
        <p:txBody>
          <a:bodyPr/>
          <a:lstStyle>
            <a:lvl1pPr marL="0" indent="0">
              <a:buNone/>
              <a:defRPr sz="1600">
                <a:latin typeface="Arial MT Std" panose="020B0402020200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8" name="Subtitle 2">
            <a:extLst>
              <a:ext uri="{FF2B5EF4-FFF2-40B4-BE49-F238E27FC236}">
                <a16:creationId xmlns:a16="http://schemas.microsoft.com/office/drawing/2014/main" xmlns="" id="{4DBA3354-AC19-2F4D-8C9F-CE6BD155BFFD}"/>
              </a:ext>
            </a:extLst>
          </p:cNvPr>
          <p:cNvSpPr txBox="1">
            <a:spLocks/>
          </p:cNvSpPr>
          <p:nvPr userDrawn="1"/>
        </p:nvSpPr>
        <p:spPr>
          <a:xfrm>
            <a:off x="3743325" y="6447115"/>
            <a:ext cx="4705350" cy="2420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200" b="0" spc="0" baseline="0" dirty="0">
                <a:solidFill>
                  <a:schemeClr val="bg1"/>
                </a:solidFill>
                <a:latin typeface="Calibri" panose="020F0502020204030204" pitchFamily="34" charset="0"/>
                <a:cs typeface="Calibri" panose="020F0502020204030204" pitchFamily="34" charset="0"/>
              </a:rPr>
              <a:t>Delivering insight through data for a better Canada</a:t>
            </a:r>
            <a:endParaRPr lang="en-US" sz="1200" b="0" spc="0" baseline="0" dirty="0">
              <a:solidFill>
                <a:schemeClr val="bg1"/>
              </a:solidFill>
              <a:latin typeface="Calibri" panose="020F0502020204030204" pitchFamily="34" charset="0"/>
              <a:cs typeface="Calibri" panose="020F0502020204030204" pitchFamily="34" charset="0"/>
            </a:endParaRPr>
          </a:p>
        </p:txBody>
      </p:sp>
      <p:sp>
        <p:nvSpPr>
          <p:cNvPr id="10" name="Slide Number Placeholder 5">
            <a:extLst>
              <a:ext uri="{FF2B5EF4-FFF2-40B4-BE49-F238E27FC236}">
                <a16:creationId xmlns:a16="http://schemas.microsoft.com/office/drawing/2014/main" xmlns="" id="{5BA8BE1E-EAD4-D244-9A2E-CDFB0416C12F}"/>
              </a:ext>
            </a:extLst>
          </p:cNvPr>
          <p:cNvSpPr>
            <a:spLocks noGrp="1"/>
          </p:cNvSpPr>
          <p:nvPr>
            <p:ph type="sldNum" sz="quarter" idx="12"/>
          </p:nvPr>
        </p:nvSpPr>
        <p:spPr>
          <a:xfrm>
            <a:off x="11468787" y="5960533"/>
            <a:ext cx="333982" cy="254590"/>
          </a:xfrm>
          <a:prstGeom prst="rect">
            <a:avLst/>
          </a:prstGeom>
        </p:spPr>
        <p:txBody>
          <a:bodyPr/>
          <a:lstStyle>
            <a:lvl1pPr algn="r">
              <a:defRPr sz="900">
                <a:latin typeface="Arial MT Std" panose="020B0402020200020204" pitchFamily="34" charset="0"/>
              </a:defRPr>
            </a:lvl1pPr>
          </a:lstStyle>
          <a:p>
            <a:fld id="{EDB761FF-D525-D64B-8909-8CF25B3FD480}" type="slidenum">
              <a:rPr lang="en-US" smtClean="0"/>
              <a:pPr/>
              <a:t>‹#›</a:t>
            </a:fld>
            <a:endParaRPr lang="en-US" dirty="0"/>
          </a:p>
        </p:txBody>
      </p:sp>
    </p:spTree>
    <p:extLst>
      <p:ext uri="{BB962C8B-B14F-4D97-AF65-F5344CB8AC3E}">
        <p14:creationId xmlns:p14="http://schemas.microsoft.com/office/powerpoint/2010/main" val="2477350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xmlns="" id="{B5043DA6-F6E2-B44B-966E-7681CBC26F69}"/>
              </a:ext>
            </a:extLst>
          </p:cNvPr>
          <p:cNvSpPr/>
          <p:nvPr userDrawn="1"/>
        </p:nvSpPr>
        <p:spPr>
          <a:xfrm>
            <a:off x="7680960" y="-284481"/>
            <a:ext cx="4511040" cy="1660893"/>
          </a:xfrm>
          <a:prstGeom prst="ellipse">
            <a:avLst/>
          </a:prstGeom>
          <a:gradFill flip="none" rotWithShape="1">
            <a:gsLst>
              <a:gs pos="0">
                <a:schemeClr val="bg1">
                  <a:shade val="30000"/>
                  <a:satMod val="115000"/>
                  <a:lumMod val="0"/>
                  <a:lumOff val="100000"/>
                </a:schemeClr>
              </a:gs>
              <a:gs pos="63000">
                <a:schemeClr val="bg1">
                  <a:shade val="67500"/>
                  <a:satMod val="115000"/>
                  <a:alpha val="0"/>
                  <a:lumMod val="0"/>
                  <a:lumOff val="100000"/>
                </a:schemeClr>
              </a:gs>
              <a:gs pos="100000">
                <a:schemeClr val="bg1">
                  <a:shade val="100000"/>
                  <a:satMod val="115000"/>
                  <a:alpha val="0"/>
                  <a:lumMod val="0"/>
                  <a:lumOff val="10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xmlns="" id="{CE919A06-F4CD-CA4A-973D-806981699791}"/>
              </a:ext>
            </a:extLst>
          </p:cNvPr>
          <p:cNvSpPr>
            <a:spLocks noGrp="1"/>
          </p:cNvSpPr>
          <p:nvPr>
            <p:ph type="pic" idx="1" hasCustomPrompt="1"/>
          </p:nvPr>
        </p:nvSpPr>
        <p:spPr>
          <a:xfrm>
            <a:off x="5183188" y="987425"/>
            <a:ext cx="6172200" cy="4873625"/>
          </a:xfrm>
          <a:prstGeom prst="rect">
            <a:avLst/>
          </a:prstGeom>
        </p:spPr>
        <p:txBody>
          <a:bodyPr>
            <a:normAutofit/>
          </a:bodyPr>
          <a:lstStyle>
            <a:lvl1pPr marL="0" indent="0">
              <a:buNone/>
              <a:defRPr sz="1600">
                <a:latin typeface="Arial MT Std" panose="020B0402020200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0" name="Title 1">
            <a:extLst>
              <a:ext uri="{FF2B5EF4-FFF2-40B4-BE49-F238E27FC236}">
                <a16:creationId xmlns:a16="http://schemas.microsoft.com/office/drawing/2014/main" xmlns="" id="{5E297C46-D278-1B45-850B-6B2A1027B762}"/>
              </a:ext>
            </a:extLst>
          </p:cNvPr>
          <p:cNvSpPr>
            <a:spLocks noGrp="1"/>
          </p:cNvSpPr>
          <p:nvPr>
            <p:ph type="title" hasCustomPrompt="1"/>
          </p:nvPr>
        </p:nvSpPr>
        <p:spPr>
          <a:xfrm>
            <a:off x="839788" y="987424"/>
            <a:ext cx="3932237" cy="978535"/>
          </a:xfrm>
          <a:prstGeom prst="rect">
            <a:avLst/>
          </a:prstGeom>
        </p:spPr>
        <p:txBody>
          <a:bodyPr anchor="b">
            <a:normAutofit/>
          </a:bodyPr>
          <a:lstStyle>
            <a:lvl1pPr>
              <a:defRPr sz="2000">
                <a:latin typeface="Arial MT Std" panose="020B0402020200020204" pitchFamily="34" charset="0"/>
              </a:defRPr>
            </a:lvl1pPr>
          </a:lstStyle>
          <a:p>
            <a:r>
              <a:rPr lang="en-US" dirty="0"/>
              <a:t>CLICK TO EDIT </a:t>
            </a:r>
            <a:br>
              <a:rPr lang="en-US" dirty="0"/>
            </a:br>
            <a:r>
              <a:rPr lang="en-US" dirty="0"/>
              <a:t>MASTER TITLE STYLE</a:t>
            </a:r>
          </a:p>
        </p:txBody>
      </p:sp>
      <p:sp>
        <p:nvSpPr>
          <p:cNvPr id="11" name="Text Placeholder 3">
            <a:extLst>
              <a:ext uri="{FF2B5EF4-FFF2-40B4-BE49-F238E27FC236}">
                <a16:creationId xmlns:a16="http://schemas.microsoft.com/office/drawing/2014/main" xmlns="" id="{B52E6762-2574-764E-99AC-78507C80B6B2}"/>
              </a:ext>
            </a:extLst>
          </p:cNvPr>
          <p:cNvSpPr>
            <a:spLocks noGrp="1"/>
          </p:cNvSpPr>
          <p:nvPr>
            <p:ph type="body" sz="half" idx="2" hasCustomPrompt="1"/>
          </p:nvPr>
        </p:nvSpPr>
        <p:spPr>
          <a:xfrm>
            <a:off x="839788" y="2057400"/>
            <a:ext cx="3932237" cy="3811588"/>
          </a:xfrm>
          <a:prstGeom prst="rect">
            <a:avLst/>
          </a:prstGeom>
        </p:spPr>
        <p:txBody>
          <a:bodyPr/>
          <a:lstStyle>
            <a:lvl1pPr marL="0" indent="0">
              <a:buNone/>
              <a:defRPr sz="1600">
                <a:latin typeface="Arial MT Std" panose="020B0402020200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8" name="Subtitle 2">
            <a:extLst>
              <a:ext uri="{FF2B5EF4-FFF2-40B4-BE49-F238E27FC236}">
                <a16:creationId xmlns:a16="http://schemas.microsoft.com/office/drawing/2014/main" xmlns="" id="{467691D8-A545-3E41-9DD3-01AC9CF7E822}"/>
              </a:ext>
            </a:extLst>
          </p:cNvPr>
          <p:cNvSpPr txBox="1">
            <a:spLocks/>
          </p:cNvSpPr>
          <p:nvPr userDrawn="1"/>
        </p:nvSpPr>
        <p:spPr>
          <a:xfrm>
            <a:off x="3743325" y="6447115"/>
            <a:ext cx="4705350" cy="2420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b="1" kern="4600" spc="0" baseline="0">
                <a:solidFill>
                  <a:schemeClr val="tx1"/>
                </a:solidFill>
                <a:latin typeface="Arial MT Std" panose="020B0402020200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200" b="0" spc="0" baseline="0" dirty="0">
                <a:solidFill>
                  <a:schemeClr val="bg1"/>
                </a:solidFill>
                <a:latin typeface="Calibri" panose="020F0502020204030204" pitchFamily="34" charset="0"/>
                <a:cs typeface="Calibri" panose="020F0502020204030204" pitchFamily="34" charset="0"/>
              </a:rPr>
              <a:t>Delivering insight through data for a better Canada</a:t>
            </a:r>
            <a:endParaRPr lang="en-US" sz="1200" b="0" spc="0" baseline="0" dirty="0">
              <a:solidFill>
                <a:schemeClr val="bg1"/>
              </a:solidFill>
              <a:latin typeface="Calibri" panose="020F0502020204030204" pitchFamily="34" charset="0"/>
              <a:cs typeface="Calibri" panose="020F0502020204030204" pitchFamily="34" charset="0"/>
            </a:endParaRPr>
          </a:p>
        </p:txBody>
      </p:sp>
      <p:sp>
        <p:nvSpPr>
          <p:cNvPr id="12" name="Slide Number Placeholder 5">
            <a:extLst>
              <a:ext uri="{FF2B5EF4-FFF2-40B4-BE49-F238E27FC236}">
                <a16:creationId xmlns:a16="http://schemas.microsoft.com/office/drawing/2014/main" xmlns="" id="{E6321D43-1F48-5D42-9D49-5357435AFAC5}"/>
              </a:ext>
            </a:extLst>
          </p:cNvPr>
          <p:cNvSpPr>
            <a:spLocks noGrp="1"/>
          </p:cNvSpPr>
          <p:nvPr>
            <p:ph type="sldNum" sz="quarter" idx="12"/>
          </p:nvPr>
        </p:nvSpPr>
        <p:spPr>
          <a:xfrm>
            <a:off x="11468787" y="5960533"/>
            <a:ext cx="333982" cy="254590"/>
          </a:xfrm>
          <a:prstGeom prst="rect">
            <a:avLst/>
          </a:prstGeom>
        </p:spPr>
        <p:txBody>
          <a:bodyPr/>
          <a:lstStyle>
            <a:lvl1pPr algn="r">
              <a:defRPr sz="900">
                <a:latin typeface="Arial MT Std" panose="020B0402020200020204" pitchFamily="34" charset="0"/>
              </a:defRPr>
            </a:lvl1pPr>
          </a:lstStyle>
          <a:p>
            <a:fld id="{EDB761FF-D525-D64B-8909-8CF25B3FD480}" type="slidenum">
              <a:rPr lang="en-US" smtClean="0"/>
              <a:pPr/>
              <a:t>‹#›</a:t>
            </a:fld>
            <a:endParaRPr lang="en-US" dirty="0"/>
          </a:p>
        </p:txBody>
      </p:sp>
    </p:spTree>
    <p:extLst>
      <p:ext uri="{BB962C8B-B14F-4D97-AF65-F5344CB8AC3E}">
        <p14:creationId xmlns:p14="http://schemas.microsoft.com/office/powerpoint/2010/main" val="2484644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3927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FF6621C-6F45-B242-BB65-E518082388E2}"/>
              </a:ext>
            </a:extLst>
          </p:cNvPr>
          <p:cNvSpPr>
            <a:spLocks noGrp="1"/>
          </p:cNvSpPr>
          <p:nvPr>
            <p:ph type="ctrTitle"/>
          </p:nvPr>
        </p:nvSpPr>
        <p:spPr>
          <a:xfrm>
            <a:off x="1524000" y="2696014"/>
            <a:ext cx="9144000" cy="1058953"/>
          </a:xfrm>
        </p:spPr>
        <p:txBody>
          <a:bodyPr/>
          <a:lstStyle/>
          <a:p>
            <a:r>
              <a:rPr lang="en-CA" sz="2800" dirty="0"/>
              <a:t>Environmentally Adjusted </a:t>
            </a:r>
            <a:r>
              <a:rPr lang="en-CA" sz="2800" dirty="0" smtClean="0"/>
              <a:t>Multifactor Productivity </a:t>
            </a:r>
            <a:r>
              <a:rPr lang="en-CA" sz="2800" dirty="0"/>
              <a:t>for the Canadian Manufacturing Sector</a:t>
            </a:r>
            <a:endParaRPr lang="en-US" sz="2800" dirty="0"/>
          </a:p>
        </p:txBody>
      </p:sp>
      <p:sp>
        <p:nvSpPr>
          <p:cNvPr id="3" name="Subtitle 2">
            <a:extLst>
              <a:ext uri="{FF2B5EF4-FFF2-40B4-BE49-F238E27FC236}">
                <a16:creationId xmlns:a16="http://schemas.microsoft.com/office/drawing/2014/main" xmlns="" id="{EAE707F7-BC74-7A48-A8B4-5834787C5F5D}"/>
              </a:ext>
            </a:extLst>
          </p:cNvPr>
          <p:cNvSpPr>
            <a:spLocks noGrp="1"/>
          </p:cNvSpPr>
          <p:nvPr>
            <p:ph type="subTitle" idx="1"/>
          </p:nvPr>
        </p:nvSpPr>
        <p:spPr>
          <a:xfrm>
            <a:off x="1524000" y="3880411"/>
            <a:ext cx="9144000" cy="583010"/>
          </a:xfrm>
        </p:spPr>
        <p:txBody>
          <a:bodyPr>
            <a:noAutofit/>
          </a:bodyPr>
          <a:lstStyle/>
          <a:p>
            <a:r>
              <a:rPr lang="en-US" sz="1600" dirty="0" smtClean="0"/>
              <a:t>Presentation to the 3</a:t>
            </a:r>
            <a:r>
              <a:rPr lang="en-US" sz="1600" baseline="30000" dirty="0" smtClean="0"/>
              <a:t>rd</a:t>
            </a:r>
            <a:r>
              <a:rPr lang="en-US" sz="1600" dirty="0" smtClean="0"/>
              <a:t> Meeting of the OECD Network on Agricultural TFP and the Environment, October 30-31, 2019, University of Maryland</a:t>
            </a:r>
          </a:p>
          <a:p>
            <a:r>
              <a:rPr lang="en-US" sz="1600" dirty="0" smtClean="0"/>
              <a:t>Wulong Gu, </a:t>
            </a:r>
            <a:r>
              <a:rPr lang="en-US" sz="1600" dirty="0" err="1" smtClean="0"/>
              <a:t>Jakir</a:t>
            </a:r>
            <a:r>
              <a:rPr lang="en-US" sz="1600" dirty="0" smtClean="0"/>
              <a:t> Hussain and Michael Willox, Statistics Canada</a:t>
            </a:r>
          </a:p>
          <a:p>
            <a:endParaRPr lang="en-US" sz="1600" dirty="0"/>
          </a:p>
        </p:txBody>
      </p:sp>
    </p:spTree>
    <p:extLst>
      <p:ext uri="{BB962C8B-B14F-4D97-AF65-F5344CB8AC3E}">
        <p14:creationId xmlns:p14="http://schemas.microsoft.com/office/powerpoint/2010/main" val="34637332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normAutofit/>
          </a:bodyPr>
          <a:lstStyle/>
          <a:p>
            <a:r>
              <a:rPr lang="en-GB" dirty="0"/>
              <a:t>Releases of </a:t>
            </a:r>
            <a:r>
              <a:rPr lang="en-GB" dirty="0"/>
              <a:t>c</a:t>
            </a:r>
            <a:r>
              <a:rPr lang="en-GB" dirty="0" smtClean="0"/>
              <a:t>riteria </a:t>
            </a:r>
            <a:r>
              <a:rPr lang="en-GB" dirty="0"/>
              <a:t>a</a:t>
            </a:r>
            <a:r>
              <a:rPr lang="en-GB" dirty="0" smtClean="0"/>
              <a:t>ir contaminants</a:t>
            </a:r>
            <a:r>
              <a:rPr lang="en-GB" dirty="0"/>
              <a:t>: </a:t>
            </a:r>
            <a:r>
              <a:rPr lang="en-GB" dirty="0" smtClean="0"/>
              <a:t>manufacturing</a:t>
            </a:r>
            <a:r>
              <a:rPr lang="en-GB" dirty="0"/>
              <a:t>, 2004 to </a:t>
            </a:r>
            <a:r>
              <a:rPr lang="en-GB" dirty="0" smtClean="0"/>
              <a:t>2012</a:t>
            </a:r>
            <a:r>
              <a:rPr lang="en-US" dirty="0" smtClean="0"/>
              <a:t/>
            </a:r>
            <a:br>
              <a:rPr lang="en-US" dirty="0" smtClean="0"/>
            </a:br>
            <a:endParaRPr lang="en-US"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9</a:t>
            </a:fld>
            <a:endParaRPr lang="en-US"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2540" y="2189452"/>
            <a:ext cx="6624736" cy="3528392"/>
          </a:xfrm>
          <a:prstGeom prst="rect">
            <a:avLst/>
          </a:prstGeom>
          <a:noFill/>
        </p:spPr>
      </p:pic>
    </p:spTree>
    <p:extLst>
      <p:ext uri="{BB962C8B-B14F-4D97-AF65-F5344CB8AC3E}">
        <p14:creationId xmlns:p14="http://schemas.microsoft.com/office/powerpoint/2010/main" val="730738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nchor="t">
            <a:normAutofit/>
          </a:bodyPr>
          <a:lstStyle/>
          <a:p>
            <a:r>
              <a:rPr lang="en-CA" dirty="0" smtClean="0"/>
              <a:t>Annual </a:t>
            </a:r>
            <a:r>
              <a:rPr lang="en-CA" dirty="0" smtClean="0"/>
              <a:t>growth </a:t>
            </a:r>
            <a:r>
              <a:rPr lang="en-CA" dirty="0" smtClean="0"/>
              <a:t>of GHG and CAC </a:t>
            </a:r>
            <a:r>
              <a:rPr lang="en-CA" dirty="0" smtClean="0"/>
              <a:t>emissions </a:t>
            </a:r>
            <a:r>
              <a:rPr lang="en-CA" dirty="0" smtClean="0"/>
              <a:t>and </a:t>
            </a:r>
            <a:r>
              <a:rPr lang="en-CA" dirty="0" smtClean="0"/>
              <a:t>gross </a:t>
            </a:r>
            <a:r>
              <a:rPr lang="en-CA" dirty="0"/>
              <a:t>o</a:t>
            </a:r>
            <a:r>
              <a:rPr lang="en-CA" dirty="0" smtClean="0"/>
              <a:t>utput</a:t>
            </a:r>
            <a:r>
              <a:rPr lang="en-CA" dirty="0" smtClean="0"/>
              <a:t>: </a:t>
            </a:r>
            <a:r>
              <a:rPr lang="en-CA" dirty="0" smtClean="0"/>
              <a:t>manufacturing</a:t>
            </a:r>
            <a:r>
              <a:rPr lang="en-CA" dirty="0" smtClean="0"/>
              <a:t>, 2004-2012 </a:t>
            </a:r>
            <a:endParaRPr lang="en-US"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10</a:t>
            </a:fld>
            <a:endParaRPr lang="en-US" dirty="0"/>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3333" y="2189452"/>
            <a:ext cx="7272808" cy="3604989"/>
          </a:xfrm>
          <a:prstGeom prst="rect">
            <a:avLst/>
          </a:prstGeom>
          <a:noFill/>
        </p:spPr>
      </p:pic>
    </p:spTree>
    <p:extLst>
      <p:ext uri="{BB962C8B-B14F-4D97-AF65-F5344CB8AC3E}">
        <p14:creationId xmlns:p14="http://schemas.microsoft.com/office/powerpoint/2010/main" val="26851172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lstStyle/>
          <a:p>
            <a:r>
              <a:rPr lang="en-US" dirty="0" smtClean="0"/>
              <a:t>Estimated shadow prices of undesirable outputs</a:t>
            </a:r>
            <a:br>
              <a:rPr lang="en-US" dirty="0" smtClean="0"/>
            </a:br>
            <a:endParaRPr lang="en-US"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11</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838200" y="2018270"/>
            <a:ext cx="9903941" cy="4036541"/>
          </a:xfrm>
          <a:prstGeom prst="rect">
            <a:avLst/>
          </a:prstGeom>
          <a:noFill/>
          <a:ln>
            <a:noFill/>
          </a:ln>
        </p:spPr>
      </p:pic>
    </p:spTree>
    <p:extLst>
      <p:ext uri="{BB962C8B-B14F-4D97-AF65-F5344CB8AC3E}">
        <p14:creationId xmlns:p14="http://schemas.microsoft.com/office/powerpoint/2010/main" val="32085344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lstStyle/>
          <a:p>
            <a:r>
              <a:rPr lang="en-US" dirty="0" smtClean="0"/>
              <a:t>EAMFP </a:t>
            </a:r>
            <a:r>
              <a:rPr lang="en-US" dirty="0" smtClean="0"/>
              <a:t>and MFP </a:t>
            </a:r>
            <a:r>
              <a:rPr lang="en-US" dirty="0" smtClean="0"/>
              <a:t>growth</a:t>
            </a:r>
            <a:r>
              <a:rPr lang="en-US" dirty="0" smtClean="0"/>
              <a:t/>
            </a:r>
            <a:br>
              <a:rPr lang="en-US" dirty="0" smtClean="0"/>
            </a:br>
            <a:endParaRPr lang="en-US"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12</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838199" y="2084174"/>
            <a:ext cx="8973065" cy="3935874"/>
          </a:xfrm>
          <a:prstGeom prst="rect">
            <a:avLst/>
          </a:prstGeom>
          <a:noFill/>
        </p:spPr>
      </p:pic>
    </p:spTree>
    <p:extLst>
      <p:ext uri="{BB962C8B-B14F-4D97-AF65-F5344CB8AC3E}">
        <p14:creationId xmlns:p14="http://schemas.microsoft.com/office/powerpoint/2010/main" val="35973335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nchor="ctr"/>
          <a:lstStyle/>
          <a:p>
            <a:r>
              <a:rPr lang="en-US" dirty="0" smtClean="0"/>
              <a:t>Conclusions</a:t>
            </a:r>
            <a:endParaRPr lang="en-US" dirty="0"/>
          </a:p>
        </p:txBody>
      </p:sp>
      <p:sp>
        <p:nvSpPr>
          <p:cNvPr id="3" name="Content Placeholder 2">
            <a:extLst>
              <a:ext uri="{FF2B5EF4-FFF2-40B4-BE49-F238E27FC236}">
                <a16:creationId xmlns:a16="http://schemas.microsoft.com/office/drawing/2014/main" xmlns="" id="{6C21607F-5890-6248-822B-36C9A5620878}"/>
              </a:ext>
            </a:extLst>
          </p:cNvPr>
          <p:cNvSpPr>
            <a:spLocks noGrp="1"/>
          </p:cNvSpPr>
          <p:nvPr>
            <p:ph idx="1"/>
          </p:nvPr>
        </p:nvSpPr>
        <p:spPr/>
        <p:txBody>
          <a:bodyPr>
            <a:normAutofit/>
          </a:bodyPr>
          <a:lstStyle/>
          <a:p>
            <a:r>
              <a:rPr lang="en-CA" dirty="0" smtClean="0"/>
              <a:t>Inclusion </a:t>
            </a:r>
            <a:r>
              <a:rPr lang="en-CA" dirty="0"/>
              <a:t>of undesirable outputs raised productivity growth relative to standard measures, particularly for GHG </a:t>
            </a:r>
            <a:r>
              <a:rPr lang="en-CA" dirty="0" smtClean="0"/>
              <a:t>emissions.</a:t>
            </a:r>
          </a:p>
          <a:p>
            <a:r>
              <a:rPr lang="en-CA" dirty="0" smtClean="0"/>
              <a:t>Inclusion </a:t>
            </a:r>
            <a:r>
              <a:rPr lang="en-CA" dirty="0"/>
              <a:t>of undesirable outputs </a:t>
            </a:r>
            <a:r>
              <a:rPr lang="en-CA" dirty="0" smtClean="0"/>
              <a:t>reduced productivity level </a:t>
            </a:r>
            <a:r>
              <a:rPr lang="en-CA" dirty="0"/>
              <a:t>relative to standard measures</a:t>
            </a:r>
            <a:r>
              <a:rPr lang="en-CA" dirty="0" smtClean="0"/>
              <a:t>, as bad outputs are subtracted from good outputs to derive total output measure.</a:t>
            </a:r>
            <a:endParaRPr lang="en-CA" dirty="0"/>
          </a:p>
          <a:p>
            <a:r>
              <a:rPr lang="en-CA" dirty="0" smtClean="0"/>
              <a:t>Estimates </a:t>
            </a:r>
            <a:r>
              <a:rPr lang="en-CA" dirty="0"/>
              <a:t>of efficiency suggest that additional gains in EAMFP may be realized if managers focus on reducing undesirable output as well as increasing desirable </a:t>
            </a:r>
            <a:r>
              <a:rPr lang="en-CA" dirty="0" smtClean="0"/>
              <a:t>output.</a:t>
            </a:r>
            <a:endParaRPr lang="en-CA" dirty="0" smtClean="0"/>
          </a:p>
          <a:p>
            <a:endParaRPr lang="en-CA"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13</a:t>
            </a:fld>
            <a:endParaRPr lang="en-US" dirty="0"/>
          </a:p>
        </p:txBody>
      </p:sp>
    </p:spTree>
    <p:extLst>
      <p:ext uri="{BB962C8B-B14F-4D97-AF65-F5344CB8AC3E}">
        <p14:creationId xmlns:p14="http://schemas.microsoft.com/office/powerpoint/2010/main" val="33218891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normAutofit/>
          </a:bodyPr>
          <a:lstStyle/>
          <a:p>
            <a:r>
              <a:rPr lang="en-US" sz="2400" dirty="0" smtClean="0"/>
              <a:t>Motivations</a:t>
            </a:r>
            <a:br>
              <a:rPr lang="en-US" sz="2400" dirty="0" smtClean="0"/>
            </a:br>
            <a:endParaRPr lang="en-US" sz="2400" dirty="0"/>
          </a:p>
        </p:txBody>
      </p:sp>
      <p:sp>
        <p:nvSpPr>
          <p:cNvPr id="3" name="Content Placeholder 2">
            <a:extLst>
              <a:ext uri="{FF2B5EF4-FFF2-40B4-BE49-F238E27FC236}">
                <a16:creationId xmlns:a16="http://schemas.microsoft.com/office/drawing/2014/main" xmlns="" id="{6C21607F-5890-6248-822B-36C9A5620878}"/>
              </a:ext>
            </a:extLst>
          </p:cNvPr>
          <p:cNvSpPr>
            <a:spLocks noGrp="1"/>
          </p:cNvSpPr>
          <p:nvPr>
            <p:ph idx="1"/>
          </p:nvPr>
        </p:nvSpPr>
        <p:spPr/>
        <p:txBody>
          <a:bodyPr>
            <a:normAutofit/>
          </a:bodyPr>
          <a:lstStyle/>
          <a:p>
            <a:r>
              <a:rPr lang="en-CA" dirty="0" smtClean="0"/>
              <a:t>There is need for a broad measure of wellbeing and its sustainability that includes economic, environmental and social </a:t>
            </a:r>
            <a:r>
              <a:rPr lang="en-CA" dirty="0" smtClean="0"/>
              <a:t>dimensions.</a:t>
            </a:r>
            <a:endParaRPr lang="en-CA" dirty="0"/>
          </a:p>
          <a:p>
            <a:r>
              <a:rPr lang="en-CA" dirty="0" smtClean="0"/>
              <a:t>Standard </a:t>
            </a:r>
            <a:r>
              <a:rPr lang="en-CA" dirty="0"/>
              <a:t>measures of multifactor productivity (MFP) growth </a:t>
            </a:r>
            <a:r>
              <a:rPr lang="en-CA" dirty="0" smtClean="0"/>
              <a:t>is biased and may be misleading </a:t>
            </a:r>
            <a:r>
              <a:rPr lang="en-CA" dirty="0"/>
              <a:t>if only good outputs are </a:t>
            </a:r>
            <a:r>
              <a:rPr lang="en-CA" dirty="0" smtClean="0"/>
              <a:t>considered. The bias arises as </a:t>
            </a:r>
            <a:r>
              <a:rPr lang="en-CA" dirty="0" smtClean="0"/>
              <a:t>investment and expenditures on </a:t>
            </a:r>
            <a:r>
              <a:rPr lang="en-CA" dirty="0" smtClean="0"/>
              <a:t>clean tech </a:t>
            </a:r>
            <a:r>
              <a:rPr lang="en-CA" dirty="0" smtClean="0"/>
              <a:t>and pollution abatement are </a:t>
            </a:r>
            <a:r>
              <a:rPr lang="en-CA" dirty="0" smtClean="0"/>
              <a:t>included as </a:t>
            </a:r>
            <a:r>
              <a:rPr lang="en-CA" dirty="0" smtClean="0"/>
              <a:t>input while </a:t>
            </a:r>
            <a:r>
              <a:rPr lang="en-CA" dirty="0" smtClean="0"/>
              <a:t>the benefit in terms of a reduction in pollution is not </a:t>
            </a:r>
            <a:r>
              <a:rPr lang="en-CA" dirty="0" smtClean="0"/>
              <a:t>included as output.</a:t>
            </a:r>
            <a:endParaRPr lang="en-CA" dirty="0"/>
          </a:p>
          <a:p>
            <a:endParaRPr lang="en-CA" dirty="0"/>
          </a:p>
          <a:p>
            <a:endParaRPr lang="en-CA"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1</a:t>
            </a:fld>
            <a:endParaRPr lang="en-US" dirty="0"/>
          </a:p>
        </p:txBody>
      </p:sp>
    </p:spTree>
    <p:extLst>
      <p:ext uri="{BB962C8B-B14F-4D97-AF65-F5344CB8AC3E}">
        <p14:creationId xmlns:p14="http://schemas.microsoft.com/office/powerpoint/2010/main" val="6525567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normAutofit/>
          </a:bodyPr>
          <a:lstStyle/>
          <a:p>
            <a:r>
              <a:rPr lang="en-US" sz="2400" dirty="0" smtClean="0"/>
              <a:t>Ongoing work on MFP and </a:t>
            </a:r>
            <a:r>
              <a:rPr lang="en-US" sz="2400" dirty="0" smtClean="0"/>
              <a:t>environment</a:t>
            </a:r>
            <a:r>
              <a:rPr lang="en-US" sz="2400" dirty="0" smtClean="0"/>
              <a:t/>
            </a:r>
            <a:br>
              <a:rPr lang="en-US" sz="2400" dirty="0" smtClean="0"/>
            </a:br>
            <a:endParaRPr lang="en-US" sz="2400" dirty="0"/>
          </a:p>
        </p:txBody>
      </p:sp>
      <p:sp>
        <p:nvSpPr>
          <p:cNvPr id="3" name="Content Placeholder 2">
            <a:extLst>
              <a:ext uri="{FF2B5EF4-FFF2-40B4-BE49-F238E27FC236}">
                <a16:creationId xmlns:a16="http://schemas.microsoft.com/office/drawing/2014/main" xmlns="" id="{6C21607F-5890-6248-822B-36C9A5620878}"/>
              </a:ext>
            </a:extLst>
          </p:cNvPr>
          <p:cNvSpPr>
            <a:spLocks noGrp="1"/>
          </p:cNvSpPr>
          <p:nvPr>
            <p:ph idx="1"/>
          </p:nvPr>
        </p:nvSpPr>
        <p:spPr/>
        <p:txBody>
          <a:bodyPr/>
          <a:lstStyle/>
          <a:p>
            <a:r>
              <a:rPr lang="en-CA" dirty="0"/>
              <a:t>R</a:t>
            </a:r>
            <a:r>
              <a:rPr lang="en-CA" dirty="0" smtClean="0"/>
              <a:t>esearch on “environmental economic accounting” for SNA revision</a:t>
            </a:r>
            <a:endParaRPr lang="en-CA" dirty="0" smtClean="0"/>
          </a:p>
          <a:p>
            <a:r>
              <a:rPr lang="en-CA" dirty="0" smtClean="0"/>
              <a:t>OECD growth accounting framework for environment and MFP</a:t>
            </a:r>
            <a:endParaRPr lang="en-CA" dirty="0" smtClean="0"/>
          </a:p>
          <a:p>
            <a:r>
              <a:rPr lang="en-CA" dirty="0" smtClean="0"/>
              <a:t>National statistical agencies: ABS, Statistics </a:t>
            </a:r>
            <a:r>
              <a:rPr lang="en-CA" dirty="0" smtClean="0"/>
              <a:t>Canada, and etc</a:t>
            </a:r>
            <a:r>
              <a:rPr lang="en-CA" dirty="0"/>
              <a:t>.</a:t>
            </a:r>
            <a:endParaRPr lang="en-CA"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2</a:t>
            </a:fld>
            <a:endParaRPr lang="en-US" dirty="0"/>
          </a:p>
        </p:txBody>
      </p:sp>
    </p:spTree>
    <p:extLst>
      <p:ext uri="{BB962C8B-B14F-4D97-AF65-F5344CB8AC3E}">
        <p14:creationId xmlns:p14="http://schemas.microsoft.com/office/powerpoint/2010/main" val="9105203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normAutofit/>
          </a:bodyPr>
          <a:lstStyle/>
          <a:p>
            <a:r>
              <a:rPr lang="en-US" sz="2400" dirty="0" smtClean="0"/>
              <a:t>Outline</a:t>
            </a:r>
            <a:br>
              <a:rPr lang="en-US" sz="2400" dirty="0" smtClean="0"/>
            </a:br>
            <a:endParaRPr lang="en-US" sz="2400" dirty="0"/>
          </a:p>
        </p:txBody>
      </p:sp>
      <p:sp>
        <p:nvSpPr>
          <p:cNvPr id="3" name="Content Placeholder 2">
            <a:extLst>
              <a:ext uri="{FF2B5EF4-FFF2-40B4-BE49-F238E27FC236}">
                <a16:creationId xmlns:a16="http://schemas.microsoft.com/office/drawing/2014/main" xmlns="" id="{6C21607F-5890-6248-822B-36C9A5620878}"/>
              </a:ext>
            </a:extLst>
          </p:cNvPr>
          <p:cNvSpPr>
            <a:spLocks noGrp="1"/>
          </p:cNvSpPr>
          <p:nvPr>
            <p:ph idx="1"/>
          </p:nvPr>
        </p:nvSpPr>
        <p:spPr/>
        <p:txBody>
          <a:bodyPr/>
          <a:lstStyle/>
          <a:p>
            <a:r>
              <a:rPr lang="en-US" dirty="0" smtClean="0"/>
              <a:t>Measurement framework</a:t>
            </a:r>
          </a:p>
          <a:p>
            <a:r>
              <a:rPr lang="en-US" dirty="0" smtClean="0"/>
              <a:t>Data sources</a:t>
            </a:r>
          </a:p>
          <a:p>
            <a:r>
              <a:rPr lang="en-US" dirty="0" smtClean="0"/>
              <a:t>Findings</a:t>
            </a:r>
          </a:p>
          <a:p>
            <a:r>
              <a:rPr lang="en-US" dirty="0" smtClean="0"/>
              <a:t>Conclusion</a:t>
            </a:r>
            <a:endParaRPr lang="en-US"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3</a:t>
            </a:fld>
            <a:endParaRPr lang="en-US" dirty="0"/>
          </a:p>
        </p:txBody>
      </p:sp>
    </p:spTree>
    <p:extLst>
      <p:ext uri="{BB962C8B-B14F-4D97-AF65-F5344CB8AC3E}">
        <p14:creationId xmlns:p14="http://schemas.microsoft.com/office/powerpoint/2010/main" val="30555636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lstStyle/>
          <a:p>
            <a:r>
              <a:rPr lang="en-US" dirty="0" smtClean="0"/>
              <a:t>OECD extended growth accounting framework</a:t>
            </a:r>
            <a:br>
              <a:rPr lang="en-US" dirty="0" smtClean="0"/>
            </a:br>
            <a:endParaRPr lang="en-US" dirty="0"/>
          </a:p>
        </p:txBody>
      </p:sp>
      <p:sp>
        <p:nvSpPr>
          <p:cNvPr id="3" name="Content Placeholder 2">
            <a:extLst>
              <a:ext uri="{FF2B5EF4-FFF2-40B4-BE49-F238E27FC236}">
                <a16:creationId xmlns:a16="http://schemas.microsoft.com/office/drawing/2014/main" xmlns="" id="{6C21607F-5890-6248-822B-36C9A5620878}"/>
              </a:ext>
            </a:extLst>
          </p:cNvPr>
          <p:cNvSpPr>
            <a:spLocks noGrp="1"/>
          </p:cNvSpPr>
          <p:nvPr>
            <p:ph idx="1"/>
          </p:nvPr>
        </p:nvSpPr>
        <p:spPr/>
        <p:txBody>
          <a:bodyPr>
            <a:normAutofit lnSpcReduction="10000"/>
          </a:bodyPr>
          <a:lstStyle/>
          <a:p>
            <a:r>
              <a:rPr lang="en-US" dirty="0"/>
              <a:t>O</a:t>
            </a:r>
            <a:r>
              <a:rPr lang="en-US" dirty="0" smtClean="0"/>
              <a:t>utput distance function with multiple </a:t>
            </a:r>
            <a:r>
              <a:rPr lang="en-US" dirty="0" smtClean="0"/>
              <a:t>outputs </a:t>
            </a:r>
            <a:r>
              <a:rPr lang="en-US" dirty="0" smtClean="0"/>
              <a:t>and multiple </a:t>
            </a:r>
            <a:r>
              <a:rPr lang="en-US" dirty="0" smtClean="0"/>
              <a:t>inputs is </a:t>
            </a:r>
            <a:r>
              <a:rPr lang="en-US" dirty="0" smtClean="0"/>
              <a:t>the </a:t>
            </a:r>
            <a:r>
              <a:rPr lang="en-US" dirty="0" smtClean="0"/>
              <a:t>theoretical underpinning for the framework.</a:t>
            </a:r>
            <a:endParaRPr lang="en-US" dirty="0" smtClean="0"/>
          </a:p>
          <a:p>
            <a:r>
              <a:rPr lang="en-US" dirty="0" smtClean="0"/>
              <a:t>EAMFP growth is the difference between the growth in combined good and bad outputs and the growth in combined capital, labor and intermediate inputs:</a:t>
            </a:r>
          </a:p>
          <a:p>
            <a:pPr marL="457200" lvl="1" indent="0">
              <a:buNone/>
            </a:pPr>
            <a:endParaRPr lang="en-US" sz="2000" dirty="0" smtClean="0">
              <a:latin typeface="Arial MT Std" panose="020B0402020200020204"/>
              <a:cs typeface="Times New Roman" panose="02020603050405020304" pitchFamily="18" charset="0"/>
            </a:endParaRPr>
          </a:p>
          <a:p>
            <a:pPr marL="457200" lvl="1" indent="0">
              <a:buNone/>
            </a:pPr>
            <a:r>
              <a:rPr lang="en-US" sz="2000" i="1" dirty="0" smtClean="0">
                <a:latin typeface="Arial MT Std" panose="020B0402020200020204"/>
                <a:cs typeface="Times New Roman" panose="02020603050405020304" pitchFamily="18" charset="0"/>
              </a:rPr>
              <a:t>∆EAMFP</a:t>
            </a:r>
            <a:r>
              <a:rPr lang="en-US" sz="2000" i="1" dirty="0" smtClean="0">
                <a:latin typeface="Arial MT Std" panose="020B0402020200020204"/>
              </a:rPr>
              <a:t>=(</a:t>
            </a:r>
            <a:r>
              <a:rPr lang="en-US" sz="2000" i="1" dirty="0">
                <a:latin typeface="Arial MT Std" panose="020B0402020200020204"/>
              </a:rPr>
              <a:t>𝑃_𝑌 𝑌)/(𝑃_𝑌 𝑌+𝑃_𝑅 𝑅</a:t>
            </a:r>
            <a:r>
              <a:rPr lang="en-US" sz="2000" i="1" dirty="0" smtClean="0">
                <a:latin typeface="Arial MT Std" panose="020B0402020200020204"/>
              </a:rPr>
              <a:t>)</a:t>
            </a:r>
            <a:r>
              <a:rPr lang="en-US" sz="2000" i="1" dirty="0">
                <a:latin typeface="Arial MT Std" panose="020B0402020200020204"/>
                <a:cs typeface="Times New Roman" panose="02020603050405020304" pitchFamily="18" charset="0"/>
              </a:rPr>
              <a:t> </a:t>
            </a:r>
            <a:r>
              <a:rPr lang="en-US" sz="2000" i="1" dirty="0" smtClean="0">
                <a:latin typeface="Arial MT Std" panose="020B0402020200020204"/>
                <a:cs typeface="Times New Roman" panose="02020603050405020304" pitchFamily="18" charset="0"/>
              </a:rPr>
              <a:t>∆</a:t>
            </a:r>
            <a:r>
              <a:rPr lang="en-US" sz="2000" i="1" dirty="0">
                <a:latin typeface="Arial MT Std" panose="020B0402020200020204"/>
                <a:cs typeface="Times New Roman" panose="02020603050405020304" pitchFamily="18" charset="0"/>
              </a:rPr>
              <a:t>Y</a:t>
            </a:r>
            <a:r>
              <a:rPr lang="en-US" sz="2000" i="1" dirty="0" smtClean="0">
                <a:latin typeface="Arial MT Std" panose="020B0402020200020204"/>
              </a:rPr>
              <a:t>  +(</a:t>
            </a:r>
            <a:r>
              <a:rPr lang="en-US" sz="2000" i="1" dirty="0">
                <a:latin typeface="Arial MT Std" panose="020B0402020200020204"/>
              </a:rPr>
              <a:t>𝑃_𝑅 𝑅)/(𝑃_𝑌 𝑌+𝑃_𝑅 𝑅) </a:t>
            </a:r>
            <a:r>
              <a:rPr lang="en-US" sz="2000" i="1" dirty="0" smtClean="0">
                <a:latin typeface="Arial MT Std" panose="020B0402020200020204"/>
                <a:cs typeface="Times New Roman" panose="02020603050405020304" pitchFamily="18" charset="0"/>
              </a:rPr>
              <a:t>∆R</a:t>
            </a:r>
            <a:r>
              <a:rPr lang="en-US" sz="2000" i="1" dirty="0" smtClean="0">
                <a:latin typeface="Arial MT Std" panose="020B0402020200020204"/>
              </a:rPr>
              <a:t>−</a:t>
            </a:r>
            <a:r>
              <a:rPr lang="en-US" sz="2000" i="1" dirty="0">
                <a:latin typeface="Arial MT Std" panose="020B0402020200020204"/>
                <a:cs typeface="Times New Roman" panose="02020603050405020304" pitchFamily="18" charset="0"/>
              </a:rPr>
              <a:t> </a:t>
            </a:r>
            <a:r>
              <a:rPr lang="en-US" sz="2000" i="1" dirty="0" smtClean="0">
                <a:latin typeface="Arial MT Std" panose="020B0402020200020204"/>
                <a:cs typeface="Times New Roman" panose="02020603050405020304" pitchFamily="18" charset="0"/>
              </a:rPr>
              <a:t>∆Z</a:t>
            </a:r>
          </a:p>
          <a:p>
            <a:r>
              <a:rPr lang="en-US" dirty="0" smtClean="0"/>
              <a:t>The combined </a:t>
            </a:r>
            <a:r>
              <a:rPr lang="en-US" dirty="0"/>
              <a:t>o</a:t>
            </a:r>
            <a:r>
              <a:rPr lang="en-US" dirty="0" smtClean="0"/>
              <a:t>utput is an </a:t>
            </a:r>
            <a:r>
              <a:rPr lang="en-US" dirty="0"/>
              <a:t>aggregation of </a:t>
            </a:r>
            <a:r>
              <a:rPr lang="en-US" dirty="0" smtClean="0"/>
              <a:t>good </a:t>
            </a:r>
            <a:r>
              <a:rPr lang="en-US" dirty="0"/>
              <a:t>and </a:t>
            </a:r>
            <a:r>
              <a:rPr lang="en-US" dirty="0" smtClean="0"/>
              <a:t>bad outputs </a:t>
            </a:r>
            <a:r>
              <a:rPr lang="en-US" dirty="0"/>
              <a:t>using weights </a:t>
            </a:r>
            <a:r>
              <a:rPr lang="en-US" dirty="0" smtClean="0"/>
              <a:t>based on market </a:t>
            </a:r>
            <a:r>
              <a:rPr lang="en-US" dirty="0"/>
              <a:t>price for </a:t>
            </a:r>
            <a:r>
              <a:rPr lang="en-US" dirty="0" smtClean="0"/>
              <a:t>good outputs </a:t>
            </a:r>
            <a:r>
              <a:rPr lang="en-US" dirty="0"/>
              <a:t>and imputed </a:t>
            </a:r>
            <a:r>
              <a:rPr lang="en-US" dirty="0" smtClean="0"/>
              <a:t>price for </a:t>
            </a:r>
            <a:r>
              <a:rPr lang="en-US" dirty="0" smtClean="0"/>
              <a:t>bad outputs.</a:t>
            </a:r>
            <a:endParaRPr lang="en-US" dirty="0"/>
          </a:p>
          <a:p>
            <a:r>
              <a:rPr lang="en-US" dirty="0" smtClean="0"/>
              <a:t>The combined inputs </a:t>
            </a:r>
            <a:r>
              <a:rPr lang="en-US" dirty="0" smtClean="0"/>
              <a:t>are </a:t>
            </a:r>
            <a:r>
              <a:rPr lang="en-US" dirty="0" smtClean="0"/>
              <a:t>an </a:t>
            </a:r>
            <a:r>
              <a:rPr lang="en-US" dirty="0" smtClean="0"/>
              <a:t>aggregate of inputs using costs as weights.</a:t>
            </a:r>
          </a:p>
          <a:p>
            <a:r>
              <a:rPr lang="en-US" dirty="0" smtClean="0"/>
              <a:t>Prices </a:t>
            </a:r>
            <a:r>
              <a:rPr lang="en-US" dirty="0"/>
              <a:t>of </a:t>
            </a:r>
            <a:r>
              <a:rPr lang="en-US" dirty="0" smtClean="0"/>
              <a:t>bad (undesirable) </a:t>
            </a:r>
            <a:r>
              <a:rPr lang="en-US" dirty="0"/>
              <a:t>outputs are not observed and therefore, need to be </a:t>
            </a:r>
            <a:r>
              <a:rPr lang="en-US" dirty="0" smtClean="0"/>
              <a:t>estimated.</a:t>
            </a:r>
            <a:endParaRPr lang="en-US" dirty="0"/>
          </a:p>
          <a:p>
            <a:endParaRPr lang="en-US" dirty="0" smtClean="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4</a:t>
            </a:fld>
            <a:endParaRPr lang="en-US" dirty="0"/>
          </a:p>
        </p:txBody>
      </p:sp>
    </p:spTree>
    <p:extLst>
      <p:ext uri="{BB962C8B-B14F-4D97-AF65-F5344CB8AC3E}">
        <p14:creationId xmlns:p14="http://schemas.microsoft.com/office/powerpoint/2010/main" val="6539862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lstStyle/>
          <a:p>
            <a:r>
              <a:rPr lang="en-US" dirty="0" smtClean="0"/>
              <a:t>Imputed shadow price of undesirable output</a:t>
            </a:r>
            <a:br>
              <a:rPr lang="en-US" dirty="0" smtClean="0"/>
            </a:br>
            <a:endParaRPr lang="en-US" dirty="0"/>
          </a:p>
        </p:txBody>
      </p:sp>
      <p:sp>
        <p:nvSpPr>
          <p:cNvPr id="3" name="Content Placeholder 2">
            <a:extLst>
              <a:ext uri="{FF2B5EF4-FFF2-40B4-BE49-F238E27FC236}">
                <a16:creationId xmlns:a16="http://schemas.microsoft.com/office/drawing/2014/main" xmlns="" id="{6C21607F-5890-6248-822B-36C9A5620878}"/>
              </a:ext>
            </a:extLst>
          </p:cNvPr>
          <p:cNvSpPr>
            <a:spLocks noGrp="1"/>
          </p:cNvSpPr>
          <p:nvPr>
            <p:ph idx="1"/>
          </p:nvPr>
        </p:nvSpPr>
        <p:spPr/>
        <p:txBody>
          <a:bodyPr>
            <a:normAutofit/>
          </a:bodyPr>
          <a:lstStyle/>
          <a:p>
            <a:r>
              <a:rPr lang="en-US" dirty="0" smtClean="0"/>
              <a:t>An estimation equation for imputing the shadow price of bad </a:t>
            </a:r>
            <a:r>
              <a:rPr lang="en-US" dirty="0" smtClean="0"/>
              <a:t>outputs can be derive from the output distance function:</a:t>
            </a:r>
            <a:endParaRPr lang="en-US" dirty="0"/>
          </a:p>
          <a:p>
            <a:endParaRPr lang="en-US" dirty="0"/>
          </a:p>
          <a:p>
            <a:r>
              <a:rPr lang="en-US" i="1" dirty="0" smtClean="0">
                <a:latin typeface="Arial MT Std" panose="020B0402020200020204"/>
                <a:cs typeface="Times New Roman" panose="02020603050405020304" pitchFamily="18" charset="0"/>
              </a:rPr>
              <a:t>∆</a:t>
            </a:r>
            <a:r>
              <a:rPr lang="en-US" i="1" dirty="0" err="1" smtClean="0">
                <a:latin typeface="Arial MT Std" panose="020B0402020200020204"/>
                <a:cs typeface="Times New Roman" panose="02020603050405020304" pitchFamily="18" charset="0"/>
              </a:rPr>
              <a:t>lnY</a:t>
            </a:r>
            <a:r>
              <a:rPr lang="en-US" i="1" dirty="0" smtClean="0">
                <a:latin typeface="Arial MT Std" panose="020B0402020200020204"/>
              </a:rPr>
              <a:t>=  </a:t>
            </a:r>
            <a:r>
              <a:rPr lang="en-US" i="1" dirty="0">
                <a:latin typeface="Arial MT Std" panose="020B0402020200020204"/>
              </a:rPr>
              <a:t>𝛼_𝑍/(𝛼_𝑅−1</a:t>
            </a:r>
            <a:r>
              <a:rPr lang="en-US" i="1" dirty="0" smtClean="0">
                <a:latin typeface="Arial MT Std" panose="020B0402020200020204"/>
              </a:rPr>
              <a:t>)</a:t>
            </a:r>
            <a:r>
              <a:rPr lang="en-US" i="1" dirty="0">
                <a:latin typeface="Arial MT Std" panose="020B0402020200020204"/>
                <a:cs typeface="Times New Roman" panose="02020603050405020304" pitchFamily="18" charset="0"/>
              </a:rPr>
              <a:t> ∆</a:t>
            </a:r>
            <a:r>
              <a:rPr lang="en-US" i="1" dirty="0" err="1" smtClean="0">
                <a:latin typeface="Arial MT Std" panose="020B0402020200020204"/>
                <a:cs typeface="Times New Roman" panose="02020603050405020304" pitchFamily="18" charset="0"/>
              </a:rPr>
              <a:t>lnZ</a:t>
            </a:r>
            <a:r>
              <a:rPr lang="en-US" i="1" dirty="0" smtClean="0">
                <a:latin typeface="Arial MT Std" panose="020B0402020200020204"/>
              </a:rPr>
              <a:t> +</a:t>
            </a:r>
            <a:r>
              <a:rPr lang="en-US" i="1" dirty="0">
                <a:latin typeface="Arial MT Std" panose="020B0402020200020204"/>
              </a:rPr>
              <a:t>𝛼_𝑅/(𝛼_𝑅−1) </a:t>
            </a:r>
            <a:r>
              <a:rPr lang="en-US" i="1" dirty="0">
                <a:latin typeface="Arial MT Std" panose="020B0402020200020204"/>
                <a:cs typeface="Times New Roman" panose="02020603050405020304" pitchFamily="18" charset="0"/>
              </a:rPr>
              <a:t>∆</a:t>
            </a:r>
            <a:r>
              <a:rPr lang="en-US" i="1" dirty="0" err="1" smtClean="0">
                <a:latin typeface="Arial MT Std" panose="020B0402020200020204"/>
                <a:cs typeface="Times New Roman" panose="02020603050405020304" pitchFamily="18" charset="0"/>
              </a:rPr>
              <a:t>lnR</a:t>
            </a:r>
            <a:r>
              <a:rPr lang="en-US" i="1" dirty="0" smtClean="0">
                <a:latin typeface="Arial MT Std" panose="020B0402020200020204"/>
              </a:rPr>
              <a:t>+</a:t>
            </a:r>
            <a:r>
              <a:rPr lang="en-US" i="1" dirty="0">
                <a:latin typeface="Arial MT Std" panose="020B0402020200020204"/>
              </a:rPr>
              <a:t>𝛼_𝑡 𝑡+𝛾_𝑖+𝜀_</a:t>
            </a:r>
            <a:r>
              <a:rPr lang="en-US" i="1" dirty="0" smtClean="0">
                <a:latin typeface="Arial MT Std" panose="020B0402020200020204"/>
              </a:rPr>
              <a:t>𝑖𝑡</a:t>
            </a:r>
          </a:p>
          <a:p>
            <a:endParaRPr lang="en-US" dirty="0"/>
          </a:p>
          <a:p>
            <a:r>
              <a:rPr lang="en-US" dirty="0" smtClean="0"/>
              <a:t>Shadow price can be derived form the elasticity estimates on good output and combined inputs. </a:t>
            </a:r>
          </a:p>
          <a:p>
            <a:r>
              <a:rPr lang="en-CA" dirty="0" smtClean="0"/>
              <a:t>It is the </a:t>
            </a:r>
            <a:r>
              <a:rPr lang="en-CA" dirty="0"/>
              <a:t>optimal private costs of reducing undesirable outputs for </a:t>
            </a:r>
            <a:r>
              <a:rPr lang="en-CA" dirty="0" smtClean="0"/>
              <a:t>producers. </a:t>
            </a:r>
            <a:r>
              <a:rPr lang="en-CA" dirty="0"/>
              <a:t>These should not be taken as the optimal social </a:t>
            </a:r>
            <a:r>
              <a:rPr lang="en-CA" dirty="0" smtClean="0"/>
              <a:t>costs.</a:t>
            </a:r>
            <a:endParaRPr lang="en-US" dirty="0" smtClean="0"/>
          </a:p>
          <a:p>
            <a:endParaRPr lang="en-US" dirty="0" smtClean="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5</a:t>
            </a:fld>
            <a:endParaRPr lang="en-US" dirty="0"/>
          </a:p>
        </p:txBody>
      </p:sp>
    </p:spTree>
    <p:extLst>
      <p:ext uri="{BB962C8B-B14F-4D97-AF65-F5344CB8AC3E}">
        <p14:creationId xmlns:p14="http://schemas.microsoft.com/office/powerpoint/2010/main" val="34194313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lstStyle/>
          <a:p>
            <a:r>
              <a:rPr lang="en-US" dirty="0"/>
              <a:t>The </a:t>
            </a:r>
            <a:r>
              <a:rPr lang="en-US" dirty="0" smtClean="0"/>
              <a:t>NPRI-GHG-ASM </a:t>
            </a:r>
            <a:r>
              <a:rPr lang="en-US" dirty="0" smtClean="0"/>
              <a:t>Micro Data, 2004 to 2012</a:t>
            </a:r>
            <a:br>
              <a:rPr lang="en-US" dirty="0" smtClean="0"/>
            </a:br>
            <a:endParaRPr lang="en-US" dirty="0"/>
          </a:p>
        </p:txBody>
      </p:sp>
      <p:sp>
        <p:nvSpPr>
          <p:cNvPr id="3" name="Content Placeholder 2">
            <a:extLst>
              <a:ext uri="{FF2B5EF4-FFF2-40B4-BE49-F238E27FC236}">
                <a16:creationId xmlns:a16="http://schemas.microsoft.com/office/drawing/2014/main" xmlns="" id="{6C21607F-5890-6248-822B-36C9A5620878}"/>
              </a:ext>
            </a:extLst>
          </p:cNvPr>
          <p:cNvSpPr>
            <a:spLocks noGrp="1"/>
          </p:cNvSpPr>
          <p:nvPr>
            <p:ph idx="1"/>
          </p:nvPr>
        </p:nvSpPr>
        <p:spPr/>
        <p:txBody>
          <a:bodyPr>
            <a:normAutofit/>
          </a:bodyPr>
          <a:lstStyle/>
          <a:p>
            <a:r>
              <a:rPr lang="en-CA" dirty="0" smtClean="0"/>
              <a:t>The </a:t>
            </a:r>
            <a:r>
              <a:rPr lang="en-CA" dirty="0"/>
              <a:t>linked NPRI-GHGPR-ASM </a:t>
            </a:r>
            <a:r>
              <a:rPr lang="en-CA" dirty="0" smtClean="0"/>
              <a:t>micro data, </a:t>
            </a:r>
            <a:r>
              <a:rPr lang="en-CA" dirty="0"/>
              <a:t>which combines information from three </a:t>
            </a:r>
            <a:r>
              <a:rPr lang="en-CA" dirty="0" smtClean="0"/>
              <a:t>sources:</a:t>
            </a:r>
            <a:endParaRPr lang="en-CA" dirty="0"/>
          </a:p>
          <a:p>
            <a:pPr lvl="1"/>
            <a:r>
              <a:rPr lang="en-CA" dirty="0" smtClean="0"/>
              <a:t>the </a:t>
            </a:r>
            <a:r>
              <a:rPr lang="en-CA" dirty="0"/>
              <a:t>National Pollutant Release Inventory (NPRI);</a:t>
            </a:r>
          </a:p>
          <a:p>
            <a:pPr lvl="1"/>
            <a:r>
              <a:rPr lang="en-CA" dirty="0"/>
              <a:t>the Greenhouse Gas Reporting Program (</a:t>
            </a:r>
            <a:r>
              <a:rPr lang="en-CA" dirty="0" smtClean="0"/>
              <a:t>GHGRP); </a:t>
            </a:r>
            <a:r>
              <a:rPr lang="en-CA" dirty="0"/>
              <a:t>and </a:t>
            </a:r>
          </a:p>
          <a:p>
            <a:pPr lvl="1"/>
            <a:r>
              <a:rPr lang="en-CA" dirty="0"/>
              <a:t>the Annual Survey of Manufacturers (ASM).</a:t>
            </a:r>
          </a:p>
          <a:p>
            <a:r>
              <a:rPr lang="en-CA" dirty="0" smtClean="0"/>
              <a:t>The </a:t>
            </a:r>
            <a:r>
              <a:rPr lang="en-CA" dirty="0"/>
              <a:t>NPRI-GHG-ASM </a:t>
            </a:r>
            <a:r>
              <a:rPr lang="en-CA" dirty="0" smtClean="0"/>
              <a:t>data </a:t>
            </a:r>
            <a:r>
              <a:rPr lang="en-CA" dirty="0"/>
              <a:t>is the most comprehensive source of undesirable output and production information available </a:t>
            </a:r>
            <a:r>
              <a:rPr lang="en-CA" dirty="0" smtClean="0"/>
              <a:t>at the establishment level in </a:t>
            </a:r>
            <a:r>
              <a:rPr lang="en-CA" dirty="0" smtClean="0"/>
              <a:t>Canada.</a:t>
            </a:r>
            <a:endParaRPr lang="en-CA" dirty="0"/>
          </a:p>
          <a:p>
            <a:r>
              <a:rPr lang="en-CA" dirty="0" smtClean="0"/>
              <a:t>It </a:t>
            </a:r>
            <a:r>
              <a:rPr lang="en-CA" dirty="0"/>
              <a:t>includes plant-level emissions, abatement activities, and production </a:t>
            </a:r>
            <a:r>
              <a:rPr lang="en-CA" dirty="0" smtClean="0"/>
              <a:t>information </a:t>
            </a:r>
            <a:r>
              <a:rPr lang="en-CA" dirty="0"/>
              <a:t>for most Canadian manufacturing plants that are significant producers of undesirable </a:t>
            </a:r>
            <a:r>
              <a:rPr lang="en-CA" dirty="0" smtClean="0"/>
              <a:t>outputs.</a:t>
            </a:r>
            <a:endParaRPr lang="en-CA" dirty="0"/>
          </a:p>
          <a:p>
            <a:endParaRPr lang="en-US"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6</a:t>
            </a:fld>
            <a:endParaRPr lang="en-US" dirty="0"/>
          </a:p>
        </p:txBody>
      </p:sp>
    </p:spTree>
    <p:extLst>
      <p:ext uri="{BB962C8B-B14F-4D97-AF65-F5344CB8AC3E}">
        <p14:creationId xmlns:p14="http://schemas.microsoft.com/office/powerpoint/2010/main" val="1409963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normAutofit/>
          </a:bodyPr>
          <a:lstStyle/>
          <a:p>
            <a:r>
              <a:rPr lang="en-US" dirty="0" smtClean="0"/>
              <a:t>More about data</a:t>
            </a:r>
            <a:br>
              <a:rPr lang="en-US" dirty="0" smtClean="0"/>
            </a:br>
            <a:endParaRPr lang="en-US" dirty="0"/>
          </a:p>
        </p:txBody>
      </p:sp>
      <p:sp>
        <p:nvSpPr>
          <p:cNvPr id="3" name="Content Placeholder 2">
            <a:extLst>
              <a:ext uri="{FF2B5EF4-FFF2-40B4-BE49-F238E27FC236}">
                <a16:creationId xmlns:a16="http://schemas.microsoft.com/office/drawing/2014/main" xmlns="" id="{6C21607F-5890-6248-822B-36C9A5620878}"/>
              </a:ext>
            </a:extLst>
          </p:cNvPr>
          <p:cNvSpPr>
            <a:spLocks noGrp="1"/>
          </p:cNvSpPr>
          <p:nvPr>
            <p:ph idx="1"/>
          </p:nvPr>
        </p:nvSpPr>
        <p:spPr/>
        <p:txBody>
          <a:bodyPr>
            <a:normAutofit/>
          </a:bodyPr>
          <a:lstStyle/>
          <a:p>
            <a:pPr lvl="0"/>
            <a:r>
              <a:rPr lang="en-CA" dirty="0" smtClean="0"/>
              <a:t>ASM is an annual survey and collects information on output and inputs for essentially all manufacturing </a:t>
            </a:r>
            <a:r>
              <a:rPr lang="en-CA" dirty="0" smtClean="0"/>
              <a:t>plants.</a:t>
            </a:r>
            <a:endParaRPr lang="en-CA" dirty="0"/>
          </a:p>
          <a:p>
            <a:pPr lvl="0"/>
            <a:r>
              <a:rPr lang="en-CA" dirty="0"/>
              <a:t>The pollution and GHG emissions data </a:t>
            </a:r>
            <a:r>
              <a:rPr lang="en-CA" dirty="0" smtClean="0"/>
              <a:t>are collected annually by </a:t>
            </a:r>
            <a:r>
              <a:rPr lang="en-CA" dirty="0"/>
              <a:t>Environment and Climate Change Canada (</a:t>
            </a:r>
            <a:r>
              <a:rPr lang="en-CA" dirty="0" smtClean="0"/>
              <a:t>ECCC) under </a:t>
            </a:r>
            <a:r>
              <a:rPr lang="en-CA" dirty="0"/>
              <a:t>the authority of the Canadian Environmental Protection Act, 1999. </a:t>
            </a:r>
            <a:r>
              <a:rPr lang="en-CA" dirty="0" smtClean="0"/>
              <a:t>All </a:t>
            </a:r>
            <a:r>
              <a:rPr lang="en-CA" dirty="0"/>
              <a:t>industrial establishments (not just manufacturers) that meet specified criteria and release thresholds must report annually to ECCC on their emissions of various GHGs (for the GHGRP) and of over 300 pollutants (for the NPRI</a:t>
            </a:r>
            <a:r>
              <a:rPr lang="en-CA" dirty="0" smtClean="0"/>
              <a:t>).</a:t>
            </a:r>
            <a:endParaRPr lang="en-CA"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7</a:t>
            </a:fld>
            <a:endParaRPr lang="en-US" dirty="0"/>
          </a:p>
        </p:txBody>
      </p:sp>
    </p:spTree>
    <p:extLst>
      <p:ext uri="{BB962C8B-B14F-4D97-AF65-F5344CB8AC3E}">
        <p14:creationId xmlns:p14="http://schemas.microsoft.com/office/powerpoint/2010/main" val="10287810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C99A87-B9FE-4140-BC5C-CFFC60D7958D}"/>
              </a:ext>
            </a:extLst>
          </p:cNvPr>
          <p:cNvSpPr>
            <a:spLocks noGrp="1"/>
          </p:cNvSpPr>
          <p:nvPr>
            <p:ph type="title"/>
          </p:nvPr>
        </p:nvSpPr>
        <p:spPr/>
        <p:txBody>
          <a:bodyPr/>
          <a:lstStyle/>
          <a:p>
            <a:r>
              <a:rPr lang="en-GB" dirty="0"/>
              <a:t>Releases of </a:t>
            </a:r>
            <a:r>
              <a:rPr lang="en-GB" dirty="0" smtClean="0"/>
              <a:t>greenhouse </a:t>
            </a:r>
            <a:r>
              <a:rPr lang="en-GB" dirty="0"/>
              <a:t>g</a:t>
            </a:r>
            <a:r>
              <a:rPr lang="en-GB" dirty="0" smtClean="0"/>
              <a:t>ases</a:t>
            </a:r>
            <a:r>
              <a:rPr lang="en-GB" dirty="0"/>
              <a:t>: </a:t>
            </a:r>
            <a:r>
              <a:rPr lang="en-GB" dirty="0" smtClean="0"/>
              <a:t>manufacturing</a:t>
            </a:r>
            <a:r>
              <a:rPr lang="en-GB" dirty="0"/>
              <a:t>, 2004 to </a:t>
            </a:r>
            <a:r>
              <a:rPr lang="en-GB" dirty="0" smtClean="0"/>
              <a:t>2012</a:t>
            </a:r>
            <a:r>
              <a:rPr lang="en-US" dirty="0" smtClean="0"/>
              <a:t/>
            </a:r>
            <a:br>
              <a:rPr lang="en-US" dirty="0" smtClean="0"/>
            </a:br>
            <a:endParaRPr lang="en-US" dirty="0"/>
          </a:p>
        </p:txBody>
      </p:sp>
      <p:sp>
        <p:nvSpPr>
          <p:cNvPr id="4" name="Slide Number Placeholder 3">
            <a:extLst>
              <a:ext uri="{FF2B5EF4-FFF2-40B4-BE49-F238E27FC236}">
                <a16:creationId xmlns:a16="http://schemas.microsoft.com/office/drawing/2014/main" xmlns="" id="{17838941-14B7-F247-B186-6D8127D13290}"/>
              </a:ext>
            </a:extLst>
          </p:cNvPr>
          <p:cNvSpPr>
            <a:spLocks noGrp="1"/>
          </p:cNvSpPr>
          <p:nvPr>
            <p:ph type="sldNum" sz="quarter" idx="12"/>
          </p:nvPr>
        </p:nvSpPr>
        <p:spPr/>
        <p:txBody>
          <a:bodyPr/>
          <a:lstStyle/>
          <a:p>
            <a:fld id="{EDB761FF-D525-D64B-8909-8CF25B3FD480}" type="slidenum">
              <a:rPr lang="en-US" smtClean="0"/>
              <a:pPr/>
              <a:t>8</a:t>
            </a:fld>
            <a:endParaRPr lang="en-US"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4143" y="2266794"/>
            <a:ext cx="6729064" cy="3384376"/>
          </a:xfrm>
          <a:prstGeom prst="rect">
            <a:avLst/>
          </a:prstGeom>
          <a:noFill/>
        </p:spPr>
      </p:pic>
    </p:spTree>
    <p:extLst>
      <p:ext uri="{BB962C8B-B14F-4D97-AF65-F5344CB8AC3E}">
        <p14:creationId xmlns:p14="http://schemas.microsoft.com/office/powerpoint/2010/main" val="35352435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E75D0166-C4D5-3546-8424-A4359A81115E}" vid="{6971C2D4-411B-9C45-9242-14A9032F94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426</TotalTime>
  <Words>744</Words>
  <Application>Microsoft Office PowerPoint</Application>
  <PresentationFormat>Widescreen</PresentationFormat>
  <Paragraphs>76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Arial MT Std</vt:lpstr>
      <vt:lpstr>Calibri</vt:lpstr>
      <vt:lpstr>Times New Roman</vt:lpstr>
      <vt:lpstr>Office Theme</vt:lpstr>
      <vt:lpstr>Environmentally Adjusted Multifactor Productivity for the Canadian Manufacturing Sector</vt:lpstr>
      <vt:lpstr>Motivations </vt:lpstr>
      <vt:lpstr>Ongoing work on MFP and environment </vt:lpstr>
      <vt:lpstr>Outline </vt:lpstr>
      <vt:lpstr>OECD extended growth accounting framework </vt:lpstr>
      <vt:lpstr>Imputed shadow price of undesirable output </vt:lpstr>
      <vt:lpstr>The NPRI-GHG-ASM Micro Data, 2004 to 2012 </vt:lpstr>
      <vt:lpstr>More about data </vt:lpstr>
      <vt:lpstr>Releases of greenhouse gases: manufacturing, 2004 to 2012 </vt:lpstr>
      <vt:lpstr>Releases of criteria air contaminants: manufacturing, 2004 to 2012 </vt:lpstr>
      <vt:lpstr>Annual growth of GHG and CAC emissions and gross output: manufacturing, 2004-2012 </vt:lpstr>
      <vt:lpstr>Estimated shadow prices of undesirable outputs </vt:lpstr>
      <vt:lpstr>EAMFP and MFP growth </vt:lpstr>
      <vt:lpstr>Conclusions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Kaitlin Bertrand</dc:creator>
  <cp:lastModifiedBy>Gu, Wulong - EAD/DAE</cp:lastModifiedBy>
  <cp:revision>59</cp:revision>
  <cp:lastPrinted>2019-03-28T15:34:18Z</cp:lastPrinted>
  <dcterms:created xsi:type="dcterms:W3CDTF">2019-02-26T15:07:46Z</dcterms:created>
  <dcterms:modified xsi:type="dcterms:W3CDTF">2019-10-28T13:44:57Z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-455173123</vt:i4>
  </property>
  <property fmtid="{D5CDD505-2E9C-101B-9397-08002B2CF9AE}" pid="3" name="_NewReviewCycle">
    <vt:lpwstr/>
  </property>
  <property fmtid="{D5CDD505-2E9C-101B-9397-08002B2CF9AE}" pid="4" name="_EmailSubject">
    <vt:lpwstr>Third meeting of the TFP and Environment Network, 30-31 October, University of Maryland</vt:lpwstr>
  </property>
  <property fmtid="{D5CDD505-2E9C-101B-9397-08002B2CF9AE}" pid="5" name="_AuthorEmail">
    <vt:lpwstr>wulong.gu@canada.ca</vt:lpwstr>
  </property>
  <property fmtid="{D5CDD505-2E9C-101B-9397-08002B2CF9AE}" pid="6" name="_AuthorEmailDisplayName">
    <vt:lpwstr>Gu, Wulong (STATCAN)</vt:lpwstr>
  </property>
  <property fmtid="{D5CDD505-2E9C-101B-9397-08002B2CF9AE}" pid="7" name="_PreviousAdHocReviewCycleID">
    <vt:i4>2115695150</vt:i4>
  </property>
</Properties>
</file>