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4.xml" ContentType="application/vnd.openxmlformats-officedocument.drawingml.chartshapes+xml"/>
  <Override PartName="/ppt/charts/chart5.xml" ContentType="application/vnd.openxmlformats-officedocument.drawingml.chart+xml"/>
  <Override PartName="/ppt/theme/themeOverride1.xml" ContentType="application/vnd.openxmlformats-officedocument.themeOverr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5.xml" ContentType="application/vnd.openxmlformats-officedocument.drawingml.chartshapes+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7" r:id="rId2"/>
    <p:sldId id="258" r:id="rId3"/>
    <p:sldId id="292" r:id="rId4"/>
    <p:sldId id="293" r:id="rId5"/>
    <p:sldId id="259" r:id="rId6"/>
    <p:sldId id="310" r:id="rId7"/>
    <p:sldId id="263" r:id="rId8"/>
    <p:sldId id="264" r:id="rId9"/>
    <p:sldId id="265" r:id="rId10"/>
    <p:sldId id="313" r:id="rId11"/>
    <p:sldId id="266" r:id="rId12"/>
    <p:sldId id="267" r:id="rId13"/>
    <p:sldId id="268" r:id="rId14"/>
    <p:sldId id="269" r:id="rId15"/>
    <p:sldId id="271" r:id="rId16"/>
    <p:sldId id="272" r:id="rId17"/>
    <p:sldId id="273" r:id="rId18"/>
    <p:sldId id="274" r:id="rId19"/>
    <p:sldId id="275" r:id="rId20"/>
    <p:sldId id="306" r:id="rId21"/>
    <p:sldId id="286" r:id="rId22"/>
    <p:sldId id="303" r:id="rId23"/>
    <p:sldId id="322" r:id="rId24"/>
    <p:sldId id="323" r:id="rId25"/>
    <p:sldId id="324" r:id="rId26"/>
    <p:sldId id="314" r:id="rId27"/>
    <p:sldId id="315" r:id="rId28"/>
    <p:sldId id="316" r:id="rId29"/>
    <p:sldId id="320" r:id="rId30"/>
    <p:sldId id="321" r:id="rId31"/>
    <p:sldId id="288" r:id="rId32"/>
    <p:sldId id="300" r:id="rId33"/>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7F3F4"/>
          </a:solidFill>
        </a:fill>
      </a:tcStyle>
    </a:wholeTbl>
    <a:band2H>
      <a:tcTxStyle/>
      <a:tcStyle>
        <a:tcBdr/>
        <a:fill>
          <a:solidFill>
            <a:srgbClr val="F3F9FA"/>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Arial"/>
          <a:ea typeface="Arial"/>
          <a:cs typeface="Arial"/>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Arial"/>
          <a:ea typeface="Arial"/>
          <a:cs typeface="Aria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rial"/>
          <a:ea typeface="Arial"/>
          <a:cs typeface="Arial"/>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rial"/>
          <a:ea typeface="Arial"/>
          <a:cs typeface="Arial"/>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497"/>
    <p:restoredTop sz="94643"/>
  </p:normalViewPr>
  <p:slideViewPr>
    <p:cSldViewPr snapToGrid="0">
      <p:cViewPr varScale="1">
        <p:scale>
          <a:sx n="108" d="100"/>
          <a:sy n="108" d="100"/>
        </p:scale>
        <p:origin x="217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file:///G:\CCAP_Work\International_Comparison\OECD_Workshop\OECD_KAP_Rst.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G:\CCAP_Work\International_Comparison\OECD_Workshop\OECD_KAP_Rst.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oleObject" Target="file:///G:\CCAP_Work\International_Comparison\OECD_Workshop\OECD_KAP_Rst.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oleObject" Target="file:///G:\CCAP_Work\International_Comparison\OECD_Workshop\Some_Descriptive_STAT.xlsx" TargetMode="Externa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4.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6.xml.rels><?xml version="1.0" encoding="UTF-8" standalone="yes"?>
<Relationships xmlns="http://schemas.openxmlformats.org/package/2006/relationships"><Relationship Id="rId3" Type="http://schemas.openxmlformats.org/officeDocument/2006/relationships/oleObject" Target="file:///G:\CCAP_Work\International_Comparison\China_Project\Weiqing_Data_Collection\TFP\Shiji_Comments\figures_data.xlsx" TargetMode="Externa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5.xml"/></Relationships>
</file>

<file path=ppt/charts/_rels/chart7.xml.rels><?xml version="1.0" encoding="UTF-8" standalone="yes"?>
<Relationships xmlns="http://schemas.openxmlformats.org/package/2006/relationships"><Relationship Id="rId3" Type="http://schemas.openxmlformats.org/officeDocument/2006/relationships/oleObject" Target="file:///G:\Management\International_Conference\OECD_WashingtonDC2019\Cattle_estimate.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G:\Management\International_Conference\OECD_WashingtonDC2019\Cattle_estimate.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628606404657799"/>
          <c:y val="4.8226574168423103E-2"/>
          <c:w val="0.828618530196367"/>
          <c:h val="0.77771851940344405"/>
        </c:manualLayout>
      </c:layout>
      <c:lineChart>
        <c:grouping val="standard"/>
        <c:varyColors val="0"/>
        <c:ser>
          <c:idx val="0"/>
          <c:order val="0"/>
          <c:tx>
            <c:strRef>
              <c:f>'Relative Capital Price'!$C$59</c:f>
              <c:strCache>
                <c:ptCount val="1"/>
                <c:pt idx="0">
                  <c:v>Belgium</c:v>
                </c:pt>
              </c:strCache>
            </c:strRef>
          </c:tx>
          <c:spPr>
            <a:ln w="28575" cap="rnd">
              <a:solidFill>
                <a:schemeClr val="accent1"/>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Price'!$C$60:$C$98</c:f>
              <c:numCache>
                <c:formatCode>0.000</c:formatCode>
                <c:ptCount val="39"/>
                <c:pt idx="0">
                  <c:v>0.35177224924892198</c:v>
                </c:pt>
                <c:pt idx="1">
                  <c:v>0.37550418665976198</c:v>
                </c:pt>
                <c:pt idx="2">
                  <c:v>0.45238403259739901</c:v>
                </c:pt>
                <c:pt idx="3">
                  <c:v>0.435233520328969</c:v>
                </c:pt>
                <c:pt idx="4">
                  <c:v>0.48187988384334501</c:v>
                </c:pt>
                <c:pt idx="5">
                  <c:v>0.56239710873001603</c:v>
                </c:pt>
                <c:pt idx="6">
                  <c:v>0.63487689259081104</c:v>
                </c:pt>
                <c:pt idx="7">
                  <c:v>0.73877139195076003</c:v>
                </c:pt>
                <c:pt idx="8">
                  <c:v>0.68776999770603298</c:v>
                </c:pt>
                <c:pt idx="9">
                  <c:v>0.64745905148732696</c:v>
                </c:pt>
                <c:pt idx="10">
                  <c:v>0.59406298935499902</c:v>
                </c:pt>
                <c:pt idx="11">
                  <c:v>0.560770186430812</c:v>
                </c:pt>
                <c:pt idx="12">
                  <c:v>0.56369003695948905</c:v>
                </c:pt>
                <c:pt idx="13">
                  <c:v>0.73843997778234505</c:v>
                </c:pt>
                <c:pt idx="14">
                  <c:v>0.87600263146812896</c:v>
                </c:pt>
                <c:pt idx="15">
                  <c:v>0.90946840762973302</c:v>
                </c:pt>
                <c:pt idx="16">
                  <c:v>0.90725946588985196</c:v>
                </c:pt>
                <c:pt idx="17">
                  <c:v>1.110084427961106</c:v>
                </c:pt>
                <c:pt idx="18">
                  <c:v>1.1370628090143009</c:v>
                </c:pt>
                <c:pt idx="19">
                  <c:v>1.2619957063976821</c:v>
                </c:pt>
                <c:pt idx="20">
                  <c:v>1.1248982939681771</c:v>
                </c:pt>
                <c:pt idx="21">
                  <c:v>1.1471589735736181</c:v>
                </c:pt>
                <c:pt idx="22">
                  <c:v>1.3418260842334579</c:v>
                </c:pt>
                <c:pt idx="23">
                  <c:v>1.261972087321549</c:v>
                </c:pt>
                <c:pt idx="24">
                  <c:v>1.116043978429067</c:v>
                </c:pt>
                <c:pt idx="25">
                  <c:v>1.0990756326353159</c:v>
                </c:pt>
                <c:pt idx="26">
                  <c:v>1.0730574922420271</c:v>
                </c:pt>
                <c:pt idx="27">
                  <c:v>0.94702885548544902</c:v>
                </c:pt>
                <c:pt idx="28">
                  <c:v>0.89935934771042303</c:v>
                </c:pt>
                <c:pt idx="29">
                  <c:v>0.91969564887010202</c:v>
                </c:pt>
                <c:pt idx="30">
                  <c:v>1.081745050206659</c:v>
                </c:pt>
                <c:pt idx="31">
                  <c:v>1.16643810894889</c:v>
                </c:pt>
                <c:pt idx="32">
                  <c:v>1.151532074127418</c:v>
                </c:pt>
                <c:pt idx="33">
                  <c:v>1.2332400559564889</c:v>
                </c:pt>
                <c:pt idx="34">
                  <c:v>1.4363509562413039</c:v>
                </c:pt>
                <c:pt idx="35">
                  <c:v>1.628493622530121</c:v>
                </c:pt>
                <c:pt idx="36">
                  <c:v>1.6314918089498891</c:v>
                </c:pt>
                <c:pt idx="37">
                  <c:v>1.6458254752445309</c:v>
                </c:pt>
                <c:pt idx="38">
                  <c:v>1.854706227697178</c:v>
                </c:pt>
              </c:numCache>
            </c:numRef>
          </c:val>
          <c:smooth val="0"/>
          <c:extLst>
            <c:ext xmlns:c16="http://schemas.microsoft.com/office/drawing/2014/chart" uri="{C3380CC4-5D6E-409C-BE32-E72D297353CC}">
              <c16:uniqueId val="{00000000-13DA-472B-86DD-C1AE3628C3D7}"/>
            </c:ext>
          </c:extLst>
        </c:ser>
        <c:ser>
          <c:idx val="1"/>
          <c:order val="1"/>
          <c:tx>
            <c:strRef>
              <c:f>'Relative Capital Price'!$D$59</c:f>
              <c:strCache>
                <c:ptCount val="1"/>
                <c:pt idx="0">
                  <c:v>Denmark</c:v>
                </c:pt>
              </c:strCache>
            </c:strRef>
          </c:tx>
          <c:spPr>
            <a:ln w="28575" cap="rnd">
              <a:solidFill>
                <a:schemeClr val="accent2"/>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Price'!$D$60:$D$98</c:f>
              <c:numCache>
                <c:formatCode>0.000</c:formatCode>
                <c:ptCount val="39"/>
                <c:pt idx="0">
                  <c:v>0.22715713870277501</c:v>
                </c:pt>
                <c:pt idx="1">
                  <c:v>0.29374169999344502</c:v>
                </c:pt>
                <c:pt idx="2">
                  <c:v>0.33228997944231697</c:v>
                </c:pt>
                <c:pt idx="3">
                  <c:v>0.333559206684862</c:v>
                </c:pt>
                <c:pt idx="4">
                  <c:v>0.36590926062462897</c:v>
                </c:pt>
                <c:pt idx="5">
                  <c:v>0.462591247819783</c:v>
                </c:pt>
                <c:pt idx="6">
                  <c:v>0.59020749781137505</c:v>
                </c:pt>
                <c:pt idx="7">
                  <c:v>0.64745853862461999</c:v>
                </c:pt>
                <c:pt idx="8">
                  <c:v>0.63398265902061501</c:v>
                </c:pt>
                <c:pt idx="9">
                  <c:v>0.72599568578022999</c:v>
                </c:pt>
                <c:pt idx="10">
                  <c:v>0.60899882910469905</c:v>
                </c:pt>
                <c:pt idx="11">
                  <c:v>0.54265503033915297</c:v>
                </c:pt>
                <c:pt idx="12">
                  <c:v>0.48631188636164502</c:v>
                </c:pt>
                <c:pt idx="13">
                  <c:v>0.69290896443888195</c:v>
                </c:pt>
                <c:pt idx="14">
                  <c:v>1.061237290014498</c:v>
                </c:pt>
                <c:pt idx="15">
                  <c:v>1.1297386255346971</c:v>
                </c:pt>
                <c:pt idx="16">
                  <c:v>1.1498314611404581</c:v>
                </c:pt>
                <c:pt idx="17">
                  <c:v>1.3765305036573521</c:v>
                </c:pt>
                <c:pt idx="18">
                  <c:v>1.2313097149902521</c:v>
                </c:pt>
                <c:pt idx="19">
                  <c:v>1.460311321911163</c:v>
                </c:pt>
                <c:pt idx="20">
                  <c:v>1.3897213965138819</c:v>
                </c:pt>
                <c:pt idx="21">
                  <c:v>1.5386164436226819</c:v>
                </c:pt>
                <c:pt idx="22">
                  <c:v>1.767166693685658</c:v>
                </c:pt>
                <c:pt idx="23">
                  <c:v>1.7883220881639099</c:v>
                </c:pt>
                <c:pt idx="24">
                  <c:v>1.483593292834025</c:v>
                </c:pt>
                <c:pt idx="25">
                  <c:v>1.3545331579230331</c:v>
                </c:pt>
                <c:pt idx="26">
                  <c:v>1.319237600648256</c:v>
                </c:pt>
                <c:pt idx="27">
                  <c:v>1.213626636691691</c:v>
                </c:pt>
                <c:pt idx="28">
                  <c:v>1.1070089844584929</c:v>
                </c:pt>
                <c:pt idx="29">
                  <c:v>1.1725680242683501</c:v>
                </c:pt>
                <c:pt idx="30">
                  <c:v>1.3606885903723649</c:v>
                </c:pt>
                <c:pt idx="31">
                  <c:v>1.5321374061966471</c:v>
                </c:pt>
                <c:pt idx="32">
                  <c:v>1.472715188808932</c:v>
                </c:pt>
                <c:pt idx="33">
                  <c:v>1.46969812969168</c:v>
                </c:pt>
                <c:pt idx="34">
                  <c:v>1.7422566731101901</c:v>
                </c:pt>
                <c:pt idx="35">
                  <c:v>2.0124792012811139</c:v>
                </c:pt>
                <c:pt idx="36">
                  <c:v>1.779585416534184</c:v>
                </c:pt>
                <c:pt idx="37">
                  <c:v>1.8173010108501619</c:v>
                </c:pt>
                <c:pt idx="38">
                  <c:v>1.7274635619446841</c:v>
                </c:pt>
              </c:numCache>
            </c:numRef>
          </c:val>
          <c:smooth val="0"/>
          <c:extLst>
            <c:ext xmlns:c16="http://schemas.microsoft.com/office/drawing/2014/chart" uri="{C3380CC4-5D6E-409C-BE32-E72D297353CC}">
              <c16:uniqueId val="{00000001-13DA-472B-86DD-C1AE3628C3D7}"/>
            </c:ext>
          </c:extLst>
        </c:ser>
        <c:ser>
          <c:idx val="2"/>
          <c:order val="2"/>
          <c:tx>
            <c:strRef>
              <c:f>'Relative Capital Price'!$E$59</c:f>
              <c:strCache>
                <c:ptCount val="1"/>
                <c:pt idx="0">
                  <c:v>Germany</c:v>
                </c:pt>
              </c:strCache>
            </c:strRef>
          </c:tx>
          <c:spPr>
            <a:ln w="28575" cap="rnd">
              <a:solidFill>
                <a:schemeClr val="accent3"/>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Price'!$E$60:$E$98</c:f>
              <c:numCache>
                <c:formatCode>0.000</c:formatCode>
                <c:ptCount val="39"/>
                <c:pt idx="0">
                  <c:v>0.23235435493172901</c:v>
                </c:pt>
                <c:pt idx="1">
                  <c:v>0.26246382575153399</c:v>
                </c:pt>
                <c:pt idx="2">
                  <c:v>0.28310473959467403</c:v>
                </c:pt>
                <c:pt idx="3">
                  <c:v>0.27408600535897698</c:v>
                </c:pt>
                <c:pt idx="4">
                  <c:v>0.29415482809571902</c:v>
                </c:pt>
                <c:pt idx="5">
                  <c:v>0.34477564770077002</c:v>
                </c:pt>
                <c:pt idx="6">
                  <c:v>0.41553775544361499</c:v>
                </c:pt>
                <c:pt idx="7">
                  <c:v>0.49302022872041701</c:v>
                </c:pt>
                <c:pt idx="8">
                  <c:v>0.47680220673440898</c:v>
                </c:pt>
                <c:pt idx="9">
                  <c:v>0.49747415044233301</c:v>
                </c:pt>
                <c:pt idx="10">
                  <c:v>0.47917610150816398</c:v>
                </c:pt>
                <c:pt idx="11">
                  <c:v>0.436352068282364</c:v>
                </c:pt>
                <c:pt idx="12">
                  <c:v>0.44643620816763502</c:v>
                </c:pt>
                <c:pt idx="13">
                  <c:v>0.61579844039305098</c:v>
                </c:pt>
                <c:pt idx="14">
                  <c:v>0.744739874727951</c:v>
                </c:pt>
                <c:pt idx="15">
                  <c:v>0.80852918889608105</c:v>
                </c:pt>
                <c:pt idx="16">
                  <c:v>0.81059702997531902</c:v>
                </c:pt>
                <c:pt idx="17">
                  <c:v>1.039825296731369</c:v>
                </c:pt>
                <c:pt idx="18">
                  <c:v>1.105236591669605</c:v>
                </c:pt>
                <c:pt idx="19">
                  <c:v>1.202216886896432</c:v>
                </c:pt>
                <c:pt idx="20">
                  <c:v>1.0999651517345399</c:v>
                </c:pt>
                <c:pt idx="21">
                  <c:v>1.1136807275448111</c:v>
                </c:pt>
                <c:pt idx="22">
                  <c:v>1.282008511932081</c:v>
                </c:pt>
                <c:pt idx="23">
                  <c:v>1.2911082233103179</c:v>
                </c:pt>
                <c:pt idx="24">
                  <c:v>1.129442766427234</c:v>
                </c:pt>
                <c:pt idx="25">
                  <c:v>1.070805217644484</c:v>
                </c:pt>
                <c:pt idx="26">
                  <c:v>1.0119486311896011</c:v>
                </c:pt>
                <c:pt idx="27">
                  <c:v>0.91896864034111203</c:v>
                </c:pt>
                <c:pt idx="28">
                  <c:v>0.93697517792012297</c:v>
                </c:pt>
                <c:pt idx="29">
                  <c:v>0.96395317595949004</c:v>
                </c:pt>
                <c:pt idx="30">
                  <c:v>1.092997019234081</c:v>
                </c:pt>
                <c:pt idx="31">
                  <c:v>1.1675495644241241</c:v>
                </c:pt>
                <c:pt idx="32">
                  <c:v>1.2852477946492169</c:v>
                </c:pt>
                <c:pt idx="33">
                  <c:v>1.3292784685722301</c:v>
                </c:pt>
                <c:pt idx="34">
                  <c:v>1.537569173203297</c:v>
                </c:pt>
                <c:pt idx="35">
                  <c:v>1.7978970149481941</c:v>
                </c:pt>
                <c:pt idx="36">
                  <c:v>1.6585150752904261</c:v>
                </c:pt>
                <c:pt idx="37">
                  <c:v>1.5084247906435819</c:v>
                </c:pt>
                <c:pt idx="38">
                  <c:v>1.528084800505042</c:v>
                </c:pt>
              </c:numCache>
            </c:numRef>
          </c:val>
          <c:smooth val="0"/>
          <c:extLst>
            <c:ext xmlns:c16="http://schemas.microsoft.com/office/drawing/2014/chart" uri="{C3380CC4-5D6E-409C-BE32-E72D297353CC}">
              <c16:uniqueId val="{00000002-13DA-472B-86DD-C1AE3628C3D7}"/>
            </c:ext>
          </c:extLst>
        </c:ser>
        <c:ser>
          <c:idx val="3"/>
          <c:order val="3"/>
          <c:tx>
            <c:strRef>
              <c:f>'Relative Capital Price'!$F$59</c:f>
              <c:strCache>
                <c:ptCount val="1"/>
                <c:pt idx="0">
                  <c:v>Greece</c:v>
                </c:pt>
              </c:strCache>
            </c:strRef>
          </c:tx>
          <c:spPr>
            <a:ln w="28575" cap="rnd">
              <a:solidFill>
                <a:schemeClr val="accent4"/>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Price'!$F$60:$F$98</c:f>
              <c:numCache>
                <c:formatCode>0.000</c:formatCode>
                <c:ptCount val="39"/>
                <c:pt idx="0">
                  <c:v>0.194045769123388</c:v>
                </c:pt>
                <c:pt idx="1">
                  <c:v>0.24084290255193999</c:v>
                </c:pt>
                <c:pt idx="2">
                  <c:v>0.27606530234440801</c:v>
                </c:pt>
                <c:pt idx="3">
                  <c:v>0.27890263717589597</c:v>
                </c:pt>
                <c:pt idx="4">
                  <c:v>0.32261746089830801</c:v>
                </c:pt>
                <c:pt idx="5">
                  <c:v>0.37526825211808301</c:v>
                </c:pt>
                <c:pt idx="6">
                  <c:v>0.44331929144205201</c:v>
                </c:pt>
                <c:pt idx="7">
                  <c:v>0.48494746769604202</c:v>
                </c:pt>
                <c:pt idx="8">
                  <c:v>0.47594180646358297</c:v>
                </c:pt>
                <c:pt idx="9">
                  <c:v>0.51060206826841004</c:v>
                </c:pt>
                <c:pt idx="10">
                  <c:v>0.459105155953482</c:v>
                </c:pt>
                <c:pt idx="11">
                  <c:v>0.42409417542905797</c:v>
                </c:pt>
                <c:pt idx="12">
                  <c:v>0.38346249168312901</c:v>
                </c:pt>
                <c:pt idx="13">
                  <c:v>0.45880411765849399</c:v>
                </c:pt>
                <c:pt idx="14">
                  <c:v>0.61589016893596404</c:v>
                </c:pt>
                <c:pt idx="15">
                  <c:v>0.67768724369190703</c:v>
                </c:pt>
                <c:pt idx="16">
                  <c:v>0.71231350759837697</c:v>
                </c:pt>
                <c:pt idx="17">
                  <c:v>0.89061804939635902</c:v>
                </c:pt>
                <c:pt idx="18">
                  <c:v>1.0522040113456459</c:v>
                </c:pt>
                <c:pt idx="19">
                  <c:v>1.207527297336602</c:v>
                </c:pt>
                <c:pt idx="20">
                  <c:v>1.1770414434693599</c:v>
                </c:pt>
                <c:pt idx="21">
                  <c:v>1.2339251522097741</c:v>
                </c:pt>
                <c:pt idx="22">
                  <c:v>1.3088280479822061</c:v>
                </c:pt>
                <c:pt idx="23">
                  <c:v>1.3012570677247131</c:v>
                </c:pt>
                <c:pt idx="24">
                  <c:v>1.0563501723782931</c:v>
                </c:pt>
                <c:pt idx="25">
                  <c:v>0.96536667479424099</c:v>
                </c:pt>
                <c:pt idx="26">
                  <c:v>0.96620445102619801</c:v>
                </c:pt>
                <c:pt idx="27">
                  <c:v>0.80069120544535299</c:v>
                </c:pt>
                <c:pt idx="28">
                  <c:v>0.73734028754799696</c:v>
                </c:pt>
                <c:pt idx="29">
                  <c:v>0.82422637135077603</c:v>
                </c:pt>
                <c:pt idx="30">
                  <c:v>0.97751542417412096</c:v>
                </c:pt>
                <c:pt idx="31">
                  <c:v>1.0825501437251479</c:v>
                </c:pt>
                <c:pt idx="32">
                  <c:v>1.112937327830027</c:v>
                </c:pt>
                <c:pt idx="33">
                  <c:v>1.0660912696906071</c:v>
                </c:pt>
                <c:pt idx="34">
                  <c:v>1.2486460598150051</c:v>
                </c:pt>
                <c:pt idx="35">
                  <c:v>1.4205625107936131</c:v>
                </c:pt>
                <c:pt idx="36">
                  <c:v>1.280784040625732</c:v>
                </c:pt>
                <c:pt idx="37">
                  <c:v>1.584921359183058</c:v>
                </c:pt>
                <c:pt idx="38">
                  <c:v>2.2027544474647871</c:v>
                </c:pt>
              </c:numCache>
            </c:numRef>
          </c:val>
          <c:smooth val="0"/>
          <c:extLst>
            <c:ext xmlns:c16="http://schemas.microsoft.com/office/drawing/2014/chart" uri="{C3380CC4-5D6E-409C-BE32-E72D297353CC}">
              <c16:uniqueId val="{00000003-13DA-472B-86DD-C1AE3628C3D7}"/>
            </c:ext>
          </c:extLst>
        </c:ser>
        <c:ser>
          <c:idx val="4"/>
          <c:order val="4"/>
          <c:tx>
            <c:strRef>
              <c:f>'Relative Capital Price'!$G$59</c:f>
              <c:strCache>
                <c:ptCount val="1"/>
                <c:pt idx="0">
                  <c:v>Spain</c:v>
                </c:pt>
              </c:strCache>
            </c:strRef>
          </c:tx>
          <c:spPr>
            <a:ln w="28575" cap="rnd">
              <a:solidFill>
                <a:schemeClr val="accent5"/>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Price'!$G$60:$G$98</c:f>
              <c:numCache>
                <c:formatCode>0.000</c:formatCode>
                <c:ptCount val="39"/>
                <c:pt idx="0">
                  <c:v>0.17572441871795899</c:v>
                </c:pt>
                <c:pt idx="1">
                  <c:v>0.203126383824493</c:v>
                </c:pt>
                <c:pt idx="2">
                  <c:v>0.23010254659878199</c:v>
                </c:pt>
                <c:pt idx="3">
                  <c:v>0.22305881980144801</c:v>
                </c:pt>
                <c:pt idx="4">
                  <c:v>0.21497247598878899</c:v>
                </c:pt>
                <c:pt idx="5">
                  <c:v>0.26851457367159198</c:v>
                </c:pt>
                <c:pt idx="6">
                  <c:v>0.35424686901861502</c:v>
                </c:pt>
                <c:pt idx="7">
                  <c:v>0.346838220967497</c:v>
                </c:pt>
                <c:pt idx="8">
                  <c:v>0.33434662239395102</c:v>
                </c:pt>
                <c:pt idx="9">
                  <c:v>0.32930955393349498</c:v>
                </c:pt>
                <c:pt idx="10">
                  <c:v>0.307234959843522</c:v>
                </c:pt>
                <c:pt idx="11">
                  <c:v>0.30965824792298002</c:v>
                </c:pt>
                <c:pt idx="12">
                  <c:v>0.31109234758205501</c:v>
                </c:pt>
                <c:pt idx="13">
                  <c:v>0.42130594615691402</c:v>
                </c:pt>
                <c:pt idx="14">
                  <c:v>0.510059698521239</c:v>
                </c:pt>
                <c:pt idx="15">
                  <c:v>0.60368364182700196</c:v>
                </c:pt>
                <c:pt idx="16">
                  <c:v>0.69444478029623702</c:v>
                </c:pt>
                <c:pt idx="17">
                  <c:v>0.95429977700689905</c:v>
                </c:pt>
                <c:pt idx="18">
                  <c:v>0.95090110069640998</c:v>
                </c:pt>
                <c:pt idx="19">
                  <c:v>0.99733847042611501</c:v>
                </c:pt>
                <c:pt idx="20">
                  <c:v>0.73721300234337295</c:v>
                </c:pt>
                <c:pt idx="21">
                  <c:v>0.707526322532258</c:v>
                </c:pt>
                <c:pt idx="22">
                  <c:v>0.91787863004928305</c:v>
                </c:pt>
                <c:pt idx="23">
                  <c:v>0.89558474301372204</c:v>
                </c:pt>
                <c:pt idx="24">
                  <c:v>0.65770051658233597</c:v>
                </c:pt>
                <c:pt idx="25">
                  <c:v>0.58440971635466099</c:v>
                </c:pt>
                <c:pt idx="26">
                  <c:v>0.53773899253707402</c:v>
                </c:pt>
                <c:pt idx="27">
                  <c:v>0.494698817214975</c:v>
                </c:pt>
                <c:pt idx="28">
                  <c:v>0.54942915547867199</c:v>
                </c:pt>
                <c:pt idx="29">
                  <c:v>0.577073832005633</c:v>
                </c:pt>
                <c:pt idx="30">
                  <c:v>0.69878996756725498</c:v>
                </c:pt>
                <c:pt idx="31">
                  <c:v>0.75507487054685096</c:v>
                </c:pt>
                <c:pt idx="32">
                  <c:v>0.78859860902576295</c:v>
                </c:pt>
                <c:pt idx="33">
                  <c:v>0.83453639155981596</c:v>
                </c:pt>
                <c:pt idx="34">
                  <c:v>0.95195028947328098</c:v>
                </c:pt>
                <c:pt idx="35">
                  <c:v>1.095820386744772</c:v>
                </c:pt>
                <c:pt idx="36">
                  <c:v>1.058299984596776</c:v>
                </c:pt>
                <c:pt idx="37">
                  <c:v>1.0900449863709141</c:v>
                </c:pt>
                <c:pt idx="38">
                  <c:v>1.0890055239413019</c:v>
                </c:pt>
              </c:numCache>
            </c:numRef>
          </c:val>
          <c:smooth val="0"/>
          <c:extLst>
            <c:ext xmlns:c16="http://schemas.microsoft.com/office/drawing/2014/chart" uri="{C3380CC4-5D6E-409C-BE32-E72D297353CC}">
              <c16:uniqueId val="{00000004-13DA-472B-86DD-C1AE3628C3D7}"/>
            </c:ext>
          </c:extLst>
        </c:ser>
        <c:ser>
          <c:idx val="5"/>
          <c:order val="5"/>
          <c:tx>
            <c:strRef>
              <c:f>'Relative Capital Price'!$H$59</c:f>
              <c:strCache>
                <c:ptCount val="1"/>
                <c:pt idx="0">
                  <c:v>France</c:v>
                </c:pt>
              </c:strCache>
            </c:strRef>
          </c:tx>
          <c:spPr>
            <a:ln w="28575" cap="rnd">
              <a:solidFill>
                <a:schemeClr val="accent6"/>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Price'!$H$60:$H$98</c:f>
              <c:numCache>
                <c:formatCode>0.000</c:formatCode>
                <c:ptCount val="39"/>
                <c:pt idx="0">
                  <c:v>0.28452382049115699</c:v>
                </c:pt>
                <c:pt idx="1">
                  <c:v>0.29356143582937799</c:v>
                </c:pt>
                <c:pt idx="2">
                  <c:v>0.40465033677929602</c:v>
                </c:pt>
                <c:pt idx="3">
                  <c:v>0.38778848221678103</c:v>
                </c:pt>
                <c:pt idx="4">
                  <c:v>0.40243256261959598</c:v>
                </c:pt>
                <c:pt idx="5">
                  <c:v>0.47640405483813397</c:v>
                </c:pt>
                <c:pt idx="6">
                  <c:v>0.53030573760960498</c:v>
                </c:pt>
                <c:pt idx="7">
                  <c:v>0.58516579119940804</c:v>
                </c:pt>
                <c:pt idx="8">
                  <c:v>0.54395213311207802</c:v>
                </c:pt>
                <c:pt idx="9">
                  <c:v>0.55407674106995097</c:v>
                </c:pt>
                <c:pt idx="10">
                  <c:v>0.55282389348037397</c:v>
                </c:pt>
                <c:pt idx="11">
                  <c:v>0.51409774716733603</c:v>
                </c:pt>
                <c:pt idx="12">
                  <c:v>0.51359994278960897</c:v>
                </c:pt>
                <c:pt idx="13">
                  <c:v>0.67102480430203904</c:v>
                </c:pt>
                <c:pt idx="14">
                  <c:v>0.85281383979855097</c:v>
                </c:pt>
                <c:pt idx="15">
                  <c:v>0.94669591865626201</c:v>
                </c:pt>
                <c:pt idx="16">
                  <c:v>0.96835523918704702</c:v>
                </c:pt>
                <c:pt idx="17">
                  <c:v>1.2740537747987879</c:v>
                </c:pt>
                <c:pt idx="18">
                  <c:v>1.3120950795784609</c:v>
                </c:pt>
                <c:pt idx="19">
                  <c:v>1.4732514032041391</c:v>
                </c:pt>
                <c:pt idx="20">
                  <c:v>1.345558918770718</c:v>
                </c:pt>
                <c:pt idx="21">
                  <c:v>1.356751234905796</c:v>
                </c:pt>
                <c:pt idx="22">
                  <c:v>1.5571702561490119</c:v>
                </c:pt>
                <c:pt idx="23">
                  <c:v>1.479621255850317</c:v>
                </c:pt>
                <c:pt idx="24">
                  <c:v>1.2670422001036441</c:v>
                </c:pt>
                <c:pt idx="25">
                  <c:v>1.1886571587105359</c:v>
                </c:pt>
                <c:pt idx="26">
                  <c:v>1.118577016393606</c:v>
                </c:pt>
                <c:pt idx="27">
                  <c:v>0.99590216012591903</c:v>
                </c:pt>
                <c:pt idx="28">
                  <c:v>1.011100108357585</c:v>
                </c:pt>
                <c:pt idx="29">
                  <c:v>1.0904108303294799</c:v>
                </c:pt>
                <c:pt idx="30">
                  <c:v>1.275222786230743</c:v>
                </c:pt>
                <c:pt idx="31">
                  <c:v>1.355149858206004</c:v>
                </c:pt>
                <c:pt idx="32">
                  <c:v>1.307059461949944</c:v>
                </c:pt>
                <c:pt idx="33">
                  <c:v>1.333515894128797</c:v>
                </c:pt>
                <c:pt idx="34">
                  <c:v>1.507196468962912</c:v>
                </c:pt>
                <c:pt idx="35">
                  <c:v>1.673320647609511</c:v>
                </c:pt>
                <c:pt idx="36">
                  <c:v>1.6952605258789011</c:v>
                </c:pt>
                <c:pt idx="37">
                  <c:v>1.5947241638535381</c:v>
                </c:pt>
                <c:pt idx="38">
                  <c:v>1.6847393563672359</c:v>
                </c:pt>
              </c:numCache>
            </c:numRef>
          </c:val>
          <c:smooth val="0"/>
          <c:extLst>
            <c:ext xmlns:c16="http://schemas.microsoft.com/office/drawing/2014/chart" uri="{C3380CC4-5D6E-409C-BE32-E72D297353CC}">
              <c16:uniqueId val="{00000005-13DA-472B-86DD-C1AE3628C3D7}"/>
            </c:ext>
          </c:extLst>
        </c:ser>
        <c:ser>
          <c:idx val="6"/>
          <c:order val="6"/>
          <c:tx>
            <c:strRef>
              <c:f>'Relative Capital Price'!$I$59</c:f>
              <c:strCache>
                <c:ptCount val="1"/>
                <c:pt idx="0">
                  <c:v>Ireland</c:v>
                </c:pt>
              </c:strCache>
            </c:strRef>
          </c:tx>
          <c:spPr>
            <a:ln w="28575" cap="rnd">
              <a:solidFill>
                <a:schemeClr val="accent1">
                  <a:lumMod val="60000"/>
                </a:schemeClr>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Price'!$I$60:$I$98</c:f>
              <c:numCache>
                <c:formatCode>0.000</c:formatCode>
                <c:ptCount val="39"/>
                <c:pt idx="0">
                  <c:v>0.25196118696675401</c:v>
                </c:pt>
                <c:pt idx="1">
                  <c:v>0.32845898427306602</c:v>
                </c:pt>
                <c:pt idx="2">
                  <c:v>0.38165123150484098</c:v>
                </c:pt>
                <c:pt idx="3">
                  <c:v>0.37134682885819997</c:v>
                </c:pt>
                <c:pt idx="4">
                  <c:v>0.350488630688854</c:v>
                </c:pt>
                <c:pt idx="5">
                  <c:v>0.396997719224635</c:v>
                </c:pt>
                <c:pt idx="6">
                  <c:v>0.44266241346225399</c:v>
                </c:pt>
                <c:pt idx="7">
                  <c:v>0.448639060580247</c:v>
                </c:pt>
                <c:pt idx="8">
                  <c:v>0.418025236335065</c:v>
                </c:pt>
                <c:pt idx="9">
                  <c:v>0.41662847936301201</c:v>
                </c:pt>
                <c:pt idx="10">
                  <c:v>0.38907808987425202</c:v>
                </c:pt>
                <c:pt idx="11">
                  <c:v>0.36928621400310901</c:v>
                </c:pt>
                <c:pt idx="12">
                  <c:v>0.383975407516775</c:v>
                </c:pt>
                <c:pt idx="13">
                  <c:v>0.489278407916728</c:v>
                </c:pt>
                <c:pt idx="14">
                  <c:v>0.54247210934628598</c:v>
                </c:pt>
                <c:pt idx="15">
                  <c:v>0.59355667669118695</c:v>
                </c:pt>
                <c:pt idx="16">
                  <c:v>0.63855444010760498</c:v>
                </c:pt>
                <c:pt idx="17">
                  <c:v>0.81806050218581605</c:v>
                </c:pt>
                <c:pt idx="18">
                  <c:v>0.78638803317676098</c:v>
                </c:pt>
                <c:pt idx="19">
                  <c:v>0.96025538676998301</c:v>
                </c:pt>
                <c:pt idx="20">
                  <c:v>0.88194939192198996</c:v>
                </c:pt>
                <c:pt idx="21">
                  <c:v>0.86766343941938995</c:v>
                </c:pt>
                <c:pt idx="22">
                  <c:v>1.032251111399167</c:v>
                </c:pt>
                <c:pt idx="23">
                  <c:v>1.0489404390786961</c:v>
                </c:pt>
                <c:pt idx="24">
                  <c:v>0.97857189943990197</c:v>
                </c:pt>
                <c:pt idx="25">
                  <c:v>0.88428599145150999</c:v>
                </c:pt>
                <c:pt idx="26">
                  <c:v>0.83920292801866603</c:v>
                </c:pt>
                <c:pt idx="27">
                  <c:v>0.74826341016651599</c:v>
                </c:pt>
                <c:pt idx="28">
                  <c:v>0.76174867996963602</c:v>
                </c:pt>
                <c:pt idx="29">
                  <c:v>0.82139859318645803</c:v>
                </c:pt>
                <c:pt idx="30">
                  <c:v>0.99343632882564203</c:v>
                </c:pt>
                <c:pt idx="31">
                  <c:v>1.0621679524169501</c:v>
                </c:pt>
                <c:pt idx="32">
                  <c:v>1.0786478723134341</c:v>
                </c:pt>
                <c:pt idx="33">
                  <c:v>1.091460077417161</c:v>
                </c:pt>
                <c:pt idx="34">
                  <c:v>1.197571223578541</c:v>
                </c:pt>
                <c:pt idx="35">
                  <c:v>1.413566651652018</c:v>
                </c:pt>
                <c:pt idx="36">
                  <c:v>1.6335615092798459</c:v>
                </c:pt>
                <c:pt idx="37">
                  <c:v>1.966487720919714</c:v>
                </c:pt>
                <c:pt idx="38">
                  <c:v>2.537454381001238</c:v>
                </c:pt>
              </c:numCache>
            </c:numRef>
          </c:val>
          <c:smooth val="0"/>
          <c:extLst>
            <c:ext xmlns:c16="http://schemas.microsoft.com/office/drawing/2014/chart" uri="{C3380CC4-5D6E-409C-BE32-E72D297353CC}">
              <c16:uniqueId val="{00000006-13DA-472B-86DD-C1AE3628C3D7}"/>
            </c:ext>
          </c:extLst>
        </c:ser>
        <c:ser>
          <c:idx val="7"/>
          <c:order val="7"/>
          <c:tx>
            <c:strRef>
              <c:f>'Relative Capital Price'!$J$59</c:f>
              <c:strCache>
                <c:ptCount val="1"/>
                <c:pt idx="0">
                  <c:v>Italy</c:v>
                </c:pt>
              </c:strCache>
            </c:strRef>
          </c:tx>
          <c:spPr>
            <a:ln w="28575" cap="rnd">
              <a:solidFill>
                <a:schemeClr val="accent2">
                  <a:lumMod val="60000"/>
                </a:schemeClr>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Price'!$J$60:$J$98</c:f>
              <c:numCache>
                <c:formatCode>0.000</c:formatCode>
                <c:ptCount val="39"/>
                <c:pt idx="0">
                  <c:v>0.22896430830032499</c:v>
                </c:pt>
                <c:pt idx="1">
                  <c:v>0.26216483356265102</c:v>
                </c:pt>
                <c:pt idx="2">
                  <c:v>0.30805043856905201</c:v>
                </c:pt>
                <c:pt idx="3">
                  <c:v>0.27934899073429498</c:v>
                </c:pt>
                <c:pt idx="4">
                  <c:v>0.28432747826576898</c:v>
                </c:pt>
                <c:pt idx="5">
                  <c:v>0.31190233467784001</c:v>
                </c:pt>
                <c:pt idx="6">
                  <c:v>0.35642559046181299</c:v>
                </c:pt>
                <c:pt idx="7">
                  <c:v>0.40716381941216101</c:v>
                </c:pt>
                <c:pt idx="8">
                  <c:v>0.32676339598970999</c:v>
                </c:pt>
                <c:pt idx="9">
                  <c:v>0.33726186486010701</c:v>
                </c:pt>
                <c:pt idx="10">
                  <c:v>0.33809442077096802</c:v>
                </c:pt>
                <c:pt idx="11">
                  <c:v>0.31968698098989101</c:v>
                </c:pt>
                <c:pt idx="12">
                  <c:v>0.31536639647202003</c:v>
                </c:pt>
                <c:pt idx="13">
                  <c:v>0.44139986043927598</c:v>
                </c:pt>
                <c:pt idx="14">
                  <c:v>0.54931986718180903</c:v>
                </c:pt>
                <c:pt idx="15">
                  <c:v>0.579513909056383</c:v>
                </c:pt>
                <c:pt idx="16">
                  <c:v>0.66711393126307295</c:v>
                </c:pt>
                <c:pt idx="17">
                  <c:v>0.85328894840651304</c:v>
                </c:pt>
                <c:pt idx="18">
                  <c:v>0.87386360884129699</c:v>
                </c:pt>
                <c:pt idx="19">
                  <c:v>1.012852412766148</c:v>
                </c:pt>
                <c:pt idx="20">
                  <c:v>0.85676960894870302</c:v>
                </c:pt>
                <c:pt idx="21">
                  <c:v>0.877851274872536</c:v>
                </c:pt>
                <c:pt idx="22">
                  <c:v>0.96762653429071199</c:v>
                </c:pt>
                <c:pt idx="23">
                  <c:v>1.0695459874147411</c:v>
                </c:pt>
                <c:pt idx="24">
                  <c:v>0.90780915567703702</c:v>
                </c:pt>
                <c:pt idx="25">
                  <c:v>0.71647511931890395</c:v>
                </c:pt>
                <c:pt idx="26">
                  <c:v>0.68509776723958704</c:v>
                </c:pt>
                <c:pt idx="27">
                  <c:v>0.66953847249346499</c:v>
                </c:pt>
                <c:pt idx="28">
                  <c:v>0.67292543883519595</c:v>
                </c:pt>
                <c:pt idx="29">
                  <c:v>0.67778892123099499</c:v>
                </c:pt>
                <c:pt idx="30">
                  <c:v>0.76615938926987204</c:v>
                </c:pt>
                <c:pt idx="31">
                  <c:v>0.84710777749582999</c:v>
                </c:pt>
                <c:pt idx="32">
                  <c:v>0.89716610587534096</c:v>
                </c:pt>
                <c:pt idx="33">
                  <c:v>0.96817161860046697</c:v>
                </c:pt>
                <c:pt idx="34">
                  <c:v>1.159835295884899</c:v>
                </c:pt>
                <c:pt idx="35">
                  <c:v>1.282143134897088</c:v>
                </c:pt>
                <c:pt idx="36">
                  <c:v>1.2201521815879159</c:v>
                </c:pt>
                <c:pt idx="37">
                  <c:v>1.2055974067934681</c:v>
                </c:pt>
                <c:pt idx="38">
                  <c:v>1.649377058534528</c:v>
                </c:pt>
              </c:numCache>
            </c:numRef>
          </c:val>
          <c:smooth val="0"/>
          <c:extLst>
            <c:ext xmlns:c16="http://schemas.microsoft.com/office/drawing/2014/chart" uri="{C3380CC4-5D6E-409C-BE32-E72D297353CC}">
              <c16:uniqueId val="{00000007-13DA-472B-86DD-C1AE3628C3D7}"/>
            </c:ext>
          </c:extLst>
        </c:ser>
        <c:ser>
          <c:idx val="8"/>
          <c:order val="8"/>
          <c:tx>
            <c:strRef>
              <c:f>'Relative Capital Price'!$K$59</c:f>
              <c:strCache>
                <c:ptCount val="1"/>
                <c:pt idx="0">
                  <c:v>Luxembourg</c:v>
                </c:pt>
              </c:strCache>
            </c:strRef>
          </c:tx>
          <c:spPr>
            <a:ln w="28575" cap="rnd">
              <a:solidFill>
                <a:schemeClr val="accent3">
                  <a:lumMod val="60000"/>
                </a:schemeClr>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Price'!$K$60:$K$98</c:f>
              <c:numCache>
                <c:formatCode>0.000</c:formatCode>
                <c:ptCount val="39"/>
                <c:pt idx="0">
                  <c:v>0.218551822252713</c:v>
                </c:pt>
                <c:pt idx="1">
                  <c:v>0.21997992559377699</c:v>
                </c:pt>
                <c:pt idx="2">
                  <c:v>0.26326372984186303</c:v>
                </c:pt>
                <c:pt idx="3">
                  <c:v>0.28251540884198401</c:v>
                </c:pt>
                <c:pt idx="4">
                  <c:v>0.37406049032072902</c:v>
                </c:pt>
                <c:pt idx="5">
                  <c:v>0.40958426323812303</c:v>
                </c:pt>
                <c:pt idx="6">
                  <c:v>0.46356037886065998</c:v>
                </c:pt>
                <c:pt idx="7">
                  <c:v>0.502500441685513</c:v>
                </c:pt>
                <c:pt idx="8">
                  <c:v>0.43801874955888098</c:v>
                </c:pt>
                <c:pt idx="9">
                  <c:v>0.42061127046779501</c:v>
                </c:pt>
                <c:pt idx="10">
                  <c:v>0.39834107348582898</c:v>
                </c:pt>
                <c:pt idx="11">
                  <c:v>0.37659694191441101</c:v>
                </c:pt>
                <c:pt idx="12">
                  <c:v>0.38764606603185803</c:v>
                </c:pt>
                <c:pt idx="13">
                  <c:v>0.52876457757258999</c:v>
                </c:pt>
                <c:pt idx="14">
                  <c:v>0.69196516508393502</c:v>
                </c:pt>
                <c:pt idx="15">
                  <c:v>0.73266699553313597</c:v>
                </c:pt>
                <c:pt idx="16">
                  <c:v>0.75757714255720898</c:v>
                </c:pt>
                <c:pt idx="17">
                  <c:v>1.03163106646769</c:v>
                </c:pt>
                <c:pt idx="18">
                  <c:v>1.083232220567804</c:v>
                </c:pt>
                <c:pt idx="19">
                  <c:v>1.227043216250334</c:v>
                </c:pt>
                <c:pt idx="20">
                  <c:v>1.114168501335312</c:v>
                </c:pt>
                <c:pt idx="21">
                  <c:v>1.17076486227108</c:v>
                </c:pt>
                <c:pt idx="22">
                  <c:v>1.375137531764272</c:v>
                </c:pt>
                <c:pt idx="23">
                  <c:v>1.345635246965569</c:v>
                </c:pt>
                <c:pt idx="24">
                  <c:v>1.107774899865926</c:v>
                </c:pt>
                <c:pt idx="25">
                  <c:v>1.046004390259337</c:v>
                </c:pt>
                <c:pt idx="26">
                  <c:v>1.0198972958407431</c:v>
                </c:pt>
                <c:pt idx="27">
                  <c:v>0.92724568072397995</c:v>
                </c:pt>
                <c:pt idx="28">
                  <c:v>0.91485051242918902</c:v>
                </c:pt>
                <c:pt idx="29">
                  <c:v>0.99574096768033205</c:v>
                </c:pt>
                <c:pt idx="30">
                  <c:v>1.1043986687944041</c:v>
                </c:pt>
                <c:pt idx="31">
                  <c:v>1.0824439571357829</c:v>
                </c:pt>
                <c:pt idx="32">
                  <c:v>1.010002458053908</c:v>
                </c:pt>
                <c:pt idx="33">
                  <c:v>1.087251684267567</c:v>
                </c:pt>
                <c:pt idx="34">
                  <c:v>1.3100046866219559</c:v>
                </c:pt>
                <c:pt idx="35">
                  <c:v>1.5015844518822909</c:v>
                </c:pt>
                <c:pt idx="36">
                  <c:v>1.455098920958801</c:v>
                </c:pt>
                <c:pt idx="37">
                  <c:v>1.3241636110329971</c:v>
                </c:pt>
                <c:pt idx="38">
                  <c:v>1.279746802258495</c:v>
                </c:pt>
              </c:numCache>
            </c:numRef>
          </c:val>
          <c:smooth val="0"/>
          <c:extLst>
            <c:ext xmlns:c16="http://schemas.microsoft.com/office/drawing/2014/chart" uri="{C3380CC4-5D6E-409C-BE32-E72D297353CC}">
              <c16:uniqueId val="{00000008-13DA-472B-86DD-C1AE3628C3D7}"/>
            </c:ext>
          </c:extLst>
        </c:ser>
        <c:ser>
          <c:idx val="9"/>
          <c:order val="9"/>
          <c:tx>
            <c:strRef>
              <c:f>'Relative Capital Price'!$L$59</c:f>
              <c:strCache>
                <c:ptCount val="1"/>
                <c:pt idx="0">
                  <c:v>Netherlands</c:v>
                </c:pt>
              </c:strCache>
            </c:strRef>
          </c:tx>
          <c:spPr>
            <a:ln w="28575" cap="rnd">
              <a:solidFill>
                <a:schemeClr val="accent4">
                  <a:lumMod val="60000"/>
                </a:schemeClr>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Price'!$L$60:$L$98</c:f>
              <c:numCache>
                <c:formatCode>0.000</c:formatCode>
                <c:ptCount val="39"/>
                <c:pt idx="0">
                  <c:v>0.24346091872332201</c:v>
                </c:pt>
                <c:pt idx="1">
                  <c:v>0.27273153764628</c:v>
                </c:pt>
                <c:pt idx="2">
                  <c:v>0.30648583677487201</c:v>
                </c:pt>
                <c:pt idx="3">
                  <c:v>0.31515995204656999</c:v>
                </c:pt>
                <c:pt idx="4">
                  <c:v>0.36559411760871202</c:v>
                </c:pt>
                <c:pt idx="5">
                  <c:v>0.44063839691420598</c:v>
                </c:pt>
                <c:pt idx="6">
                  <c:v>0.49673409969405002</c:v>
                </c:pt>
                <c:pt idx="7">
                  <c:v>0.54322663651334102</c:v>
                </c:pt>
                <c:pt idx="8">
                  <c:v>0.49312614242934799</c:v>
                </c:pt>
                <c:pt idx="9">
                  <c:v>0.51199028167127203</c:v>
                </c:pt>
                <c:pt idx="10">
                  <c:v>0.49844220100763797</c:v>
                </c:pt>
                <c:pt idx="11">
                  <c:v>0.43897299503308301</c:v>
                </c:pt>
                <c:pt idx="12">
                  <c:v>0.45103322743600999</c:v>
                </c:pt>
                <c:pt idx="13">
                  <c:v>0.65535529677576299</c:v>
                </c:pt>
                <c:pt idx="14">
                  <c:v>0.85027629486976597</c:v>
                </c:pt>
                <c:pt idx="15">
                  <c:v>0.93718393329960903</c:v>
                </c:pt>
                <c:pt idx="16">
                  <c:v>0.943798185229207</c:v>
                </c:pt>
                <c:pt idx="17">
                  <c:v>1.2184711250198861</c:v>
                </c:pt>
                <c:pt idx="18">
                  <c:v>1.291861866375976</c:v>
                </c:pt>
                <c:pt idx="19">
                  <c:v>1.3968271910577681</c:v>
                </c:pt>
                <c:pt idx="20">
                  <c:v>1.273053679392145</c:v>
                </c:pt>
                <c:pt idx="21">
                  <c:v>1.316802793515983</c:v>
                </c:pt>
                <c:pt idx="22">
                  <c:v>1.506229213667672</c:v>
                </c:pt>
                <c:pt idx="23">
                  <c:v>1.394309237590855</c:v>
                </c:pt>
                <c:pt idx="24">
                  <c:v>1.192461936822206</c:v>
                </c:pt>
                <c:pt idx="25">
                  <c:v>1.0563685362353961</c:v>
                </c:pt>
                <c:pt idx="26">
                  <c:v>1.022703112322999</c:v>
                </c:pt>
                <c:pt idx="27">
                  <c:v>0.95767881198628202</c:v>
                </c:pt>
                <c:pt idx="28">
                  <c:v>0.91317555964641794</c:v>
                </c:pt>
                <c:pt idx="29">
                  <c:v>0.92812925281383096</c:v>
                </c:pt>
                <c:pt idx="30">
                  <c:v>1.117626355525176</c:v>
                </c:pt>
                <c:pt idx="31">
                  <c:v>1.267310562982114</c:v>
                </c:pt>
                <c:pt idx="32">
                  <c:v>1.3416723898326279</c:v>
                </c:pt>
                <c:pt idx="33">
                  <c:v>1.353530164876966</c:v>
                </c:pt>
                <c:pt idx="34">
                  <c:v>1.5648532430908551</c:v>
                </c:pt>
                <c:pt idx="35">
                  <c:v>1.7930770482863041</c:v>
                </c:pt>
                <c:pt idx="36">
                  <c:v>1.6821478559230381</c:v>
                </c:pt>
                <c:pt idx="37">
                  <c:v>1.667466737427507</c:v>
                </c:pt>
                <c:pt idx="38">
                  <c:v>1.820826805973174</c:v>
                </c:pt>
              </c:numCache>
            </c:numRef>
          </c:val>
          <c:smooth val="0"/>
          <c:extLst>
            <c:ext xmlns:c16="http://schemas.microsoft.com/office/drawing/2014/chart" uri="{C3380CC4-5D6E-409C-BE32-E72D297353CC}">
              <c16:uniqueId val="{00000009-13DA-472B-86DD-C1AE3628C3D7}"/>
            </c:ext>
          </c:extLst>
        </c:ser>
        <c:ser>
          <c:idx val="10"/>
          <c:order val="10"/>
          <c:tx>
            <c:strRef>
              <c:f>'Relative Capital Price'!$M$59</c:f>
              <c:strCache>
                <c:ptCount val="1"/>
                <c:pt idx="0">
                  <c:v>Portugal</c:v>
                </c:pt>
              </c:strCache>
            </c:strRef>
          </c:tx>
          <c:spPr>
            <a:ln w="28575" cap="rnd">
              <a:solidFill>
                <a:schemeClr val="accent5">
                  <a:lumMod val="60000"/>
                </a:schemeClr>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Price'!$M$60:$M$98</c:f>
              <c:numCache>
                <c:formatCode>0.000</c:formatCode>
                <c:ptCount val="39"/>
                <c:pt idx="0">
                  <c:v>0.18530322075838199</c:v>
                </c:pt>
                <c:pt idx="1">
                  <c:v>0.20824325734342</c:v>
                </c:pt>
                <c:pt idx="2">
                  <c:v>0.19752697964871399</c:v>
                </c:pt>
                <c:pt idx="3">
                  <c:v>0.16324312421722301</c:v>
                </c:pt>
                <c:pt idx="4">
                  <c:v>0.17080015406781901</c:v>
                </c:pt>
                <c:pt idx="5">
                  <c:v>0.25237672119684601</c:v>
                </c:pt>
                <c:pt idx="6">
                  <c:v>0.272526853987267</c:v>
                </c:pt>
                <c:pt idx="7">
                  <c:v>0.33443368425161202</c:v>
                </c:pt>
                <c:pt idx="8">
                  <c:v>0.33887351508656</c:v>
                </c:pt>
                <c:pt idx="9">
                  <c:v>0.38182934619312298</c:v>
                </c:pt>
                <c:pt idx="10">
                  <c:v>0.43642367174947</c:v>
                </c:pt>
                <c:pt idx="11">
                  <c:v>0.46148797184983797</c:v>
                </c:pt>
                <c:pt idx="12">
                  <c:v>0.384361029811357</c:v>
                </c:pt>
                <c:pt idx="13">
                  <c:v>0.56846562391510802</c:v>
                </c:pt>
                <c:pt idx="14">
                  <c:v>0.77886904642386701</c:v>
                </c:pt>
                <c:pt idx="15">
                  <c:v>0.77054158049597099</c:v>
                </c:pt>
                <c:pt idx="16">
                  <c:v>0.85078455347193704</c:v>
                </c:pt>
                <c:pt idx="17">
                  <c:v>0.95611002955966395</c:v>
                </c:pt>
                <c:pt idx="18">
                  <c:v>0.91503668237728197</c:v>
                </c:pt>
                <c:pt idx="19">
                  <c:v>0.860549878072432</c:v>
                </c:pt>
                <c:pt idx="20">
                  <c:v>0.65774696466445204</c:v>
                </c:pt>
                <c:pt idx="21">
                  <c:v>0.80329725145516195</c:v>
                </c:pt>
                <c:pt idx="22">
                  <c:v>1.13561766660825</c:v>
                </c:pt>
                <c:pt idx="23">
                  <c:v>1.261073177424384</c:v>
                </c:pt>
                <c:pt idx="24">
                  <c:v>1.13067968479472</c:v>
                </c:pt>
                <c:pt idx="25">
                  <c:v>0.89720051448609694</c:v>
                </c:pt>
                <c:pt idx="26">
                  <c:v>0.72343689665266298</c:v>
                </c:pt>
                <c:pt idx="27">
                  <c:v>0.63132311360217397</c:v>
                </c:pt>
                <c:pt idx="28">
                  <c:v>0.64926590694980002</c:v>
                </c:pt>
                <c:pt idx="29">
                  <c:v>0.68685383621518503</c:v>
                </c:pt>
                <c:pt idx="30">
                  <c:v>0.81655406517764995</c:v>
                </c:pt>
                <c:pt idx="31">
                  <c:v>0.89711245170963705</c:v>
                </c:pt>
                <c:pt idx="32">
                  <c:v>0.89174949804098202</c:v>
                </c:pt>
                <c:pt idx="33">
                  <c:v>0.91549409149319205</c:v>
                </c:pt>
                <c:pt idx="34">
                  <c:v>1.005689336644404</c:v>
                </c:pt>
                <c:pt idx="35">
                  <c:v>1.2053592706582421</c:v>
                </c:pt>
                <c:pt idx="36">
                  <c:v>1.295605062901328</c:v>
                </c:pt>
                <c:pt idx="37">
                  <c:v>1.4110269898243819</c:v>
                </c:pt>
                <c:pt idx="38">
                  <c:v>1.9229387746447899</c:v>
                </c:pt>
              </c:numCache>
            </c:numRef>
          </c:val>
          <c:smooth val="0"/>
          <c:extLst>
            <c:ext xmlns:c16="http://schemas.microsoft.com/office/drawing/2014/chart" uri="{C3380CC4-5D6E-409C-BE32-E72D297353CC}">
              <c16:uniqueId val="{0000000A-13DA-472B-86DD-C1AE3628C3D7}"/>
            </c:ext>
          </c:extLst>
        </c:ser>
        <c:ser>
          <c:idx val="11"/>
          <c:order val="11"/>
          <c:tx>
            <c:strRef>
              <c:f>'Relative Capital Price'!$N$59</c:f>
              <c:strCache>
                <c:ptCount val="1"/>
                <c:pt idx="0">
                  <c:v>Finland</c:v>
                </c:pt>
              </c:strCache>
            </c:strRef>
          </c:tx>
          <c:spPr>
            <a:ln w="28575" cap="rnd">
              <a:solidFill>
                <a:schemeClr val="accent6">
                  <a:lumMod val="60000"/>
                </a:schemeClr>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Price'!$N$60:$N$98</c:f>
              <c:numCache>
                <c:formatCode>0.000</c:formatCode>
                <c:ptCount val="39"/>
                <c:pt idx="0">
                  <c:v>0.241406132461322</c:v>
                </c:pt>
                <c:pt idx="1">
                  <c:v>0.29500352452873502</c:v>
                </c:pt>
                <c:pt idx="2">
                  <c:v>0.35314027273839799</c:v>
                </c:pt>
                <c:pt idx="3">
                  <c:v>0.42004083185713997</c:v>
                </c:pt>
                <c:pt idx="4">
                  <c:v>0.484222484979629</c:v>
                </c:pt>
                <c:pt idx="5">
                  <c:v>0.56471318910146795</c:v>
                </c:pt>
                <c:pt idx="6">
                  <c:v>0.70631267528438502</c:v>
                </c:pt>
                <c:pt idx="7">
                  <c:v>0.93860824814786803</c:v>
                </c:pt>
                <c:pt idx="8">
                  <c:v>1.025196753792712</c:v>
                </c:pt>
                <c:pt idx="9">
                  <c:v>0.97991271142064595</c:v>
                </c:pt>
                <c:pt idx="10">
                  <c:v>0.84579432313770997</c:v>
                </c:pt>
                <c:pt idx="11">
                  <c:v>0.85788237065722395</c:v>
                </c:pt>
                <c:pt idx="12">
                  <c:v>0.91111309952674002</c:v>
                </c:pt>
                <c:pt idx="13">
                  <c:v>1.0864009876135501</c:v>
                </c:pt>
                <c:pt idx="14">
                  <c:v>1.3162085172494149</c:v>
                </c:pt>
                <c:pt idx="15">
                  <c:v>1.5023916733154761</c:v>
                </c:pt>
                <c:pt idx="16">
                  <c:v>1.6045123745792109</c:v>
                </c:pt>
                <c:pt idx="17">
                  <c:v>1.967238101764414</c:v>
                </c:pt>
                <c:pt idx="18">
                  <c:v>2.014855305628096</c:v>
                </c:pt>
                <c:pt idx="19">
                  <c:v>1.6906889293429459</c:v>
                </c:pt>
                <c:pt idx="20">
                  <c:v>1.191145017739385</c:v>
                </c:pt>
                <c:pt idx="21">
                  <c:v>1.321068929251461</c:v>
                </c:pt>
                <c:pt idx="22">
                  <c:v>1.669388475895518</c:v>
                </c:pt>
                <c:pt idx="23">
                  <c:v>1.1063005838510169</c:v>
                </c:pt>
                <c:pt idx="24">
                  <c:v>1.13220081232361</c:v>
                </c:pt>
                <c:pt idx="25">
                  <c:v>1.025044422267914</c:v>
                </c:pt>
                <c:pt idx="26">
                  <c:v>0.88507711443561898</c:v>
                </c:pt>
                <c:pt idx="27">
                  <c:v>0.93806991339742496</c:v>
                </c:pt>
                <c:pt idx="28">
                  <c:v>0.91232632281469805</c:v>
                </c:pt>
                <c:pt idx="29">
                  <c:v>0.92235240818379705</c:v>
                </c:pt>
                <c:pt idx="30">
                  <c:v>1.142230321153012</c:v>
                </c:pt>
                <c:pt idx="31">
                  <c:v>1.443564908017084</c:v>
                </c:pt>
                <c:pt idx="32">
                  <c:v>1.38567017207944</c:v>
                </c:pt>
                <c:pt idx="33">
                  <c:v>1.4618932348945211</c:v>
                </c:pt>
                <c:pt idx="34">
                  <c:v>1.715073510200994</c:v>
                </c:pt>
                <c:pt idx="35">
                  <c:v>1.7390187372191881</c:v>
                </c:pt>
                <c:pt idx="36">
                  <c:v>1.6025213751592431</c:v>
                </c:pt>
                <c:pt idx="37">
                  <c:v>1.47655576261765</c:v>
                </c:pt>
                <c:pt idx="38">
                  <c:v>1.684465439827425</c:v>
                </c:pt>
              </c:numCache>
            </c:numRef>
          </c:val>
          <c:smooth val="0"/>
          <c:extLst>
            <c:ext xmlns:c16="http://schemas.microsoft.com/office/drawing/2014/chart" uri="{C3380CC4-5D6E-409C-BE32-E72D297353CC}">
              <c16:uniqueId val="{0000000B-13DA-472B-86DD-C1AE3628C3D7}"/>
            </c:ext>
          </c:extLst>
        </c:ser>
        <c:ser>
          <c:idx val="12"/>
          <c:order val="12"/>
          <c:tx>
            <c:strRef>
              <c:f>'Relative Capital Price'!$O$59</c:f>
              <c:strCache>
                <c:ptCount val="1"/>
                <c:pt idx="0">
                  <c:v>Sweden</c:v>
                </c:pt>
              </c:strCache>
            </c:strRef>
          </c:tx>
          <c:spPr>
            <a:ln w="28575" cap="rnd">
              <a:solidFill>
                <a:schemeClr val="accent1">
                  <a:lumMod val="80000"/>
                  <a:lumOff val="20000"/>
                </a:schemeClr>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Price'!$O$60:$O$98</c:f>
              <c:numCache>
                <c:formatCode>0.000</c:formatCode>
                <c:ptCount val="39"/>
                <c:pt idx="0">
                  <c:v>0.34995241504672198</c:v>
                </c:pt>
                <c:pt idx="1">
                  <c:v>0.368245055511076</c:v>
                </c:pt>
                <c:pt idx="2">
                  <c:v>0.45720073309665998</c:v>
                </c:pt>
                <c:pt idx="3">
                  <c:v>0.47062775321475098</c:v>
                </c:pt>
                <c:pt idx="4">
                  <c:v>0.49475615461051298</c:v>
                </c:pt>
                <c:pt idx="5">
                  <c:v>0.53335706114760995</c:v>
                </c:pt>
                <c:pt idx="6">
                  <c:v>0.61157861909530398</c:v>
                </c:pt>
                <c:pt idx="7">
                  <c:v>0.70490241430610001</c:v>
                </c:pt>
                <c:pt idx="8">
                  <c:v>0.74304003871390401</c:v>
                </c:pt>
                <c:pt idx="9">
                  <c:v>0.64982335586449103</c:v>
                </c:pt>
                <c:pt idx="10">
                  <c:v>0.57946782832653498</c:v>
                </c:pt>
                <c:pt idx="11">
                  <c:v>0.59917797361417002</c:v>
                </c:pt>
                <c:pt idx="12">
                  <c:v>0.60468478596134001</c:v>
                </c:pt>
                <c:pt idx="13">
                  <c:v>0.73721628379582804</c:v>
                </c:pt>
                <c:pt idx="14">
                  <c:v>0.85990762800540099</c:v>
                </c:pt>
                <c:pt idx="15">
                  <c:v>0.94190111596779302</c:v>
                </c:pt>
                <c:pt idx="16">
                  <c:v>0.99886458893461905</c:v>
                </c:pt>
                <c:pt idx="17">
                  <c:v>1.2331703851617499</c:v>
                </c:pt>
                <c:pt idx="18">
                  <c:v>1.2384184620792349</c:v>
                </c:pt>
                <c:pt idx="19">
                  <c:v>1.254123057832051</c:v>
                </c:pt>
                <c:pt idx="20">
                  <c:v>0.88265972490134104</c:v>
                </c:pt>
                <c:pt idx="21">
                  <c:v>1.007723329834048</c:v>
                </c:pt>
                <c:pt idx="22">
                  <c:v>1.33219667331239</c:v>
                </c:pt>
                <c:pt idx="23">
                  <c:v>1.4754654610672939</c:v>
                </c:pt>
                <c:pt idx="24">
                  <c:v>1.2634990320688411</c:v>
                </c:pt>
                <c:pt idx="25">
                  <c:v>1.137600671987133</c:v>
                </c:pt>
                <c:pt idx="26">
                  <c:v>1.0825779048571209</c:v>
                </c:pt>
                <c:pt idx="27">
                  <c:v>1.03201320570366</c:v>
                </c:pt>
                <c:pt idx="28">
                  <c:v>0.85047563914526603</c:v>
                </c:pt>
                <c:pt idx="29">
                  <c:v>0.96961632686654198</c:v>
                </c:pt>
                <c:pt idx="30">
                  <c:v>1.250241312042558</c:v>
                </c:pt>
                <c:pt idx="31">
                  <c:v>1.313477997887156</c:v>
                </c:pt>
                <c:pt idx="32">
                  <c:v>1.2801629886742221</c:v>
                </c:pt>
                <c:pt idx="33">
                  <c:v>1.3160655406668369</c:v>
                </c:pt>
                <c:pt idx="34">
                  <c:v>1.495767075119987</c:v>
                </c:pt>
                <c:pt idx="35">
                  <c:v>1.525572404834374</c:v>
                </c:pt>
                <c:pt idx="36">
                  <c:v>1.326241717116482</c:v>
                </c:pt>
                <c:pt idx="37">
                  <c:v>1.4317987200820741</c:v>
                </c:pt>
                <c:pt idx="38">
                  <c:v>1.6041307191279131</c:v>
                </c:pt>
              </c:numCache>
            </c:numRef>
          </c:val>
          <c:smooth val="0"/>
          <c:extLst>
            <c:ext xmlns:c16="http://schemas.microsoft.com/office/drawing/2014/chart" uri="{C3380CC4-5D6E-409C-BE32-E72D297353CC}">
              <c16:uniqueId val="{0000000C-13DA-472B-86DD-C1AE3628C3D7}"/>
            </c:ext>
          </c:extLst>
        </c:ser>
        <c:ser>
          <c:idx val="13"/>
          <c:order val="13"/>
          <c:tx>
            <c:strRef>
              <c:f>'Relative Capital Price'!$P$59</c:f>
              <c:strCache>
                <c:ptCount val="1"/>
                <c:pt idx="0">
                  <c:v>United Kingdom</c:v>
                </c:pt>
              </c:strCache>
            </c:strRef>
          </c:tx>
          <c:spPr>
            <a:ln w="28575" cap="rnd">
              <a:solidFill>
                <a:schemeClr val="accent2">
                  <a:lumMod val="80000"/>
                  <a:lumOff val="20000"/>
                </a:schemeClr>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Price'!$P$60:$P$98</c:f>
              <c:numCache>
                <c:formatCode>0.000</c:formatCode>
                <c:ptCount val="39"/>
                <c:pt idx="0">
                  <c:v>0.34656049135892403</c:v>
                </c:pt>
                <c:pt idx="1">
                  <c:v>0.417124738996346</c:v>
                </c:pt>
                <c:pt idx="2">
                  <c:v>0.52195075226757903</c:v>
                </c:pt>
                <c:pt idx="3">
                  <c:v>0.46961531147591401</c:v>
                </c:pt>
                <c:pt idx="4">
                  <c:v>0.41472810149873202</c:v>
                </c:pt>
                <c:pt idx="5">
                  <c:v>0.47397778160356602</c:v>
                </c:pt>
                <c:pt idx="6">
                  <c:v>0.59233884125703096</c:v>
                </c:pt>
                <c:pt idx="7">
                  <c:v>0.753958986252799</c:v>
                </c:pt>
                <c:pt idx="8">
                  <c:v>0.76288252819256397</c:v>
                </c:pt>
                <c:pt idx="9">
                  <c:v>0.70801836880167202</c:v>
                </c:pt>
                <c:pt idx="10">
                  <c:v>0.62659921188036105</c:v>
                </c:pt>
                <c:pt idx="11">
                  <c:v>0.60353460526667702</c:v>
                </c:pt>
                <c:pt idx="12">
                  <c:v>0.64823301576927195</c:v>
                </c:pt>
                <c:pt idx="13">
                  <c:v>0.73610000091920602</c:v>
                </c:pt>
                <c:pt idx="14">
                  <c:v>0.92366173602470303</c:v>
                </c:pt>
                <c:pt idx="15">
                  <c:v>1.025196468742448</c:v>
                </c:pt>
                <c:pt idx="16">
                  <c:v>0.97762784173904504</c:v>
                </c:pt>
                <c:pt idx="17">
                  <c:v>1.1946703313438141</c:v>
                </c:pt>
                <c:pt idx="18">
                  <c:v>1.099045818160306</c:v>
                </c:pt>
                <c:pt idx="19">
                  <c:v>1.139519767505492</c:v>
                </c:pt>
                <c:pt idx="20">
                  <c:v>0.96723688977129196</c:v>
                </c:pt>
                <c:pt idx="21">
                  <c:v>1.0830047303414481</c:v>
                </c:pt>
                <c:pt idx="22">
                  <c:v>1.291763391092513</c:v>
                </c:pt>
                <c:pt idx="23">
                  <c:v>1.377219640053855</c:v>
                </c:pt>
                <c:pt idx="24">
                  <c:v>1.4240213548710099</c:v>
                </c:pt>
                <c:pt idx="25">
                  <c:v>1.3931473891113171</c:v>
                </c:pt>
                <c:pt idx="26">
                  <c:v>1.343108388452273</c:v>
                </c:pt>
                <c:pt idx="27">
                  <c:v>1.278603087010062</c:v>
                </c:pt>
                <c:pt idx="28">
                  <c:v>1.2789733712282569</c:v>
                </c:pt>
                <c:pt idx="29">
                  <c:v>1.3812763121522691</c:v>
                </c:pt>
                <c:pt idx="30">
                  <c:v>1.4182487882507571</c:v>
                </c:pt>
                <c:pt idx="31">
                  <c:v>1.563619876454553</c:v>
                </c:pt>
                <c:pt idx="32">
                  <c:v>1.5453636217889739</c:v>
                </c:pt>
                <c:pt idx="33">
                  <c:v>1.5486534616555709</c:v>
                </c:pt>
                <c:pt idx="34">
                  <c:v>1.7280004214018441</c:v>
                </c:pt>
                <c:pt idx="35">
                  <c:v>1.63995870508575</c:v>
                </c:pt>
                <c:pt idx="36">
                  <c:v>1.308600397449613</c:v>
                </c:pt>
                <c:pt idx="37">
                  <c:v>1.391754313599745</c:v>
                </c:pt>
                <c:pt idx="38">
                  <c:v>1.2352803917115061</c:v>
                </c:pt>
              </c:numCache>
            </c:numRef>
          </c:val>
          <c:smooth val="0"/>
          <c:extLst>
            <c:ext xmlns:c16="http://schemas.microsoft.com/office/drawing/2014/chart" uri="{C3380CC4-5D6E-409C-BE32-E72D297353CC}">
              <c16:uniqueId val="{0000000D-13DA-472B-86DD-C1AE3628C3D7}"/>
            </c:ext>
          </c:extLst>
        </c:ser>
        <c:ser>
          <c:idx val="14"/>
          <c:order val="14"/>
          <c:tx>
            <c:strRef>
              <c:f>'Relative Capital Price'!$Q$59</c:f>
              <c:strCache>
                <c:ptCount val="1"/>
                <c:pt idx="0">
                  <c:v>Australia</c:v>
                </c:pt>
              </c:strCache>
            </c:strRef>
          </c:tx>
          <c:spPr>
            <a:ln w="28575" cap="rnd">
              <a:solidFill>
                <a:schemeClr val="accent3">
                  <a:lumMod val="80000"/>
                  <a:lumOff val="20000"/>
                </a:schemeClr>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Price'!$Q$60:$Q$98</c:f>
              <c:numCache>
                <c:formatCode>0.000</c:formatCode>
                <c:ptCount val="39"/>
                <c:pt idx="0">
                  <c:v>0.40859609785617201</c:v>
                </c:pt>
                <c:pt idx="1">
                  <c:v>0.44221098387457602</c:v>
                </c:pt>
                <c:pt idx="2">
                  <c:v>0.45618583056782902</c:v>
                </c:pt>
                <c:pt idx="3">
                  <c:v>0.49402794802605399</c:v>
                </c:pt>
                <c:pt idx="4">
                  <c:v>0.50111646352558703</c:v>
                </c:pt>
                <c:pt idx="5">
                  <c:v>0.56732422995019505</c:v>
                </c:pt>
                <c:pt idx="6">
                  <c:v>0.60217279874663598</c:v>
                </c:pt>
                <c:pt idx="7">
                  <c:v>0.66836668403872102</c:v>
                </c:pt>
                <c:pt idx="8">
                  <c:v>0.76887679807624598</c:v>
                </c:pt>
                <c:pt idx="9">
                  <c:v>0.80059386872295202</c:v>
                </c:pt>
                <c:pt idx="10">
                  <c:v>0.73591735978833295</c:v>
                </c:pt>
                <c:pt idx="11">
                  <c:v>0.75816861989613105</c:v>
                </c:pt>
                <c:pt idx="12">
                  <c:v>0.71119960529303095</c:v>
                </c:pt>
                <c:pt idx="13">
                  <c:v>0.82119130605621604</c:v>
                </c:pt>
                <c:pt idx="14">
                  <c:v>0.99519950204384899</c:v>
                </c:pt>
                <c:pt idx="15">
                  <c:v>1.155165788208695</c:v>
                </c:pt>
                <c:pt idx="16">
                  <c:v>1.220110292090852</c:v>
                </c:pt>
                <c:pt idx="17">
                  <c:v>1.2546525474379671</c:v>
                </c:pt>
                <c:pt idx="18">
                  <c:v>1.2528946167721791</c:v>
                </c:pt>
                <c:pt idx="19">
                  <c:v>1.206222964034338</c:v>
                </c:pt>
                <c:pt idx="20">
                  <c:v>1.1243446064368281</c:v>
                </c:pt>
                <c:pt idx="21">
                  <c:v>1.3395346401452159</c:v>
                </c:pt>
                <c:pt idx="22">
                  <c:v>1.4816057780432059</c:v>
                </c:pt>
                <c:pt idx="23">
                  <c:v>1.5360432594865601</c:v>
                </c:pt>
                <c:pt idx="24">
                  <c:v>1.3774531401968011</c:v>
                </c:pt>
                <c:pt idx="25">
                  <c:v>1.107721579450706</c:v>
                </c:pt>
                <c:pt idx="26">
                  <c:v>1.1896845119374651</c:v>
                </c:pt>
                <c:pt idx="27">
                  <c:v>1.1163127434154849</c:v>
                </c:pt>
                <c:pt idx="28">
                  <c:v>0.91897480635196505</c:v>
                </c:pt>
                <c:pt idx="29">
                  <c:v>0.93957934192657899</c:v>
                </c:pt>
                <c:pt idx="30">
                  <c:v>1.1292440051520161</c:v>
                </c:pt>
                <c:pt idx="31">
                  <c:v>1.2944343701963781</c:v>
                </c:pt>
                <c:pt idx="32">
                  <c:v>1.342284739422676</c:v>
                </c:pt>
                <c:pt idx="33">
                  <c:v>1.303302990053568</c:v>
                </c:pt>
                <c:pt idx="34">
                  <c:v>1.4718432084215141</c:v>
                </c:pt>
                <c:pt idx="35">
                  <c:v>1.51693082833221</c:v>
                </c:pt>
                <c:pt idx="36">
                  <c:v>1.3659039876915</c:v>
                </c:pt>
                <c:pt idx="37">
                  <c:v>1.8497174177643301</c:v>
                </c:pt>
                <c:pt idx="38">
                  <c:v>1.8756601650497511</c:v>
                </c:pt>
              </c:numCache>
            </c:numRef>
          </c:val>
          <c:smooth val="0"/>
          <c:extLst>
            <c:ext xmlns:c16="http://schemas.microsoft.com/office/drawing/2014/chart" uri="{C3380CC4-5D6E-409C-BE32-E72D297353CC}">
              <c16:uniqueId val="{0000000E-13DA-472B-86DD-C1AE3628C3D7}"/>
            </c:ext>
          </c:extLst>
        </c:ser>
        <c:ser>
          <c:idx val="15"/>
          <c:order val="15"/>
          <c:tx>
            <c:strRef>
              <c:f>'Relative Capital Price'!$R$59</c:f>
              <c:strCache>
                <c:ptCount val="1"/>
                <c:pt idx="0">
                  <c:v>Canada</c:v>
                </c:pt>
              </c:strCache>
            </c:strRef>
          </c:tx>
          <c:spPr>
            <a:ln w="28575" cap="rnd">
              <a:solidFill>
                <a:schemeClr val="accent4">
                  <a:lumMod val="80000"/>
                  <a:lumOff val="20000"/>
                </a:schemeClr>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Price'!$R$60:$R$98</c:f>
              <c:numCache>
                <c:formatCode>0.000</c:formatCode>
                <c:ptCount val="39"/>
                <c:pt idx="0">
                  <c:v>0.43800682723728801</c:v>
                </c:pt>
                <c:pt idx="1">
                  <c:v>0.46691720778329898</c:v>
                </c:pt>
                <c:pt idx="2">
                  <c:v>0.48478752618970999</c:v>
                </c:pt>
                <c:pt idx="3">
                  <c:v>0.55129833161822905</c:v>
                </c:pt>
                <c:pt idx="4">
                  <c:v>0.51725309508467598</c:v>
                </c:pt>
                <c:pt idx="5">
                  <c:v>0.54182565568485397</c:v>
                </c:pt>
                <c:pt idx="6">
                  <c:v>0.60971876554359306</c:v>
                </c:pt>
                <c:pt idx="7">
                  <c:v>0.74310859252672001</c:v>
                </c:pt>
                <c:pt idx="8">
                  <c:v>0.90271267670099897</c:v>
                </c:pt>
                <c:pt idx="9">
                  <c:v>0.90875298313459696</c:v>
                </c:pt>
                <c:pt idx="10">
                  <c:v>0.87309307698120597</c:v>
                </c:pt>
                <c:pt idx="11">
                  <c:v>0.96995050376363801</c:v>
                </c:pt>
                <c:pt idx="12">
                  <c:v>0.951071744484563</c:v>
                </c:pt>
                <c:pt idx="13">
                  <c:v>0.92815699670078899</c:v>
                </c:pt>
                <c:pt idx="14">
                  <c:v>1.055008471879167</c:v>
                </c:pt>
                <c:pt idx="15">
                  <c:v>1.12419335015287</c:v>
                </c:pt>
                <c:pt idx="16">
                  <c:v>1.210203999602153</c:v>
                </c:pt>
                <c:pt idx="17">
                  <c:v>1.322045557732382</c:v>
                </c:pt>
                <c:pt idx="18">
                  <c:v>1.348374407451528</c:v>
                </c:pt>
                <c:pt idx="19">
                  <c:v>1.2528085161052449</c:v>
                </c:pt>
                <c:pt idx="20">
                  <c:v>1.225304453524964</c:v>
                </c:pt>
                <c:pt idx="21">
                  <c:v>1.231631961587301</c:v>
                </c:pt>
                <c:pt idx="22">
                  <c:v>1.30653688065304</c:v>
                </c:pt>
                <c:pt idx="23">
                  <c:v>1.269874309438944</c:v>
                </c:pt>
                <c:pt idx="24">
                  <c:v>1.2781583205112359</c:v>
                </c:pt>
                <c:pt idx="25">
                  <c:v>1.25928498668526</c:v>
                </c:pt>
                <c:pt idx="26">
                  <c:v>1.404788593846098</c:v>
                </c:pt>
                <c:pt idx="27">
                  <c:v>1.365766479498326</c:v>
                </c:pt>
                <c:pt idx="28">
                  <c:v>1.157324658764644</c:v>
                </c:pt>
                <c:pt idx="29">
                  <c:v>1.2852797299541341</c:v>
                </c:pt>
                <c:pt idx="30">
                  <c:v>1.452374218880178</c:v>
                </c:pt>
                <c:pt idx="31">
                  <c:v>1.3402539486349609</c:v>
                </c:pt>
                <c:pt idx="32">
                  <c:v>1.2894593532785921</c:v>
                </c:pt>
                <c:pt idx="33">
                  <c:v>1.4930561123915109</c:v>
                </c:pt>
                <c:pt idx="34">
                  <c:v>1.6203167838369319</c:v>
                </c:pt>
                <c:pt idx="35">
                  <c:v>1.4971162008148871</c:v>
                </c:pt>
                <c:pt idx="36">
                  <c:v>1.4830773138017821</c:v>
                </c:pt>
                <c:pt idx="37">
                  <c:v>1.871733107945061</c:v>
                </c:pt>
                <c:pt idx="38">
                  <c:v>1.666214597373143</c:v>
                </c:pt>
              </c:numCache>
            </c:numRef>
          </c:val>
          <c:smooth val="0"/>
          <c:extLst>
            <c:ext xmlns:c16="http://schemas.microsoft.com/office/drawing/2014/chart" uri="{C3380CC4-5D6E-409C-BE32-E72D297353CC}">
              <c16:uniqueId val="{0000000F-13DA-472B-86DD-C1AE3628C3D7}"/>
            </c:ext>
          </c:extLst>
        </c:ser>
        <c:ser>
          <c:idx val="16"/>
          <c:order val="16"/>
          <c:tx>
            <c:strRef>
              <c:f>'Relative Capital Price'!$S$59</c:f>
              <c:strCache>
                <c:ptCount val="1"/>
                <c:pt idx="0">
                  <c:v>United States</c:v>
                </c:pt>
              </c:strCache>
            </c:strRef>
          </c:tx>
          <c:spPr>
            <a:ln w="28575" cap="rnd">
              <a:solidFill>
                <a:schemeClr val="accent5">
                  <a:lumMod val="80000"/>
                  <a:lumOff val="20000"/>
                </a:schemeClr>
              </a:solidFill>
              <a:round/>
            </a:ln>
            <a:effectLst/>
          </c:spPr>
          <c:marker>
            <c:symbol val="none"/>
          </c:marker>
          <c:cat>
            <c:numRef>
              <c:f>'Relative Capital Price'!$B$60:$B$98</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Price'!$S$60:$S$98</c:f>
              <c:numCache>
                <c:formatCode>0.000</c:formatCode>
                <c:ptCount val="39"/>
                <c:pt idx="0">
                  <c:v>0.28934584955812498</c:v>
                </c:pt>
                <c:pt idx="1">
                  <c:v>0.29031726598213398</c:v>
                </c:pt>
                <c:pt idx="2">
                  <c:v>0.29689290389838802</c:v>
                </c:pt>
                <c:pt idx="3">
                  <c:v>0.33058305819473399</c:v>
                </c:pt>
                <c:pt idx="4">
                  <c:v>0.412714609899139</c:v>
                </c:pt>
                <c:pt idx="5">
                  <c:v>0.42947421185111201</c:v>
                </c:pt>
                <c:pt idx="6">
                  <c:v>0.48683090003185397</c:v>
                </c:pt>
                <c:pt idx="7">
                  <c:v>0.56902474687990101</c:v>
                </c:pt>
                <c:pt idx="8">
                  <c:v>0.72973291872550305</c:v>
                </c:pt>
                <c:pt idx="9">
                  <c:v>0.76136045959923804</c:v>
                </c:pt>
                <c:pt idx="10">
                  <c:v>0.84382402361222597</c:v>
                </c:pt>
                <c:pt idx="11">
                  <c:v>0.91055184809855905</c:v>
                </c:pt>
                <c:pt idx="12">
                  <c:v>0.87618385066454596</c:v>
                </c:pt>
                <c:pt idx="13">
                  <c:v>0.76753373895892596</c:v>
                </c:pt>
                <c:pt idx="14">
                  <c:v>0.83550770565696297</c:v>
                </c:pt>
                <c:pt idx="15">
                  <c:v>0.84009799193521695</c:v>
                </c:pt>
                <c:pt idx="16">
                  <c:v>0.85424074572192199</c:v>
                </c:pt>
                <c:pt idx="17">
                  <c:v>0.880809997657515</c:v>
                </c:pt>
                <c:pt idx="18">
                  <c:v>0.84563553664067204</c:v>
                </c:pt>
                <c:pt idx="19">
                  <c:v>0.81354518953470101</c:v>
                </c:pt>
                <c:pt idx="20">
                  <c:v>0.83134977368728202</c:v>
                </c:pt>
                <c:pt idx="21">
                  <c:v>0.94883973835520496</c:v>
                </c:pt>
                <c:pt idx="22">
                  <c:v>0.97927972082919301</c:v>
                </c:pt>
                <c:pt idx="23">
                  <c:v>1.0030071073934339</c:v>
                </c:pt>
                <c:pt idx="24">
                  <c:v>1.0819576908936981</c:v>
                </c:pt>
                <c:pt idx="25">
                  <c:v>1.0369634061103641</c:v>
                </c:pt>
                <c:pt idx="26">
                  <c:v>1.122283403610975</c:v>
                </c:pt>
                <c:pt idx="27">
                  <c:v>1.159733723983654</c:v>
                </c:pt>
                <c:pt idx="28">
                  <c:v>1.0196399043594491</c:v>
                </c:pt>
                <c:pt idx="29">
                  <c:v>0.99285977323961006</c:v>
                </c:pt>
                <c:pt idx="30">
                  <c:v>0.98101701485716197</c:v>
                </c:pt>
                <c:pt idx="31">
                  <c:v>0.96258822529502897</c:v>
                </c:pt>
                <c:pt idx="32">
                  <c:v>1</c:v>
                </c:pt>
                <c:pt idx="33">
                  <c:v>1.091054869347831</c:v>
                </c:pt>
                <c:pt idx="34">
                  <c:v>1.11705177129516</c:v>
                </c:pt>
                <c:pt idx="35">
                  <c:v>1.0940332618116839</c:v>
                </c:pt>
                <c:pt idx="36">
                  <c:v>1.1123540530784211</c:v>
                </c:pt>
                <c:pt idx="37">
                  <c:v>1.13994013236064</c:v>
                </c:pt>
                <c:pt idx="38">
                  <c:v>1.136792979378751</c:v>
                </c:pt>
              </c:numCache>
            </c:numRef>
          </c:val>
          <c:smooth val="0"/>
          <c:extLst>
            <c:ext xmlns:c16="http://schemas.microsoft.com/office/drawing/2014/chart" uri="{C3380CC4-5D6E-409C-BE32-E72D297353CC}">
              <c16:uniqueId val="{00000010-13DA-472B-86DD-C1AE3628C3D7}"/>
            </c:ext>
          </c:extLst>
        </c:ser>
        <c:dLbls>
          <c:showLegendKey val="0"/>
          <c:showVal val="0"/>
          <c:showCatName val="0"/>
          <c:showSerName val="0"/>
          <c:showPercent val="0"/>
          <c:showBubbleSize val="0"/>
        </c:dLbls>
        <c:smooth val="0"/>
        <c:axId val="1352096128"/>
        <c:axId val="1352098336"/>
      </c:lineChart>
      <c:catAx>
        <c:axId val="1352096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vert="eaVert"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52098336"/>
        <c:crosses val="autoZero"/>
        <c:auto val="1"/>
        <c:lblAlgn val="ctr"/>
        <c:lblOffset val="100"/>
        <c:noMultiLvlLbl val="0"/>
      </c:catAx>
      <c:valAx>
        <c:axId val="1352098336"/>
        <c:scaling>
          <c:orientation val="minMax"/>
        </c:scaling>
        <c:delete val="0"/>
        <c:axPos val="l"/>
        <c:majorGridlines>
          <c:spPr>
            <a:ln w="9525" cap="flat" cmpd="sng" algn="ctr">
              <a:solidFill>
                <a:schemeClr val="tx1">
                  <a:lumMod val="15000"/>
                  <a:lumOff val="85000"/>
                </a:schemeClr>
              </a:solidFill>
              <a:round/>
            </a:ln>
            <a:effectLst/>
          </c:spPr>
        </c:majorGridlines>
        <c:numFmt formatCode="0.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52096128"/>
        <c:crosses val="autoZero"/>
        <c:crossBetween val="between"/>
      </c:valAx>
      <c:spPr>
        <a:noFill/>
        <a:ln>
          <a:noFill/>
        </a:ln>
        <a:effectLst/>
      </c:spPr>
    </c:plotArea>
    <c:legend>
      <c:legendPos val="b"/>
      <c:layout>
        <c:manualLayout>
          <c:xMode val="edge"/>
          <c:yMode val="edge"/>
          <c:x val="0.11345332375230099"/>
          <c:y val="5.8800344826983202E-2"/>
          <c:w val="0.86192904853905095"/>
          <c:h val="0.22730847851213801"/>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3104227575198"/>
          <c:y val="7.0484581497797405E-2"/>
          <c:w val="0.81175661698324098"/>
          <c:h val="0.713346960849917"/>
        </c:manualLayout>
      </c:layout>
      <c:lineChart>
        <c:grouping val="standard"/>
        <c:varyColors val="0"/>
        <c:ser>
          <c:idx val="0"/>
          <c:order val="0"/>
          <c:tx>
            <c:strRef>
              <c:f>'Relative Capital Input'!$C$51</c:f>
              <c:strCache>
                <c:ptCount val="1"/>
                <c:pt idx="0">
                  <c:v>Belgium</c:v>
                </c:pt>
              </c:strCache>
            </c:strRef>
          </c:tx>
          <c:spPr>
            <a:ln w="28575" cap="rnd">
              <a:solidFill>
                <a:schemeClr val="accent1"/>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Input'!$C$52:$C$90</c:f>
              <c:numCache>
                <c:formatCode>0.0</c:formatCode>
                <c:ptCount val="39"/>
                <c:pt idx="0">
                  <c:v>519.34571980290855</c:v>
                </c:pt>
                <c:pt idx="1">
                  <c:v>555.78726795379839</c:v>
                </c:pt>
                <c:pt idx="2">
                  <c:v>582.84472513546586</c:v>
                </c:pt>
                <c:pt idx="3">
                  <c:v>591.0222683298332</c:v>
                </c:pt>
                <c:pt idx="4">
                  <c:v>613.19644987920083</c:v>
                </c:pt>
                <c:pt idx="5">
                  <c:v>632.81540071140739</c:v>
                </c:pt>
                <c:pt idx="6">
                  <c:v>664.09183867134095</c:v>
                </c:pt>
                <c:pt idx="7">
                  <c:v>680.47447878881167</c:v>
                </c:pt>
                <c:pt idx="8">
                  <c:v>677.96223324829612</c:v>
                </c:pt>
                <c:pt idx="9">
                  <c:v>668.4373259518843</c:v>
                </c:pt>
                <c:pt idx="10">
                  <c:v>664.63245534910038</c:v>
                </c:pt>
                <c:pt idx="11">
                  <c:v>654.30294778991026</c:v>
                </c:pt>
                <c:pt idx="12">
                  <c:v>648.43626336982538</c:v>
                </c:pt>
                <c:pt idx="13">
                  <c:v>640.81544441373251</c:v>
                </c:pt>
                <c:pt idx="14">
                  <c:v>639.8643649714204</c:v>
                </c:pt>
                <c:pt idx="15">
                  <c:v>640.47286011187089</c:v>
                </c:pt>
                <c:pt idx="16">
                  <c:v>637.44896427084745</c:v>
                </c:pt>
                <c:pt idx="17">
                  <c:v>632.42644277810484</c:v>
                </c:pt>
                <c:pt idx="18">
                  <c:v>630.82794993357038</c:v>
                </c:pt>
                <c:pt idx="19">
                  <c:v>617.05331934674984</c:v>
                </c:pt>
                <c:pt idx="20">
                  <c:v>614.7518467528688</c:v>
                </c:pt>
                <c:pt idx="21">
                  <c:v>598.27967854779899</c:v>
                </c:pt>
                <c:pt idx="22">
                  <c:v>576.92541895546287</c:v>
                </c:pt>
                <c:pt idx="23">
                  <c:v>558.52812312022638</c:v>
                </c:pt>
                <c:pt idx="24">
                  <c:v>545.07765783946286</c:v>
                </c:pt>
                <c:pt idx="25">
                  <c:v>535.91205781949236</c:v>
                </c:pt>
                <c:pt idx="26">
                  <c:v>530.86447454129416</c:v>
                </c:pt>
                <c:pt idx="27">
                  <c:v>529.85757842071484</c:v>
                </c:pt>
                <c:pt idx="28">
                  <c:v>529.78587868016905</c:v>
                </c:pt>
                <c:pt idx="29">
                  <c:v>531.43629780169272</c:v>
                </c:pt>
                <c:pt idx="30">
                  <c:v>538.83457670886253</c:v>
                </c:pt>
                <c:pt idx="31">
                  <c:v>540.8429404453525</c:v>
                </c:pt>
                <c:pt idx="32">
                  <c:v>547.70843250131497</c:v>
                </c:pt>
                <c:pt idx="33">
                  <c:v>555.60340288681095</c:v>
                </c:pt>
                <c:pt idx="34">
                  <c:v>573.36576978081632</c:v>
                </c:pt>
                <c:pt idx="35">
                  <c:v>602.89899919286938</c:v>
                </c:pt>
                <c:pt idx="36">
                  <c:v>609.41640070089989</c:v>
                </c:pt>
                <c:pt idx="37">
                  <c:v>640.32377659172653</c:v>
                </c:pt>
                <c:pt idx="38">
                  <c:v>669.09994031013298</c:v>
                </c:pt>
              </c:numCache>
            </c:numRef>
          </c:val>
          <c:smooth val="0"/>
          <c:extLst>
            <c:ext xmlns:c16="http://schemas.microsoft.com/office/drawing/2014/chart" uri="{C3380CC4-5D6E-409C-BE32-E72D297353CC}">
              <c16:uniqueId val="{00000000-4174-4756-AFE4-7CF1F84F80BD}"/>
            </c:ext>
          </c:extLst>
        </c:ser>
        <c:ser>
          <c:idx val="1"/>
          <c:order val="1"/>
          <c:tx>
            <c:strRef>
              <c:f>'Relative Capital Input'!$D$51</c:f>
              <c:strCache>
                <c:ptCount val="1"/>
                <c:pt idx="0">
                  <c:v>Denmark</c:v>
                </c:pt>
              </c:strCache>
            </c:strRef>
          </c:tx>
          <c:spPr>
            <a:ln w="28575" cap="rnd">
              <a:solidFill>
                <a:schemeClr val="accent2"/>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Input'!$D$52:$D$90</c:f>
              <c:numCache>
                <c:formatCode>0.0</c:formatCode>
                <c:ptCount val="39"/>
                <c:pt idx="0">
                  <c:v>812.51845256590821</c:v>
                </c:pt>
                <c:pt idx="1">
                  <c:v>911.20550814372541</c:v>
                </c:pt>
                <c:pt idx="2">
                  <c:v>978.90699352208344</c:v>
                </c:pt>
                <c:pt idx="3">
                  <c:v>1042.2114916315029</c:v>
                </c:pt>
                <c:pt idx="4">
                  <c:v>1112.073670060382</c:v>
                </c:pt>
                <c:pt idx="5">
                  <c:v>1174.6302999285081</c:v>
                </c:pt>
                <c:pt idx="6">
                  <c:v>1243.801003452787</c:v>
                </c:pt>
                <c:pt idx="7">
                  <c:v>1312.760934602446</c:v>
                </c:pt>
                <c:pt idx="8">
                  <c:v>1327.140400215359</c:v>
                </c:pt>
                <c:pt idx="9">
                  <c:v>1316.62351523298</c:v>
                </c:pt>
                <c:pt idx="10">
                  <c:v>1310.532624998548</c:v>
                </c:pt>
                <c:pt idx="11">
                  <c:v>1305.436824050335</c:v>
                </c:pt>
                <c:pt idx="12">
                  <c:v>1309.945940277408</c:v>
                </c:pt>
                <c:pt idx="13">
                  <c:v>1329.8704105978541</c:v>
                </c:pt>
                <c:pt idx="14">
                  <c:v>1348.9545303491641</c:v>
                </c:pt>
                <c:pt idx="15">
                  <c:v>1351.8198411481769</c:v>
                </c:pt>
                <c:pt idx="16">
                  <c:v>1340.843923740505</c:v>
                </c:pt>
                <c:pt idx="17">
                  <c:v>1344.4275088629281</c:v>
                </c:pt>
                <c:pt idx="18">
                  <c:v>1347.8575591815679</c:v>
                </c:pt>
                <c:pt idx="19">
                  <c:v>1337.0282950839339</c:v>
                </c:pt>
                <c:pt idx="20">
                  <c:v>1326.0705329689381</c:v>
                </c:pt>
                <c:pt idx="21">
                  <c:v>1299.73507162184</c:v>
                </c:pt>
                <c:pt idx="22">
                  <c:v>1290.100884405123</c:v>
                </c:pt>
                <c:pt idx="23">
                  <c:v>1290.9138114662751</c:v>
                </c:pt>
                <c:pt idx="24">
                  <c:v>1300.311352425475</c:v>
                </c:pt>
                <c:pt idx="25">
                  <c:v>1318.3532056760321</c:v>
                </c:pt>
                <c:pt idx="26">
                  <c:v>1325.949503234134</c:v>
                </c:pt>
                <c:pt idx="27">
                  <c:v>1325.12810332305</c:v>
                </c:pt>
                <c:pt idx="28">
                  <c:v>1334.3970228810381</c:v>
                </c:pt>
                <c:pt idx="29">
                  <c:v>1356.9123369127431</c:v>
                </c:pt>
                <c:pt idx="30">
                  <c:v>1367.9273225936081</c:v>
                </c:pt>
                <c:pt idx="31">
                  <c:v>1372.9449799051731</c:v>
                </c:pt>
                <c:pt idx="32">
                  <c:v>1377.778845978258</c:v>
                </c:pt>
                <c:pt idx="33">
                  <c:v>1392.1904266214999</c:v>
                </c:pt>
                <c:pt idx="34">
                  <c:v>1421.4288188953201</c:v>
                </c:pt>
                <c:pt idx="35">
                  <c:v>1467.9527135553581</c:v>
                </c:pt>
                <c:pt idx="36">
                  <c:v>1496.2058193283799</c:v>
                </c:pt>
                <c:pt idx="37">
                  <c:v>1480.4002412664911</c:v>
                </c:pt>
                <c:pt idx="38">
                  <c:v>1461.8257313870461</c:v>
                </c:pt>
              </c:numCache>
            </c:numRef>
          </c:val>
          <c:smooth val="0"/>
          <c:extLst>
            <c:ext xmlns:c16="http://schemas.microsoft.com/office/drawing/2014/chart" uri="{C3380CC4-5D6E-409C-BE32-E72D297353CC}">
              <c16:uniqueId val="{00000001-4174-4756-AFE4-7CF1F84F80BD}"/>
            </c:ext>
          </c:extLst>
        </c:ser>
        <c:ser>
          <c:idx val="2"/>
          <c:order val="2"/>
          <c:tx>
            <c:strRef>
              <c:f>'Relative Capital Input'!$E$51</c:f>
              <c:strCache>
                <c:ptCount val="1"/>
                <c:pt idx="0">
                  <c:v>Germany</c:v>
                </c:pt>
              </c:strCache>
            </c:strRef>
          </c:tx>
          <c:spPr>
            <a:ln w="28575" cap="rnd">
              <a:solidFill>
                <a:schemeClr val="accent3"/>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Input'!$E$52:$E$90</c:f>
              <c:numCache>
                <c:formatCode>0.0</c:formatCode>
                <c:ptCount val="39"/>
                <c:pt idx="0">
                  <c:v>10263.499824252411</c:v>
                </c:pt>
                <c:pt idx="1">
                  <c:v>10481.44574411437</c:v>
                </c:pt>
                <c:pt idx="2">
                  <c:v>10535.81063573276</c:v>
                </c:pt>
                <c:pt idx="3">
                  <c:v>10590.75380265897</c:v>
                </c:pt>
                <c:pt idx="4">
                  <c:v>10697.57080618992</c:v>
                </c:pt>
                <c:pt idx="5">
                  <c:v>10888.78762182346</c:v>
                </c:pt>
                <c:pt idx="6">
                  <c:v>11107.59144668666</c:v>
                </c:pt>
                <c:pt idx="7">
                  <c:v>11303.09728979863</c:v>
                </c:pt>
                <c:pt idx="8">
                  <c:v>11369.60255257941</c:v>
                </c:pt>
                <c:pt idx="9">
                  <c:v>11313.872691540329</c:v>
                </c:pt>
                <c:pt idx="10">
                  <c:v>11250.81862943094</c:v>
                </c:pt>
                <c:pt idx="11">
                  <c:v>11279.36482285304</c:v>
                </c:pt>
                <c:pt idx="12">
                  <c:v>11225.251728974739</c:v>
                </c:pt>
                <c:pt idx="13">
                  <c:v>11162.87061587045</c:v>
                </c:pt>
                <c:pt idx="14">
                  <c:v>11088.15815283534</c:v>
                </c:pt>
                <c:pt idx="15">
                  <c:v>11009.2248284749</c:v>
                </c:pt>
                <c:pt idx="16">
                  <c:v>10968.705998610591</c:v>
                </c:pt>
                <c:pt idx="17">
                  <c:v>10987.961869207191</c:v>
                </c:pt>
                <c:pt idx="18">
                  <c:v>11056.569176298361</c:v>
                </c:pt>
                <c:pt idx="19">
                  <c:v>11116.01027691663</c:v>
                </c:pt>
                <c:pt idx="20">
                  <c:v>11112.474938982579</c:v>
                </c:pt>
                <c:pt idx="21">
                  <c:v>10959.384947122009</c:v>
                </c:pt>
                <c:pt idx="22">
                  <c:v>10799.64320142486</c:v>
                </c:pt>
                <c:pt idx="23">
                  <c:v>10653.73172328192</c:v>
                </c:pt>
                <c:pt idx="24">
                  <c:v>10533.273320223871</c:v>
                </c:pt>
                <c:pt idx="25">
                  <c:v>10404.8625199506</c:v>
                </c:pt>
                <c:pt idx="26">
                  <c:v>10333.52858435893</c:v>
                </c:pt>
                <c:pt idx="27">
                  <c:v>10292.675470880549</c:v>
                </c:pt>
                <c:pt idx="28">
                  <c:v>10252.15487539403</c:v>
                </c:pt>
                <c:pt idx="29">
                  <c:v>10166.95746054653</c:v>
                </c:pt>
                <c:pt idx="30">
                  <c:v>10102.16278349228</c:v>
                </c:pt>
                <c:pt idx="31">
                  <c:v>9989.9547934669881</c:v>
                </c:pt>
                <c:pt idx="32">
                  <c:v>9906.3919995754768</c:v>
                </c:pt>
                <c:pt idx="33">
                  <c:v>9741.4912449117692</c:v>
                </c:pt>
                <c:pt idx="34">
                  <c:v>9653.8889195531956</c:v>
                </c:pt>
                <c:pt idx="35">
                  <c:v>9629.4710926492808</c:v>
                </c:pt>
                <c:pt idx="36">
                  <c:v>9745.4404925756298</c:v>
                </c:pt>
                <c:pt idx="37">
                  <c:v>9691.8534650951478</c:v>
                </c:pt>
                <c:pt idx="38">
                  <c:v>9593.5104981463701</c:v>
                </c:pt>
              </c:numCache>
            </c:numRef>
          </c:val>
          <c:smooth val="0"/>
          <c:extLst>
            <c:ext xmlns:c16="http://schemas.microsoft.com/office/drawing/2014/chart" uri="{C3380CC4-5D6E-409C-BE32-E72D297353CC}">
              <c16:uniqueId val="{00000002-4174-4756-AFE4-7CF1F84F80BD}"/>
            </c:ext>
          </c:extLst>
        </c:ser>
        <c:ser>
          <c:idx val="3"/>
          <c:order val="3"/>
          <c:tx>
            <c:strRef>
              <c:f>'Relative Capital Input'!$F$51</c:f>
              <c:strCache>
                <c:ptCount val="1"/>
                <c:pt idx="0">
                  <c:v>Greece</c:v>
                </c:pt>
              </c:strCache>
            </c:strRef>
          </c:tx>
          <c:spPr>
            <a:ln w="28575" cap="rnd">
              <a:solidFill>
                <a:schemeClr val="accent4"/>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Input'!$F$52:$F$90</c:f>
              <c:numCache>
                <c:formatCode>0.0</c:formatCode>
                <c:ptCount val="39"/>
                <c:pt idx="0">
                  <c:v>2097.106940758239</c:v>
                </c:pt>
                <c:pt idx="1">
                  <c:v>2179.3874960365019</c:v>
                </c:pt>
                <c:pt idx="2">
                  <c:v>2237.213970632411</c:v>
                </c:pt>
                <c:pt idx="3">
                  <c:v>2328.577841415618</c:v>
                </c:pt>
                <c:pt idx="4">
                  <c:v>2440.9573491642118</c:v>
                </c:pt>
                <c:pt idx="5">
                  <c:v>2518.8799022963208</c:v>
                </c:pt>
                <c:pt idx="6">
                  <c:v>2555.769036420113</c:v>
                </c:pt>
                <c:pt idx="7">
                  <c:v>2684.7059366493709</c:v>
                </c:pt>
                <c:pt idx="8">
                  <c:v>2816.34688003984</c:v>
                </c:pt>
                <c:pt idx="9">
                  <c:v>2852.9699371059369</c:v>
                </c:pt>
                <c:pt idx="10">
                  <c:v>2868.2119760467599</c:v>
                </c:pt>
                <c:pt idx="11">
                  <c:v>2840.15133523959</c:v>
                </c:pt>
                <c:pt idx="12">
                  <c:v>2815.057771907037</c:v>
                </c:pt>
                <c:pt idx="13">
                  <c:v>2835.7025455100852</c:v>
                </c:pt>
                <c:pt idx="14">
                  <c:v>2687.0184331482242</c:v>
                </c:pt>
                <c:pt idx="15">
                  <c:v>2506.7907396868031</c:v>
                </c:pt>
                <c:pt idx="16">
                  <c:v>2357.3106936824338</c:v>
                </c:pt>
                <c:pt idx="17">
                  <c:v>2232.0359801107738</c:v>
                </c:pt>
                <c:pt idx="18">
                  <c:v>2107.0937844643422</c:v>
                </c:pt>
                <c:pt idx="19">
                  <c:v>1980.693956121419</c:v>
                </c:pt>
                <c:pt idx="20">
                  <c:v>1890.2844612161059</c:v>
                </c:pt>
                <c:pt idx="21">
                  <c:v>1773.554013975931</c:v>
                </c:pt>
                <c:pt idx="22">
                  <c:v>1676.2597971979919</c:v>
                </c:pt>
                <c:pt idx="23">
                  <c:v>1609.4691652274171</c:v>
                </c:pt>
                <c:pt idx="24">
                  <c:v>1560.2419500476931</c:v>
                </c:pt>
                <c:pt idx="25">
                  <c:v>1545.372338603865</c:v>
                </c:pt>
                <c:pt idx="26">
                  <c:v>1545.2381799473019</c:v>
                </c:pt>
                <c:pt idx="27">
                  <c:v>1571.4385408042319</c:v>
                </c:pt>
                <c:pt idx="28">
                  <c:v>1593.125337270081</c:v>
                </c:pt>
                <c:pt idx="29">
                  <c:v>1602.0265773533631</c:v>
                </c:pt>
                <c:pt idx="30">
                  <c:v>1636.9466452806239</c:v>
                </c:pt>
                <c:pt idx="31">
                  <c:v>1692.3708187034861</c:v>
                </c:pt>
                <c:pt idx="32">
                  <c:v>1734.60589721106</c:v>
                </c:pt>
                <c:pt idx="33">
                  <c:v>1806.2033433891811</c:v>
                </c:pt>
                <c:pt idx="34">
                  <c:v>1836.5168556623501</c:v>
                </c:pt>
                <c:pt idx="35">
                  <c:v>1929.4918239967849</c:v>
                </c:pt>
                <c:pt idx="36">
                  <c:v>2021.3280207606811</c:v>
                </c:pt>
                <c:pt idx="37">
                  <c:v>2040.781825950331</c:v>
                </c:pt>
                <c:pt idx="38">
                  <c:v>1996.2100501486659</c:v>
                </c:pt>
              </c:numCache>
            </c:numRef>
          </c:val>
          <c:smooth val="0"/>
          <c:extLst>
            <c:ext xmlns:c16="http://schemas.microsoft.com/office/drawing/2014/chart" uri="{C3380CC4-5D6E-409C-BE32-E72D297353CC}">
              <c16:uniqueId val="{00000003-4174-4756-AFE4-7CF1F84F80BD}"/>
            </c:ext>
          </c:extLst>
        </c:ser>
        <c:ser>
          <c:idx val="4"/>
          <c:order val="4"/>
          <c:tx>
            <c:strRef>
              <c:f>'Relative Capital Input'!$G$51</c:f>
              <c:strCache>
                <c:ptCount val="1"/>
                <c:pt idx="0">
                  <c:v>Spain</c:v>
                </c:pt>
              </c:strCache>
            </c:strRef>
          </c:tx>
          <c:spPr>
            <a:ln w="28575" cap="rnd">
              <a:solidFill>
                <a:schemeClr val="accent5"/>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Input'!$G$52:$G$90</c:f>
              <c:numCache>
                <c:formatCode>0.0</c:formatCode>
                <c:ptCount val="39"/>
                <c:pt idx="0">
                  <c:v>3922.4120069013602</c:v>
                </c:pt>
                <c:pt idx="1">
                  <c:v>4054.4563761832328</c:v>
                </c:pt>
                <c:pt idx="2">
                  <c:v>4149.5514313599797</c:v>
                </c:pt>
                <c:pt idx="3">
                  <c:v>4224.5376169788105</c:v>
                </c:pt>
                <c:pt idx="4">
                  <c:v>4338.976542053093</c:v>
                </c:pt>
                <c:pt idx="5">
                  <c:v>4456.0700444794002</c:v>
                </c:pt>
                <c:pt idx="6">
                  <c:v>4626.3638890858738</c:v>
                </c:pt>
                <c:pt idx="7">
                  <c:v>4785.8343471028275</c:v>
                </c:pt>
                <c:pt idx="8">
                  <c:v>5036.2837124648086</c:v>
                </c:pt>
                <c:pt idx="9">
                  <c:v>5162.9795861555158</c:v>
                </c:pt>
                <c:pt idx="10">
                  <c:v>5263.2786343052348</c:v>
                </c:pt>
                <c:pt idx="11">
                  <c:v>5346.7622471981358</c:v>
                </c:pt>
                <c:pt idx="12">
                  <c:v>5416.7157000852876</c:v>
                </c:pt>
                <c:pt idx="13">
                  <c:v>5426.1464429567759</c:v>
                </c:pt>
                <c:pt idx="14">
                  <c:v>5462.9610257291533</c:v>
                </c:pt>
                <c:pt idx="15">
                  <c:v>5473.6595791602404</c:v>
                </c:pt>
                <c:pt idx="16">
                  <c:v>5418.3883181439778</c:v>
                </c:pt>
                <c:pt idx="17">
                  <c:v>5323.1101614489698</c:v>
                </c:pt>
                <c:pt idx="18">
                  <c:v>5177.2064319629144</c:v>
                </c:pt>
                <c:pt idx="19">
                  <c:v>5085.5100530783902</c:v>
                </c:pt>
                <c:pt idx="20">
                  <c:v>4894.1490190359118</c:v>
                </c:pt>
                <c:pt idx="21">
                  <c:v>4701.5665776875931</c:v>
                </c:pt>
                <c:pt idx="22">
                  <c:v>4565.2628358265956</c:v>
                </c:pt>
                <c:pt idx="23">
                  <c:v>4472.4989376093836</c:v>
                </c:pt>
                <c:pt idx="24">
                  <c:v>4441.9289676757526</c:v>
                </c:pt>
                <c:pt idx="25">
                  <c:v>4426.194409523614</c:v>
                </c:pt>
                <c:pt idx="26">
                  <c:v>4442.4064261010453</c:v>
                </c:pt>
                <c:pt idx="27">
                  <c:v>4414.9662030354539</c:v>
                </c:pt>
                <c:pt idx="28">
                  <c:v>4409.8235225064454</c:v>
                </c:pt>
                <c:pt idx="29">
                  <c:v>4413.536512837366</c:v>
                </c:pt>
                <c:pt idx="30">
                  <c:v>4439.5957789922286</c:v>
                </c:pt>
                <c:pt idx="31">
                  <c:v>4481.8774039766286</c:v>
                </c:pt>
                <c:pt idx="32">
                  <c:v>4561.2246977042914</c:v>
                </c:pt>
                <c:pt idx="33">
                  <c:v>4575.7446049550081</c:v>
                </c:pt>
                <c:pt idx="34">
                  <c:v>4657.8315593994248</c:v>
                </c:pt>
                <c:pt idx="35">
                  <c:v>4712.0267175060026</c:v>
                </c:pt>
                <c:pt idx="36">
                  <c:v>4789.4067378914388</c:v>
                </c:pt>
                <c:pt idx="37">
                  <c:v>4872.3496155824278</c:v>
                </c:pt>
                <c:pt idx="38">
                  <c:v>4926.6453997724611</c:v>
                </c:pt>
              </c:numCache>
            </c:numRef>
          </c:val>
          <c:smooth val="0"/>
          <c:extLst>
            <c:ext xmlns:c16="http://schemas.microsoft.com/office/drawing/2014/chart" uri="{C3380CC4-5D6E-409C-BE32-E72D297353CC}">
              <c16:uniqueId val="{00000004-4174-4756-AFE4-7CF1F84F80BD}"/>
            </c:ext>
          </c:extLst>
        </c:ser>
        <c:ser>
          <c:idx val="5"/>
          <c:order val="5"/>
          <c:tx>
            <c:strRef>
              <c:f>'Relative Capital Input'!$H$51</c:f>
              <c:strCache>
                <c:ptCount val="1"/>
                <c:pt idx="0">
                  <c:v>France</c:v>
                </c:pt>
              </c:strCache>
            </c:strRef>
          </c:tx>
          <c:spPr>
            <a:ln w="28575" cap="rnd">
              <a:solidFill>
                <a:schemeClr val="accent6"/>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Input'!$H$52:$H$90</c:f>
              <c:numCache>
                <c:formatCode>0.0</c:formatCode>
                <c:ptCount val="39"/>
                <c:pt idx="0">
                  <c:v>5412.7100005406828</c:v>
                </c:pt>
                <c:pt idx="1">
                  <c:v>5805.5078925264006</c:v>
                </c:pt>
                <c:pt idx="2">
                  <c:v>6191.3818818716036</c:v>
                </c:pt>
                <c:pt idx="3">
                  <c:v>6482.3866692467936</c:v>
                </c:pt>
                <c:pt idx="4">
                  <c:v>6765.1333287568395</c:v>
                </c:pt>
                <c:pt idx="5">
                  <c:v>6963.558667007851</c:v>
                </c:pt>
                <c:pt idx="6">
                  <c:v>7205.9113650718518</c:v>
                </c:pt>
                <c:pt idx="7">
                  <c:v>7431.8437771652207</c:v>
                </c:pt>
                <c:pt idx="8">
                  <c:v>7612.6142597900152</c:v>
                </c:pt>
                <c:pt idx="9">
                  <c:v>7765.5539274302846</c:v>
                </c:pt>
                <c:pt idx="10">
                  <c:v>7933.5335385850703</c:v>
                </c:pt>
                <c:pt idx="11">
                  <c:v>8036.0133242814054</c:v>
                </c:pt>
                <c:pt idx="12">
                  <c:v>8096.5344597035528</c:v>
                </c:pt>
                <c:pt idx="13">
                  <c:v>8118.6979764979596</c:v>
                </c:pt>
                <c:pt idx="14">
                  <c:v>8074.342010666207</c:v>
                </c:pt>
                <c:pt idx="15">
                  <c:v>8044.2918344025102</c:v>
                </c:pt>
                <c:pt idx="16">
                  <c:v>8074.365400010347</c:v>
                </c:pt>
                <c:pt idx="17">
                  <c:v>8152.7401450626421</c:v>
                </c:pt>
                <c:pt idx="18">
                  <c:v>8195.5097499993008</c:v>
                </c:pt>
                <c:pt idx="19">
                  <c:v>8183.0742907286294</c:v>
                </c:pt>
                <c:pt idx="20">
                  <c:v>8107.0904411392657</c:v>
                </c:pt>
                <c:pt idx="21">
                  <c:v>7998.5812988994012</c:v>
                </c:pt>
                <c:pt idx="22">
                  <c:v>7942.4453681828672</c:v>
                </c:pt>
                <c:pt idx="23">
                  <c:v>7945.7189179642464</c:v>
                </c:pt>
                <c:pt idx="24">
                  <c:v>8005.5993365345839</c:v>
                </c:pt>
                <c:pt idx="25">
                  <c:v>8092.2537026194868</c:v>
                </c:pt>
                <c:pt idx="26">
                  <c:v>8218.8645193166449</c:v>
                </c:pt>
                <c:pt idx="27">
                  <c:v>8358.2302941678936</c:v>
                </c:pt>
                <c:pt idx="28">
                  <c:v>8456.1299681981909</c:v>
                </c:pt>
                <c:pt idx="29">
                  <c:v>8519.3897928664246</c:v>
                </c:pt>
                <c:pt idx="30">
                  <c:v>8565.0656118443549</c:v>
                </c:pt>
                <c:pt idx="31">
                  <c:v>8620.9363687464102</c:v>
                </c:pt>
                <c:pt idx="32">
                  <c:v>8698.0512882942858</c:v>
                </c:pt>
                <c:pt idx="33">
                  <c:v>8760.548154367345</c:v>
                </c:pt>
                <c:pt idx="34">
                  <c:v>8829.5049186551405</c:v>
                </c:pt>
                <c:pt idx="35">
                  <c:v>8969.8554866618633</c:v>
                </c:pt>
                <c:pt idx="36">
                  <c:v>9149.1513856832753</c:v>
                </c:pt>
                <c:pt idx="37">
                  <c:v>9183.9094207629751</c:v>
                </c:pt>
                <c:pt idx="38">
                  <c:v>9112.9315888087694</c:v>
                </c:pt>
              </c:numCache>
            </c:numRef>
          </c:val>
          <c:smooth val="0"/>
          <c:extLst>
            <c:ext xmlns:c16="http://schemas.microsoft.com/office/drawing/2014/chart" uri="{C3380CC4-5D6E-409C-BE32-E72D297353CC}">
              <c16:uniqueId val="{00000005-4174-4756-AFE4-7CF1F84F80BD}"/>
            </c:ext>
          </c:extLst>
        </c:ser>
        <c:ser>
          <c:idx val="6"/>
          <c:order val="6"/>
          <c:tx>
            <c:strRef>
              <c:f>'Relative Capital Input'!$I$51</c:f>
              <c:strCache>
                <c:ptCount val="1"/>
                <c:pt idx="0">
                  <c:v>Ireland</c:v>
                </c:pt>
              </c:strCache>
            </c:strRef>
          </c:tx>
          <c:spPr>
            <a:ln w="28575" cap="rnd">
              <a:solidFill>
                <a:schemeClr val="accent1">
                  <a:lumMod val="60000"/>
                </a:schemeClr>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Input'!$I$52:$I$90</c:f>
              <c:numCache>
                <c:formatCode>0.0</c:formatCode>
                <c:ptCount val="39"/>
                <c:pt idx="0">
                  <c:v>627.98462265617604</c:v>
                </c:pt>
                <c:pt idx="1">
                  <c:v>681.3308028738029</c:v>
                </c:pt>
                <c:pt idx="2">
                  <c:v>695.76354715006528</c:v>
                </c:pt>
                <c:pt idx="3">
                  <c:v>708.39830413337666</c:v>
                </c:pt>
                <c:pt idx="4">
                  <c:v>749.82315733940743</c:v>
                </c:pt>
                <c:pt idx="5">
                  <c:v>796.35969531746787</c:v>
                </c:pt>
                <c:pt idx="6">
                  <c:v>846.47402938713128</c:v>
                </c:pt>
                <c:pt idx="7">
                  <c:v>900.06507624023254</c:v>
                </c:pt>
                <c:pt idx="8">
                  <c:v>931.9228427427804</c:v>
                </c:pt>
                <c:pt idx="9">
                  <c:v>976.09204813376141</c:v>
                </c:pt>
                <c:pt idx="10">
                  <c:v>992.44143827796654</c:v>
                </c:pt>
                <c:pt idx="11">
                  <c:v>993.22406768176518</c:v>
                </c:pt>
                <c:pt idx="12">
                  <c:v>989.5188601072756</c:v>
                </c:pt>
                <c:pt idx="13">
                  <c:v>979.70869456885498</c:v>
                </c:pt>
                <c:pt idx="14">
                  <c:v>964.75968531920535</c:v>
                </c:pt>
                <c:pt idx="15">
                  <c:v>956.66336148535288</c:v>
                </c:pt>
                <c:pt idx="16">
                  <c:v>958.90622399469112</c:v>
                </c:pt>
                <c:pt idx="17">
                  <c:v>981.06162645436302</c:v>
                </c:pt>
                <c:pt idx="18">
                  <c:v>998.77528992266355</c:v>
                </c:pt>
                <c:pt idx="19">
                  <c:v>1000.39697326255</c:v>
                </c:pt>
                <c:pt idx="20">
                  <c:v>996.46090162022836</c:v>
                </c:pt>
                <c:pt idx="21">
                  <c:v>991.36798250416302</c:v>
                </c:pt>
                <c:pt idx="22">
                  <c:v>1001.852527433125</c:v>
                </c:pt>
                <c:pt idx="23">
                  <c:v>1016.0035371100161</c:v>
                </c:pt>
                <c:pt idx="24">
                  <c:v>1029.8762947546441</c:v>
                </c:pt>
                <c:pt idx="25">
                  <c:v>1034.0580736249731</c:v>
                </c:pt>
                <c:pt idx="26">
                  <c:v>1039.4954772403839</c:v>
                </c:pt>
                <c:pt idx="27">
                  <c:v>1041.856602531574</c:v>
                </c:pt>
                <c:pt idx="28">
                  <c:v>1042.019364073326</c:v>
                </c:pt>
                <c:pt idx="29">
                  <c:v>1038.1585884376179</c:v>
                </c:pt>
                <c:pt idx="30">
                  <c:v>1033.937945051422</c:v>
                </c:pt>
                <c:pt idx="31">
                  <c:v>1030.7820514461839</c:v>
                </c:pt>
                <c:pt idx="32">
                  <c:v>1031.2966357048861</c:v>
                </c:pt>
                <c:pt idx="33">
                  <c:v>1031.1367556045609</c:v>
                </c:pt>
                <c:pt idx="34">
                  <c:v>1038.2352022056809</c:v>
                </c:pt>
                <c:pt idx="35">
                  <c:v>1063.653881878349</c:v>
                </c:pt>
                <c:pt idx="36">
                  <c:v>1108.6859951824831</c:v>
                </c:pt>
                <c:pt idx="37">
                  <c:v>1090.49250040467</c:v>
                </c:pt>
                <c:pt idx="38">
                  <c:v>1069.6012923007349</c:v>
                </c:pt>
              </c:numCache>
            </c:numRef>
          </c:val>
          <c:smooth val="0"/>
          <c:extLst>
            <c:ext xmlns:c16="http://schemas.microsoft.com/office/drawing/2014/chart" uri="{C3380CC4-5D6E-409C-BE32-E72D297353CC}">
              <c16:uniqueId val="{00000006-4174-4756-AFE4-7CF1F84F80BD}"/>
            </c:ext>
          </c:extLst>
        </c:ser>
        <c:ser>
          <c:idx val="7"/>
          <c:order val="7"/>
          <c:tx>
            <c:strRef>
              <c:f>'Relative Capital Input'!$J$51</c:f>
              <c:strCache>
                <c:ptCount val="1"/>
                <c:pt idx="0">
                  <c:v>Italy</c:v>
                </c:pt>
              </c:strCache>
            </c:strRef>
          </c:tx>
          <c:spPr>
            <a:ln w="28575" cap="rnd">
              <a:solidFill>
                <a:schemeClr val="accent2">
                  <a:lumMod val="60000"/>
                </a:schemeClr>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Input'!$J$52:$J$90</c:f>
              <c:numCache>
                <c:formatCode>0.0</c:formatCode>
                <c:ptCount val="39"/>
                <c:pt idx="0">
                  <c:v>8611.7933476574308</c:v>
                </c:pt>
                <c:pt idx="1">
                  <c:v>8904.7785020370593</c:v>
                </c:pt>
                <c:pt idx="2">
                  <c:v>9125.6229230877634</c:v>
                </c:pt>
                <c:pt idx="3">
                  <c:v>9347.7730575047099</c:v>
                </c:pt>
                <c:pt idx="4">
                  <c:v>9668.6005124791409</c:v>
                </c:pt>
                <c:pt idx="5">
                  <c:v>9959.6472189262495</c:v>
                </c:pt>
                <c:pt idx="6">
                  <c:v>10261.24774694868</c:v>
                </c:pt>
                <c:pt idx="7">
                  <c:v>10568.45153863333</c:v>
                </c:pt>
                <c:pt idx="8">
                  <c:v>10812.950342331969</c:v>
                </c:pt>
                <c:pt idx="9">
                  <c:v>10940.83743601371</c:v>
                </c:pt>
                <c:pt idx="10">
                  <c:v>11003.34653313624</c:v>
                </c:pt>
                <c:pt idx="11">
                  <c:v>11024.519489841679</c:v>
                </c:pt>
                <c:pt idx="12">
                  <c:v>11042.230185747319</c:v>
                </c:pt>
                <c:pt idx="13">
                  <c:v>11057.07630907109</c:v>
                </c:pt>
                <c:pt idx="14">
                  <c:v>11071.61948519324</c:v>
                </c:pt>
                <c:pt idx="15">
                  <c:v>11097.948667576051</c:v>
                </c:pt>
                <c:pt idx="16">
                  <c:v>11204.12230331695</c:v>
                </c:pt>
                <c:pt idx="17">
                  <c:v>11299.432150772571</c:v>
                </c:pt>
                <c:pt idx="18">
                  <c:v>11341.089570863929</c:v>
                </c:pt>
                <c:pt idx="19">
                  <c:v>11358.09709289616</c:v>
                </c:pt>
                <c:pt idx="20">
                  <c:v>11335.066536691829</c:v>
                </c:pt>
                <c:pt idx="21">
                  <c:v>11235.544224311179</c:v>
                </c:pt>
                <c:pt idx="22">
                  <c:v>11199.58452564021</c:v>
                </c:pt>
                <c:pt idx="23">
                  <c:v>11162.377391296661</c:v>
                </c:pt>
                <c:pt idx="24">
                  <c:v>11162.552491043871</c:v>
                </c:pt>
                <c:pt idx="25">
                  <c:v>11142.220833690501</c:v>
                </c:pt>
                <c:pt idx="26">
                  <c:v>11153.245783359111</c:v>
                </c:pt>
                <c:pt idx="27">
                  <c:v>11192.133326109501</c:v>
                </c:pt>
                <c:pt idx="28">
                  <c:v>11251.622274244741</c:v>
                </c:pt>
                <c:pt idx="29">
                  <c:v>11287.456596395799</c:v>
                </c:pt>
                <c:pt idx="30">
                  <c:v>11378.910717934699</c:v>
                </c:pt>
                <c:pt idx="31">
                  <c:v>11498.234031662651</c:v>
                </c:pt>
                <c:pt idx="32">
                  <c:v>11704.2605144876</c:v>
                </c:pt>
                <c:pt idx="33">
                  <c:v>11823.066798518499</c:v>
                </c:pt>
                <c:pt idx="34">
                  <c:v>11949.612296809421</c:v>
                </c:pt>
                <c:pt idx="35">
                  <c:v>12055.24731674736</c:v>
                </c:pt>
                <c:pt idx="36">
                  <c:v>12137.488675103539</c:v>
                </c:pt>
                <c:pt idx="37">
                  <c:v>12013.14482350381</c:v>
                </c:pt>
                <c:pt idx="38">
                  <c:v>11944.49742756378</c:v>
                </c:pt>
              </c:numCache>
            </c:numRef>
          </c:val>
          <c:smooth val="0"/>
          <c:extLst>
            <c:ext xmlns:c16="http://schemas.microsoft.com/office/drawing/2014/chart" uri="{C3380CC4-5D6E-409C-BE32-E72D297353CC}">
              <c16:uniqueId val="{00000007-4174-4756-AFE4-7CF1F84F80BD}"/>
            </c:ext>
          </c:extLst>
        </c:ser>
        <c:ser>
          <c:idx val="8"/>
          <c:order val="8"/>
          <c:tx>
            <c:strRef>
              <c:f>'Relative Capital Input'!$K$51</c:f>
              <c:strCache>
                <c:ptCount val="1"/>
                <c:pt idx="0">
                  <c:v>Luxembourg</c:v>
                </c:pt>
              </c:strCache>
            </c:strRef>
          </c:tx>
          <c:spPr>
            <a:ln w="28575" cap="rnd">
              <a:solidFill>
                <a:schemeClr val="accent3">
                  <a:lumMod val="60000"/>
                </a:schemeClr>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Input'!$K$52:$K$90</c:f>
              <c:numCache>
                <c:formatCode>0.0</c:formatCode>
                <c:ptCount val="39"/>
                <c:pt idx="0">
                  <c:v>90.553708920360549</c:v>
                </c:pt>
                <c:pt idx="1">
                  <c:v>92.747493208961799</c:v>
                </c:pt>
                <c:pt idx="2">
                  <c:v>94.336284608043101</c:v>
                </c:pt>
                <c:pt idx="3">
                  <c:v>95.281762586167446</c:v>
                </c:pt>
                <c:pt idx="4">
                  <c:v>94.765816640226561</c:v>
                </c:pt>
                <c:pt idx="5">
                  <c:v>93.330811490830598</c:v>
                </c:pt>
                <c:pt idx="6">
                  <c:v>94.183438771767953</c:v>
                </c:pt>
                <c:pt idx="7">
                  <c:v>94.4133136736003</c:v>
                </c:pt>
                <c:pt idx="8">
                  <c:v>93.897164649475698</c:v>
                </c:pt>
                <c:pt idx="9">
                  <c:v>93.248406935627344</c:v>
                </c:pt>
                <c:pt idx="10">
                  <c:v>94.357205637716461</c:v>
                </c:pt>
                <c:pt idx="11">
                  <c:v>95.217854595346395</c:v>
                </c:pt>
                <c:pt idx="12">
                  <c:v>94.536697791460739</c:v>
                </c:pt>
                <c:pt idx="13">
                  <c:v>93.038076626601153</c:v>
                </c:pt>
                <c:pt idx="14">
                  <c:v>90.867737283947363</c:v>
                </c:pt>
                <c:pt idx="15">
                  <c:v>89.697700897534347</c:v>
                </c:pt>
                <c:pt idx="16">
                  <c:v>89.083229927190501</c:v>
                </c:pt>
                <c:pt idx="17">
                  <c:v>88.787120888437599</c:v>
                </c:pt>
                <c:pt idx="18">
                  <c:v>89.869174367316305</c:v>
                </c:pt>
                <c:pt idx="19">
                  <c:v>90.978488754131646</c:v>
                </c:pt>
                <c:pt idx="20">
                  <c:v>91.075237606305649</c:v>
                </c:pt>
                <c:pt idx="21">
                  <c:v>90.439382982150548</c:v>
                </c:pt>
                <c:pt idx="22">
                  <c:v>90.071838294104126</c:v>
                </c:pt>
                <c:pt idx="23">
                  <c:v>88.776984096910581</c:v>
                </c:pt>
                <c:pt idx="24">
                  <c:v>87.728361406793951</c:v>
                </c:pt>
                <c:pt idx="25">
                  <c:v>86.317093796734511</c:v>
                </c:pt>
                <c:pt idx="26">
                  <c:v>85.018664102128383</c:v>
                </c:pt>
                <c:pt idx="27">
                  <c:v>83.021676456914108</c:v>
                </c:pt>
                <c:pt idx="28">
                  <c:v>81.437856610700436</c:v>
                </c:pt>
                <c:pt idx="29">
                  <c:v>79.649720003779848</c:v>
                </c:pt>
                <c:pt idx="30">
                  <c:v>78.204901179148422</c:v>
                </c:pt>
                <c:pt idx="31">
                  <c:v>79.35249823171506</c:v>
                </c:pt>
                <c:pt idx="32">
                  <c:v>81.210373595323034</c:v>
                </c:pt>
                <c:pt idx="33">
                  <c:v>81.162961167610078</c:v>
                </c:pt>
                <c:pt idx="34">
                  <c:v>81.849008553466646</c:v>
                </c:pt>
                <c:pt idx="35">
                  <c:v>81.537694223637004</c:v>
                </c:pt>
                <c:pt idx="36">
                  <c:v>83.172902153731528</c:v>
                </c:pt>
                <c:pt idx="37">
                  <c:v>84.626753792465095</c:v>
                </c:pt>
                <c:pt idx="38">
                  <c:v>86.075452593443032</c:v>
                </c:pt>
              </c:numCache>
            </c:numRef>
          </c:val>
          <c:smooth val="0"/>
          <c:extLst>
            <c:ext xmlns:c16="http://schemas.microsoft.com/office/drawing/2014/chart" uri="{C3380CC4-5D6E-409C-BE32-E72D297353CC}">
              <c16:uniqueId val="{00000008-4174-4756-AFE4-7CF1F84F80BD}"/>
            </c:ext>
          </c:extLst>
        </c:ser>
        <c:ser>
          <c:idx val="9"/>
          <c:order val="9"/>
          <c:tx>
            <c:strRef>
              <c:f>'Relative Capital Input'!$L$51</c:f>
              <c:strCache>
                <c:ptCount val="1"/>
                <c:pt idx="0">
                  <c:v>Netherlands</c:v>
                </c:pt>
              </c:strCache>
            </c:strRef>
          </c:tx>
          <c:spPr>
            <a:ln w="28575" cap="rnd">
              <a:solidFill>
                <a:schemeClr val="accent4">
                  <a:lumMod val="60000"/>
                </a:schemeClr>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Input'!$L$52:$L$90</c:f>
              <c:numCache>
                <c:formatCode>0.0</c:formatCode>
                <c:ptCount val="39"/>
                <c:pt idx="0">
                  <c:v>1301.9346349102011</c:v>
                </c:pt>
                <c:pt idx="1">
                  <c:v>1425.3753830466701</c:v>
                </c:pt>
                <c:pt idx="2">
                  <c:v>1533.99155529423</c:v>
                </c:pt>
                <c:pt idx="3">
                  <c:v>1594.2383968477459</c:v>
                </c:pt>
                <c:pt idx="4">
                  <c:v>1662.684304678439</c:v>
                </c:pt>
                <c:pt idx="5">
                  <c:v>1789.6241517241481</c:v>
                </c:pt>
                <c:pt idx="6">
                  <c:v>1943.96074127109</c:v>
                </c:pt>
                <c:pt idx="7">
                  <c:v>2112.2998123643602</c:v>
                </c:pt>
                <c:pt idx="8">
                  <c:v>2198.2982673907131</c:v>
                </c:pt>
                <c:pt idx="9">
                  <c:v>2259.1984977356451</c:v>
                </c:pt>
                <c:pt idx="10">
                  <c:v>2320.0945578977612</c:v>
                </c:pt>
                <c:pt idx="11">
                  <c:v>2409.3830474848801</c:v>
                </c:pt>
                <c:pt idx="12">
                  <c:v>2445.5817594314731</c:v>
                </c:pt>
                <c:pt idx="13">
                  <c:v>2491.9787461789142</c:v>
                </c:pt>
                <c:pt idx="14">
                  <c:v>2499.1855971429168</c:v>
                </c:pt>
                <c:pt idx="15">
                  <c:v>2528.1627353264112</c:v>
                </c:pt>
                <c:pt idx="16">
                  <c:v>2553.7068234745748</c:v>
                </c:pt>
                <c:pt idx="17">
                  <c:v>2593.2213300386061</c:v>
                </c:pt>
                <c:pt idx="18">
                  <c:v>2644.28259036799</c:v>
                </c:pt>
                <c:pt idx="19">
                  <c:v>2684.2141606312771</c:v>
                </c:pt>
                <c:pt idx="20">
                  <c:v>2718.0232337568968</c:v>
                </c:pt>
                <c:pt idx="21">
                  <c:v>2697.325833971975</c:v>
                </c:pt>
                <c:pt idx="22">
                  <c:v>2666.216658069789</c:v>
                </c:pt>
                <c:pt idx="23">
                  <c:v>2639.7950769607801</c:v>
                </c:pt>
                <c:pt idx="24">
                  <c:v>2615.9617437953739</c:v>
                </c:pt>
                <c:pt idx="25">
                  <c:v>2610.79939103374</c:v>
                </c:pt>
                <c:pt idx="26">
                  <c:v>2611.223264325014</c:v>
                </c:pt>
                <c:pt idx="27">
                  <c:v>2641.8441231317202</c:v>
                </c:pt>
                <c:pt idx="28">
                  <c:v>2671.258517241351</c:v>
                </c:pt>
                <c:pt idx="29">
                  <c:v>2699.8638442090119</c:v>
                </c:pt>
                <c:pt idx="30">
                  <c:v>2699.3441930334211</c:v>
                </c:pt>
                <c:pt idx="31">
                  <c:v>2707.0739320862372</c:v>
                </c:pt>
                <c:pt idx="32">
                  <c:v>2699.0986561935501</c:v>
                </c:pt>
                <c:pt idx="33">
                  <c:v>2693.2216233991949</c:v>
                </c:pt>
                <c:pt idx="34">
                  <c:v>2708.0436013690851</c:v>
                </c:pt>
                <c:pt idx="35">
                  <c:v>2771.9276075221601</c:v>
                </c:pt>
                <c:pt idx="36">
                  <c:v>2855.4732981814218</c:v>
                </c:pt>
                <c:pt idx="37">
                  <c:v>2884.5596230457372</c:v>
                </c:pt>
                <c:pt idx="38">
                  <c:v>2907.6018235700199</c:v>
                </c:pt>
              </c:numCache>
            </c:numRef>
          </c:val>
          <c:smooth val="0"/>
          <c:extLst>
            <c:ext xmlns:c16="http://schemas.microsoft.com/office/drawing/2014/chart" uri="{C3380CC4-5D6E-409C-BE32-E72D297353CC}">
              <c16:uniqueId val="{00000009-4174-4756-AFE4-7CF1F84F80BD}"/>
            </c:ext>
          </c:extLst>
        </c:ser>
        <c:ser>
          <c:idx val="10"/>
          <c:order val="10"/>
          <c:tx>
            <c:strRef>
              <c:f>'Relative Capital Input'!$M$51</c:f>
              <c:strCache>
                <c:ptCount val="1"/>
                <c:pt idx="0">
                  <c:v>Portugal</c:v>
                </c:pt>
              </c:strCache>
            </c:strRef>
          </c:tx>
          <c:spPr>
            <a:ln w="28575" cap="rnd">
              <a:solidFill>
                <a:schemeClr val="accent5">
                  <a:lumMod val="60000"/>
                </a:schemeClr>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Input'!$M$52:$M$90</c:f>
              <c:numCache>
                <c:formatCode>0.0</c:formatCode>
                <c:ptCount val="39"/>
                <c:pt idx="0">
                  <c:v>511.76426083083368</c:v>
                </c:pt>
                <c:pt idx="1">
                  <c:v>569.84240230261389</c:v>
                </c:pt>
                <c:pt idx="2">
                  <c:v>641.71413699583172</c:v>
                </c:pt>
                <c:pt idx="3">
                  <c:v>720.82242851601438</c:v>
                </c:pt>
                <c:pt idx="4">
                  <c:v>778.21368236742103</c:v>
                </c:pt>
                <c:pt idx="5">
                  <c:v>836.07352420625807</c:v>
                </c:pt>
                <c:pt idx="6">
                  <c:v>866.43421866372398</c:v>
                </c:pt>
                <c:pt idx="7">
                  <c:v>903.81107514173198</c:v>
                </c:pt>
                <c:pt idx="8">
                  <c:v>937.48709070667053</c:v>
                </c:pt>
                <c:pt idx="9">
                  <c:v>966.23987953394703</c:v>
                </c:pt>
                <c:pt idx="10">
                  <c:v>965.95907976247679</c:v>
                </c:pt>
                <c:pt idx="11">
                  <c:v>965.10714898420281</c:v>
                </c:pt>
                <c:pt idx="12">
                  <c:v>952.18655398016153</c:v>
                </c:pt>
                <c:pt idx="13">
                  <c:v>935.60956805127842</c:v>
                </c:pt>
                <c:pt idx="14">
                  <c:v>931.56560950866105</c:v>
                </c:pt>
                <c:pt idx="15">
                  <c:v>946.54852977368125</c:v>
                </c:pt>
                <c:pt idx="16">
                  <c:v>1010.883995557468</c:v>
                </c:pt>
                <c:pt idx="17">
                  <c:v>1053.0605421042339</c:v>
                </c:pt>
                <c:pt idx="18">
                  <c:v>1038.5714905415559</c:v>
                </c:pt>
                <c:pt idx="19">
                  <c:v>1018.548488519465</c:v>
                </c:pt>
                <c:pt idx="20">
                  <c:v>1006.9310767866</c:v>
                </c:pt>
                <c:pt idx="21">
                  <c:v>974.18650607496056</c:v>
                </c:pt>
                <c:pt idx="22">
                  <c:v>947.94733528846007</c:v>
                </c:pt>
                <c:pt idx="23">
                  <c:v>924.16292213895736</c:v>
                </c:pt>
                <c:pt idx="24">
                  <c:v>908.83603423861359</c:v>
                </c:pt>
                <c:pt idx="25">
                  <c:v>895.68505999138256</c:v>
                </c:pt>
                <c:pt idx="26">
                  <c:v>893.5222366315104</c:v>
                </c:pt>
                <c:pt idx="27">
                  <c:v>900.20667930585137</c:v>
                </c:pt>
                <c:pt idx="28">
                  <c:v>907.26761282507482</c:v>
                </c:pt>
                <c:pt idx="29">
                  <c:v>915.78576484038877</c:v>
                </c:pt>
                <c:pt idx="30">
                  <c:v>920.92825940042155</c:v>
                </c:pt>
                <c:pt idx="31">
                  <c:v>918.26801048776201</c:v>
                </c:pt>
                <c:pt idx="32">
                  <c:v>923.55944408049788</c:v>
                </c:pt>
                <c:pt idx="33">
                  <c:v>918.18812974453158</c:v>
                </c:pt>
                <c:pt idx="34">
                  <c:v>912.22727794647426</c:v>
                </c:pt>
                <c:pt idx="35">
                  <c:v>909.36195909081925</c:v>
                </c:pt>
                <c:pt idx="36">
                  <c:v>906.75800556973297</c:v>
                </c:pt>
                <c:pt idx="37">
                  <c:v>896.34135926007559</c:v>
                </c:pt>
                <c:pt idx="38">
                  <c:v>887.64938289024531</c:v>
                </c:pt>
              </c:numCache>
            </c:numRef>
          </c:val>
          <c:smooth val="0"/>
          <c:extLst>
            <c:ext xmlns:c16="http://schemas.microsoft.com/office/drawing/2014/chart" uri="{C3380CC4-5D6E-409C-BE32-E72D297353CC}">
              <c16:uniqueId val="{0000000A-4174-4756-AFE4-7CF1F84F80BD}"/>
            </c:ext>
          </c:extLst>
        </c:ser>
        <c:ser>
          <c:idx val="11"/>
          <c:order val="11"/>
          <c:tx>
            <c:strRef>
              <c:f>'Relative Capital Input'!$N$51</c:f>
              <c:strCache>
                <c:ptCount val="1"/>
                <c:pt idx="0">
                  <c:v>Finland</c:v>
                </c:pt>
              </c:strCache>
            </c:strRef>
          </c:tx>
          <c:spPr>
            <a:ln w="28575" cap="rnd">
              <a:solidFill>
                <a:schemeClr val="accent6">
                  <a:lumMod val="60000"/>
                </a:schemeClr>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Input'!$N$52:$N$90</c:f>
              <c:numCache>
                <c:formatCode>0.0</c:formatCode>
                <c:ptCount val="39"/>
                <c:pt idx="0">
                  <c:v>1262.7819692536909</c:v>
                </c:pt>
                <c:pt idx="1">
                  <c:v>1269.8024513662981</c:v>
                </c:pt>
                <c:pt idx="2">
                  <c:v>1275.4405020721431</c:v>
                </c:pt>
                <c:pt idx="3">
                  <c:v>1290.9206782260831</c:v>
                </c:pt>
                <c:pt idx="4">
                  <c:v>1310.3218189823931</c:v>
                </c:pt>
                <c:pt idx="5">
                  <c:v>1322.624320338532</c:v>
                </c:pt>
                <c:pt idx="6">
                  <c:v>1330.8250031609321</c:v>
                </c:pt>
                <c:pt idx="7">
                  <c:v>1347.8180275904299</c:v>
                </c:pt>
                <c:pt idx="8">
                  <c:v>1375.8301819725959</c:v>
                </c:pt>
                <c:pt idx="9">
                  <c:v>1401.5319467002771</c:v>
                </c:pt>
                <c:pt idx="10">
                  <c:v>1437.0557551571919</c:v>
                </c:pt>
                <c:pt idx="11">
                  <c:v>1465.2927415245961</c:v>
                </c:pt>
                <c:pt idx="12">
                  <c:v>1481.755957610221</c:v>
                </c:pt>
                <c:pt idx="13">
                  <c:v>1500.9621308157959</c:v>
                </c:pt>
                <c:pt idx="14">
                  <c:v>1510.00899233274</c:v>
                </c:pt>
                <c:pt idx="15">
                  <c:v>1508.6698469546729</c:v>
                </c:pt>
                <c:pt idx="16">
                  <c:v>1517.045828847966</c:v>
                </c:pt>
                <c:pt idx="17">
                  <c:v>1529.0345917200309</c:v>
                </c:pt>
                <c:pt idx="18">
                  <c:v>1532.5548217794931</c:v>
                </c:pt>
                <c:pt idx="19">
                  <c:v>1512.542250017653</c:v>
                </c:pt>
                <c:pt idx="20">
                  <c:v>1469.080227735674</c:v>
                </c:pt>
                <c:pt idx="21">
                  <c:v>1424.653237870896</c:v>
                </c:pt>
                <c:pt idx="22">
                  <c:v>1383.214675879706</c:v>
                </c:pt>
                <c:pt idx="23">
                  <c:v>1360.5710701251651</c:v>
                </c:pt>
                <c:pt idx="24">
                  <c:v>1343.684220026367</c:v>
                </c:pt>
                <c:pt idx="25">
                  <c:v>1337.856236555265</c:v>
                </c:pt>
                <c:pt idx="26">
                  <c:v>1336.47802613316</c:v>
                </c:pt>
                <c:pt idx="27">
                  <c:v>1341.712432485255</c:v>
                </c:pt>
                <c:pt idx="28">
                  <c:v>1341.7634098995211</c:v>
                </c:pt>
                <c:pt idx="29">
                  <c:v>1346.2380215817</c:v>
                </c:pt>
                <c:pt idx="30">
                  <c:v>1358.1340217423081</c:v>
                </c:pt>
                <c:pt idx="31">
                  <c:v>1366.873715120556</c:v>
                </c:pt>
                <c:pt idx="32">
                  <c:v>1370.0859502445451</c:v>
                </c:pt>
                <c:pt idx="33">
                  <c:v>1373.1590427011711</c:v>
                </c:pt>
                <c:pt idx="34">
                  <c:v>1375.273047286714</c:v>
                </c:pt>
                <c:pt idx="35">
                  <c:v>1387.6367292656021</c:v>
                </c:pt>
                <c:pt idx="36">
                  <c:v>1393.47159467657</c:v>
                </c:pt>
                <c:pt idx="37">
                  <c:v>1394.9481358339899</c:v>
                </c:pt>
                <c:pt idx="38">
                  <c:v>1392.818579129445</c:v>
                </c:pt>
              </c:numCache>
            </c:numRef>
          </c:val>
          <c:smooth val="0"/>
          <c:extLst>
            <c:ext xmlns:c16="http://schemas.microsoft.com/office/drawing/2014/chart" uri="{C3380CC4-5D6E-409C-BE32-E72D297353CC}">
              <c16:uniqueId val="{0000000B-4174-4756-AFE4-7CF1F84F80BD}"/>
            </c:ext>
          </c:extLst>
        </c:ser>
        <c:ser>
          <c:idx val="12"/>
          <c:order val="12"/>
          <c:tx>
            <c:strRef>
              <c:f>'Relative Capital Input'!$O$51</c:f>
              <c:strCache>
                <c:ptCount val="1"/>
                <c:pt idx="0">
                  <c:v>Sweden</c:v>
                </c:pt>
              </c:strCache>
            </c:strRef>
          </c:tx>
          <c:spPr>
            <a:ln w="28575" cap="rnd">
              <a:solidFill>
                <a:schemeClr val="accent1">
                  <a:lumMod val="80000"/>
                  <a:lumOff val="20000"/>
                </a:schemeClr>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Input'!$O$52:$O$90</c:f>
              <c:numCache>
                <c:formatCode>0.0</c:formatCode>
                <c:ptCount val="39"/>
                <c:pt idx="0">
                  <c:v>1067.1486489424799</c:v>
                </c:pt>
                <c:pt idx="1">
                  <c:v>1051.7449776681819</c:v>
                </c:pt>
                <c:pt idx="2">
                  <c:v>1048.156244053421</c:v>
                </c:pt>
                <c:pt idx="3">
                  <c:v>1061.762833237211</c:v>
                </c:pt>
                <c:pt idx="4">
                  <c:v>1080.4437037112609</c:v>
                </c:pt>
                <c:pt idx="5">
                  <c:v>1080.3440779466021</c:v>
                </c:pt>
                <c:pt idx="6">
                  <c:v>1070.464187229242</c:v>
                </c:pt>
                <c:pt idx="7">
                  <c:v>1062.3565796825719</c:v>
                </c:pt>
                <c:pt idx="8">
                  <c:v>1037.0865563898501</c:v>
                </c:pt>
                <c:pt idx="9">
                  <c:v>1013.728906113185</c:v>
                </c:pt>
                <c:pt idx="10">
                  <c:v>998.50615602102744</c:v>
                </c:pt>
                <c:pt idx="11">
                  <c:v>985.72892982502935</c:v>
                </c:pt>
                <c:pt idx="12">
                  <c:v>981.07754606411197</c:v>
                </c:pt>
                <c:pt idx="13">
                  <c:v>963.02595028641508</c:v>
                </c:pt>
                <c:pt idx="14">
                  <c:v>939.084427229374</c:v>
                </c:pt>
                <c:pt idx="15">
                  <c:v>919.13326404108784</c:v>
                </c:pt>
                <c:pt idx="16">
                  <c:v>907.21009452182375</c:v>
                </c:pt>
                <c:pt idx="17">
                  <c:v>902.16963989586429</c:v>
                </c:pt>
                <c:pt idx="18">
                  <c:v>890.29328755339304</c:v>
                </c:pt>
                <c:pt idx="19">
                  <c:v>863.61209542959068</c:v>
                </c:pt>
                <c:pt idx="20">
                  <c:v>833.40072430333544</c:v>
                </c:pt>
                <c:pt idx="21">
                  <c:v>805.40708835026987</c:v>
                </c:pt>
                <c:pt idx="22">
                  <c:v>789.52830805721658</c:v>
                </c:pt>
                <c:pt idx="23">
                  <c:v>773.21129128795178</c:v>
                </c:pt>
                <c:pt idx="24">
                  <c:v>760.36631700627117</c:v>
                </c:pt>
                <c:pt idx="25">
                  <c:v>751.7016822377235</c:v>
                </c:pt>
                <c:pt idx="26">
                  <c:v>742.28947123586795</c:v>
                </c:pt>
                <c:pt idx="27">
                  <c:v>739.49368904812854</c:v>
                </c:pt>
                <c:pt idx="28">
                  <c:v>751.85248826132943</c:v>
                </c:pt>
                <c:pt idx="29">
                  <c:v>761.82772118922139</c:v>
                </c:pt>
                <c:pt idx="30">
                  <c:v>776.42716852897536</c:v>
                </c:pt>
                <c:pt idx="31">
                  <c:v>785.79690132440669</c:v>
                </c:pt>
                <c:pt idx="32">
                  <c:v>793.54369681589287</c:v>
                </c:pt>
                <c:pt idx="33">
                  <c:v>798.32019565078326</c:v>
                </c:pt>
                <c:pt idx="34">
                  <c:v>803.88039836816301</c:v>
                </c:pt>
                <c:pt idx="35">
                  <c:v>820.02806703144836</c:v>
                </c:pt>
                <c:pt idx="36">
                  <c:v>837.96691932209239</c:v>
                </c:pt>
                <c:pt idx="37">
                  <c:v>843.59485539433808</c:v>
                </c:pt>
                <c:pt idx="38">
                  <c:v>847.86513361612754</c:v>
                </c:pt>
              </c:numCache>
            </c:numRef>
          </c:val>
          <c:smooth val="0"/>
          <c:extLst>
            <c:ext xmlns:c16="http://schemas.microsoft.com/office/drawing/2014/chart" uri="{C3380CC4-5D6E-409C-BE32-E72D297353CC}">
              <c16:uniqueId val="{0000000C-4174-4756-AFE4-7CF1F84F80BD}"/>
            </c:ext>
          </c:extLst>
        </c:ser>
        <c:ser>
          <c:idx val="13"/>
          <c:order val="13"/>
          <c:tx>
            <c:strRef>
              <c:f>'Relative Capital Input'!$P$51</c:f>
              <c:strCache>
                <c:ptCount val="1"/>
                <c:pt idx="0">
                  <c:v>United Kingdom</c:v>
                </c:pt>
              </c:strCache>
            </c:strRef>
          </c:tx>
          <c:spPr>
            <a:ln w="28575" cap="rnd">
              <a:solidFill>
                <a:schemeClr val="accent2">
                  <a:lumMod val="80000"/>
                  <a:lumOff val="20000"/>
                </a:schemeClr>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Input'!$P$52:$P$90</c:f>
              <c:numCache>
                <c:formatCode>0.0</c:formatCode>
                <c:ptCount val="39"/>
                <c:pt idx="0">
                  <c:v>2493.296307072012</c:v>
                </c:pt>
                <c:pt idx="1">
                  <c:v>2594.8124291448371</c:v>
                </c:pt>
                <c:pt idx="2">
                  <c:v>2633.4220564323168</c:v>
                </c:pt>
                <c:pt idx="3">
                  <c:v>2646.745163667897</c:v>
                </c:pt>
                <c:pt idx="4">
                  <c:v>2676.9010801489121</c:v>
                </c:pt>
                <c:pt idx="5">
                  <c:v>2705.1270064166938</c:v>
                </c:pt>
                <c:pt idx="6">
                  <c:v>2738.5794104913198</c:v>
                </c:pt>
                <c:pt idx="7">
                  <c:v>2753.6577146283562</c:v>
                </c:pt>
                <c:pt idx="8">
                  <c:v>2716.2232999964808</c:v>
                </c:pt>
                <c:pt idx="9">
                  <c:v>2704.5434417804559</c:v>
                </c:pt>
                <c:pt idx="10">
                  <c:v>2724.04074960866</c:v>
                </c:pt>
                <c:pt idx="11">
                  <c:v>2791.0377577968602</c:v>
                </c:pt>
                <c:pt idx="12">
                  <c:v>2863.5920376901149</c:v>
                </c:pt>
                <c:pt idx="13">
                  <c:v>2894.5680959887682</c:v>
                </c:pt>
                <c:pt idx="14">
                  <c:v>2857.7344876111811</c:v>
                </c:pt>
                <c:pt idx="15">
                  <c:v>2834.006178845952</c:v>
                </c:pt>
                <c:pt idx="16">
                  <c:v>2814.6287043942762</c:v>
                </c:pt>
                <c:pt idx="17">
                  <c:v>2797.500821499319</c:v>
                </c:pt>
                <c:pt idx="18">
                  <c:v>2768.0051248103769</c:v>
                </c:pt>
                <c:pt idx="19">
                  <c:v>2721.091367782702</c:v>
                </c:pt>
                <c:pt idx="20">
                  <c:v>2689.1186425515812</c:v>
                </c:pt>
                <c:pt idx="21">
                  <c:v>2705.3091932909542</c:v>
                </c:pt>
                <c:pt idx="22">
                  <c:v>2745.8692918932002</c:v>
                </c:pt>
                <c:pt idx="23">
                  <c:v>2795.756908395073</c:v>
                </c:pt>
                <c:pt idx="24">
                  <c:v>2829.3810448266158</c:v>
                </c:pt>
                <c:pt idx="25">
                  <c:v>2816.2374056088001</c:v>
                </c:pt>
                <c:pt idx="26">
                  <c:v>2746.632285394689</c:v>
                </c:pt>
                <c:pt idx="27">
                  <c:v>2666.270803814542</c:v>
                </c:pt>
                <c:pt idx="28">
                  <c:v>2589.3869635727601</c:v>
                </c:pt>
                <c:pt idx="29">
                  <c:v>2540.62526585158</c:v>
                </c:pt>
                <c:pt idx="30">
                  <c:v>2496.166489630963</c:v>
                </c:pt>
                <c:pt idx="31">
                  <c:v>2480.15339015987</c:v>
                </c:pt>
                <c:pt idx="32">
                  <c:v>2488.1532521552822</c:v>
                </c:pt>
                <c:pt idx="33">
                  <c:v>2482.773937681844</c:v>
                </c:pt>
                <c:pt idx="34">
                  <c:v>2488.2933180771051</c:v>
                </c:pt>
                <c:pt idx="35">
                  <c:v>2530.1246163464152</c:v>
                </c:pt>
                <c:pt idx="36">
                  <c:v>2600.699389302406</c:v>
                </c:pt>
                <c:pt idx="37">
                  <c:v>2654.5972401347408</c:v>
                </c:pt>
                <c:pt idx="38">
                  <c:v>2704.8292338406968</c:v>
                </c:pt>
              </c:numCache>
            </c:numRef>
          </c:val>
          <c:smooth val="0"/>
          <c:extLst>
            <c:ext xmlns:c16="http://schemas.microsoft.com/office/drawing/2014/chart" uri="{C3380CC4-5D6E-409C-BE32-E72D297353CC}">
              <c16:uniqueId val="{0000000D-4174-4756-AFE4-7CF1F84F80BD}"/>
            </c:ext>
          </c:extLst>
        </c:ser>
        <c:ser>
          <c:idx val="14"/>
          <c:order val="14"/>
          <c:tx>
            <c:strRef>
              <c:f>'Relative Capital Input'!$Q$51</c:f>
              <c:strCache>
                <c:ptCount val="1"/>
                <c:pt idx="0">
                  <c:v>Australia</c:v>
                </c:pt>
              </c:strCache>
            </c:strRef>
          </c:tx>
          <c:spPr>
            <a:ln w="28575" cap="rnd">
              <a:solidFill>
                <a:schemeClr val="accent3">
                  <a:lumMod val="80000"/>
                  <a:lumOff val="20000"/>
                </a:schemeClr>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Input'!$Q$52:$Q$90</c:f>
              <c:numCache>
                <c:formatCode>0.0</c:formatCode>
                <c:ptCount val="39"/>
                <c:pt idx="0">
                  <c:v>3662.433723652181</c:v>
                </c:pt>
                <c:pt idx="1">
                  <c:v>3794.6547630689038</c:v>
                </c:pt>
                <c:pt idx="2">
                  <c:v>3908.4987858511599</c:v>
                </c:pt>
                <c:pt idx="3">
                  <c:v>4014.8085767785878</c:v>
                </c:pt>
                <c:pt idx="4">
                  <c:v>4151.2835185039048</c:v>
                </c:pt>
                <c:pt idx="5">
                  <c:v>4272.2511408519804</c:v>
                </c:pt>
                <c:pt idx="6">
                  <c:v>4404.5564324866</c:v>
                </c:pt>
                <c:pt idx="7">
                  <c:v>4577.2049681354683</c:v>
                </c:pt>
                <c:pt idx="8">
                  <c:v>4741.1689706605202</c:v>
                </c:pt>
                <c:pt idx="9">
                  <c:v>4887.5732156413314</c:v>
                </c:pt>
                <c:pt idx="10">
                  <c:v>4979.074357324369</c:v>
                </c:pt>
                <c:pt idx="11">
                  <c:v>5071.4075898151696</c:v>
                </c:pt>
                <c:pt idx="12">
                  <c:v>5221.5558435205248</c:v>
                </c:pt>
                <c:pt idx="13">
                  <c:v>5325.6954334919301</c:v>
                </c:pt>
                <c:pt idx="14">
                  <c:v>5353.8389179926362</c:v>
                </c:pt>
                <c:pt idx="15">
                  <c:v>5389.7686038326674</c:v>
                </c:pt>
                <c:pt idx="16">
                  <c:v>5473.8582779498156</c:v>
                </c:pt>
                <c:pt idx="17">
                  <c:v>5553.7472011016371</c:v>
                </c:pt>
                <c:pt idx="18">
                  <c:v>5578.1313574117512</c:v>
                </c:pt>
                <c:pt idx="19">
                  <c:v>5563.1431982311706</c:v>
                </c:pt>
                <c:pt idx="20">
                  <c:v>5527.2994691455133</c:v>
                </c:pt>
                <c:pt idx="21">
                  <c:v>5482.4168960610014</c:v>
                </c:pt>
                <c:pt idx="22">
                  <c:v>5469.0652109725224</c:v>
                </c:pt>
                <c:pt idx="23">
                  <c:v>5496.6392056132827</c:v>
                </c:pt>
                <c:pt idx="24">
                  <c:v>5543.3108677247938</c:v>
                </c:pt>
                <c:pt idx="25">
                  <c:v>5620.1117421310237</c:v>
                </c:pt>
                <c:pt idx="26">
                  <c:v>5725.2910034804936</c:v>
                </c:pt>
                <c:pt idx="27">
                  <c:v>5826.1073549324601</c:v>
                </c:pt>
                <c:pt idx="28">
                  <c:v>5914.0052136877848</c:v>
                </c:pt>
                <c:pt idx="29">
                  <c:v>5971.9543585696983</c:v>
                </c:pt>
                <c:pt idx="30">
                  <c:v>6043.0452116179604</c:v>
                </c:pt>
                <c:pt idx="31">
                  <c:v>6152.6880616983308</c:v>
                </c:pt>
                <c:pt idx="32">
                  <c:v>6314.998016098767</c:v>
                </c:pt>
                <c:pt idx="33">
                  <c:v>6508.1210609262052</c:v>
                </c:pt>
                <c:pt idx="34">
                  <c:v>6655.7738351053295</c:v>
                </c:pt>
                <c:pt idx="35">
                  <c:v>6804.8454485824041</c:v>
                </c:pt>
                <c:pt idx="36">
                  <c:v>7008.6581178644028</c:v>
                </c:pt>
                <c:pt idx="37">
                  <c:v>7206.2767630182316</c:v>
                </c:pt>
                <c:pt idx="38">
                  <c:v>7400.7108514328738</c:v>
                </c:pt>
              </c:numCache>
            </c:numRef>
          </c:val>
          <c:smooth val="0"/>
          <c:extLst>
            <c:ext xmlns:c16="http://schemas.microsoft.com/office/drawing/2014/chart" uri="{C3380CC4-5D6E-409C-BE32-E72D297353CC}">
              <c16:uniqueId val="{0000000E-4174-4756-AFE4-7CF1F84F80BD}"/>
            </c:ext>
          </c:extLst>
        </c:ser>
        <c:ser>
          <c:idx val="15"/>
          <c:order val="15"/>
          <c:tx>
            <c:strRef>
              <c:f>'Relative Capital Input'!$R$51</c:f>
              <c:strCache>
                <c:ptCount val="1"/>
                <c:pt idx="0">
                  <c:v>Canada</c:v>
                </c:pt>
              </c:strCache>
            </c:strRef>
          </c:tx>
          <c:spPr>
            <a:ln w="28575" cap="rnd">
              <a:solidFill>
                <a:schemeClr val="accent4">
                  <a:lumMod val="80000"/>
                  <a:lumOff val="20000"/>
                </a:schemeClr>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Input'!$R$52:$R$90</c:f>
              <c:numCache>
                <c:formatCode>0.0</c:formatCode>
                <c:ptCount val="39"/>
                <c:pt idx="0">
                  <c:v>2318.554219670747</c:v>
                </c:pt>
                <c:pt idx="1">
                  <c:v>2495.3507944971161</c:v>
                </c:pt>
                <c:pt idx="2">
                  <c:v>2701.6366350099711</c:v>
                </c:pt>
                <c:pt idx="3">
                  <c:v>2964.86347236252</c:v>
                </c:pt>
                <c:pt idx="4">
                  <c:v>3250.306791418393</c:v>
                </c:pt>
                <c:pt idx="5">
                  <c:v>3473.3788600049161</c:v>
                </c:pt>
                <c:pt idx="6">
                  <c:v>3686.3927940885601</c:v>
                </c:pt>
                <c:pt idx="7">
                  <c:v>3937.8883270925198</c:v>
                </c:pt>
                <c:pt idx="8">
                  <c:v>4064.4114540442861</c:v>
                </c:pt>
                <c:pt idx="9">
                  <c:v>4111.76324627755</c:v>
                </c:pt>
                <c:pt idx="10">
                  <c:v>4047.9309174515311</c:v>
                </c:pt>
                <c:pt idx="11">
                  <c:v>3933.668463820798</c:v>
                </c:pt>
                <c:pt idx="12">
                  <c:v>3822.6515371703922</c:v>
                </c:pt>
                <c:pt idx="13">
                  <c:v>3627.3758983974049</c:v>
                </c:pt>
                <c:pt idx="14">
                  <c:v>3420.3843619710601</c:v>
                </c:pt>
                <c:pt idx="15">
                  <c:v>3221.7089428670588</c:v>
                </c:pt>
                <c:pt idx="16">
                  <c:v>3025.4775070361202</c:v>
                </c:pt>
                <c:pt idx="17">
                  <c:v>2845.1551018015898</c:v>
                </c:pt>
                <c:pt idx="18">
                  <c:v>2661.3076395848971</c:v>
                </c:pt>
                <c:pt idx="19">
                  <c:v>2505.357425682445</c:v>
                </c:pt>
                <c:pt idx="20">
                  <c:v>2368.8484027303311</c:v>
                </c:pt>
                <c:pt idx="21">
                  <c:v>2313.7330702164481</c:v>
                </c:pt>
                <c:pt idx="22">
                  <c:v>2256.2952321628909</c:v>
                </c:pt>
                <c:pt idx="23">
                  <c:v>2213.300413285926</c:v>
                </c:pt>
                <c:pt idx="24">
                  <c:v>2181.996893413007</c:v>
                </c:pt>
                <c:pt idx="25">
                  <c:v>2221.6953705007022</c:v>
                </c:pt>
                <c:pt idx="26">
                  <c:v>2281.189535047889</c:v>
                </c:pt>
                <c:pt idx="27">
                  <c:v>2272.0498218872222</c:v>
                </c:pt>
                <c:pt idx="28">
                  <c:v>2265.5241037884912</c:v>
                </c:pt>
                <c:pt idx="29">
                  <c:v>2233.795474446028</c:v>
                </c:pt>
                <c:pt idx="30">
                  <c:v>2223.3895368359099</c:v>
                </c:pt>
                <c:pt idx="31">
                  <c:v>2209.08175802306</c:v>
                </c:pt>
                <c:pt idx="32">
                  <c:v>2203.5513431612399</c:v>
                </c:pt>
                <c:pt idx="33">
                  <c:v>2196.449483449685</c:v>
                </c:pt>
                <c:pt idx="34">
                  <c:v>2168.3200895002469</c:v>
                </c:pt>
                <c:pt idx="35">
                  <c:v>2208.4831203237259</c:v>
                </c:pt>
                <c:pt idx="36">
                  <c:v>2247.262968348457</c:v>
                </c:pt>
                <c:pt idx="37">
                  <c:v>2302.535699806831</c:v>
                </c:pt>
                <c:pt idx="38">
                  <c:v>2372.3793403522432</c:v>
                </c:pt>
              </c:numCache>
            </c:numRef>
          </c:val>
          <c:smooth val="0"/>
          <c:extLst>
            <c:ext xmlns:c16="http://schemas.microsoft.com/office/drawing/2014/chart" uri="{C3380CC4-5D6E-409C-BE32-E72D297353CC}">
              <c16:uniqueId val="{0000000F-4174-4756-AFE4-7CF1F84F80BD}"/>
            </c:ext>
          </c:extLst>
        </c:ser>
        <c:ser>
          <c:idx val="16"/>
          <c:order val="16"/>
          <c:tx>
            <c:strRef>
              <c:f>'Relative Capital Input'!$S$51</c:f>
              <c:strCache>
                <c:ptCount val="1"/>
                <c:pt idx="0">
                  <c:v>United States</c:v>
                </c:pt>
              </c:strCache>
            </c:strRef>
          </c:tx>
          <c:spPr>
            <a:ln w="28575" cap="rnd">
              <a:solidFill>
                <a:schemeClr val="accent5">
                  <a:lumMod val="80000"/>
                  <a:lumOff val="20000"/>
                </a:schemeClr>
              </a:solidFill>
              <a:round/>
            </a:ln>
            <a:effectLst/>
          </c:spPr>
          <c:marker>
            <c:symbol val="none"/>
          </c:marker>
          <c:cat>
            <c:numRef>
              <c:f>'Relative Capital Input'!$B$52:$B$90</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'Relative Capital Input'!$S$52:$S$90</c:f>
              <c:numCache>
                <c:formatCode>0.0</c:formatCode>
                <c:ptCount val="39"/>
                <c:pt idx="0">
                  <c:v>27195.751751380631</c:v>
                </c:pt>
                <c:pt idx="1">
                  <c:v>28466.871453546031</c:v>
                </c:pt>
                <c:pt idx="2">
                  <c:v>29548.4275521001</c:v>
                </c:pt>
                <c:pt idx="3">
                  <c:v>30195.654861101961</c:v>
                </c:pt>
                <c:pt idx="4">
                  <c:v>31070.451781270101</c:v>
                </c:pt>
                <c:pt idx="5">
                  <c:v>31806.25276282322</c:v>
                </c:pt>
                <c:pt idx="6">
                  <c:v>32890.708446566423</c:v>
                </c:pt>
                <c:pt idx="7">
                  <c:v>34124.58960321905</c:v>
                </c:pt>
                <c:pt idx="8">
                  <c:v>34275.002960226142</c:v>
                </c:pt>
                <c:pt idx="9">
                  <c:v>33897.636651770343</c:v>
                </c:pt>
                <c:pt idx="10">
                  <c:v>32711.7627421988</c:v>
                </c:pt>
                <c:pt idx="11">
                  <c:v>31487.92460964225</c:v>
                </c:pt>
                <c:pt idx="12">
                  <c:v>30231.7538188379</c:v>
                </c:pt>
                <c:pt idx="13">
                  <c:v>28543.427061903931</c:v>
                </c:pt>
                <c:pt idx="14">
                  <c:v>26833.266953297421</c:v>
                </c:pt>
                <c:pt idx="15">
                  <c:v>25690.83640978557</c:v>
                </c:pt>
                <c:pt idx="16">
                  <c:v>24738.524501214641</c:v>
                </c:pt>
                <c:pt idx="17">
                  <c:v>24050.350317010401</c:v>
                </c:pt>
                <c:pt idx="18">
                  <c:v>23520.564942953661</c:v>
                </c:pt>
                <c:pt idx="19">
                  <c:v>22813.966853549518</c:v>
                </c:pt>
                <c:pt idx="20">
                  <c:v>22039.587710884749</c:v>
                </c:pt>
                <c:pt idx="21">
                  <c:v>21382.340232451901</c:v>
                </c:pt>
                <c:pt idx="22">
                  <c:v>20795.718889769749</c:v>
                </c:pt>
                <c:pt idx="23">
                  <c:v>20212.854692922701</c:v>
                </c:pt>
                <c:pt idx="24">
                  <c:v>19845.015537103631</c:v>
                </c:pt>
                <c:pt idx="25">
                  <c:v>19671.11398261397</c:v>
                </c:pt>
                <c:pt idx="26">
                  <c:v>19632.480623652209</c:v>
                </c:pt>
                <c:pt idx="27">
                  <c:v>19494.19205161378</c:v>
                </c:pt>
                <c:pt idx="28">
                  <c:v>19413.453462123969</c:v>
                </c:pt>
                <c:pt idx="29">
                  <c:v>19493.02484324983</c:v>
                </c:pt>
                <c:pt idx="30">
                  <c:v>19592.281671239351</c:v>
                </c:pt>
                <c:pt idx="31">
                  <c:v>19891.37081478766</c:v>
                </c:pt>
                <c:pt idx="32">
                  <c:v>20454.562603311431</c:v>
                </c:pt>
                <c:pt idx="33">
                  <c:v>20720.89180118958</c:v>
                </c:pt>
                <c:pt idx="34">
                  <c:v>20605.48666127702</c:v>
                </c:pt>
                <c:pt idx="35">
                  <c:v>20715.59203403884</c:v>
                </c:pt>
                <c:pt idx="36">
                  <c:v>21223.197351127139</c:v>
                </c:pt>
                <c:pt idx="37">
                  <c:v>21162.077725037801</c:v>
                </c:pt>
                <c:pt idx="38">
                  <c:v>21235.835427911901</c:v>
                </c:pt>
              </c:numCache>
            </c:numRef>
          </c:val>
          <c:smooth val="0"/>
          <c:extLst>
            <c:ext xmlns:c16="http://schemas.microsoft.com/office/drawing/2014/chart" uri="{C3380CC4-5D6E-409C-BE32-E72D297353CC}">
              <c16:uniqueId val="{00000010-4174-4756-AFE4-7CF1F84F80BD}"/>
            </c:ext>
          </c:extLst>
        </c:ser>
        <c:dLbls>
          <c:showLegendKey val="0"/>
          <c:showVal val="0"/>
          <c:showCatName val="0"/>
          <c:showSerName val="0"/>
          <c:showPercent val="0"/>
          <c:showBubbleSize val="0"/>
        </c:dLbls>
        <c:smooth val="0"/>
        <c:axId val="1462848800"/>
        <c:axId val="1462850160"/>
      </c:lineChart>
      <c:catAx>
        <c:axId val="1462848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vert="eaVert"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62850160"/>
        <c:crosses val="autoZero"/>
        <c:auto val="1"/>
        <c:lblAlgn val="ctr"/>
        <c:lblOffset val="100"/>
        <c:noMultiLvlLbl val="0"/>
      </c:catAx>
      <c:valAx>
        <c:axId val="1462850160"/>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62848800"/>
        <c:crosses val="autoZero"/>
        <c:crossBetween val="between"/>
      </c:valAx>
      <c:spPr>
        <a:noFill/>
        <a:ln>
          <a:noFill/>
        </a:ln>
        <a:effectLst/>
      </c:spPr>
    </c:plotArea>
    <c:legend>
      <c:legendPos val="b"/>
      <c:layout>
        <c:manualLayout>
          <c:xMode val="edge"/>
          <c:yMode val="edge"/>
          <c:x val="0.16347616570707699"/>
          <c:y val="4.2216286840796903E-2"/>
          <c:w val="0.75808943016519303"/>
          <c:h val="0.307254544287901"/>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5858952413557"/>
          <c:y val="4.5833333333333302E-2"/>
          <c:w val="0.85000917494008899"/>
          <c:h val="0.76219422572178497"/>
        </c:manualLayout>
      </c:layout>
      <c:barChart>
        <c:barDir val="col"/>
        <c:grouping val="percentStacked"/>
        <c:varyColors val="0"/>
        <c:ser>
          <c:idx val="0"/>
          <c:order val="0"/>
          <c:tx>
            <c:strRef>
              <c:f>'Structure Change'!$AV$5</c:f>
              <c:strCache>
                <c:ptCount val="1"/>
                <c:pt idx="0">
                  <c:v>transportation</c:v>
                </c:pt>
              </c:strCache>
            </c:strRef>
          </c:tx>
          <c:spPr>
            <a:solidFill>
              <a:schemeClr val="accent1"/>
            </a:solidFill>
            <a:ln>
              <a:noFill/>
            </a:ln>
            <a:effectLst/>
          </c:spPr>
          <c:invertIfNegative val="0"/>
          <c:cat>
            <c:numRef>
              <c:f>'Structure Change'!$AU$6:$AU$44</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'Structure Change'!$AV$6:$AV$44</c:f>
              <c:numCache>
                <c:formatCode>0.00</c:formatCode>
                <c:ptCount val="39"/>
                <c:pt idx="0">
                  <c:v>0.140592793723438</c:v>
                </c:pt>
                <c:pt idx="1">
                  <c:v>0.14111845611134999</c:v>
                </c:pt>
                <c:pt idx="2">
                  <c:v>0.14338499462634599</c:v>
                </c:pt>
                <c:pt idx="3">
                  <c:v>0.14790329734716701</c:v>
                </c:pt>
                <c:pt idx="4">
                  <c:v>0.151155218702752</c:v>
                </c:pt>
                <c:pt idx="5">
                  <c:v>0.15497033648449299</c:v>
                </c:pt>
                <c:pt idx="6">
                  <c:v>0.159323918210904</c:v>
                </c:pt>
                <c:pt idx="7">
                  <c:v>0.15900488017835701</c:v>
                </c:pt>
                <c:pt idx="8">
                  <c:v>0.15236211885897599</c:v>
                </c:pt>
                <c:pt idx="9">
                  <c:v>0.14523291276445699</c:v>
                </c:pt>
                <c:pt idx="10">
                  <c:v>0.139247480619206</c:v>
                </c:pt>
                <c:pt idx="11">
                  <c:v>0.139137521974079</c:v>
                </c:pt>
                <c:pt idx="12">
                  <c:v>0.14081114231004599</c:v>
                </c:pt>
                <c:pt idx="13">
                  <c:v>0.140888947562267</c:v>
                </c:pt>
                <c:pt idx="14">
                  <c:v>0.137154434381795</c:v>
                </c:pt>
                <c:pt idx="15">
                  <c:v>0.13651575171262501</c:v>
                </c:pt>
                <c:pt idx="16">
                  <c:v>0.13089763460307699</c:v>
                </c:pt>
                <c:pt idx="17">
                  <c:v>0.130709568167171</c:v>
                </c:pt>
                <c:pt idx="18">
                  <c:v>0.13089573358236201</c:v>
                </c:pt>
                <c:pt idx="19">
                  <c:v>0.12743760981635699</c:v>
                </c:pt>
                <c:pt idx="20">
                  <c:v>0.12646535475958601</c:v>
                </c:pt>
                <c:pt idx="21">
                  <c:v>0.11638841686342399</c:v>
                </c:pt>
                <c:pt idx="22">
                  <c:v>0.11332305119915299</c:v>
                </c:pt>
                <c:pt idx="23">
                  <c:v>0.11273776923645</c:v>
                </c:pt>
                <c:pt idx="24">
                  <c:v>0.11494905531341799</c:v>
                </c:pt>
                <c:pt idx="25">
                  <c:v>0.12020870350830599</c:v>
                </c:pt>
                <c:pt idx="26">
                  <c:v>0.123666109940876</c:v>
                </c:pt>
                <c:pt idx="27">
                  <c:v>0.12416474993969499</c:v>
                </c:pt>
                <c:pt idx="28">
                  <c:v>0.12545994527619</c:v>
                </c:pt>
                <c:pt idx="29">
                  <c:v>0.12593832600451399</c:v>
                </c:pt>
                <c:pt idx="30">
                  <c:v>0.12818364093442899</c:v>
                </c:pt>
                <c:pt idx="31">
                  <c:v>0.12881592759077301</c:v>
                </c:pt>
                <c:pt idx="32">
                  <c:v>0.12661176286277201</c:v>
                </c:pt>
                <c:pt idx="33">
                  <c:v>0.12560155235069401</c:v>
                </c:pt>
                <c:pt idx="34">
                  <c:v>0.121133691622014</c:v>
                </c:pt>
                <c:pt idx="35">
                  <c:v>0.117378244342737</c:v>
                </c:pt>
                <c:pt idx="36">
                  <c:v>0.116712296829742</c:v>
                </c:pt>
                <c:pt idx="37">
                  <c:v>0.113920933181289</c:v>
                </c:pt>
                <c:pt idx="38">
                  <c:v>0.108793454090896</c:v>
                </c:pt>
              </c:numCache>
            </c:numRef>
          </c:val>
          <c:extLst>
            <c:ext xmlns:c16="http://schemas.microsoft.com/office/drawing/2014/chart" uri="{C3380CC4-5D6E-409C-BE32-E72D297353CC}">
              <c16:uniqueId val="{00000000-14FD-4E65-A2AD-D076507AB48E}"/>
            </c:ext>
          </c:extLst>
        </c:ser>
        <c:ser>
          <c:idx val="1"/>
          <c:order val="1"/>
          <c:tx>
            <c:strRef>
              <c:f>'Structure Change'!$AW$5</c:f>
              <c:strCache>
                <c:ptCount val="1"/>
                <c:pt idx="0">
                  <c:v>machinery</c:v>
                </c:pt>
              </c:strCache>
            </c:strRef>
          </c:tx>
          <c:spPr>
            <a:solidFill>
              <a:schemeClr val="accent2"/>
            </a:solidFill>
            <a:ln>
              <a:noFill/>
            </a:ln>
            <a:effectLst/>
          </c:spPr>
          <c:invertIfNegative val="0"/>
          <c:cat>
            <c:numRef>
              <c:f>'Structure Change'!$AU$6:$AU$44</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'Structure Change'!$AW$6:$AW$44</c:f>
              <c:numCache>
                <c:formatCode>0.00</c:formatCode>
                <c:ptCount val="39"/>
                <c:pt idx="0">
                  <c:v>0.53134276209716502</c:v>
                </c:pt>
                <c:pt idx="1">
                  <c:v>0.52757203239858996</c:v>
                </c:pt>
                <c:pt idx="2">
                  <c:v>0.53240006520042704</c:v>
                </c:pt>
                <c:pt idx="3">
                  <c:v>0.54440464841667602</c:v>
                </c:pt>
                <c:pt idx="4">
                  <c:v>0.55287781458237395</c:v>
                </c:pt>
                <c:pt idx="5">
                  <c:v>0.55785060645875295</c:v>
                </c:pt>
                <c:pt idx="6">
                  <c:v>0.56000951651460895</c:v>
                </c:pt>
                <c:pt idx="7">
                  <c:v>0.54350908542623499</c:v>
                </c:pt>
                <c:pt idx="8">
                  <c:v>0.53217851207487199</c:v>
                </c:pt>
                <c:pt idx="9">
                  <c:v>0.52352746596168798</c:v>
                </c:pt>
                <c:pt idx="10">
                  <c:v>0.52543922602917803</c:v>
                </c:pt>
                <c:pt idx="11">
                  <c:v>0.52673235173815902</c:v>
                </c:pt>
                <c:pt idx="12">
                  <c:v>0.53271922365869295</c:v>
                </c:pt>
                <c:pt idx="13">
                  <c:v>0.53150405364492104</c:v>
                </c:pt>
                <c:pt idx="14">
                  <c:v>0.52580208708121101</c:v>
                </c:pt>
                <c:pt idx="15">
                  <c:v>0.51875453675146599</c:v>
                </c:pt>
                <c:pt idx="16">
                  <c:v>0.50554738996035797</c:v>
                </c:pt>
                <c:pt idx="17">
                  <c:v>0.49428291504396799</c:v>
                </c:pt>
                <c:pt idx="18">
                  <c:v>0.48986496289947301</c:v>
                </c:pt>
                <c:pt idx="19">
                  <c:v>0.48983225039522399</c:v>
                </c:pt>
                <c:pt idx="20">
                  <c:v>0.4952194625961</c:v>
                </c:pt>
                <c:pt idx="21">
                  <c:v>0.49060423143253001</c:v>
                </c:pt>
                <c:pt idx="22">
                  <c:v>0.47790324914793803</c:v>
                </c:pt>
                <c:pt idx="23">
                  <c:v>0.47653637946093003</c:v>
                </c:pt>
                <c:pt idx="24">
                  <c:v>0.47901330243495699</c:v>
                </c:pt>
                <c:pt idx="25">
                  <c:v>0.48834190827414498</c:v>
                </c:pt>
                <c:pt idx="26">
                  <c:v>0.49049107824219501</c:v>
                </c:pt>
                <c:pt idx="27">
                  <c:v>0.47768744997109402</c:v>
                </c:pt>
                <c:pt idx="28">
                  <c:v>0.47338133394109599</c:v>
                </c:pt>
                <c:pt idx="29">
                  <c:v>0.47230832289702801</c:v>
                </c:pt>
                <c:pt idx="30">
                  <c:v>0.474480455726008</c:v>
                </c:pt>
                <c:pt idx="31">
                  <c:v>0.47101516028199603</c:v>
                </c:pt>
                <c:pt idx="32">
                  <c:v>0.47660194125826599</c:v>
                </c:pt>
                <c:pt idx="33">
                  <c:v>0.471205969595337</c:v>
                </c:pt>
                <c:pt idx="34">
                  <c:v>0.46161712518700598</c:v>
                </c:pt>
                <c:pt idx="35">
                  <c:v>0.45952428202975398</c:v>
                </c:pt>
                <c:pt idx="36">
                  <c:v>0.46329845256764102</c:v>
                </c:pt>
                <c:pt idx="37">
                  <c:v>0.46423086736767999</c:v>
                </c:pt>
                <c:pt idx="38">
                  <c:v>0.46304098844921399</c:v>
                </c:pt>
              </c:numCache>
            </c:numRef>
          </c:val>
          <c:extLst>
            <c:ext xmlns:c16="http://schemas.microsoft.com/office/drawing/2014/chart" uri="{C3380CC4-5D6E-409C-BE32-E72D297353CC}">
              <c16:uniqueId val="{00000001-14FD-4E65-A2AD-D076507AB48E}"/>
            </c:ext>
          </c:extLst>
        </c:ser>
        <c:ser>
          <c:idx val="2"/>
          <c:order val="2"/>
          <c:tx>
            <c:strRef>
              <c:f>'Structure Change'!$AX$5</c:f>
              <c:strCache>
                <c:ptCount val="1"/>
                <c:pt idx="0">
                  <c:v>non-residential building and structures</c:v>
                </c:pt>
              </c:strCache>
            </c:strRef>
          </c:tx>
          <c:spPr>
            <a:solidFill>
              <a:schemeClr val="accent3"/>
            </a:solidFill>
            <a:ln>
              <a:noFill/>
            </a:ln>
            <a:effectLst/>
          </c:spPr>
          <c:invertIfNegative val="0"/>
          <c:cat>
            <c:numRef>
              <c:f>'Structure Change'!$AU$6:$AU$44</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'Structure Change'!$AX$6:$AX$44</c:f>
              <c:numCache>
                <c:formatCode>0.00</c:formatCode>
                <c:ptCount val="39"/>
                <c:pt idx="0">
                  <c:v>0.32806444417939701</c:v>
                </c:pt>
                <c:pt idx="1">
                  <c:v>0.33130951149006099</c:v>
                </c:pt>
                <c:pt idx="2">
                  <c:v>0.324214940173227</c:v>
                </c:pt>
                <c:pt idx="3">
                  <c:v>0.30769205423615698</c:v>
                </c:pt>
                <c:pt idx="4">
                  <c:v>0.29596696671487399</c:v>
                </c:pt>
                <c:pt idx="5">
                  <c:v>0.28717905705675401</c:v>
                </c:pt>
                <c:pt idx="6">
                  <c:v>0.28066656527448702</c:v>
                </c:pt>
                <c:pt idx="7">
                  <c:v>0.29748603439540799</c:v>
                </c:pt>
                <c:pt idx="8">
                  <c:v>0.31545936906615202</c:v>
                </c:pt>
                <c:pt idx="9">
                  <c:v>0.33123962127385498</c:v>
                </c:pt>
                <c:pt idx="10">
                  <c:v>0.33531329335161603</c:v>
                </c:pt>
                <c:pt idx="11">
                  <c:v>0.33413012628776301</c:v>
                </c:pt>
                <c:pt idx="12">
                  <c:v>0.326469634031262</c:v>
                </c:pt>
                <c:pt idx="13">
                  <c:v>0.32760699879281202</c:v>
                </c:pt>
                <c:pt idx="14">
                  <c:v>0.33704347853699301</c:v>
                </c:pt>
                <c:pt idx="15">
                  <c:v>0.34472971153590898</c:v>
                </c:pt>
                <c:pt idx="16">
                  <c:v>0.36355497543656501</c:v>
                </c:pt>
                <c:pt idx="17">
                  <c:v>0.37500751678886102</c:v>
                </c:pt>
                <c:pt idx="18">
                  <c:v>0.37923930351816498</c:v>
                </c:pt>
                <c:pt idx="19">
                  <c:v>0.38273013978841902</c:v>
                </c:pt>
                <c:pt idx="20">
                  <c:v>0.37831518264431402</c:v>
                </c:pt>
                <c:pt idx="21">
                  <c:v>0.39300735170404599</c:v>
                </c:pt>
                <c:pt idx="22">
                  <c:v>0.408773699652908</c:v>
                </c:pt>
                <c:pt idx="23">
                  <c:v>0.41072585130262002</c:v>
                </c:pt>
                <c:pt idx="24">
                  <c:v>0.40603764225162498</c:v>
                </c:pt>
                <c:pt idx="25">
                  <c:v>0.39144938821754899</c:v>
                </c:pt>
                <c:pt idx="26">
                  <c:v>0.38584281181692898</c:v>
                </c:pt>
                <c:pt idx="27">
                  <c:v>0.39814780008921102</c:v>
                </c:pt>
                <c:pt idx="28">
                  <c:v>0.40115872078271397</c:v>
                </c:pt>
                <c:pt idx="29">
                  <c:v>0.401753351098459</c:v>
                </c:pt>
                <c:pt idx="30">
                  <c:v>0.39733590333956198</c:v>
                </c:pt>
                <c:pt idx="31">
                  <c:v>0.40016891212723099</c:v>
                </c:pt>
                <c:pt idx="32">
                  <c:v>0.39678629587896203</c:v>
                </c:pt>
                <c:pt idx="33">
                  <c:v>0.40319247805396902</c:v>
                </c:pt>
                <c:pt idx="34">
                  <c:v>0.41724918319097898</c:v>
                </c:pt>
                <c:pt idx="35">
                  <c:v>0.42309747362750899</c:v>
                </c:pt>
                <c:pt idx="36">
                  <c:v>0.41998925060261699</c:v>
                </c:pt>
                <c:pt idx="37">
                  <c:v>0.42184819945103103</c:v>
                </c:pt>
                <c:pt idx="38">
                  <c:v>0.42816555745988999</c:v>
                </c:pt>
              </c:numCache>
            </c:numRef>
          </c:val>
          <c:extLst>
            <c:ext xmlns:c16="http://schemas.microsoft.com/office/drawing/2014/chart" uri="{C3380CC4-5D6E-409C-BE32-E72D297353CC}">
              <c16:uniqueId val="{00000002-14FD-4E65-A2AD-D076507AB48E}"/>
            </c:ext>
          </c:extLst>
        </c:ser>
        <c:dLbls>
          <c:showLegendKey val="0"/>
          <c:showVal val="0"/>
          <c:showCatName val="0"/>
          <c:showSerName val="0"/>
          <c:showPercent val="0"/>
          <c:showBubbleSize val="0"/>
        </c:dLbls>
        <c:gapWidth val="150"/>
        <c:overlap val="100"/>
        <c:axId val="1352204640"/>
        <c:axId val="1352207392"/>
      </c:barChart>
      <c:catAx>
        <c:axId val="1352204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52207392"/>
        <c:crosses val="autoZero"/>
        <c:auto val="1"/>
        <c:lblAlgn val="ctr"/>
        <c:lblOffset val="100"/>
        <c:noMultiLvlLbl val="0"/>
      </c:catAx>
      <c:valAx>
        <c:axId val="135220739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52204640"/>
        <c:crosses val="autoZero"/>
        <c:crossBetween val="between"/>
      </c:valAx>
      <c:spPr>
        <a:noFill/>
        <a:ln>
          <a:noFill/>
        </a:ln>
        <a:effectLst/>
      </c:spPr>
    </c:plotArea>
    <c:legend>
      <c:legendPos val="b"/>
      <c:layout>
        <c:manualLayout>
          <c:xMode val="edge"/>
          <c:yMode val="edge"/>
          <c:x val="0.24268894214310199"/>
          <c:y val="7.5520341207349101E-2"/>
          <c:w val="0.73259294762067795"/>
          <c:h val="7.0312992125984297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1158964341027"/>
          <c:y val="4.27599742154601E-2"/>
          <c:w val="0.69795393713665099"/>
          <c:h val="0.777654867933815"/>
        </c:manualLayout>
      </c:layout>
      <c:scatterChart>
        <c:scatterStyle val="lineMarker"/>
        <c:varyColors val="0"/>
        <c:ser>
          <c:idx val="0"/>
          <c:order val="0"/>
          <c:tx>
            <c:strRef>
              <c:f>variation!$C$207</c:f>
              <c:strCache>
                <c:ptCount val="1"/>
                <c:pt idx="0">
                  <c:v>Begium</c:v>
                </c:pt>
              </c:strCache>
            </c:strRef>
          </c:tx>
          <c:spPr>
            <a:ln w="25400" cap="rnd">
              <a:noFill/>
              <a:round/>
            </a:ln>
            <a:effectLst/>
          </c:spPr>
          <c:marker>
            <c:symbol val="circle"/>
            <c:size val="5"/>
            <c:spPr>
              <a:solidFill>
                <a:schemeClr val="accent1"/>
              </a:solidFill>
              <a:ln w="9525">
                <a:solidFill>
                  <a:schemeClr val="accent1"/>
                </a:solidFill>
              </a:ln>
              <a:effectLst/>
            </c:spPr>
          </c:marker>
          <c:xVal>
            <c:numRef>
              <c:f>variation!$D$207</c:f>
              <c:numCache>
                <c:formatCode>General</c:formatCode>
                <c:ptCount val="1"/>
                <c:pt idx="0">
                  <c:v>0.53744153592563404</c:v>
                </c:pt>
              </c:numCache>
            </c:numRef>
          </c:xVal>
          <c:yVal>
            <c:numRef>
              <c:f>variation!$E$207</c:f>
              <c:numCache>
                <c:formatCode>General</c:formatCode>
                <c:ptCount val="1"/>
                <c:pt idx="0">
                  <c:v>0.49722173843154199</c:v>
                </c:pt>
              </c:numCache>
            </c:numRef>
          </c:yVal>
          <c:smooth val="0"/>
          <c:extLst>
            <c:ext xmlns:c16="http://schemas.microsoft.com/office/drawing/2014/chart" uri="{C3380CC4-5D6E-409C-BE32-E72D297353CC}">
              <c16:uniqueId val="{00000000-98CD-4CDC-B175-D28DA87C5D2D}"/>
            </c:ext>
          </c:extLst>
        </c:ser>
        <c:ser>
          <c:idx val="1"/>
          <c:order val="1"/>
          <c:tx>
            <c:strRef>
              <c:f>variation!$C$208</c:f>
              <c:strCache>
                <c:ptCount val="1"/>
                <c:pt idx="0">
                  <c:v>Denmark</c:v>
                </c:pt>
              </c:strCache>
            </c:strRef>
          </c:tx>
          <c:spPr>
            <a:ln w="25400" cap="rnd">
              <a:noFill/>
              <a:round/>
            </a:ln>
            <a:effectLst/>
          </c:spPr>
          <c:marker>
            <c:symbol val="circle"/>
            <c:size val="5"/>
            <c:spPr>
              <a:solidFill>
                <a:schemeClr val="accent2"/>
              </a:solidFill>
              <a:ln w="9525">
                <a:solidFill>
                  <a:schemeClr val="accent2"/>
                </a:solidFill>
              </a:ln>
              <a:effectLst/>
            </c:spPr>
          </c:marker>
          <c:xVal>
            <c:numRef>
              <c:f>variation!$D$208</c:f>
              <c:numCache>
                <c:formatCode>General</c:formatCode>
                <c:ptCount val="1"/>
                <c:pt idx="0">
                  <c:v>0.19303977410985099</c:v>
                </c:pt>
              </c:numCache>
            </c:numRef>
          </c:xVal>
          <c:yVal>
            <c:numRef>
              <c:f>variation!$E$208</c:f>
              <c:numCache>
                <c:formatCode>General</c:formatCode>
                <c:ptCount val="1"/>
                <c:pt idx="0">
                  <c:v>1.7000208263814749</c:v>
                </c:pt>
              </c:numCache>
            </c:numRef>
          </c:yVal>
          <c:smooth val="0"/>
          <c:extLst>
            <c:ext xmlns:c16="http://schemas.microsoft.com/office/drawing/2014/chart" uri="{C3380CC4-5D6E-409C-BE32-E72D297353CC}">
              <c16:uniqueId val="{00000001-98CD-4CDC-B175-D28DA87C5D2D}"/>
            </c:ext>
          </c:extLst>
        </c:ser>
        <c:ser>
          <c:idx val="2"/>
          <c:order val="2"/>
          <c:tx>
            <c:strRef>
              <c:f>variation!$C$209</c:f>
              <c:strCache>
                <c:ptCount val="1"/>
                <c:pt idx="0">
                  <c:v>Germany</c:v>
                </c:pt>
              </c:strCache>
            </c:strRef>
          </c:tx>
          <c:spPr>
            <a:ln w="25400" cap="rnd">
              <a:noFill/>
              <a:round/>
            </a:ln>
            <a:effectLst/>
          </c:spPr>
          <c:marker>
            <c:symbol val="circle"/>
            <c:size val="5"/>
            <c:spPr>
              <a:solidFill>
                <a:schemeClr val="accent3"/>
              </a:solidFill>
              <a:ln w="9525">
                <a:solidFill>
                  <a:schemeClr val="accent3"/>
                </a:solidFill>
              </a:ln>
              <a:effectLst/>
            </c:spPr>
          </c:marker>
          <c:xVal>
            <c:numRef>
              <c:f>variation!$D$209</c:f>
              <c:numCache>
                <c:formatCode>General</c:formatCode>
                <c:ptCount val="1"/>
                <c:pt idx="0">
                  <c:v>0.38559149895809502</c:v>
                </c:pt>
              </c:numCache>
            </c:numRef>
          </c:xVal>
          <c:yVal>
            <c:numRef>
              <c:f>variation!$E$209</c:f>
              <c:numCache>
                <c:formatCode>General</c:formatCode>
                <c:ptCount val="1"/>
                <c:pt idx="0">
                  <c:v>1.34058550203791</c:v>
                </c:pt>
              </c:numCache>
            </c:numRef>
          </c:yVal>
          <c:smooth val="0"/>
          <c:extLst>
            <c:ext xmlns:c16="http://schemas.microsoft.com/office/drawing/2014/chart" uri="{C3380CC4-5D6E-409C-BE32-E72D297353CC}">
              <c16:uniqueId val="{00000002-98CD-4CDC-B175-D28DA87C5D2D}"/>
            </c:ext>
          </c:extLst>
        </c:ser>
        <c:ser>
          <c:idx val="3"/>
          <c:order val="3"/>
          <c:tx>
            <c:strRef>
              <c:f>variation!$C$211</c:f>
              <c:strCache>
                <c:ptCount val="1"/>
                <c:pt idx="0">
                  <c:v>Spain</c:v>
                </c:pt>
              </c:strCache>
            </c:strRef>
          </c:tx>
          <c:spPr>
            <a:ln w="25400" cap="rnd">
              <a:noFill/>
              <a:round/>
            </a:ln>
            <a:effectLst/>
          </c:spPr>
          <c:marker>
            <c:symbol val="circle"/>
            <c:size val="5"/>
            <c:spPr>
              <a:solidFill>
                <a:schemeClr val="accent4"/>
              </a:solidFill>
              <a:ln w="9525">
                <a:solidFill>
                  <a:schemeClr val="accent4"/>
                </a:solidFill>
              </a:ln>
              <a:effectLst/>
            </c:spPr>
          </c:marker>
          <c:xVal>
            <c:numRef>
              <c:f>variation!$D$211</c:f>
              <c:numCache>
                <c:formatCode>General</c:formatCode>
                <c:ptCount val="1"/>
                <c:pt idx="0">
                  <c:v>0.172966127552725</c:v>
                </c:pt>
              </c:numCache>
            </c:numRef>
          </c:xVal>
          <c:yVal>
            <c:numRef>
              <c:f>variation!$E$211</c:f>
              <c:numCache>
                <c:formatCode>General</c:formatCode>
                <c:ptCount val="1"/>
                <c:pt idx="0">
                  <c:v>3.2753193851880131</c:v>
                </c:pt>
              </c:numCache>
            </c:numRef>
          </c:yVal>
          <c:smooth val="0"/>
          <c:extLst>
            <c:ext xmlns:c16="http://schemas.microsoft.com/office/drawing/2014/chart" uri="{C3380CC4-5D6E-409C-BE32-E72D297353CC}">
              <c16:uniqueId val="{00000003-98CD-4CDC-B175-D28DA87C5D2D}"/>
            </c:ext>
          </c:extLst>
        </c:ser>
        <c:ser>
          <c:idx val="4"/>
          <c:order val="4"/>
          <c:tx>
            <c:strRef>
              <c:f>variation!$C$212</c:f>
              <c:strCache>
                <c:ptCount val="1"/>
                <c:pt idx="0">
                  <c:v>France</c:v>
                </c:pt>
              </c:strCache>
            </c:strRef>
          </c:tx>
          <c:spPr>
            <a:ln w="25400" cap="rnd">
              <a:noFill/>
              <a:round/>
            </a:ln>
            <a:effectLst/>
          </c:spPr>
          <c:marker>
            <c:symbol val="circle"/>
            <c:size val="5"/>
            <c:spPr>
              <a:solidFill>
                <a:schemeClr val="accent5"/>
              </a:solidFill>
              <a:ln w="9525">
                <a:solidFill>
                  <a:schemeClr val="accent5"/>
                </a:solidFill>
              </a:ln>
              <a:effectLst/>
            </c:spPr>
          </c:marker>
          <c:xVal>
            <c:numRef>
              <c:f>variation!$D$212</c:f>
              <c:numCache>
                <c:formatCode>General</c:formatCode>
                <c:ptCount val="1"/>
                <c:pt idx="0">
                  <c:v>0.394844536011484</c:v>
                </c:pt>
              </c:numCache>
            </c:numRef>
          </c:xVal>
          <c:yVal>
            <c:numRef>
              <c:f>variation!$E$212</c:f>
              <c:numCache>
                <c:formatCode>General</c:formatCode>
                <c:ptCount val="1"/>
                <c:pt idx="0">
                  <c:v>1.3504764789437</c:v>
                </c:pt>
              </c:numCache>
            </c:numRef>
          </c:yVal>
          <c:smooth val="0"/>
          <c:extLst>
            <c:ext xmlns:c16="http://schemas.microsoft.com/office/drawing/2014/chart" uri="{C3380CC4-5D6E-409C-BE32-E72D297353CC}">
              <c16:uniqueId val="{00000004-98CD-4CDC-B175-D28DA87C5D2D}"/>
            </c:ext>
          </c:extLst>
        </c:ser>
        <c:ser>
          <c:idx val="5"/>
          <c:order val="5"/>
          <c:tx>
            <c:strRef>
              <c:f>variation!$C$213</c:f>
              <c:strCache>
                <c:ptCount val="1"/>
                <c:pt idx="0">
                  <c:v>Ireland</c:v>
                </c:pt>
              </c:strCache>
            </c:strRef>
          </c:tx>
          <c:spPr>
            <a:ln w="25400" cap="rnd">
              <a:noFill/>
              <a:round/>
            </a:ln>
            <a:effectLst/>
          </c:spPr>
          <c:marker>
            <c:symbol val="circle"/>
            <c:size val="5"/>
            <c:spPr>
              <a:solidFill>
                <a:schemeClr val="accent6"/>
              </a:solidFill>
              <a:ln w="9525">
                <a:solidFill>
                  <a:schemeClr val="accent6"/>
                </a:solidFill>
              </a:ln>
              <a:effectLst/>
            </c:spPr>
          </c:marker>
          <c:xVal>
            <c:numRef>
              <c:f>variation!$D$213</c:f>
              <c:numCache>
                <c:formatCode>General</c:formatCode>
                <c:ptCount val="1"/>
                <c:pt idx="0">
                  <c:v>0.32067087191459998</c:v>
                </c:pt>
              </c:numCache>
            </c:numRef>
          </c:xVal>
          <c:yVal>
            <c:numRef>
              <c:f>variation!$E$213</c:f>
              <c:numCache>
                <c:formatCode>General</c:formatCode>
                <c:ptCount val="1"/>
                <c:pt idx="0">
                  <c:v>2.1248465907933429</c:v>
                </c:pt>
              </c:numCache>
            </c:numRef>
          </c:yVal>
          <c:smooth val="0"/>
          <c:extLst>
            <c:ext xmlns:c16="http://schemas.microsoft.com/office/drawing/2014/chart" uri="{C3380CC4-5D6E-409C-BE32-E72D297353CC}">
              <c16:uniqueId val="{00000005-98CD-4CDC-B175-D28DA87C5D2D}"/>
            </c:ext>
          </c:extLst>
        </c:ser>
        <c:ser>
          <c:idx val="6"/>
          <c:order val="6"/>
          <c:tx>
            <c:strRef>
              <c:f>variation!$C$214</c:f>
              <c:strCache>
                <c:ptCount val="1"/>
                <c:pt idx="0">
                  <c:v>Italy</c:v>
                </c:pt>
              </c:strCache>
            </c:strRef>
          </c:tx>
          <c:spPr>
            <a:ln w="25400" cap="rnd">
              <a:noFill/>
              <a:round/>
            </a:ln>
            <a:effectLst/>
          </c:spPr>
          <c:marker>
            <c:symbol val="circle"/>
            <c:size val="5"/>
            <c:spPr>
              <a:solidFill>
                <a:schemeClr val="accent1">
                  <a:lumMod val="60000"/>
                </a:schemeClr>
              </a:solidFill>
              <a:ln w="9525">
                <a:solidFill>
                  <a:schemeClr val="accent1">
                    <a:lumMod val="60000"/>
                  </a:schemeClr>
                </a:solidFill>
              </a:ln>
              <a:effectLst/>
            </c:spPr>
          </c:marker>
          <c:xVal>
            <c:numRef>
              <c:f>variation!$D$214</c:f>
              <c:numCache>
                <c:formatCode>General</c:formatCode>
                <c:ptCount val="1"/>
                <c:pt idx="0">
                  <c:v>0.28996028583678701</c:v>
                </c:pt>
              </c:numCache>
            </c:numRef>
          </c:xVal>
          <c:yVal>
            <c:numRef>
              <c:f>variation!$E$214</c:f>
              <c:numCache>
                <c:formatCode>General</c:formatCode>
                <c:ptCount val="1"/>
                <c:pt idx="0">
                  <c:v>1.025933108764282</c:v>
                </c:pt>
              </c:numCache>
            </c:numRef>
          </c:yVal>
          <c:smooth val="0"/>
          <c:extLst>
            <c:ext xmlns:c16="http://schemas.microsoft.com/office/drawing/2014/chart" uri="{C3380CC4-5D6E-409C-BE32-E72D297353CC}">
              <c16:uniqueId val="{00000006-98CD-4CDC-B175-D28DA87C5D2D}"/>
            </c:ext>
          </c:extLst>
        </c:ser>
        <c:ser>
          <c:idx val="7"/>
          <c:order val="7"/>
          <c:tx>
            <c:strRef>
              <c:f>variation!$C$215</c:f>
              <c:strCache>
                <c:ptCount val="1"/>
                <c:pt idx="0">
                  <c:v>Netherland</c:v>
                </c:pt>
              </c:strCache>
            </c:strRef>
          </c:tx>
          <c:spPr>
            <a:ln w="25400" cap="rnd">
              <a:noFill/>
              <a:round/>
            </a:ln>
            <a:effectLst/>
          </c:spPr>
          <c:marker>
            <c:symbol val="circle"/>
            <c:size val="5"/>
            <c:spPr>
              <a:solidFill>
                <a:schemeClr val="accent2">
                  <a:lumMod val="60000"/>
                </a:schemeClr>
              </a:solidFill>
              <a:ln w="9525">
                <a:solidFill>
                  <a:schemeClr val="accent2">
                    <a:lumMod val="60000"/>
                  </a:schemeClr>
                </a:solidFill>
              </a:ln>
              <a:effectLst/>
            </c:spPr>
          </c:marker>
          <c:xVal>
            <c:numRef>
              <c:f>variation!$D$215</c:f>
              <c:numCache>
                <c:formatCode>General</c:formatCode>
                <c:ptCount val="1"/>
                <c:pt idx="0">
                  <c:v>0.64295453354434495</c:v>
                </c:pt>
              </c:numCache>
            </c:numRef>
          </c:xVal>
          <c:yVal>
            <c:numRef>
              <c:f>variation!$E$215</c:f>
              <c:numCache>
                <c:formatCode>General</c:formatCode>
                <c:ptCount val="1"/>
                <c:pt idx="0">
                  <c:v>0.63764809695527502</c:v>
                </c:pt>
              </c:numCache>
            </c:numRef>
          </c:yVal>
          <c:smooth val="0"/>
          <c:extLst>
            <c:ext xmlns:c16="http://schemas.microsoft.com/office/drawing/2014/chart" uri="{C3380CC4-5D6E-409C-BE32-E72D297353CC}">
              <c16:uniqueId val="{00000007-98CD-4CDC-B175-D28DA87C5D2D}"/>
            </c:ext>
          </c:extLst>
        </c:ser>
        <c:ser>
          <c:idx val="8"/>
          <c:order val="8"/>
          <c:tx>
            <c:strRef>
              <c:f>variation!$C$216</c:f>
              <c:strCache>
                <c:ptCount val="1"/>
                <c:pt idx="0">
                  <c:v>Sweden</c:v>
                </c:pt>
              </c:strCache>
            </c:strRef>
          </c:tx>
          <c:spPr>
            <a:ln w="25400" cap="rnd">
              <a:noFill/>
              <a:round/>
            </a:ln>
            <a:effectLst/>
          </c:spPr>
          <c:marker>
            <c:symbol val="circle"/>
            <c:size val="5"/>
            <c:spPr>
              <a:solidFill>
                <a:schemeClr val="accent3">
                  <a:lumMod val="60000"/>
                </a:schemeClr>
              </a:solidFill>
              <a:ln w="9525">
                <a:solidFill>
                  <a:schemeClr val="accent3">
                    <a:lumMod val="60000"/>
                  </a:schemeClr>
                </a:solidFill>
              </a:ln>
              <a:effectLst/>
            </c:spPr>
          </c:marker>
          <c:xVal>
            <c:numRef>
              <c:f>variation!$D$216</c:f>
              <c:numCache>
                <c:formatCode>General</c:formatCode>
                <c:ptCount val="1"/>
                <c:pt idx="0">
                  <c:v>0.54959156576629697</c:v>
                </c:pt>
              </c:numCache>
            </c:numRef>
          </c:xVal>
          <c:yVal>
            <c:numRef>
              <c:f>variation!$E$216</c:f>
              <c:numCache>
                <c:formatCode>General</c:formatCode>
                <c:ptCount val="1"/>
                <c:pt idx="0">
                  <c:v>1.5780485182151669</c:v>
                </c:pt>
              </c:numCache>
            </c:numRef>
          </c:yVal>
          <c:smooth val="0"/>
          <c:extLst>
            <c:ext xmlns:c16="http://schemas.microsoft.com/office/drawing/2014/chart" uri="{C3380CC4-5D6E-409C-BE32-E72D297353CC}">
              <c16:uniqueId val="{00000008-98CD-4CDC-B175-D28DA87C5D2D}"/>
            </c:ext>
          </c:extLst>
        </c:ser>
        <c:ser>
          <c:idx val="9"/>
          <c:order val="9"/>
          <c:tx>
            <c:strRef>
              <c:f>variation!$C$217</c:f>
              <c:strCache>
                <c:ptCount val="1"/>
                <c:pt idx="0">
                  <c:v>United Kingdom</c:v>
                </c:pt>
              </c:strCache>
            </c:strRef>
          </c:tx>
          <c:spPr>
            <a:ln w="25400" cap="rnd">
              <a:noFill/>
              <a:round/>
            </a:ln>
            <a:effectLst/>
          </c:spPr>
          <c:marker>
            <c:symbol val="circle"/>
            <c:size val="5"/>
            <c:spPr>
              <a:solidFill>
                <a:schemeClr val="accent4">
                  <a:lumMod val="60000"/>
                </a:schemeClr>
              </a:solidFill>
              <a:ln w="9525">
                <a:solidFill>
                  <a:schemeClr val="accent4">
                    <a:lumMod val="60000"/>
                  </a:schemeClr>
                </a:solidFill>
              </a:ln>
              <a:effectLst/>
            </c:spPr>
          </c:marker>
          <c:xVal>
            <c:numRef>
              <c:f>variation!$D$217</c:f>
              <c:numCache>
                <c:formatCode>General</c:formatCode>
                <c:ptCount val="1"/>
                <c:pt idx="0">
                  <c:v>0.34161867863856998</c:v>
                </c:pt>
              </c:numCache>
            </c:numRef>
          </c:xVal>
          <c:yVal>
            <c:numRef>
              <c:f>variation!$E$217</c:f>
              <c:numCache>
                <c:formatCode>General</c:formatCode>
                <c:ptCount val="1"/>
                <c:pt idx="0">
                  <c:v>0.96579411003776205</c:v>
                </c:pt>
              </c:numCache>
            </c:numRef>
          </c:yVal>
          <c:smooth val="0"/>
          <c:extLst>
            <c:ext xmlns:c16="http://schemas.microsoft.com/office/drawing/2014/chart" uri="{C3380CC4-5D6E-409C-BE32-E72D297353CC}">
              <c16:uniqueId val="{00000009-98CD-4CDC-B175-D28DA87C5D2D}"/>
            </c:ext>
          </c:extLst>
        </c:ser>
        <c:ser>
          <c:idx val="10"/>
          <c:order val="10"/>
          <c:tx>
            <c:strRef>
              <c:f>variation!$C$218</c:f>
              <c:strCache>
                <c:ptCount val="1"/>
                <c:pt idx="0">
                  <c:v>Luxembourg</c:v>
                </c:pt>
              </c:strCache>
            </c:strRef>
          </c:tx>
          <c:spPr>
            <a:ln w="25400" cap="rnd">
              <a:noFill/>
              <a:round/>
            </a:ln>
            <a:effectLst/>
          </c:spPr>
          <c:marker>
            <c:symbol val="circle"/>
            <c:size val="5"/>
            <c:spPr>
              <a:solidFill>
                <a:schemeClr val="accent5">
                  <a:lumMod val="60000"/>
                </a:schemeClr>
              </a:solidFill>
              <a:ln w="9525">
                <a:solidFill>
                  <a:schemeClr val="accent5">
                    <a:lumMod val="60000"/>
                  </a:schemeClr>
                </a:solidFill>
              </a:ln>
              <a:effectLst/>
            </c:spPr>
          </c:marker>
          <c:xVal>
            <c:numRef>
              <c:f>variation!$D$218</c:f>
              <c:numCache>
                <c:formatCode>General</c:formatCode>
                <c:ptCount val="1"/>
                <c:pt idx="0">
                  <c:v>0.31163321045611703</c:v>
                </c:pt>
              </c:numCache>
            </c:numRef>
          </c:xVal>
          <c:yVal>
            <c:numRef>
              <c:f>variation!$E$218</c:f>
              <c:numCache>
                <c:formatCode>General</c:formatCode>
                <c:ptCount val="1"/>
                <c:pt idx="0">
                  <c:v>1.1729273391685939</c:v>
                </c:pt>
              </c:numCache>
            </c:numRef>
          </c:yVal>
          <c:smooth val="0"/>
          <c:extLst>
            <c:ext xmlns:c16="http://schemas.microsoft.com/office/drawing/2014/chart" uri="{C3380CC4-5D6E-409C-BE32-E72D297353CC}">
              <c16:uniqueId val="{0000000A-98CD-4CDC-B175-D28DA87C5D2D}"/>
            </c:ext>
          </c:extLst>
        </c:ser>
        <c:ser>
          <c:idx val="11"/>
          <c:order val="11"/>
          <c:tx>
            <c:strRef>
              <c:f>variation!$C$219</c:f>
              <c:strCache>
                <c:ptCount val="1"/>
                <c:pt idx="0">
                  <c:v>Finland</c:v>
                </c:pt>
              </c:strCache>
            </c:strRef>
          </c:tx>
          <c:spPr>
            <a:ln w="25400" cap="rnd">
              <a:noFill/>
              <a:round/>
            </a:ln>
            <a:effectLst/>
          </c:spPr>
          <c:marker>
            <c:symbol val="circle"/>
            <c:size val="5"/>
            <c:spPr>
              <a:solidFill>
                <a:schemeClr val="accent6">
                  <a:lumMod val="60000"/>
                </a:schemeClr>
              </a:solidFill>
              <a:ln w="9525">
                <a:solidFill>
                  <a:schemeClr val="accent6">
                    <a:lumMod val="60000"/>
                  </a:schemeClr>
                </a:solidFill>
              </a:ln>
              <a:effectLst/>
            </c:spPr>
          </c:marker>
          <c:xVal>
            <c:numRef>
              <c:f>variation!$D$219</c:f>
              <c:numCache>
                <c:formatCode>General</c:formatCode>
                <c:ptCount val="1"/>
                <c:pt idx="0">
                  <c:v>0.25842296513580298</c:v>
                </c:pt>
              </c:numCache>
            </c:numRef>
          </c:xVal>
          <c:yVal>
            <c:numRef>
              <c:f>variation!$E$219</c:f>
              <c:numCache>
                <c:formatCode>General</c:formatCode>
                <c:ptCount val="1"/>
                <c:pt idx="0">
                  <c:v>1.5862677498461619</c:v>
                </c:pt>
              </c:numCache>
            </c:numRef>
          </c:yVal>
          <c:smooth val="0"/>
          <c:extLst>
            <c:ext xmlns:c16="http://schemas.microsoft.com/office/drawing/2014/chart" uri="{C3380CC4-5D6E-409C-BE32-E72D297353CC}">
              <c16:uniqueId val="{0000000B-98CD-4CDC-B175-D28DA87C5D2D}"/>
            </c:ext>
          </c:extLst>
        </c:ser>
        <c:ser>
          <c:idx val="12"/>
          <c:order val="12"/>
          <c:tx>
            <c:strRef>
              <c:f>variation!$C$220</c:f>
              <c:strCache>
                <c:ptCount val="1"/>
                <c:pt idx="0">
                  <c:v>Portugal</c:v>
                </c:pt>
              </c:strCache>
            </c:strRef>
          </c:tx>
          <c:spPr>
            <a:ln w="25400" cap="rnd">
              <a:noFill/>
              <a:round/>
            </a:ln>
            <a:effectLst/>
          </c:spPr>
          <c:marker>
            <c:symbol val="circle"/>
            <c:size val="5"/>
            <c:spPr>
              <a:solidFill>
                <a:schemeClr val="accent1">
                  <a:lumMod val="80000"/>
                  <a:lumOff val="20000"/>
                </a:schemeClr>
              </a:solidFill>
              <a:ln w="9525">
                <a:solidFill>
                  <a:schemeClr val="accent1">
                    <a:lumMod val="80000"/>
                    <a:lumOff val="20000"/>
                  </a:schemeClr>
                </a:solidFill>
              </a:ln>
              <a:effectLst/>
            </c:spPr>
          </c:marker>
          <c:xVal>
            <c:numRef>
              <c:f>variation!$D$220</c:f>
              <c:numCache>
                <c:formatCode>General</c:formatCode>
                <c:ptCount val="1"/>
                <c:pt idx="0">
                  <c:v>0.114368830159409</c:v>
                </c:pt>
              </c:numCache>
            </c:numRef>
          </c:xVal>
          <c:yVal>
            <c:numRef>
              <c:f>variation!$E$220</c:f>
              <c:numCache>
                <c:formatCode>General</c:formatCode>
                <c:ptCount val="1"/>
                <c:pt idx="0">
                  <c:v>2.9322164012803831</c:v>
                </c:pt>
              </c:numCache>
            </c:numRef>
          </c:yVal>
          <c:smooth val="0"/>
          <c:extLst>
            <c:ext xmlns:c16="http://schemas.microsoft.com/office/drawing/2014/chart" uri="{C3380CC4-5D6E-409C-BE32-E72D297353CC}">
              <c16:uniqueId val="{0000000C-98CD-4CDC-B175-D28DA87C5D2D}"/>
            </c:ext>
          </c:extLst>
        </c:ser>
        <c:ser>
          <c:idx val="13"/>
          <c:order val="13"/>
          <c:tx>
            <c:strRef>
              <c:f>variation!$C$221</c:f>
              <c:strCache>
                <c:ptCount val="1"/>
                <c:pt idx="0">
                  <c:v>Australia</c:v>
                </c:pt>
              </c:strCache>
            </c:strRef>
          </c:tx>
          <c:spPr>
            <a:ln w="25400" cap="rnd">
              <a:noFill/>
              <a:round/>
            </a:ln>
            <a:effectLst/>
          </c:spPr>
          <c:marker>
            <c:symbol val="circle"/>
            <c:size val="5"/>
            <c:spPr>
              <a:solidFill>
                <a:schemeClr val="accent2">
                  <a:lumMod val="80000"/>
                  <a:lumOff val="20000"/>
                </a:schemeClr>
              </a:solidFill>
              <a:ln w="9525">
                <a:solidFill>
                  <a:schemeClr val="accent2">
                    <a:lumMod val="80000"/>
                    <a:lumOff val="20000"/>
                  </a:schemeClr>
                </a:solidFill>
              </a:ln>
              <a:effectLst/>
            </c:spPr>
          </c:marker>
          <c:xVal>
            <c:numRef>
              <c:f>variation!$D$221</c:f>
              <c:numCache>
                <c:formatCode>General</c:formatCode>
                <c:ptCount val="1"/>
                <c:pt idx="0">
                  <c:v>0.30462244972177299</c:v>
                </c:pt>
              </c:numCache>
            </c:numRef>
          </c:xVal>
          <c:yVal>
            <c:numRef>
              <c:f>variation!$E$221</c:f>
              <c:numCache>
                <c:formatCode>General</c:formatCode>
                <c:ptCount val="1"/>
                <c:pt idx="0">
                  <c:v>2.0469125410685618</c:v>
                </c:pt>
              </c:numCache>
            </c:numRef>
          </c:yVal>
          <c:smooth val="0"/>
          <c:extLst>
            <c:ext xmlns:c16="http://schemas.microsoft.com/office/drawing/2014/chart" uri="{C3380CC4-5D6E-409C-BE32-E72D297353CC}">
              <c16:uniqueId val="{0000000D-98CD-4CDC-B175-D28DA87C5D2D}"/>
            </c:ext>
          </c:extLst>
        </c:ser>
        <c:ser>
          <c:idx val="14"/>
          <c:order val="14"/>
          <c:tx>
            <c:strRef>
              <c:f>variation!$C$222</c:f>
              <c:strCache>
                <c:ptCount val="1"/>
                <c:pt idx="0">
                  <c:v>Canada</c:v>
                </c:pt>
              </c:strCache>
            </c:strRef>
          </c:tx>
          <c:spPr>
            <a:ln w="25400" cap="rnd">
              <a:noFill/>
              <a:round/>
            </a:ln>
            <a:effectLst/>
          </c:spPr>
          <c:marker>
            <c:symbol val="circle"/>
            <c:size val="5"/>
            <c:spPr>
              <a:solidFill>
                <a:schemeClr val="accent3">
                  <a:lumMod val="80000"/>
                  <a:lumOff val="20000"/>
                </a:schemeClr>
              </a:solidFill>
              <a:ln w="9525">
                <a:solidFill>
                  <a:schemeClr val="accent3">
                    <a:lumMod val="80000"/>
                    <a:lumOff val="20000"/>
                  </a:schemeClr>
                </a:solidFill>
              </a:ln>
              <a:effectLst/>
            </c:spPr>
          </c:marker>
          <c:xVal>
            <c:numRef>
              <c:f>variation!$D$222</c:f>
              <c:numCache>
                <c:formatCode>General</c:formatCode>
                <c:ptCount val="1"/>
                <c:pt idx="0">
                  <c:v>0.291697676463466</c:v>
                </c:pt>
              </c:numCache>
            </c:numRef>
          </c:xVal>
          <c:yVal>
            <c:numRef>
              <c:f>variation!$E$222</c:f>
              <c:numCache>
                <c:formatCode>General</c:formatCode>
                <c:ptCount val="1"/>
                <c:pt idx="0">
                  <c:v>1.2883402697946</c:v>
                </c:pt>
              </c:numCache>
            </c:numRef>
          </c:yVal>
          <c:smooth val="0"/>
          <c:extLst>
            <c:ext xmlns:c16="http://schemas.microsoft.com/office/drawing/2014/chart" uri="{C3380CC4-5D6E-409C-BE32-E72D297353CC}">
              <c16:uniqueId val="{0000000E-98CD-4CDC-B175-D28DA87C5D2D}"/>
            </c:ext>
          </c:extLst>
        </c:ser>
        <c:ser>
          <c:idx val="15"/>
          <c:order val="15"/>
          <c:tx>
            <c:strRef>
              <c:f>variation!$C$223</c:f>
              <c:strCache>
                <c:ptCount val="1"/>
                <c:pt idx="0">
                  <c:v>United States</c:v>
                </c:pt>
              </c:strCache>
            </c:strRef>
          </c:tx>
          <c:spPr>
            <a:ln w="25400" cap="rnd">
              <a:noFill/>
              <a:round/>
            </a:ln>
            <a:effectLst/>
          </c:spPr>
          <c:marker>
            <c:symbol val="circle"/>
            <c:size val="5"/>
            <c:spPr>
              <a:solidFill>
                <a:schemeClr val="accent4">
                  <a:lumMod val="80000"/>
                  <a:lumOff val="20000"/>
                </a:schemeClr>
              </a:solidFill>
              <a:ln w="9525">
                <a:solidFill>
                  <a:schemeClr val="accent4">
                    <a:lumMod val="80000"/>
                    <a:lumOff val="20000"/>
                  </a:schemeClr>
                </a:solidFill>
              </a:ln>
              <a:effectLst/>
            </c:spPr>
          </c:marker>
          <c:xVal>
            <c:numRef>
              <c:f>variation!$D$223</c:f>
              <c:numCache>
                <c:formatCode>General</c:formatCode>
                <c:ptCount val="1"/>
                <c:pt idx="0">
                  <c:v>0.56949741408334698</c:v>
                </c:pt>
              </c:numCache>
            </c:numRef>
          </c:xVal>
          <c:yVal>
            <c:numRef>
              <c:f>variation!$E$223</c:f>
              <c:numCache>
                <c:formatCode>General</c:formatCode>
                <c:ptCount val="1"/>
                <c:pt idx="0">
                  <c:v>1.599617565279442</c:v>
                </c:pt>
              </c:numCache>
            </c:numRef>
          </c:yVal>
          <c:smooth val="0"/>
          <c:extLst>
            <c:ext xmlns:c16="http://schemas.microsoft.com/office/drawing/2014/chart" uri="{C3380CC4-5D6E-409C-BE32-E72D297353CC}">
              <c16:uniqueId val="{0000000F-98CD-4CDC-B175-D28DA87C5D2D}"/>
            </c:ext>
          </c:extLst>
        </c:ser>
        <c:dLbls>
          <c:showLegendKey val="0"/>
          <c:showVal val="0"/>
          <c:showCatName val="0"/>
          <c:showSerName val="0"/>
          <c:showPercent val="0"/>
          <c:showBubbleSize val="0"/>
        </c:dLbls>
        <c:axId val="1385009984"/>
        <c:axId val="1352124608"/>
      </c:scatterChart>
      <c:valAx>
        <c:axId val="1385009984"/>
        <c:scaling>
          <c:orientation val="minMax"/>
        </c:scaling>
        <c:delete val="0"/>
        <c:axPos val="b"/>
        <c:numFmt formatCode="General"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52124608"/>
        <c:crosses val="autoZero"/>
        <c:crossBetween val="midCat"/>
      </c:valAx>
      <c:valAx>
        <c:axId val="13521246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85009984"/>
        <c:crosses val="autoZero"/>
        <c:crossBetween val="midCat"/>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9.2311611402468505E-2"/>
          <c:y val="4.6770924467774901E-2"/>
          <c:w val="0.78260181414986096"/>
          <c:h val="0.79523549139690897"/>
        </c:manualLayout>
      </c:layout>
      <c:barChart>
        <c:barDir val="col"/>
        <c:grouping val="stacked"/>
        <c:varyColors val="0"/>
        <c:ser>
          <c:idx val="0"/>
          <c:order val="0"/>
          <c:tx>
            <c:strRef>
              <c:f>Sheet4!$A$1</c:f>
              <c:strCache>
                <c:ptCount val="1"/>
                <c:pt idx="0">
                  <c:v>Small tractors</c:v>
                </c:pt>
              </c:strCache>
            </c:strRef>
          </c:tx>
          <c:spPr>
            <a:solidFill>
              <a:srgbClr val="E7E6E6">
                <a:lumMod val="90000"/>
              </a:srgbClr>
            </a:solidFill>
          </c:spPr>
          <c:invertIfNegative val="0"/>
          <c:cat>
            <c:numRef>
              <c:f>Sheet4!$G$28:$G$66</c:f>
              <c:numCache>
                <c:formatCode>General</c:formatCode>
                <c:ptCount val="39"/>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numCache>
            </c:numRef>
          </c:cat>
          <c:val>
            <c:numRef>
              <c:f>Sheet4!$A$28:$A$66</c:f>
              <c:numCache>
                <c:formatCode>General</c:formatCode>
                <c:ptCount val="39"/>
                <c:pt idx="0">
                  <c:v>1.373</c:v>
                </c:pt>
                <c:pt idx="1">
                  <c:v>1.671</c:v>
                </c:pt>
                <c:pt idx="2">
                  <c:v>1.8740000000000001</c:v>
                </c:pt>
                <c:pt idx="3">
                  <c:v>2.0533999999999999</c:v>
                </c:pt>
                <c:pt idx="4">
                  <c:v>2.2987000000000002</c:v>
                </c:pt>
                <c:pt idx="5">
                  <c:v>2.7578</c:v>
                </c:pt>
                <c:pt idx="6">
                  <c:v>3.298</c:v>
                </c:pt>
                <c:pt idx="7">
                  <c:v>3.8239999999999998</c:v>
                </c:pt>
                <c:pt idx="8">
                  <c:v>4.5315000000000003</c:v>
                </c:pt>
                <c:pt idx="9">
                  <c:v>5.3</c:v>
                </c:pt>
                <c:pt idx="10">
                  <c:v>5.9608999999999996</c:v>
                </c:pt>
                <c:pt idx="11">
                  <c:v>6.5430000000000001</c:v>
                </c:pt>
                <c:pt idx="12">
                  <c:v>6.9809999999999999</c:v>
                </c:pt>
                <c:pt idx="13">
                  <c:v>7.3039999999999976</c:v>
                </c:pt>
                <c:pt idx="14">
                  <c:v>7.5069999999999997</c:v>
                </c:pt>
                <c:pt idx="15">
                  <c:v>7.8834000000000009</c:v>
                </c:pt>
                <c:pt idx="16">
                  <c:v>8.2366900000000012</c:v>
                </c:pt>
                <c:pt idx="17">
                  <c:v>8.6464000000000016</c:v>
                </c:pt>
                <c:pt idx="18">
                  <c:v>9.1892000000000014</c:v>
                </c:pt>
                <c:pt idx="19">
                  <c:v>10.4848</c:v>
                </c:pt>
                <c:pt idx="20">
                  <c:v>11.220599999999999</c:v>
                </c:pt>
                <c:pt idx="21">
                  <c:v>12.0025</c:v>
                </c:pt>
                <c:pt idx="22">
                  <c:v>12.644</c:v>
                </c:pt>
                <c:pt idx="23">
                  <c:v>13.050800000000001</c:v>
                </c:pt>
                <c:pt idx="24">
                  <c:v>13.3939</c:v>
                </c:pt>
                <c:pt idx="25">
                  <c:v>13.777100000000001</c:v>
                </c:pt>
                <c:pt idx="26">
                  <c:v>14.549300000000001</c:v>
                </c:pt>
                <c:pt idx="27">
                  <c:v>15.2689</c:v>
                </c:pt>
                <c:pt idx="28">
                  <c:v>15.679</c:v>
                </c:pt>
                <c:pt idx="29">
                  <c:v>16.191099999999999</c:v>
                </c:pt>
                <c:pt idx="30">
                  <c:v>17.2241</c:v>
                </c:pt>
                <c:pt idx="31">
                  <c:v>17.509</c:v>
                </c:pt>
                <c:pt idx="32">
                  <c:v>17.858000000000001</c:v>
                </c:pt>
                <c:pt idx="33">
                  <c:v>18.1127</c:v>
                </c:pt>
                <c:pt idx="34">
                  <c:v>17.972300000000001</c:v>
                </c:pt>
                <c:pt idx="35">
                  <c:v>17.5228</c:v>
                </c:pt>
                <c:pt idx="36">
                  <c:v>17.297999999999991</c:v>
                </c:pt>
                <c:pt idx="37">
                  <c:v>17.0304</c:v>
                </c:pt>
                <c:pt idx="38">
                  <c:v>16.716100000000001</c:v>
                </c:pt>
              </c:numCache>
            </c:numRef>
          </c:val>
          <c:extLst>
            <c:ext xmlns:c16="http://schemas.microsoft.com/office/drawing/2014/chart" uri="{C3380CC4-5D6E-409C-BE32-E72D297353CC}">
              <c16:uniqueId val="{00000000-C635-4902-9B7C-E635BC298738}"/>
            </c:ext>
          </c:extLst>
        </c:ser>
        <c:ser>
          <c:idx val="1"/>
          <c:order val="1"/>
          <c:tx>
            <c:strRef>
              <c:f>Sheet4!$B$1</c:f>
              <c:strCache>
                <c:ptCount val="1"/>
                <c:pt idx="0">
                  <c:v>Large-medium tractors</c:v>
                </c:pt>
              </c:strCache>
            </c:strRef>
          </c:tx>
          <c:spPr>
            <a:solidFill>
              <a:sysClr val="windowText" lastClr="000000">
                <a:lumMod val="50000"/>
                <a:lumOff val="50000"/>
              </a:sysClr>
            </a:solidFill>
          </c:spPr>
          <c:invertIfNegative val="0"/>
          <c:cat>
            <c:numRef>
              <c:f>Sheet4!$G$28:$G$66</c:f>
              <c:numCache>
                <c:formatCode>General</c:formatCode>
                <c:ptCount val="39"/>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numCache>
            </c:numRef>
          </c:cat>
          <c:val>
            <c:numRef>
              <c:f>Sheet4!$B$28:$B$66</c:f>
              <c:numCache>
                <c:formatCode>General</c:formatCode>
                <c:ptCount val="39"/>
                <c:pt idx="0">
                  <c:v>0.55740000000000001</c:v>
                </c:pt>
                <c:pt idx="1">
                  <c:v>0.66700000000000004</c:v>
                </c:pt>
                <c:pt idx="2">
                  <c:v>0.74490000000000001</c:v>
                </c:pt>
                <c:pt idx="3">
                  <c:v>0.79420000000000002</c:v>
                </c:pt>
                <c:pt idx="4">
                  <c:v>0.82150000000000001</c:v>
                </c:pt>
                <c:pt idx="5">
                  <c:v>0.84099999999999997</c:v>
                </c:pt>
                <c:pt idx="6">
                  <c:v>0.85399999999999998</c:v>
                </c:pt>
                <c:pt idx="7">
                  <c:v>0.85240000000000005</c:v>
                </c:pt>
                <c:pt idx="8">
                  <c:v>0.86739999999999995</c:v>
                </c:pt>
                <c:pt idx="9">
                  <c:v>0.88260000000000005</c:v>
                </c:pt>
                <c:pt idx="10">
                  <c:v>0.87109999999999999</c:v>
                </c:pt>
                <c:pt idx="11">
                  <c:v>0.84821999999999997</c:v>
                </c:pt>
                <c:pt idx="12">
                  <c:v>0.8135</c:v>
                </c:pt>
                <c:pt idx="13">
                  <c:v>0.784466</c:v>
                </c:pt>
                <c:pt idx="14">
                  <c:v>0.75890400000000002</c:v>
                </c:pt>
                <c:pt idx="15">
                  <c:v>0.72121599999999997</c:v>
                </c:pt>
                <c:pt idx="16">
                  <c:v>0.69315400000000005</c:v>
                </c:pt>
                <c:pt idx="17">
                  <c:v>0.67179999999999995</c:v>
                </c:pt>
                <c:pt idx="18">
                  <c:v>0.670848</c:v>
                </c:pt>
                <c:pt idx="19">
                  <c:v>0.68905099999999997</c:v>
                </c:pt>
                <c:pt idx="20">
                  <c:v>0.72521500000000005</c:v>
                </c:pt>
                <c:pt idx="21">
                  <c:v>0.78421600000000002</c:v>
                </c:pt>
                <c:pt idx="22">
                  <c:v>0.97454700000000005</c:v>
                </c:pt>
                <c:pt idx="23">
                  <c:v>0.82989999999999997</c:v>
                </c:pt>
                <c:pt idx="24">
                  <c:v>0.91166999999999998</c:v>
                </c:pt>
                <c:pt idx="25">
                  <c:v>0.98055999999999999</c:v>
                </c:pt>
                <c:pt idx="26">
                  <c:v>1.1186400000000001</c:v>
                </c:pt>
                <c:pt idx="27">
                  <c:v>1.3959999999999999</c:v>
                </c:pt>
                <c:pt idx="28">
                  <c:v>1.7181999999999999</c:v>
                </c:pt>
                <c:pt idx="29">
                  <c:v>2.0627</c:v>
                </c:pt>
                <c:pt idx="30">
                  <c:v>2.9951999999999992</c:v>
                </c:pt>
                <c:pt idx="31">
                  <c:v>3.5157999999999991</c:v>
                </c:pt>
                <c:pt idx="32">
                  <c:v>3.9217200000000001</c:v>
                </c:pt>
                <c:pt idx="33">
                  <c:v>4.4065000000000003</c:v>
                </c:pt>
                <c:pt idx="34">
                  <c:v>4.8523999999999976</c:v>
                </c:pt>
                <c:pt idx="35">
                  <c:v>5.2702</c:v>
                </c:pt>
                <c:pt idx="36">
                  <c:v>5.6795</c:v>
                </c:pt>
                <c:pt idx="37">
                  <c:v>6.0728999999999997</c:v>
                </c:pt>
                <c:pt idx="38">
                  <c:v>6.4539999999999997</c:v>
                </c:pt>
              </c:numCache>
            </c:numRef>
          </c:val>
          <c:extLst>
            <c:ext xmlns:c16="http://schemas.microsoft.com/office/drawing/2014/chart" uri="{C3380CC4-5D6E-409C-BE32-E72D297353CC}">
              <c16:uniqueId val="{00000001-C635-4902-9B7C-E635BC298738}"/>
            </c:ext>
          </c:extLst>
        </c:ser>
        <c:dLbls>
          <c:showLegendKey val="0"/>
          <c:showVal val="0"/>
          <c:showCatName val="0"/>
          <c:showSerName val="0"/>
          <c:showPercent val="0"/>
          <c:showBubbleSize val="0"/>
        </c:dLbls>
        <c:gapWidth val="150"/>
        <c:overlap val="100"/>
        <c:axId val="1352313616"/>
        <c:axId val="1352316608"/>
      </c:barChart>
      <c:lineChart>
        <c:grouping val="standard"/>
        <c:varyColors val="0"/>
        <c:ser>
          <c:idx val="2"/>
          <c:order val="2"/>
          <c:tx>
            <c:strRef>
              <c:f>Sheet4!$H$1</c:f>
              <c:strCache>
                <c:ptCount val="1"/>
                <c:pt idx="0">
                  <c:v>Purchase subsidy</c:v>
                </c:pt>
              </c:strCache>
            </c:strRef>
          </c:tx>
          <c:spPr>
            <a:ln w="25400">
              <a:solidFill>
                <a:sysClr val="windowText" lastClr="000000"/>
              </a:solidFill>
            </a:ln>
          </c:spPr>
          <c:marker>
            <c:symbol val="x"/>
            <c:size val="6"/>
            <c:spPr>
              <a:ln>
                <a:solidFill>
                  <a:sysClr val="windowText" lastClr="000000"/>
                </a:solidFill>
              </a:ln>
            </c:spPr>
          </c:marker>
          <c:val>
            <c:numRef>
              <c:f>Sheet4!$H$28:$H$66</c:f>
              <c:numCache>
                <c:formatCode>General</c:formatCode>
                <c:ptCount val="39"/>
                <c:pt idx="26">
                  <c:v>0.63680130000000001</c:v>
                </c:pt>
                <c:pt idx="27">
                  <c:v>1.2972509999999999</c:v>
                </c:pt>
                <c:pt idx="28">
                  <c:v>1.2972509999999999</c:v>
                </c:pt>
                <c:pt idx="29">
                  <c:v>3.3618190000000001</c:v>
                </c:pt>
                <c:pt idx="30">
                  <c:v>6.2170959999999944</c:v>
                </c:pt>
                <c:pt idx="31">
                  <c:v>14.87683</c:v>
                </c:pt>
                <c:pt idx="32">
                  <c:v>18.706189999999999</c:v>
                </c:pt>
                <c:pt idx="33">
                  <c:v>20.193709999999999</c:v>
                </c:pt>
                <c:pt idx="34">
                  <c:v>24.424340000000001</c:v>
                </c:pt>
                <c:pt idx="35">
                  <c:v>24.558330000000002</c:v>
                </c:pt>
              </c:numCache>
            </c:numRef>
          </c:val>
          <c:smooth val="0"/>
          <c:extLst>
            <c:ext xmlns:c16="http://schemas.microsoft.com/office/drawing/2014/chart" uri="{C3380CC4-5D6E-409C-BE32-E72D297353CC}">
              <c16:uniqueId val="{00000002-C635-4902-9B7C-E635BC298738}"/>
            </c:ext>
          </c:extLst>
        </c:ser>
        <c:dLbls>
          <c:showLegendKey val="0"/>
          <c:showVal val="0"/>
          <c:showCatName val="0"/>
          <c:showSerName val="0"/>
          <c:showPercent val="0"/>
          <c:showBubbleSize val="0"/>
        </c:dLbls>
        <c:marker val="1"/>
        <c:smooth val="0"/>
        <c:axId val="1352324128"/>
        <c:axId val="1352320368"/>
      </c:lineChart>
      <c:catAx>
        <c:axId val="1352313616"/>
        <c:scaling>
          <c:orientation val="minMax"/>
        </c:scaling>
        <c:delete val="0"/>
        <c:axPos val="b"/>
        <c:numFmt formatCode="General" sourceLinked="1"/>
        <c:majorTickMark val="none"/>
        <c:minorTickMark val="none"/>
        <c:tickLblPos val="nextTo"/>
        <c:txPr>
          <a:bodyPr rot="0" vert="eaVert"/>
          <a:lstStyle/>
          <a:p>
            <a:pPr>
              <a:defRPr/>
            </a:pPr>
            <a:endParaRPr lang="en-US"/>
          </a:p>
        </c:txPr>
        <c:crossAx val="1352316608"/>
        <c:crosses val="autoZero"/>
        <c:auto val="1"/>
        <c:lblAlgn val="ctr"/>
        <c:lblOffset val="100"/>
        <c:noMultiLvlLbl val="0"/>
      </c:catAx>
      <c:valAx>
        <c:axId val="1352316608"/>
        <c:scaling>
          <c:orientation val="minMax"/>
        </c:scaling>
        <c:delete val="0"/>
        <c:axPos val="l"/>
        <c:majorGridlines>
          <c:spPr>
            <a:ln>
              <a:solidFill>
                <a:schemeClr val="bg1">
                  <a:lumMod val="85000"/>
                </a:schemeClr>
              </a:solidFill>
            </a:ln>
          </c:spPr>
        </c:majorGridlines>
        <c:title>
          <c:tx>
            <c:rich>
              <a:bodyPr rot="-5400000" vert="horz"/>
              <a:lstStyle/>
              <a:p>
                <a:pPr>
                  <a:defRPr/>
                </a:pPr>
                <a:r>
                  <a:rPr lang="en-US"/>
                  <a:t>Number of tractors (million)</a:t>
                </a:r>
              </a:p>
            </c:rich>
          </c:tx>
          <c:layout>
            <c:manualLayout>
              <c:xMode val="edge"/>
              <c:yMode val="edge"/>
              <c:x val="6.4284114760989096E-3"/>
              <c:y val="0.164735710119568"/>
            </c:manualLayout>
          </c:layout>
          <c:overlay val="0"/>
        </c:title>
        <c:numFmt formatCode="General" sourceLinked="1"/>
        <c:majorTickMark val="none"/>
        <c:minorTickMark val="none"/>
        <c:tickLblPos val="nextTo"/>
        <c:crossAx val="1352313616"/>
        <c:crosses val="autoZero"/>
        <c:crossBetween val="between"/>
      </c:valAx>
      <c:valAx>
        <c:axId val="1352320368"/>
        <c:scaling>
          <c:orientation val="minMax"/>
        </c:scaling>
        <c:delete val="0"/>
        <c:axPos val="r"/>
        <c:title>
          <c:tx>
            <c:rich>
              <a:bodyPr rot="-5400000" vert="horz"/>
              <a:lstStyle/>
              <a:p>
                <a:pPr>
                  <a:defRPr/>
                </a:pPr>
                <a:r>
                  <a:rPr lang="en-US"/>
                  <a:t>Purchase subsidy of agricultural machinery (billion yuan)</a:t>
                </a:r>
                <a:endParaRPr lang="zh-CN"/>
              </a:p>
            </c:rich>
          </c:tx>
          <c:overlay val="0"/>
        </c:title>
        <c:numFmt formatCode="General" sourceLinked="1"/>
        <c:majorTickMark val="none"/>
        <c:minorTickMark val="none"/>
        <c:tickLblPos val="nextTo"/>
        <c:crossAx val="1352324128"/>
        <c:crosses val="max"/>
        <c:crossBetween val="between"/>
      </c:valAx>
      <c:catAx>
        <c:axId val="1352324128"/>
        <c:scaling>
          <c:orientation val="minMax"/>
        </c:scaling>
        <c:delete val="1"/>
        <c:axPos val="b"/>
        <c:majorTickMark val="out"/>
        <c:minorTickMark val="none"/>
        <c:tickLblPos val="nextTo"/>
        <c:crossAx val="1352320368"/>
        <c:crosses val="autoZero"/>
        <c:auto val="1"/>
        <c:lblAlgn val="ctr"/>
        <c:lblOffset val="100"/>
        <c:noMultiLvlLbl val="0"/>
      </c:catAx>
    </c:plotArea>
    <c:legend>
      <c:legendPos val="r"/>
      <c:layout>
        <c:manualLayout>
          <c:xMode val="edge"/>
          <c:yMode val="edge"/>
          <c:x val="0.10531208548774"/>
          <c:y val="1.2872013879620999E-3"/>
          <c:w val="0.23394911194207799"/>
          <c:h val="0.25115157480314998"/>
        </c:manualLayout>
      </c:layout>
      <c:overlay val="0"/>
    </c:legend>
    <c:plotVisOnly val="1"/>
    <c:dispBlanksAs val="gap"/>
    <c:showDLblsOverMax val="0"/>
  </c:chart>
  <c:txPr>
    <a:bodyPr/>
    <a:lstStyle/>
    <a:p>
      <a:pPr>
        <a:defRPr>
          <a:latin typeface="Times New Roman" panose="02020603050405020304" pitchFamily="18" charset="0"/>
          <a:cs typeface="Times New Roman" panose="02020603050405020304" pitchFamily="18" charset="0"/>
        </a:defRPr>
      </a:pPr>
      <a:endParaRPr lang="en-US"/>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0849505350293"/>
          <c:y val="9.2198581560283696E-2"/>
          <c:w val="0.82556430446194196"/>
          <c:h val="0.741160323709536"/>
        </c:manualLayout>
      </c:layout>
      <c:barChart>
        <c:barDir val="col"/>
        <c:grouping val="stacked"/>
        <c:varyColors val="0"/>
        <c:ser>
          <c:idx val="0"/>
          <c:order val="0"/>
          <c:tx>
            <c:strRef>
              <c:f>Sheet6!$C$3</c:f>
              <c:strCache>
                <c:ptCount val="1"/>
                <c:pt idx="0">
                  <c:v>building and structure</c:v>
                </c:pt>
              </c:strCache>
            </c:strRef>
          </c:tx>
          <c:spPr>
            <a:solidFill>
              <a:schemeClr val="tx1"/>
            </a:solidFill>
            <a:ln>
              <a:noFill/>
            </a:ln>
            <a:effectLst/>
          </c:spPr>
          <c:invertIfNegative val="0"/>
          <c:cat>
            <c:numRef>
              <c:f>Sheet6!$B$4:$B$42</c:f>
              <c:numCache>
                <c:formatCode>General</c:formatCode>
                <c:ptCount val="39"/>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numCache>
            </c:numRef>
          </c:cat>
          <c:val>
            <c:numRef>
              <c:f>Sheet6!$C$4:$C$42</c:f>
              <c:numCache>
                <c:formatCode>0</c:formatCode>
                <c:ptCount val="39"/>
                <c:pt idx="0">
                  <c:v>54.440991328331158</c:v>
                </c:pt>
                <c:pt idx="1">
                  <c:v>58.379625765294612</c:v>
                </c:pt>
                <c:pt idx="2">
                  <c:v>62.976374536006773</c:v>
                </c:pt>
                <c:pt idx="3">
                  <c:v>66.398096655133855</c:v>
                </c:pt>
                <c:pt idx="4">
                  <c:v>72.149229112369468</c:v>
                </c:pt>
                <c:pt idx="5">
                  <c:v>79.365741752928713</c:v>
                </c:pt>
                <c:pt idx="6">
                  <c:v>92.309395430141052</c:v>
                </c:pt>
                <c:pt idx="7">
                  <c:v>111.1308892719484</c:v>
                </c:pt>
                <c:pt idx="8">
                  <c:v>130.98917258772079</c:v>
                </c:pt>
                <c:pt idx="9">
                  <c:v>158.5011201842633</c:v>
                </c:pt>
                <c:pt idx="10">
                  <c:v>211.72938824652201</c:v>
                </c:pt>
                <c:pt idx="11">
                  <c:v>279.8594721503124</c:v>
                </c:pt>
                <c:pt idx="12">
                  <c:v>318.55954589960362</c:v>
                </c:pt>
                <c:pt idx="13">
                  <c:v>381.54789231713642</c:v>
                </c:pt>
                <c:pt idx="14">
                  <c:v>487.67824389450271</c:v>
                </c:pt>
                <c:pt idx="15">
                  <c:v>688.15188599673172</c:v>
                </c:pt>
                <c:pt idx="16">
                  <c:v>817.37285838659488</c:v>
                </c:pt>
                <c:pt idx="17">
                  <c:v>927.30188170788358</c:v>
                </c:pt>
                <c:pt idx="18">
                  <c:v>1067.373789131145</c:v>
                </c:pt>
                <c:pt idx="19">
                  <c:v>1198.7982351975149</c:v>
                </c:pt>
                <c:pt idx="20">
                  <c:v>1306.1410822915959</c:v>
                </c:pt>
                <c:pt idx="21">
                  <c:v>1411.077802278536</c:v>
                </c:pt>
                <c:pt idx="22">
                  <c:v>1533.578646023263</c:v>
                </c:pt>
                <c:pt idx="23">
                  <c:v>1653.3413597659639</c:v>
                </c:pt>
                <c:pt idx="24">
                  <c:v>1773.729707577136</c:v>
                </c:pt>
                <c:pt idx="25">
                  <c:v>1984.247990235644</c:v>
                </c:pt>
                <c:pt idx="26">
                  <c:v>2294.765961083604</c:v>
                </c:pt>
                <c:pt idx="27">
                  <c:v>2532.8472889135542</c:v>
                </c:pt>
                <c:pt idx="28">
                  <c:v>2807.22106604593</c:v>
                </c:pt>
                <c:pt idx="29">
                  <c:v>3224.118519081811</c:v>
                </c:pt>
                <c:pt idx="30">
                  <c:v>3943.0859540257652</c:v>
                </c:pt>
                <c:pt idx="31">
                  <c:v>4216.2872121343407</c:v>
                </c:pt>
                <c:pt idx="32">
                  <c:v>4901.5778676487553</c:v>
                </c:pt>
                <c:pt idx="33">
                  <c:v>5878.4261271234127</c:v>
                </c:pt>
                <c:pt idx="34">
                  <c:v>6548.7346684484573</c:v>
                </c:pt>
                <c:pt idx="35">
                  <c:v>7234.8647611275301</c:v>
                </c:pt>
                <c:pt idx="36">
                  <c:v>8353.2595530769231</c:v>
                </c:pt>
                <c:pt idx="37">
                  <c:v>9350.0880687052868</c:v>
                </c:pt>
                <c:pt idx="38">
                  <c:v>10529.64498376138</c:v>
                </c:pt>
              </c:numCache>
            </c:numRef>
          </c:val>
          <c:extLst>
            <c:ext xmlns:c16="http://schemas.microsoft.com/office/drawing/2014/chart" uri="{C3380CC4-5D6E-409C-BE32-E72D297353CC}">
              <c16:uniqueId val="{00000000-11B0-4D15-A38E-5542ED202D75}"/>
            </c:ext>
          </c:extLst>
        </c:ser>
        <c:ser>
          <c:idx val="1"/>
          <c:order val="1"/>
          <c:tx>
            <c:strRef>
              <c:f>Sheet6!$D$3</c:f>
              <c:strCache>
                <c:ptCount val="1"/>
                <c:pt idx="0">
                  <c:v>machinery</c:v>
                </c:pt>
              </c:strCache>
            </c:strRef>
          </c:tx>
          <c:spPr>
            <a:pattFill prst="pct25">
              <a:fgClr>
                <a:schemeClr val="tx1"/>
              </a:fgClr>
              <a:bgClr>
                <a:schemeClr val="bg1"/>
              </a:bgClr>
            </a:pattFill>
            <a:ln>
              <a:noFill/>
            </a:ln>
            <a:effectLst/>
          </c:spPr>
          <c:invertIfNegative val="0"/>
          <c:cat>
            <c:numRef>
              <c:f>Sheet6!$B$4:$B$42</c:f>
              <c:numCache>
                <c:formatCode>General</c:formatCode>
                <c:ptCount val="39"/>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numCache>
            </c:numRef>
          </c:cat>
          <c:val>
            <c:numRef>
              <c:f>Sheet6!$D$4:$D$42</c:f>
              <c:numCache>
                <c:formatCode>0</c:formatCode>
                <c:ptCount val="39"/>
                <c:pt idx="0">
                  <c:v>19.744181189089211</c:v>
                </c:pt>
                <c:pt idx="1">
                  <c:v>23.672676542509279</c:v>
                </c:pt>
                <c:pt idx="2">
                  <c:v>28.369530074947718</c:v>
                </c:pt>
                <c:pt idx="3">
                  <c:v>33.912777387673962</c:v>
                </c:pt>
                <c:pt idx="4">
                  <c:v>43.107066450456493</c:v>
                </c:pt>
                <c:pt idx="5">
                  <c:v>54.440194632141932</c:v>
                </c:pt>
                <c:pt idx="6">
                  <c:v>68.804976588732146</c:v>
                </c:pt>
                <c:pt idx="7">
                  <c:v>86.020035212612612</c:v>
                </c:pt>
                <c:pt idx="8">
                  <c:v>107.167480035495</c:v>
                </c:pt>
                <c:pt idx="9">
                  <c:v>135.56828674980159</c:v>
                </c:pt>
                <c:pt idx="10">
                  <c:v>180.94986017084321</c:v>
                </c:pt>
                <c:pt idx="11">
                  <c:v>227.8303800338698</c:v>
                </c:pt>
                <c:pt idx="12">
                  <c:v>252.58666556909091</c:v>
                </c:pt>
                <c:pt idx="13">
                  <c:v>275.93046541255887</c:v>
                </c:pt>
                <c:pt idx="14">
                  <c:v>312.57833731094672</c:v>
                </c:pt>
                <c:pt idx="15">
                  <c:v>468.68803737758702</c:v>
                </c:pt>
                <c:pt idx="16">
                  <c:v>609.71167275079756</c:v>
                </c:pt>
                <c:pt idx="17">
                  <c:v>758.72140881189466</c:v>
                </c:pt>
                <c:pt idx="18">
                  <c:v>916.70046814536283</c:v>
                </c:pt>
                <c:pt idx="19">
                  <c:v>1040.371152609162</c:v>
                </c:pt>
                <c:pt idx="20">
                  <c:v>1175.0021557457001</c:v>
                </c:pt>
                <c:pt idx="21">
                  <c:v>1294.29861046837</c:v>
                </c:pt>
                <c:pt idx="22">
                  <c:v>1411.9013220271979</c:v>
                </c:pt>
                <c:pt idx="23">
                  <c:v>1539.159593306955</c:v>
                </c:pt>
                <c:pt idx="24">
                  <c:v>1686.46283157023</c:v>
                </c:pt>
                <c:pt idx="25">
                  <c:v>1881.390579985637</c:v>
                </c:pt>
                <c:pt idx="26">
                  <c:v>2151.6950475955332</c:v>
                </c:pt>
                <c:pt idx="27">
                  <c:v>2422.1333877471252</c:v>
                </c:pt>
                <c:pt idx="28">
                  <c:v>2798.42191729668</c:v>
                </c:pt>
                <c:pt idx="29">
                  <c:v>3230.3478197461118</c:v>
                </c:pt>
                <c:pt idx="30">
                  <c:v>3741.3064151995582</c:v>
                </c:pt>
                <c:pt idx="31">
                  <c:v>4277.3704272270124</c:v>
                </c:pt>
                <c:pt idx="32">
                  <c:v>5000.8085906562656</c:v>
                </c:pt>
                <c:pt idx="33">
                  <c:v>5467.4850882607761</c:v>
                </c:pt>
                <c:pt idx="34">
                  <c:v>5987.1203802881964</c:v>
                </c:pt>
                <c:pt idx="35">
                  <c:v>6606.287534874391</c:v>
                </c:pt>
                <c:pt idx="36">
                  <c:v>7273.2143380338011</c:v>
                </c:pt>
                <c:pt idx="37">
                  <c:v>8092.9268897403599</c:v>
                </c:pt>
                <c:pt idx="38">
                  <c:v>9087.5868617161468</c:v>
                </c:pt>
              </c:numCache>
            </c:numRef>
          </c:val>
          <c:extLst>
            <c:ext xmlns:c16="http://schemas.microsoft.com/office/drawing/2014/chart" uri="{C3380CC4-5D6E-409C-BE32-E72D297353CC}">
              <c16:uniqueId val="{00000001-11B0-4D15-A38E-5542ED202D75}"/>
            </c:ext>
          </c:extLst>
        </c:ser>
        <c:ser>
          <c:idx val="2"/>
          <c:order val="2"/>
          <c:tx>
            <c:strRef>
              <c:f>Sheet6!$E$3</c:f>
              <c:strCache>
                <c:ptCount val="1"/>
                <c:pt idx="0">
                  <c:v>transportation vehicles</c:v>
                </c:pt>
              </c:strCache>
            </c:strRef>
          </c:tx>
          <c:spPr>
            <a:pattFill prst="pct70">
              <a:fgClr>
                <a:schemeClr val="tx1"/>
              </a:fgClr>
              <a:bgClr>
                <a:schemeClr val="bg1"/>
              </a:bgClr>
            </a:pattFill>
            <a:ln>
              <a:noFill/>
            </a:ln>
            <a:effectLst/>
          </c:spPr>
          <c:invertIfNegative val="0"/>
          <c:cat>
            <c:numRef>
              <c:f>Sheet6!$B$4:$B$42</c:f>
              <c:numCache>
                <c:formatCode>General</c:formatCode>
                <c:ptCount val="39"/>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numCache>
            </c:numRef>
          </c:cat>
          <c:val>
            <c:numRef>
              <c:f>Sheet6!$E$4:$E$42</c:f>
              <c:numCache>
                <c:formatCode>0</c:formatCode>
                <c:ptCount val="39"/>
                <c:pt idx="0">
                  <c:v>19.975877121329461</c:v>
                </c:pt>
                <c:pt idx="1">
                  <c:v>24.628389442011329</c:v>
                </c:pt>
                <c:pt idx="2">
                  <c:v>30.739835509048671</c:v>
                </c:pt>
                <c:pt idx="3">
                  <c:v>38.035883238956103</c:v>
                </c:pt>
                <c:pt idx="4">
                  <c:v>50.469246555239373</c:v>
                </c:pt>
                <c:pt idx="5">
                  <c:v>69.270228146872739</c:v>
                </c:pt>
                <c:pt idx="6">
                  <c:v>102.29090801487681</c:v>
                </c:pt>
                <c:pt idx="7">
                  <c:v>132.64754850670471</c:v>
                </c:pt>
                <c:pt idx="8">
                  <c:v>153.50084430346601</c:v>
                </c:pt>
                <c:pt idx="9">
                  <c:v>171.93979456815819</c:v>
                </c:pt>
                <c:pt idx="10">
                  <c:v>205.82486676104261</c:v>
                </c:pt>
                <c:pt idx="11">
                  <c:v>223.8959214707358</c:v>
                </c:pt>
                <c:pt idx="12">
                  <c:v>204.2029079048493</c:v>
                </c:pt>
                <c:pt idx="13">
                  <c:v>202.3672488324878</c:v>
                </c:pt>
                <c:pt idx="14">
                  <c:v>220.29462200980399</c:v>
                </c:pt>
                <c:pt idx="15">
                  <c:v>306.22882478325562</c:v>
                </c:pt>
                <c:pt idx="16">
                  <c:v>370.68325121227548</c:v>
                </c:pt>
                <c:pt idx="17">
                  <c:v>458.61442504772077</c:v>
                </c:pt>
                <c:pt idx="18">
                  <c:v>606.45371047722915</c:v>
                </c:pt>
                <c:pt idx="19">
                  <c:v>789.60967481852902</c:v>
                </c:pt>
                <c:pt idx="20">
                  <c:v>944.73859845622701</c:v>
                </c:pt>
                <c:pt idx="21">
                  <c:v>1108.347842013703</c:v>
                </c:pt>
                <c:pt idx="22">
                  <c:v>1123.5624863101541</c:v>
                </c:pt>
                <c:pt idx="23">
                  <c:v>992.37873366024303</c:v>
                </c:pt>
                <c:pt idx="24">
                  <c:v>865.44463304151259</c:v>
                </c:pt>
                <c:pt idx="25">
                  <c:v>794.16079482948544</c:v>
                </c:pt>
                <c:pt idx="26">
                  <c:v>803.69967714260804</c:v>
                </c:pt>
                <c:pt idx="27">
                  <c:v>870.22013331852804</c:v>
                </c:pt>
                <c:pt idx="28">
                  <c:v>1032.493518818243</c:v>
                </c:pt>
                <c:pt idx="29">
                  <c:v>1332.5078203678061</c:v>
                </c:pt>
                <c:pt idx="30">
                  <c:v>1806.428365989196</c:v>
                </c:pt>
                <c:pt idx="31">
                  <c:v>2305.0697147839919</c:v>
                </c:pt>
                <c:pt idx="32">
                  <c:v>3174.859449954326</c:v>
                </c:pt>
                <c:pt idx="33">
                  <c:v>4422.0236539640337</c:v>
                </c:pt>
                <c:pt idx="34">
                  <c:v>5405.619834092985</c:v>
                </c:pt>
                <c:pt idx="35">
                  <c:v>5608.8742530404688</c:v>
                </c:pt>
                <c:pt idx="36">
                  <c:v>5429.4597095064928</c:v>
                </c:pt>
                <c:pt idx="37">
                  <c:v>4883.7803053497482</c:v>
                </c:pt>
                <c:pt idx="38">
                  <c:v>4625.9144910366886</c:v>
                </c:pt>
              </c:numCache>
            </c:numRef>
          </c:val>
          <c:extLst>
            <c:ext xmlns:c16="http://schemas.microsoft.com/office/drawing/2014/chart" uri="{C3380CC4-5D6E-409C-BE32-E72D297353CC}">
              <c16:uniqueId val="{00000002-11B0-4D15-A38E-5542ED202D75}"/>
            </c:ext>
          </c:extLst>
        </c:ser>
        <c:ser>
          <c:idx val="3"/>
          <c:order val="3"/>
          <c:tx>
            <c:strRef>
              <c:f>Sheet6!$F$3</c:f>
              <c:strCache>
                <c:ptCount val="1"/>
                <c:pt idx="0">
                  <c:v>draft animal</c:v>
                </c:pt>
              </c:strCache>
            </c:strRef>
          </c:tx>
          <c:spPr>
            <a:pattFill prst="openDmnd">
              <a:fgClr>
                <a:schemeClr val="tx1"/>
              </a:fgClr>
              <a:bgClr>
                <a:schemeClr val="bg1"/>
              </a:bgClr>
            </a:pattFill>
            <a:ln>
              <a:noFill/>
            </a:ln>
            <a:effectLst/>
          </c:spPr>
          <c:invertIfNegative val="0"/>
          <c:cat>
            <c:numRef>
              <c:f>Sheet6!$B$4:$B$42</c:f>
              <c:numCache>
                <c:formatCode>General</c:formatCode>
                <c:ptCount val="39"/>
                <c:pt idx="0">
                  <c:v>1978</c:v>
                </c:pt>
                <c:pt idx="1">
                  <c:v>1979</c:v>
                </c:pt>
                <c:pt idx="2">
                  <c:v>1980</c:v>
                </c:pt>
                <c:pt idx="3">
                  <c:v>1981</c:v>
                </c:pt>
                <c:pt idx="4">
                  <c:v>1982</c:v>
                </c:pt>
                <c:pt idx="5">
                  <c:v>1983</c:v>
                </c:pt>
                <c:pt idx="6">
                  <c:v>1984</c:v>
                </c:pt>
                <c:pt idx="7">
                  <c:v>1985</c:v>
                </c:pt>
                <c:pt idx="8">
                  <c:v>1986</c:v>
                </c:pt>
                <c:pt idx="9">
                  <c:v>1987</c:v>
                </c:pt>
                <c:pt idx="10">
                  <c:v>1988</c:v>
                </c:pt>
                <c:pt idx="11">
                  <c:v>1989</c:v>
                </c:pt>
                <c:pt idx="12">
                  <c:v>1990</c:v>
                </c:pt>
                <c:pt idx="13">
                  <c:v>1991</c:v>
                </c:pt>
                <c:pt idx="14">
                  <c:v>1992</c:v>
                </c:pt>
                <c:pt idx="15">
                  <c:v>1993</c:v>
                </c:pt>
                <c:pt idx="16">
                  <c:v>1994</c:v>
                </c:pt>
                <c:pt idx="17">
                  <c:v>1995</c:v>
                </c:pt>
                <c:pt idx="18">
                  <c:v>1996</c:v>
                </c:pt>
                <c:pt idx="19">
                  <c:v>1997</c:v>
                </c:pt>
                <c:pt idx="20">
                  <c:v>1998</c:v>
                </c:pt>
                <c:pt idx="21">
                  <c:v>1999</c:v>
                </c:pt>
                <c:pt idx="22">
                  <c:v>2000</c:v>
                </c:pt>
                <c:pt idx="23">
                  <c:v>2001</c:v>
                </c:pt>
                <c:pt idx="24">
                  <c:v>2002</c:v>
                </c:pt>
                <c:pt idx="25">
                  <c:v>2003</c:v>
                </c:pt>
                <c:pt idx="26">
                  <c:v>2004</c:v>
                </c:pt>
                <c:pt idx="27">
                  <c:v>2005</c:v>
                </c:pt>
                <c:pt idx="28">
                  <c:v>2006</c:v>
                </c:pt>
                <c:pt idx="29">
                  <c:v>2007</c:v>
                </c:pt>
                <c:pt idx="30">
                  <c:v>2008</c:v>
                </c:pt>
                <c:pt idx="31">
                  <c:v>2009</c:v>
                </c:pt>
                <c:pt idx="32">
                  <c:v>2010</c:v>
                </c:pt>
                <c:pt idx="33">
                  <c:v>2011</c:v>
                </c:pt>
                <c:pt idx="34">
                  <c:v>2012</c:v>
                </c:pt>
                <c:pt idx="35">
                  <c:v>2013</c:v>
                </c:pt>
                <c:pt idx="36">
                  <c:v>2014</c:v>
                </c:pt>
                <c:pt idx="37">
                  <c:v>2015</c:v>
                </c:pt>
                <c:pt idx="38">
                  <c:v>2016</c:v>
                </c:pt>
              </c:numCache>
            </c:numRef>
          </c:cat>
          <c:val>
            <c:numRef>
              <c:f>Sheet6!$F$4:$F$42</c:f>
              <c:numCache>
                <c:formatCode>0</c:formatCode>
                <c:ptCount val="39"/>
                <c:pt idx="0">
                  <c:v>3.4467011032493349</c:v>
                </c:pt>
                <c:pt idx="1">
                  <c:v>3.4403430080462272</c:v>
                </c:pt>
                <c:pt idx="2">
                  <c:v>3.4322861801662219</c:v>
                </c:pt>
                <c:pt idx="3">
                  <c:v>3.4851340246867948</c:v>
                </c:pt>
                <c:pt idx="4">
                  <c:v>4.5553185802478504</c:v>
                </c:pt>
                <c:pt idx="5">
                  <c:v>5.1997785287162497</c:v>
                </c:pt>
                <c:pt idx="6">
                  <c:v>6.7569540876422272</c:v>
                </c:pt>
                <c:pt idx="7">
                  <c:v>6.4669479665067344</c:v>
                </c:pt>
                <c:pt idx="8">
                  <c:v>8.2204516230793487</c:v>
                </c:pt>
                <c:pt idx="9">
                  <c:v>9.5773949673196217</c:v>
                </c:pt>
                <c:pt idx="10">
                  <c:v>9.3205425201481304</c:v>
                </c:pt>
                <c:pt idx="11">
                  <c:v>8.3380340589866595</c:v>
                </c:pt>
                <c:pt idx="12">
                  <c:v>7.3400475859082057</c:v>
                </c:pt>
                <c:pt idx="13">
                  <c:v>8.2712082511522507</c:v>
                </c:pt>
                <c:pt idx="14">
                  <c:v>9.8448676237159027</c:v>
                </c:pt>
                <c:pt idx="15">
                  <c:v>27.817078751686669</c:v>
                </c:pt>
                <c:pt idx="16">
                  <c:v>38.1928320105159</c:v>
                </c:pt>
                <c:pt idx="17">
                  <c:v>48.70009566703915</c:v>
                </c:pt>
                <c:pt idx="18">
                  <c:v>48.806286251470311</c:v>
                </c:pt>
                <c:pt idx="19">
                  <c:v>45.115170214341433</c:v>
                </c:pt>
                <c:pt idx="20">
                  <c:v>40.870849115002258</c:v>
                </c:pt>
                <c:pt idx="21">
                  <c:v>38.910537116961123</c:v>
                </c:pt>
                <c:pt idx="22">
                  <c:v>32.573952402337312</c:v>
                </c:pt>
                <c:pt idx="23">
                  <c:v>36.241377758830403</c:v>
                </c:pt>
                <c:pt idx="24">
                  <c:v>41.618929252606193</c:v>
                </c:pt>
                <c:pt idx="25">
                  <c:v>54.170353963009198</c:v>
                </c:pt>
                <c:pt idx="26">
                  <c:v>61.823899707259173</c:v>
                </c:pt>
                <c:pt idx="27">
                  <c:v>64.073678166525582</c:v>
                </c:pt>
                <c:pt idx="28">
                  <c:v>71.007766957792498</c:v>
                </c:pt>
                <c:pt idx="29">
                  <c:v>87.201645903755605</c:v>
                </c:pt>
                <c:pt idx="30">
                  <c:v>109.01320821947201</c:v>
                </c:pt>
                <c:pt idx="31">
                  <c:v>127.0361831815792</c:v>
                </c:pt>
                <c:pt idx="32">
                  <c:v>144.22528683111739</c:v>
                </c:pt>
                <c:pt idx="33">
                  <c:v>155.49502095619599</c:v>
                </c:pt>
                <c:pt idx="34">
                  <c:v>196.11447405326589</c:v>
                </c:pt>
                <c:pt idx="35">
                  <c:v>225.85319851137919</c:v>
                </c:pt>
                <c:pt idx="36">
                  <c:v>249.66858964510959</c:v>
                </c:pt>
                <c:pt idx="37">
                  <c:v>264.56197653285471</c:v>
                </c:pt>
                <c:pt idx="38">
                  <c:v>276.39493441625558</c:v>
                </c:pt>
              </c:numCache>
            </c:numRef>
          </c:val>
          <c:extLst>
            <c:ext xmlns:c16="http://schemas.microsoft.com/office/drawing/2014/chart" uri="{C3380CC4-5D6E-409C-BE32-E72D297353CC}">
              <c16:uniqueId val="{00000003-11B0-4D15-A38E-5542ED202D75}"/>
            </c:ext>
          </c:extLst>
        </c:ser>
        <c:dLbls>
          <c:showLegendKey val="0"/>
          <c:showVal val="0"/>
          <c:showCatName val="0"/>
          <c:showSerName val="0"/>
          <c:showPercent val="0"/>
          <c:showBubbleSize val="0"/>
        </c:dLbls>
        <c:gapWidth val="150"/>
        <c:overlap val="100"/>
        <c:axId val="1352392144"/>
        <c:axId val="1352394432"/>
      </c:barChart>
      <c:catAx>
        <c:axId val="1352392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vert="eaVert"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52394432"/>
        <c:crosses val="autoZero"/>
        <c:auto val="1"/>
        <c:lblAlgn val="ctr"/>
        <c:lblOffset val="100"/>
        <c:noMultiLvlLbl val="0"/>
      </c:catAx>
      <c:valAx>
        <c:axId val="135239443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52392144"/>
        <c:crosses val="autoZero"/>
        <c:crossBetween val="between"/>
      </c:valAx>
      <c:spPr>
        <a:noFill/>
        <a:ln>
          <a:noFill/>
        </a:ln>
        <a:effectLst/>
      </c:spPr>
    </c:plotArea>
    <c:legend>
      <c:legendPos val="b"/>
      <c:layout>
        <c:manualLayout>
          <c:xMode val="edge"/>
          <c:yMode val="edge"/>
          <c:x val="0.121000282656976"/>
          <c:y val="6.7818730105545399E-2"/>
          <c:w val="0.70876850393700797"/>
          <c:h val="5.9840844362539801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'cattle cap stock and services'!$C$2</c:f>
              <c:strCache>
                <c:ptCount val="1"/>
                <c:pt idx="0">
                  <c:v>Belgium</c:v>
                </c:pt>
              </c:strCache>
            </c:strRef>
          </c:tx>
          <c:spPr>
            <a:ln w="28575" cap="rnd">
              <a:solidFill>
                <a:schemeClr val="accent1"/>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services'!$C$3:$C$41</c:f>
              <c:numCache>
                <c:formatCode>General</c:formatCode>
                <c:ptCount val="39"/>
                <c:pt idx="27" formatCode="0.0">
                  <c:v>3543.322941614907</c:v>
                </c:pt>
                <c:pt idx="28" formatCode="0.0">
                  <c:v>3538.89605962733</c:v>
                </c:pt>
                <c:pt idx="29" formatCode="0.0">
                  <c:v>3368.228109316768</c:v>
                </c:pt>
                <c:pt idx="30" formatCode="0.0">
                  <c:v>3236.3734293167699</c:v>
                </c:pt>
                <c:pt idx="31" formatCode="0.0">
                  <c:v>3190.4398688198762</c:v>
                </c:pt>
                <c:pt idx="32" formatCode="0.0">
                  <c:v>3143.842276024845</c:v>
                </c:pt>
                <c:pt idx="33" formatCode="0.0">
                  <c:v>3109.3906494409939</c:v>
                </c:pt>
                <c:pt idx="34" formatCode="0.0">
                  <c:v>3086.459400745342</c:v>
                </c:pt>
                <c:pt idx="35" formatCode="0.0">
                  <c:v>3035.363862857143</c:v>
                </c:pt>
                <c:pt idx="36" formatCode="0.0">
                  <c:v>3029.446985590062</c:v>
                </c:pt>
                <c:pt idx="37" formatCode="0.0">
                  <c:v>3020.7644720496892</c:v>
                </c:pt>
                <c:pt idx="38" formatCode="0.0">
                  <c:v>2982.6921219875771</c:v>
                </c:pt>
              </c:numCache>
            </c:numRef>
          </c:val>
          <c:smooth val="0"/>
          <c:extLst>
            <c:ext xmlns:c16="http://schemas.microsoft.com/office/drawing/2014/chart" uri="{C3380CC4-5D6E-409C-BE32-E72D297353CC}">
              <c16:uniqueId val="{00000000-20D7-4EED-A239-B4EA07C8EC60}"/>
            </c:ext>
          </c:extLst>
        </c:ser>
        <c:ser>
          <c:idx val="1"/>
          <c:order val="1"/>
          <c:tx>
            <c:strRef>
              <c:f>'cattle cap stock and services'!$D$2</c:f>
              <c:strCache>
                <c:ptCount val="1"/>
                <c:pt idx="0">
                  <c:v>Demark</c:v>
                </c:pt>
              </c:strCache>
            </c:strRef>
          </c:tx>
          <c:spPr>
            <a:ln w="28575" cap="rnd">
              <a:solidFill>
                <a:schemeClr val="accent2"/>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services'!$D$3:$D$41</c:f>
              <c:numCache>
                <c:formatCode>0.0</c:formatCode>
                <c:ptCount val="39"/>
                <c:pt idx="0">
                  <c:v>3355.91843731677</c:v>
                </c:pt>
                <c:pt idx="1">
                  <c:v>3518.4994577142861</c:v>
                </c:pt>
                <c:pt idx="2">
                  <c:v>3473.5196130186341</c:v>
                </c:pt>
                <c:pt idx="3">
                  <c:v>3513.533479453416</c:v>
                </c:pt>
                <c:pt idx="4">
                  <c:v>3517.3144334161502</c:v>
                </c:pt>
                <c:pt idx="5">
                  <c:v>3497.5311111055912</c:v>
                </c:pt>
                <c:pt idx="6">
                  <c:v>3445.4195540869569</c:v>
                </c:pt>
                <c:pt idx="7">
                  <c:v>3360.9740869565221</c:v>
                </c:pt>
                <c:pt idx="8">
                  <c:v>3307.6252919254662</c:v>
                </c:pt>
                <c:pt idx="9">
                  <c:v>3248.601093167701</c:v>
                </c:pt>
                <c:pt idx="10">
                  <c:v>3237.250285714284</c:v>
                </c:pt>
                <c:pt idx="11">
                  <c:v>3121.472049689442</c:v>
                </c:pt>
                <c:pt idx="12">
                  <c:v>2971.641391304348</c:v>
                </c:pt>
                <c:pt idx="13">
                  <c:v>2832.0264596273291</c:v>
                </c:pt>
                <c:pt idx="14">
                  <c:v>2668.5748322981372</c:v>
                </c:pt>
                <c:pt idx="15">
                  <c:v>2567.5526459627331</c:v>
                </c:pt>
                <c:pt idx="16">
                  <c:v>2521.0143354037268</c:v>
                </c:pt>
                <c:pt idx="17">
                  <c:v>2541.4457888198758</c:v>
                </c:pt>
                <c:pt idx="18">
                  <c:v>2522.14941614907</c:v>
                </c:pt>
                <c:pt idx="19">
                  <c:v>2485.8268322981371</c:v>
                </c:pt>
                <c:pt idx="20">
                  <c:v>2491.5022360248449</c:v>
                </c:pt>
                <c:pt idx="21">
                  <c:v>2389.2360011925462</c:v>
                </c:pt>
                <c:pt idx="22">
                  <c:v>2373.1507719503111</c:v>
                </c:pt>
                <c:pt idx="23">
                  <c:v>2376.0145806708069</c:v>
                </c:pt>
                <c:pt idx="24">
                  <c:v>2274.9424507826088</c:v>
                </c:pt>
                <c:pt idx="25">
                  <c:v>2244.471208173914</c:v>
                </c:pt>
                <c:pt idx="26">
                  <c:v>2141.9620660621122</c:v>
                </c:pt>
                <c:pt idx="27">
                  <c:v>2120.2593222111809</c:v>
                </c:pt>
                <c:pt idx="28">
                  <c:v>2164.4979591801248</c:v>
                </c:pt>
                <c:pt idx="29">
                  <c:v>2038.7389581614909</c:v>
                </c:pt>
                <c:pt idx="30">
                  <c:v>1957.3434529937899</c:v>
                </c:pt>
                <c:pt idx="31">
                  <c:v>1868.075027776398</c:v>
                </c:pt>
                <c:pt idx="32">
                  <c:v>1782.1732520496901</c:v>
                </c:pt>
                <c:pt idx="33">
                  <c:v>1742.0799299627331</c:v>
                </c:pt>
                <c:pt idx="34">
                  <c:v>1777.7838948074541</c:v>
                </c:pt>
                <c:pt idx="35">
                  <c:v>1775.7123724472051</c:v>
                </c:pt>
                <c:pt idx="36">
                  <c:v>1748.4102752795029</c:v>
                </c:pt>
                <c:pt idx="37">
                  <c:v>1783.2686049689451</c:v>
                </c:pt>
                <c:pt idx="38">
                  <c:v>1779.773691354038</c:v>
                </c:pt>
              </c:numCache>
            </c:numRef>
          </c:val>
          <c:smooth val="0"/>
          <c:extLst>
            <c:ext xmlns:c16="http://schemas.microsoft.com/office/drawing/2014/chart" uri="{C3380CC4-5D6E-409C-BE32-E72D297353CC}">
              <c16:uniqueId val="{00000001-20D7-4EED-A239-B4EA07C8EC60}"/>
            </c:ext>
          </c:extLst>
        </c:ser>
        <c:ser>
          <c:idx val="2"/>
          <c:order val="2"/>
          <c:tx>
            <c:strRef>
              <c:f>'cattle cap stock and services'!$E$2</c:f>
              <c:strCache>
                <c:ptCount val="1"/>
                <c:pt idx="0">
                  <c:v>Germany</c:v>
                </c:pt>
              </c:strCache>
            </c:strRef>
          </c:tx>
          <c:spPr>
            <a:ln w="28575" cap="rnd">
              <a:solidFill>
                <a:schemeClr val="accent3"/>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services'!$E$3:$E$41</c:f>
              <c:numCache>
                <c:formatCode>0.0</c:formatCode>
                <c:ptCount val="39"/>
                <c:pt idx="0">
                  <c:v>21214.484217923698</c:v>
                </c:pt>
                <c:pt idx="1">
                  <c:v>21846.518948571411</c:v>
                </c:pt>
                <c:pt idx="2">
                  <c:v>22032.973069032829</c:v>
                </c:pt>
                <c:pt idx="3">
                  <c:v>22044.034205217398</c:v>
                </c:pt>
                <c:pt idx="4">
                  <c:v>21981.154816397509</c:v>
                </c:pt>
                <c:pt idx="5">
                  <c:v>22360.368609476482</c:v>
                </c:pt>
                <c:pt idx="6">
                  <c:v>22654.210862608699</c:v>
                </c:pt>
                <c:pt idx="7">
                  <c:v>22727.55253629103</c:v>
                </c:pt>
                <c:pt idx="8">
                  <c:v>22888.39695609581</c:v>
                </c:pt>
                <c:pt idx="9">
                  <c:v>22832.633330044351</c:v>
                </c:pt>
                <c:pt idx="10">
                  <c:v>22884.680555244009</c:v>
                </c:pt>
                <c:pt idx="11">
                  <c:v>23469.159445607809</c:v>
                </c:pt>
                <c:pt idx="12">
                  <c:v>23707.431818704521</c:v>
                </c:pt>
                <c:pt idx="13">
                  <c:v>23616.19505845608</c:v>
                </c:pt>
                <c:pt idx="14">
                  <c:v>23237.333530860691</c:v>
                </c:pt>
                <c:pt idx="15">
                  <c:v>22685.280678260871</c:v>
                </c:pt>
                <c:pt idx="16">
                  <c:v>22422.86050626442</c:v>
                </c:pt>
                <c:pt idx="17">
                  <c:v>22333.437913256439</c:v>
                </c:pt>
                <c:pt idx="18">
                  <c:v>21452.967950310562</c:v>
                </c:pt>
                <c:pt idx="19">
                  <c:v>18861.3948207631</c:v>
                </c:pt>
                <c:pt idx="20">
                  <c:v>17841.520196007099</c:v>
                </c:pt>
                <c:pt idx="21">
                  <c:v>17499.47041144632</c:v>
                </c:pt>
                <c:pt idx="22">
                  <c:v>17571.703549685</c:v>
                </c:pt>
                <c:pt idx="23">
                  <c:v>17492.089348735579</c:v>
                </c:pt>
                <c:pt idx="24">
                  <c:v>17348.605012293701</c:v>
                </c:pt>
                <c:pt idx="25">
                  <c:v>16762.50019655723</c:v>
                </c:pt>
                <c:pt idx="26">
                  <c:v>16448.622844046138</c:v>
                </c:pt>
                <c:pt idx="27">
                  <c:v>16135.851825319431</c:v>
                </c:pt>
                <c:pt idx="28">
                  <c:v>16036.59662200089</c:v>
                </c:pt>
                <c:pt idx="29">
                  <c:v>15661.062902395741</c:v>
                </c:pt>
                <c:pt idx="30">
                  <c:v>15019.392609942321</c:v>
                </c:pt>
                <c:pt idx="31">
                  <c:v>14526.327713398399</c:v>
                </c:pt>
                <c:pt idx="32">
                  <c:v>14348.763893078971</c:v>
                </c:pt>
                <c:pt idx="33">
                  <c:v>14033.266119343391</c:v>
                </c:pt>
                <c:pt idx="34">
                  <c:v>13965.833699148179</c:v>
                </c:pt>
                <c:pt idx="35">
                  <c:v>14277.40151108252</c:v>
                </c:pt>
                <c:pt idx="36">
                  <c:v>14250.132860164151</c:v>
                </c:pt>
                <c:pt idx="37">
                  <c:v>14101.068418296371</c:v>
                </c:pt>
                <c:pt idx="38">
                  <c:v>13829.2823877551</c:v>
                </c:pt>
              </c:numCache>
            </c:numRef>
          </c:val>
          <c:smooth val="0"/>
          <c:extLst>
            <c:ext xmlns:c16="http://schemas.microsoft.com/office/drawing/2014/chart" uri="{C3380CC4-5D6E-409C-BE32-E72D297353CC}">
              <c16:uniqueId val="{00000002-20D7-4EED-A239-B4EA07C8EC60}"/>
            </c:ext>
          </c:extLst>
        </c:ser>
        <c:ser>
          <c:idx val="3"/>
          <c:order val="3"/>
          <c:tx>
            <c:strRef>
              <c:f>'cattle cap stock and services'!$F$2</c:f>
              <c:strCache>
                <c:ptCount val="1"/>
                <c:pt idx="0">
                  <c:v>Greece</c:v>
                </c:pt>
              </c:strCache>
            </c:strRef>
          </c:tx>
          <c:spPr>
            <a:ln w="28575" cap="rnd">
              <a:solidFill>
                <a:schemeClr val="accent4"/>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services'!$F$3:$F$41</c:f>
              <c:numCache>
                <c:formatCode>0.0</c:formatCode>
                <c:ptCount val="39"/>
                <c:pt idx="0">
                  <c:v>1161.184822666371</c:v>
                </c:pt>
                <c:pt idx="1">
                  <c:v>1355.9270894587401</c:v>
                </c:pt>
                <c:pt idx="2">
                  <c:v>1365.5208197382431</c:v>
                </c:pt>
                <c:pt idx="3">
                  <c:v>1303.552917857143</c:v>
                </c:pt>
                <c:pt idx="4">
                  <c:v>1227.5505389441</c:v>
                </c:pt>
                <c:pt idx="5">
                  <c:v>1140.8800200266189</c:v>
                </c:pt>
                <c:pt idx="6">
                  <c:v>1073.5312628837621</c:v>
                </c:pt>
                <c:pt idx="7">
                  <c:v>1026.3475030168599</c:v>
                </c:pt>
                <c:pt idx="8">
                  <c:v>969.64707094498669</c:v>
                </c:pt>
                <c:pt idx="9">
                  <c:v>913.97261209405417</c:v>
                </c:pt>
                <c:pt idx="10">
                  <c:v>871.85156772404514</c:v>
                </c:pt>
                <c:pt idx="11">
                  <c:v>830.85226875332648</c:v>
                </c:pt>
                <c:pt idx="12">
                  <c:v>797.71729670363789</c:v>
                </c:pt>
                <c:pt idx="13">
                  <c:v>794.70652764862473</c:v>
                </c:pt>
                <c:pt idx="14">
                  <c:v>797.71729670363789</c:v>
                </c:pt>
                <c:pt idx="15">
                  <c:v>751.93929628216438</c:v>
                </c:pt>
                <c:pt idx="16">
                  <c:v>745.33431846495046</c:v>
                </c:pt>
                <c:pt idx="17">
                  <c:v>719.78846592724096</c:v>
                </c:pt>
                <c:pt idx="18">
                  <c:v>686.38268978704457</c:v>
                </c:pt>
                <c:pt idx="19">
                  <c:v>662.51340078527039</c:v>
                </c:pt>
                <c:pt idx="20">
                  <c:v>646.38184329636204</c:v>
                </c:pt>
                <c:pt idx="21">
                  <c:v>637.41118259094935</c:v>
                </c:pt>
                <c:pt idx="22">
                  <c:v>636.06817043478259</c:v>
                </c:pt>
                <c:pt idx="23">
                  <c:v>639.67118583407273</c:v>
                </c:pt>
                <c:pt idx="24">
                  <c:v>638.93032748890755</c:v>
                </c:pt>
                <c:pt idx="25">
                  <c:v>638.83015199201327</c:v>
                </c:pt>
                <c:pt idx="26">
                  <c:v>642.18768238243126</c:v>
                </c:pt>
                <c:pt idx="27">
                  <c:v>662.62568540816335</c:v>
                </c:pt>
                <c:pt idx="28">
                  <c:v>674.87461677018655</c:v>
                </c:pt>
                <c:pt idx="29">
                  <c:v>684.00930109139301</c:v>
                </c:pt>
                <c:pt idx="30">
                  <c:v>688.95863113575786</c:v>
                </c:pt>
                <c:pt idx="31">
                  <c:v>683.26954357586555</c:v>
                </c:pt>
                <c:pt idx="32">
                  <c:v>664.89339445873998</c:v>
                </c:pt>
                <c:pt idx="33">
                  <c:v>679.97696213398319</c:v>
                </c:pt>
                <c:pt idx="34">
                  <c:v>692.29524576308802</c:v>
                </c:pt>
                <c:pt idx="35">
                  <c:v>686.5246968101153</c:v>
                </c:pt>
                <c:pt idx="36">
                  <c:v>689.45070198314113</c:v>
                </c:pt>
                <c:pt idx="37">
                  <c:v>690.43154118899736</c:v>
                </c:pt>
                <c:pt idx="38">
                  <c:v>690.36549141082526</c:v>
                </c:pt>
              </c:numCache>
            </c:numRef>
          </c:val>
          <c:smooth val="0"/>
          <c:extLst>
            <c:ext xmlns:c16="http://schemas.microsoft.com/office/drawing/2014/chart" uri="{C3380CC4-5D6E-409C-BE32-E72D297353CC}">
              <c16:uniqueId val="{00000003-20D7-4EED-A239-B4EA07C8EC60}"/>
            </c:ext>
          </c:extLst>
        </c:ser>
        <c:ser>
          <c:idx val="4"/>
          <c:order val="4"/>
          <c:tx>
            <c:strRef>
              <c:f>'cattle cap stock and services'!$G$2</c:f>
              <c:strCache>
                <c:ptCount val="1"/>
                <c:pt idx="0">
                  <c:v>Spain</c:v>
                </c:pt>
              </c:strCache>
            </c:strRef>
          </c:tx>
          <c:spPr>
            <a:ln w="28575" cap="rnd">
              <a:solidFill>
                <a:schemeClr val="accent5"/>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services'!$G$3:$G$41</c:f>
              <c:numCache>
                <c:formatCode>0.0</c:formatCode>
                <c:ptCount val="39"/>
                <c:pt idx="0">
                  <c:v>5164.6010104844718</c:v>
                </c:pt>
                <c:pt idx="1">
                  <c:v>5092.1940599254667</c:v>
                </c:pt>
                <c:pt idx="2">
                  <c:v>5096.6184482981362</c:v>
                </c:pt>
                <c:pt idx="3">
                  <c:v>5086.5902962484479</c:v>
                </c:pt>
                <c:pt idx="4">
                  <c:v>5193.1356613167709</c:v>
                </c:pt>
                <c:pt idx="5">
                  <c:v>5430.2443349068326</c:v>
                </c:pt>
                <c:pt idx="6">
                  <c:v>5325.6526708074598</c:v>
                </c:pt>
                <c:pt idx="7">
                  <c:v>5399.5078757763986</c:v>
                </c:pt>
                <c:pt idx="8">
                  <c:v>5228.8146492422366</c:v>
                </c:pt>
                <c:pt idx="9">
                  <c:v>5856.4869565217396</c:v>
                </c:pt>
                <c:pt idx="10">
                  <c:v>5789.555677018634</c:v>
                </c:pt>
                <c:pt idx="11">
                  <c:v>5774.5538385093168</c:v>
                </c:pt>
                <c:pt idx="12">
                  <c:v>5778.0827325217397</c:v>
                </c:pt>
                <c:pt idx="13">
                  <c:v>5715.7004720496898</c:v>
                </c:pt>
                <c:pt idx="14">
                  <c:v>5533.3704347826097</c:v>
                </c:pt>
                <c:pt idx="15">
                  <c:v>5878.4127204968954</c:v>
                </c:pt>
                <c:pt idx="16">
                  <c:v>5840.3311304347826</c:v>
                </c:pt>
                <c:pt idx="17">
                  <c:v>5985.7335652173924</c:v>
                </c:pt>
                <c:pt idx="18">
                  <c:v>5915.3403229813684</c:v>
                </c:pt>
                <c:pt idx="19">
                  <c:v>5842.6391055900622</c:v>
                </c:pt>
                <c:pt idx="20">
                  <c:v>5742.2421863354039</c:v>
                </c:pt>
                <c:pt idx="21">
                  <c:v>5790.7096645962738</c:v>
                </c:pt>
                <c:pt idx="22">
                  <c:v>6056.12680745342</c:v>
                </c:pt>
                <c:pt idx="23">
                  <c:v>6360.7795279503107</c:v>
                </c:pt>
                <c:pt idx="24">
                  <c:v>6837.376397515528</c:v>
                </c:pt>
                <c:pt idx="25">
                  <c:v>6790.0629068322996</c:v>
                </c:pt>
                <c:pt idx="26">
                  <c:v>6883.5359006211183</c:v>
                </c:pt>
                <c:pt idx="27">
                  <c:v>7174.2057536397506</c:v>
                </c:pt>
                <c:pt idx="28">
                  <c:v>7397.960482981367</c:v>
                </c:pt>
                <c:pt idx="29">
                  <c:v>7475.4103592546589</c:v>
                </c:pt>
                <c:pt idx="30">
                  <c:v>7556.7480196770184</c:v>
                </c:pt>
                <c:pt idx="31">
                  <c:v>7677.5797509565173</c:v>
                </c:pt>
                <c:pt idx="32">
                  <c:v>7458.7179289440955</c:v>
                </c:pt>
                <c:pt idx="33">
                  <c:v>7136.365346981368</c:v>
                </c:pt>
                <c:pt idx="34">
                  <c:v>7598.9851190062118</c:v>
                </c:pt>
                <c:pt idx="35">
                  <c:v>6947.2360149068327</c:v>
                </c:pt>
                <c:pt idx="36">
                  <c:v>7019.01404223602</c:v>
                </c:pt>
                <c:pt idx="37">
                  <c:v>7010.5899329192534</c:v>
                </c:pt>
                <c:pt idx="38">
                  <c:v>6835.2992198757802</c:v>
                </c:pt>
              </c:numCache>
            </c:numRef>
          </c:val>
          <c:smooth val="0"/>
          <c:extLst>
            <c:ext xmlns:c16="http://schemas.microsoft.com/office/drawing/2014/chart" uri="{C3380CC4-5D6E-409C-BE32-E72D297353CC}">
              <c16:uniqueId val="{00000004-20D7-4EED-A239-B4EA07C8EC60}"/>
            </c:ext>
          </c:extLst>
        </c:ser>
        <c:ser>
          <c:idx val="5"/>
          <c:order val="5"/>
          <c:tx>
            <c:strRef>
              <c:f>'cattle cap stock and services'!$H$2</c:f>
              <c:strCache>
                <c:ptCount val="1"/>
                <c:pt idx="0">
                  <c:v>France</c:v>
                </c:pt>
              </c:strCache>
            </c:strRef>
          </c:tx>
          <c:spPr>
            <a:ln w="28575" cap="rnd">
              <a:solidFill>
                <a:schemeClr val="accent6"/>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services'!$H$3:$H$41</c:f>
              <c:numCache>
                <c:formatCode>0.0</c:formatCode>
                <c:ptCount val="39"/>
                <c:pt idx="0">
                  <c:v>24778.14275606033</c:v>
                </c:pt>
                <c:pt idx="1">
                  <c:v>26090.772014267979</c:v>
                </c:pt>
                <c:pt idx="2">
                  <c:v>26463.944454303459</c:v>
                </c:pt>
                <c:pt idx="3">
                  <c:v>26504.683957480029</c:v>
                </c:pt>
                <c:pt idx="4">
                  <c:v>26243.778527063001</c:v>
                </c:pt>
                <c:pt idx="5">
                  <c:v>26157.808135794148</c:v>
                </c:pt>
                <c:pt idx="6">
                  <c:v>26316.433283052349</c:v>
                </c:pt>
                <c:pt idx="7">
                  <c:v>26330.840941330949</c:v>
                </c:pt>
                <c:pt idx="8">
                  <c:v>26034.620896184559</c:v>
                </c:pt>
                <c:pt idx="9">
                  <c:v>25861.79944993788</c:v>
                </c:pt>
                <c:pt idx="10">
                  <c:v>26041.225874001779</c:v>
                </c:pt>
                <c:pt idx="11">
                  <c:v>26302.13130441881</c:v>
                </c:pt>
                <c:pt idx="12">
                  <c:v>25848.554267755091</c:v>
                </c:pt>
                <c:pt idx="13">
                  <c:v>25638.198934232481</c:v>
                </c:pt>
                <c:pt idx="14">
                  <c:v>24181.933425093172</c:v>
                </c:pt>
                <c:pt idx="15">
                  <c:v>23491.704436557229</c:v>
                </c:pt>
                <c:pt idx="16">
                  <c:v>23532.44393973381</c:v>
                </c:pt>
                <c:pt idx="17">
                  <c:v>23551.149236912101</c:v>
                </c:pt>
                <c:pt idx="18">
                  <c:v>23224.35474944986</c:v>
                </c:pt>
                <c:pt idx="19">
                  <c:v>22737.54366606921</c:v>
                </c:pt>
                <c:pt idx="20">
                  <c:v>22507.765294445431</c:v>
                </c:pt>
                <c:pt idx="21">
                  <c:v>22512.505466858911</c:v>
                </c:pt>
                <c:pt idx="22">
                  <c:v>22611.367673997331</c:v>
                </c:pt>
                <c:pt idx="23">
                  <c:v>22575.61602990239</c:v>
                </c:pt>
                <c:pt idx="24">
                  <c:v>22242.30683265307</c:v>
                </c:pt>
                <c:pt idx="25">
                  <c:v>22073.278845332741</c:v>
                </c:pt>
                <c:pt idx="26">
                  <c:v>22090.176580248452</c:v>
                </c:pt>
                <c:pt idx="27">
                  <c:v>23399.50665203638</c:v>
                </c:pt>
                <c:pt idx="28">
                  <c:v>23269.303825155279</c:v>
                </c:pt>
                <c:pt idx="29">
                  <c:v>22524.395527759531</c:v>
                </c:pt>
                <c:pt idx="30">
                  <c:v>21766.089032861579</c:v>
                </c:pt>
                <c:pt idx="31">
                  <c:v>21484.03776596273</c:v>
                </c:pt>
                <c:pt idx="32">
                  <c:v>21379.287221100269</c:v>
                </c:pt>
                <c:pt idx="33">
                  <c:v>21504.363484365571</c:v>
                </c:pt>
                <c:pt idx="34">
                  <c:v>21890.169045306109</c:v>
                </c:pt>
                <c:pt idx="35">
                  <c:v>22068.265667169471</c:v>
                </c:pt>
                <c:pt idx="36">
                  <c:v>21802.34705858917</c:v>
                </c:pt>
                <c:pt idx="37">
                  <c:v>21526.91397946317</c:v>
                </c:pt>
                <c:pt idx="38">
                  <c:v>21009.95117234693</c:v>
                </c:pt>
              </c:numCache>
            </c:numRef>
          </c:val>
          <c:smooth val="0"/>
          <c:extLst>
            <c:ext xmlns:c16="http://schemas.microsoft.com/office/drawing/2014/chart" uri="{C3380CC4-5D6E-409C-BE32-E72D297353CC}">
              <c16:uniqueId val="{00000005-20D7-4EED-A239-B4EA07C8EC60}"/>
            </c:ext>
          </c:extLst>
        </c:ser>
        <c:ser>
          <c:idx val="6"/>
          <c:order val="6"/>
          <c:tx>
            <c:strRef>
              <c:f>'cattle cap stock and services'!$I$2</c:f>
              <c:strCache>
                <c:ptCount val="1"/>
                <c:pt idx="0">
                  <c:v>Ireland</c:v>
                </c:pt>
              </c:strCache>
            </c:strRef>
          </c:tx>
          <c:spPr>
            <a:ln w="28575" cap="rnd">
              <a:solidFill>
                <a:schemeClr val="accent1">
                  <a:lumMod val="60000"/>
                </a:schemeClr>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services'!$I$3:$I$41</c:f>
              <c:numCache>
                <c:formatCode>0.0</c:formatCode>
                <c:ptCount val="39"/>
                <c:pt idx="0">
                  <c:v>4106.0782621118024</c:v>
                </c:pt>
                <c:pt idx="1">
                  <c:v>4425.3409192546578</c:v>
                </c:pt>
                <c:pt idx="2">
                  <c:v>4488.599537888198</c:v>
                </c:pt>
                <c:pt idx="3">
                  <c:v>4291.158063354037</c:v>
                </c:pt>
                <c:pt idx="4">
                  <c:v>4288.6028571428569</c:v>
                </c:pt>
                <c:pt idx="5">
                  <c:v>4313.1190248447201</c:v>
                </c:pt>
                <c:pt idx="6">
                  <c:v>4234.8054074534202</c:v>
                </c:pt>
                <c:pt idx="7">
                  <c:v>4261.6005428571434</c:v>
                </c:pt>
                <c:pt idx="8">
                  <c:v>4023.0685900621111</c:v>
                </c:pt>
                <c:pt idx="9">
                  <c:v>3980.0444422360251</c:v>
                </c:pt>
                <c:pt idx="10">
                  <c:v>4002.1435229813669</c:v>
                </c:pt>
                <c:pt idx="11">
                  <c:v>4026.521571428571</c:v>
                </c:pt>
                <c:pt idx="12">
                  <c:v>4047.5156981366449</c:v>
                </c:pt>
                <c:pt idx="13">
                  <c:v>4014.4361366459621</c:v>
                </c:pt>
                <c:pt idx="14">
                  <c:v>3915.8880484472052</c:v>
                </c:pt>
                <c:pt idx="15">
                  <c:v>3889.9216285714278</c:v>
                </c:pt>
                <c:pt idx="16">
                  <c:v>3935.5009826086948</c:v>
                </c:pt>
                <c:pt idx="17">
                  <c:v>4122.2382149068317</c:v>
                </c:pt>
                <c:pt idx="18">
                  <c:v>4212.9825652173913</c:v>
                </c:pt>
                <c:pt idx="19">
                  <c:v>4245.3715304347834</c:v>
                </c:pt>
                <c:pt idx="20">
                  <c:v>4306.8345987577632</c:v>
                </c:pt>
                <c:pt idx="21">
                  <c:v>4325.8259962732909</c:v>
                </c:pt>
                <c:pt idx="22">
                  <c:v>4381.073698136639</c:v>
                </c:pt>
                <c:pt idx="23">
                  <c:v>4454.7603204968937</c:v>
                </c:pt>
                <c:pt idx="24">
                  <c:v>4599.9927167701844</c:v>
                </c:pt>
                <c:pt idx="25">
                  <c:v>4752.4073142857114</c:v>
                </c:pt>
                <c:pt idx="26">
                  <c:v>4800.8181130434778</c:v>
                </c:pt>
                <c:pt idx="27">
                  <c:v>4860.0022136646003</c:v>
                </c:pt>
                <c:pt idx="28">
                  <c:v>4868.4965478260856</c:v>
                </c:pt>
                <c:pt idx="29">
                  <c:v>4828.7872621118013</c:v>
                </c:pt>
                <c:pt idx="30">
                  <c:v>4833.8286149068317</c:v>
                </c:pt>
                <c:pt idx="31">
                  <c:v>4844.9472149068324</c:v>
                </c:pt>
                <c:pt idx="32">
                  <c:v>4828.5110236024839</c:v>
                </c:pt>
                <c:pt idx="33">
                  <c:v>4818.8426757764</c:v>
                </c:pt>
                <c:pt idx="34">
                  <c:v>4758.8298596273298</c:v>
                </c:pt>
                <c:pt idx="35">
                  <c:v>4766.5645378881982</c:v>
                </c:pt>
                <c:pt idx="36">
                  <c:v>4758.6917403726702</c:v>
                </c:pt>
                <c:pt idx="37">
                  <c:v>4562.4933391304294</c:v>
                </c:pt>
                <c:pt idx="38">
                  <c:v>4484.0416024844717</c:v>
                </c:pt>
              </c:numCache>
            </c:numRef>
          </c:val>
          <c:smooth val="0"/>
          <c:extLst>
            <c:ext xmlns:c16="http://schemas.microsoft.com/office/drawing/2014/chart" uri="{C3380CC4-5D6E-409C-BE32-E72D297353CC}">
              <c16:uniqueId val="{00000006-20D7-4EED-A239-B4EA07C8EC60}"/>
            </c:ext>
          </c:extLst>
        </c:ser>
        <c:ser>
          <c:idx val="7"/>
          <c:order val="7"/>
          <c:tx>
            <c:strRef>
              <c:f>'cattle cap stock and services'!$J$2</c:f>
              <c:strCache>
                <c:ptCount val="1"/>
                <c:pt idx="0">
                  <c:v>Italy</c:v>
                </c:pt>
              </c:strCache>
            </c:strRef>
          </c:tx>
          <c:spPr>
            <a:ln w="28575" cap="rnd">
              <a:solidFill>
                <a:schemeClr val="accent2">
                  <a:lumMod val="60000"/>
                </a:schemeClr>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services'!$J$3:$J$41</c:f>
              <c:numCache>
                <c:formatCode>0.0</c:formatCode>
                <c:ptCount val="39"/>
                <c:pt idx="0">
                  <c:v>9618.8291952085056</c:v>
                </c:pt>
                <c:pt idx="1">
                  <c:v>9255.2251663708976</c:v>
                </c:pt>
                <c:pt idx="2">
                  <c:v>8975.5043558118905</c:v>
                </c:pt>
                <c:pt idx="3">
                  <c:v>9297.8272732919231</c:v>
                </c:pt>
                <c:pt idx="4">
                  <c:v>9617.8384485359402</c:v>
                </c:pt>
                <c:pt idx="5">
                  <c:v>9343.07137133984</c:v>
                </c:pt>
                <c:pt idx="6">
                  <c:v>9509.8470612244892</c:v>
                </c:pt>
                <c:pt idx="7">
                  <c:v>9598.4638469387755</c:v>
                </c:pt>
                <c:pt idx="8">
                  <c:v>9614.2057107364672</c:v>
                </c:pt>
                <c:pt idx="9">
                  <c:v>9683.8882267080644</c:v>
                </c:pt>
                <c:pt idx="10">
                  <c:v>8311.2637533274174</c:v>
                </c:pt>
                <c:pt idx="11">
                  <c:v>10031.530225820759</c:v>
                </c:pt>
                <c:pt idx="12">
                  <c:v>10024.15466725821</c:v>
                </c:pt>
                <c:pt idx="13">
                  <c:v>9805.9702333629066</c:v>
                </c:pt>
                <c:pt idx="14">
                  <c:v>9708.216561668145</c:v>
                </c:pt>
                <c:pt idx="15">
                  <c:v>9680.1454059449861</c:v>
                </c:pt>
                <c:pt idx="16">
                  <c:v>9617.7283655723168</c:v>
                </c:pt>
                <c:pt idx="17">
                  <c:v>9627.7459152617466</c:v>
                </c:pt>
                <c:pt idx="18">
                  <c:v>8960.7532386867806</c:v>
                </c:pt>
                <c:pt idx="19">
                  <c:v>8811.0404081632696</c:v>
                </c:pt>
                <c:pt idx="20">
                  <c:v>8366.635484028393</c:v>
                </c:pt>
                <c:pt idx="21">
                  <c:v>8210.9781734693679</c:v>
                </c:pt>
                <c:pt idx="22">
                  <c:v>7885.903181898846</c:v>
                </c:pt>
                <c:pt idx="23">
                  <c:v>7997.6373899733808</c:v>
                </c:pt>
                <c:pt idx="24">
                  <c:v>7884.6922692990302</c:v>
                </c:pt>
                <c:pt idx="25">
                  <c:v>7888.5451730257328</c:v>
                </c:pt>
                <c:pt idx="26">
                  <c:v>7847.81447648625</c:v>
                </c:pt>
                <c:pt idx="27">
                  <c:v>7884.141854480923</c:v>
                </c:pt>
                <c:pt idx="28">
                  <c:v>6660.0192990239602</c:v>
                </c:pt>
                <c:pt idx="29">
                  <c:v>7418.4909183673471</c:v>
                </c:pt>
                <c:pt idx="30">
                  <c:v>7160.5698370940536</c:v>
                </c:pt>
                <c:pt idx="31">
                  <c:v>7159.7959538598043</c:v>
                </c:pt>
                <c:pt idx="32">
                  <c:v>6939.6300266193439</c:v>
                </c:pt>
                <c:pt idx="33">
                  <c:v>6885.6893744454301</c:v>
                </c:pt>
                <c:pt idx="34">
                  <c:v>6733.7748846495106</c:v>
                </c:pt>
                <c:pt idx="35">
                  <c:v>6916.5126042591</c:v>
                </c:pt>
                <c:pt idx="36">
                  <c:v>6802.0263220940551</c:v>
                </c:pt>
                <c:pt idx="37">
                  <c:v>6718.3632697426801</c:v>
                </c:pt>
                <c:pt idx="38">
                  <c:v>6420.5415174755999</c:v>
                </c:pt>
              </c:numCache>
            </c:numRef>
          </c:val>
          <c:smooth val="0"/>
          <c:extLst>
            <c:ext xmlns:c16="http://schemas.microsoft.com/office/drawing/2014/chart" uri="{C3380CC4-5D6E-409C-BE32-E72D297353CC}">
              <c16:uniqueId val="{00000007-20D7-4EED-A239-B4EA07C8EC60}"/>
            </c:ext>
          </c:extLst>
        </c:ser>
        <c:ser>
          <c:idx val="8"/>
          <c:order val="8"/>
          <c:tx>
            <c:strRef>
              <c:f>'cattle cap stock and services'!$K$2</c:f>
              <c:strCache>
                <c:ptCount val="1"/>
                <c:pt idx="0">
                  <c:v>Luxembourg</c:v>
                </c:pt>
              </c:strCache>
            </c:strRef>
          </c:tx>
          <c:spPr>
            <a:ln w="28575" cap="rnd">
              <a:solidFill>
                <a:schemeClr val="accent3">
                  <a:lumMod val="60000"/>
                </a:schemeClr>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services'!$K$3:$K$41</c:f>
              <c:numCache>
                <c:formatCode>General</c:formatCode>
                <c:ptCount val="39"/>
                <c:pt idx="27" formatCode="0.0">
                  <c:v>225.74933515527951</c:v>
                </c:pt>
                <c:pt idx="28" formatCode="0.0">
                  <c:v>225.88253554126001</c:v>
                </c:pt>
                <c:pt idx="29" formatCode="0.0">
                  <c:v>217.14635154835841</c:v>
                </c:pt>
                <c:pt idx="30" formatCode="0.0">
                  <c:v>208.79876041703639</c:v>
                </c:pt>
                <c:pt idx="31" formatCode="0.0">
                  <c:v>205.5524138198758</c:v>
                </c:pt>
                <c:pt idx="32" formatCode="0.0">
                  <c:v>203.91217766193441</c:v>
                </c:pt>
                <c:pt idx="33" formatCode="0.0">
                  <c:v>202.15635439219159</c:v>
                </c:pt>
                <c:pt idx="34" formatCode="0.0">
                  <c:v>211.28003041703639</c:v>
                </c:pt>
                <c:pt idx="35" formatCode="0.0">
                  <c:v>215.3894274489796</c:v>
                </c:pt>
                <c:pt idx="36" formatCode="0.0">
                  <c:v>216.27999862466709</c:v>
                </c:pt>
                <c:pt idx="37" formatCode="0.0">
                  <c:v>218.94620800354929</c:v>
                </c:pt>
                <c:pt idx="38" formatCode="0.0">
                  <c:v>211.94823400621121</c:v>
                </c:pt>
              </c:numCache>
            </c:numRef>
          </c:val>
          <c:smooth val="0"/>
          <c:extLst>
            <c:ext xmlns:c16="http://schemas.microsoft.com/office/drawing/2014/chart" uri="{C3380CC4-5D6E-409C-BE32-E72D297353CC}">
              <c16:uniqueId val="{00000008-20D7-4EED-A239-B4EA07C8EC60}"/>
            </c:ext>
          </c:extLst>
        </c:ser>
        <c:ser>
          <c:idx val="9"/>
          <c:order val="9"/>
          <c:tx>
            <c:strRef>
              <c:f>'cattle cap stock and services'!$L$2</c:f>
              <c:strCache>
                <c:ptCount val="1"/>
                <c:pt idx="0">
                  <c:v>Netherlands</c:v>
                </c:pt>
              </c:strCache>
            </c:strRef>
          </c:tx>
          <c:spPr>
            <a:ln w="28575" cap="rnd">
              <a:solidFill>
                <a:schemeClr val="accent4">
                  <a:lumMod val="60000"/>
                </a:schemeClr>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services'!$L$3:$L$41</c:f>
              <c:numCache>
                <c:formatCode>0.0</c:formatCode>
                <c:ptCount val="39"/>
                <c:pt idx="0">
                  <c:v>4525.5106344276901</c:v>
                </c:pt>
                <c:pt idx="1">
                  <c:v>5136.4710825199654</c:v>
                </c:pt>
                <c:pt idx="2">
                  <c:v>5189.3109050576804</c:v>
                </c:pt>
                <c:pt idx="3">
                  <c:v>5070.4213043478258</c:v>
                </c:pt>
                <c:pt idx="4">
                  <c:v>4984.5565927240395</c:v>
                </c:pt>
                <c:pt idx="5">
                  <c:v>5144.1768899733806</c:v>
                </c:pt>
                <c:pt idx="6">
                  <c:v>5280.6797648624661</c:v>
                </c:pt>
                <c:pt idx="7">
                  <c:v>5752.7782601552799</c:v>
                </c:pt>
                <c:pt idx="8">
                  <c:v>5714.9537538553686</c:v>
                </c:pt>
                <c:pt idx="9">
                  <c:v>5769.10356366016</c:v>
                </c:pt>
                <c:pt idx="10">
                  <c:v>5956.4669694010699</c:v>
                </c:pt>
                <c:pt idx="11">
                  <c:v>6072.4437748935215</c:v>
                </c:pt>
                <c:pt idx="12">
                  <c:v>5776.7697412466696</c:v>
                </c:pt>
                <c:pt idx="13">
                  <c:v>5639.4951847826096</c:v>
                </c:pt>
                <c:pt idx="14">
                  <c:v>5388.3860372981371</c:v>
                </c:pt>
                <c:pt idx="15">
                  <c:v>5004.3715261756897</c:v>
                </c:pt>
                <c:pt idx="16">
                  <c:v>5253.1590239574098</c:v>
                </c:pt>
                <c:pt idx="17">
                  <c:v>5422.6867879325591</c:v>
                </c:pt>
                <c:pt idx="18">
                  <c:v>5572.3996184560801</c:v>
                </c:pt>
                <c:pt idx="19">
                  <c:v>5416.0818101153509</c:v>
                </c:pt>
                <c:pt idx="20">
                  <c:v>5280.6797648624661</c:v>
                </c:pt>
                <c:pt idx="21">
                  <c:v>5191.5125643300798</c:v>
                </c:pt>
                <c:pt idx="22">
                  <c:v>5123.2611268855399</c:v>
                </c:pt>
                <c:pt idx="23">
                  <c:v>5016.4806521739138</c:v>
                </c:pt>
                <c:pt idx="24">
                  <c:v>4855.7595252883757</c:v>
                </c:pt>
                <c:pt idx="25">
                  <c:v>4714.8533318544814</c:v>
                </c:pt>
                <c:pt idx="26">
                  <c:v>4630.089449866904</c:v>
                </c:pt>
                <c:pt idx="27">
                  <c:v>4480.3766193433903</c:v>
                </c:pt>
                <c:pt idx="28">
                  <c:v>4455.0575377107361</c:v>
                </c:pt>
                <c:pt idx="29">
                  <c:v>4247.0007364685007</c:v>
                </c:pt>
                <c:pt idx="30">
                  <c:v>4138.0186024844716</c:v>
                </c:pt>
                <c:pt idx="31">
                  <c:v>4146.8252395740901</c:v>
                </c:pt>
                <c:pt idx="32">
                  <c:v>4182.051787932558</c:v>
                </c:pt>
                <c:pt idx="33">
                  <c:v>4127.0103061224499</c:v>
                </c:pt>
                <c:pt idx="34">
                  <c:v>4142.421921029284</c:v>
                </c:pt>
                <c:pt idx="35">
                  <c:v>4282.227284826974</c:v>
                </c:pt>
                <c:pt idx="36">
                  <c:v>4367.6516645962802</c:v>
                </c:pt>
                <c:pt idx="37">
                  <c:v>4376.0069615350503</c:v>
                </c:pt>
                <c:pt idx="38">
                  <c:v>4277.1084270186338</c:v>
                </c:pt>
              </c:numCache>
            </c:numRef>
          </c:val>
          <c:smooth val="0"/>
          <c:extLst>
            <c:ext xmlns:c16="http://schemas.microsoft.com/office/drawing/2014/chart" uri="{C3380CC4-5D6E-409C-BE32-E72D297353CC}">
              <c16:uniqueId val="{00000009-20D7-4EED-A239-B4EA07C8EC60}"/>
            </c:ext>
          </c:extLst>
        </c:ser>
        <c:ser>
          <c:idx val="10"/>
          <c:order val="10"/>
          <c:tx>
            <c:strRef>
              <c:f>'cattle cap stock and services'!$M$2</c:f>
              <c:strCache>
                <c:ptCount val="1"/>
                <c:pt idx="0">
                  <c:v>Portugal</c:v>
                </c:pt>
              </c:strCache>
            </c:strRef>
          </c:tx>
          <c:spPr>
            <a:ln w="28575" cap="rnd">
              <a:solidFill>
                <a:schemeClr val="accent5">
                  <a:lumMod val="60000"/>
                </a:schemeClr>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services'!$M$3:$M$41</c:f>
              <c:numCache>
                <c:formatCode>0.0</c:formatCode>
                <c:ptCount val="39"/>
                <c:pt idx="0">
                  <c:v>1072.627713391304</c:v>
                </c:pt>
                <c:pt idx="1">
                  <c:v>903.19662111801233</c:v>
                </c:pt>
                <c:pt idx="2">
                  <c:v>968.91428571428537</c:v>
                </c:pt>
                <c:pt idx="3">
                  <c:v>909.93689440993739</c:v>
                </c:pt>
                <c:pt idx="4">
                  <c:v>1019.466335403726</c:v>
                </c:pt>
                <c:pt idx="5">
                  <c:v>1084.3414658385091</c:v>
                </c:pt>
                <c:pt idx="6">
                  <c:v>1090.239204968944</c:v>
                </c:pt>
                <c:pt idx="7">
                  <c:v>1115.515229813665</c:v>
                </c:pt>
                <c:pt idx="8">
                  <c:v>1161.8546086956519</c:v>
                </c:pt>
                <c:pt idx="9">
                  <c:v>1153.4292670807449</c:v>
                </c:pt>
                <c:pt idx="10">
                  <c:v>1096.979478260869</c:v>
                </c:pt>
                <c:pt idx="11">
                  <c:v>1080.9713291925459</c:v>
                </c:pt>
                <c:pt idx="12">
                  <c:v>1092.766807453416</c:v>
                </c:pt>
                <c:pt idx="13">
                  <c:v>1103.7197515527951</c:v>
                </c:pt>
                <c:pt idx="14">
                  <c:v>1122.2555031055899</c:v>
                </c:pt>
                <c:pt idx="15">
                  <c:v>1155.114335403726</c:v>
                </c:pt>
                <c:pt idx="16">
                  <c:v>1145.0039254658379</c:v>
                </c:pt>
                <c:pt idx="17">
                  <c:v>1172.8075527950309</c:v>
                </c:pt>
                <c:pt idx="18">
                  <c:v>1151.744198757764</c:v>
                </c:pt>
                <c:pt idx="19">
                  <c:v>1177.862757763975</c:v>
                </c:pt>
                <c:pt idx="20">
                  <c:v>1125.6256397515531</c:v>
                </c:pt>
                <c:pt idx="21">
                  <c:v>1135.736049689441</c:v>
                </c:pt>
                <c:pt idx="22">
                  <c:v>1148.3740621118011</c:v>
                </c:pt>
                <c:pt idx="23">
                  <c:v>1167.752347826086</c:v>
                </c:pt>
                <c:pt idx="24">
                  <c:v>1170.27995031056</c:v>
                </c:pt>
                <c:pt idx="25">
                  <c:v>1167.752347826086</c:v>
                </c:pt>
                <c:pt idx="26">
                  <c:v>1187.1306335403731</c:v>
                </c:pt>
                <c:pt idx="27">
                  <c:v>1197.241043478261</c:v>
                </c:pt>
                <c:pt idx="28">
                  <c:v>1191.343304347826</c:v>
                </c:pt>
                <c:pt idx="29">
                  <c:v>1182.9179627329199</c:v>
                </c:pt>
                <c:pt idx="30">
                  <c:v>1175.3351552795029</c:v>
                </c:pt>
                <c:pt idx="31">
                  <c:v>1170.27995031056</c:v>
                </c:pt>
                <c:pt idx="32">
                  <c:v>1215.7767950310561</c:v>
                </c:pt>
                <c:pt idx="33">
                  <c:v>1213.9232198757761</c:v>
                </c:pt>
                <c:pt idx="34">
                  <c:v>1223.3596024844719</c:v>
                </c:pt>
                <c:pt idx="35">
                  <c:v>1256.2184347826101</c:v>
                </c:pt>
                <c:pt idx="36">
                  <c:v>1259.5885714285721</c:v>
                </c:pt>
                <c:pt idx="37">
                  <c:v>1219.1469316770181</c:v>
                </c:pt>
                <c:pt idx="38">
                  <c:v>1266.328844720497</c:v>
                </c:pt>
              </c:numCache>
            </c:numRef>
          </c:val>
          <c:smooth val="0"/>
          <c:extLst>
            <c:ext xmlns:c16="http://schemas.microsoft.com/office/drawing/2014/chart" uri="{C3380CC4-5D6E-409C-BE32-E72D297353CC}">
              <c16:uniqueId val="{0000000A-20D7-4EED-A239-B4EA07C8EC60}"/>
            </c:ext>
          </c:extLst>
        </c:ser>
        <c:ser>
          <c:idx val="11"/>
          <c:order val="11"/>
          <c:tx>
            <c:strRef>
              <c:f>'cattle cap stock and services'!$N$2</c:f>
              <c:strCache>
                <c:ptCount val="1"/>
                <c:pt idx="0">
                  <c:v>Finland</c:v>
                </c:pt>
              </c:strCache>
            </c:strRef>
          </c:tx>
          <c:spPr>
            <a:ln w="28575" cap="rnd">
              <a:solidFill>
                <a:schemeClr val="accent6">
                  <a:lumMod val="60000"/>
                </a:schemeClr>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services'!$N$3:$N$41</c:f>
              <c:numCache>
                <c:formatCode>0.0</c:formatCode>
                <c:ptCount val="39"/>
                <c:pt idx="0">
                  <c:v>2074.293283496007</c:v>
                </c:pt>
                <c:pt idx="1">
                  <c:v>2096.8602910381551</c:v>
                </c:pt>
                <c:pt idx="2">
                  <c:v>2029.159268411712</c:v>
                </c:pt>
                <c:pt idx="3">
                  <c:v>1998.3360385980479</c:v>
                </c:pt>
                <c:pt idx="4">
                  <c:v>1939.992067879326</c:v>
                </c:pt>
                <c:pt idx="5">
                  <c:v>1958.5960887311451</c:v>
                </c:pt>
                <c:pt idx="6">
                  <c:v>1911.1503314108249</c:v>
                </c:pt>
                <c:pt idx="7">
                  <c:v>1929.203937444543</c:v>
                </c:pt>
                <c:pt idx="8">
                  <c:v>1929.644269299024</c:v>
                </c:pt>
                <c:pt idx="9">
                  <c:v>1877.024612688554</c:v>
                </c:pt>
                <c:pt idx="10">
                  <c:v>1829.6889383318539</c:v>
                </c:pt>
                <c:pt idx="11">
                  <c:v>1747.7872133984031</c:v>
                </c:pt>
                <c:pt idx="12">
                  <c:v>1752.080448979591</c:v>
                </c:pt>
                <c:pt idx="13">
                  <c:v>1724.449625110914</c:v>
                </c:pt>
                <c:pt idx="14">
                  <c:v>1634.4017608695649</c:v>
                </c:pt>
                <c:pt idx="15">
                  <c:v>1578.8098642413499</c:v>
                </c:pt>
                <c:pt idx="16">
                  <c:v>1518.044068322981</c:v>
                </c:pt>
                <c:pt idx="17">
                  <c:v>1500.4307941437451</c:v>
                </c:pt>
                <c:pt idx="18">
                  <c:v>1441.976740461402</c:v>
                </c:pt>
                <c:pt idx="19">
                  <c:v>1401.576292812777</c:v>
                </c:pt>
                <c:pt idx="20">
                  <c:v>1378.56895341615</c:v>
                </c:pt>
                <c:pt idx="21">
                  <c:v>1357.322941437445</c:v>
                </c:pt>
                <c:pt idx="22">
                  <c:v>1263.6423393966279</c:v>
                </c:pt>
                <c:pt idx="23">
                  <c:v>1261.110431233363</c:v>
                </c:pt>
                <c:pt idx="24">
                  <c:v>1257.5877763975161</c:v>
                </c:pt>
                <c:pt idx="25">
                  <c:v>1229.736786601597</c:v>
                </c:pt>
                <c:pt idx="26">
                  <c:v>1196.3816486246669</c:v>
                </c:pt>
                <c:pt idx="27">
                  <c:v>1163.246676574978</c:v>
                </c:pt>
                <c:pt idx="28">
                  <c:v>1142.000664596274</c:v>
                </c:pt>
                <c:pt idx="29">
                  <c:v>1128.7907089618459</c:v>
                </c:pt>
                <c:pt idx="30">
                  <c:v>1101.049802129548</c:v>
                </c:pt>
                <c:pt idx="31">
                  <c:v>1066.7039174800359</c:v>
                </c:pt>
                <c:pt idx="32">
                  <c:v>1055.6130588952969</c:v>
                </c:pt>
                <c:pt idx="33">
                  <c:v>1045.0076661801249</c:v>
                </c:pt>
                <c:pt idx="34">
                  <c:v>1020.13221889086</c:v>
                </c:pt>
                <c:pt idx="35">
                  <c:v>1007.638903349601</c:v>
                </c:pt>
                <c:pt idx="36">
                  <c:v>1010.85662837622</c:v>
                </c:pt>
                <c:pt idx="37">
                  <c:v>1019.156883833185</c:v>
                </c:pt>
                <c:pt idx="38">
                  <c:v>1006.216631459628</c:v>
                </c:pt>
              </c:numCache>
            </c:numRef>
          </c:val>
          <c:smooth val="0"/>
          <c:extLst>
            <c:ext xmlns:c16="http://schemas.microsoft.com/office/drawing/2014/chart" uri="{C3380CC4-5D6E-409C-BE32-E72D297353CC}">
              <c16:uniqueId val="{0000000B-20D7-4EED-A239-B4EA07C8EC60}"/>
            </c:ext>
          </c:extLst>
        </c:ser>
        <c:ser>
          <c:idx val="12"/>
          <c:order val="12"/>
          <c:tx>
            <c:strRef>
              <c:f>'cattle cap stock and services'!$O$2</c:f>
              <c:strCache>
                <c:ptCount val="1"/>
                <c:pt idx="0">
                  <c:v>Sweden</c:v>
                </c:pt>
              </c:strCache>
            </c:strRef>
          </c:tx>
          <c:spPr>
            <a:ln w="28575" cap="rnd">
              <a:solidFill>
                <a:schemeClr val="accent1">
                  <a:lumMod val="80000"/>
                  <a:lumOff val="20000"/>
                </a:schemeClr>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services'!$O$3:$O$41</c:f>
              <c:numCache>
                <c:formatCode>0.0</c:formatCode>
                <c:ptCount val="39"/>
                <c:pt idx="0">
                  <c:v>2080.4436186734702</c:v>
                </c:pt>
                <c:pt idx="1">
                  <c:v>2102.4712196938781</c:v>
                </c:pt>
                <c:pt idx="2">
                  <c:v>2067.9965379769301</c:v>
                </c:pt>
                <c:pt idx="3">
                  <c:v>2050.4206920053239</c:v>
                </c:pt>
                <c:pt idx="4">
                  <c:v>2067.1852265350499</c:v>
                </c:pt>
                <c:pt idx="5">
                  <c:v>2082.7597642280389</c:v>
                </c:pt>
                <c:pt idx="6">
                  <c:v>2103.5071003815442</c:v>
                </c:pt>
                <c:pt idx="7">
                  <c:v>2130.12956430346</c:v>
                </c:pt>
                <c:pt idx="8">
                  <c:v>2134.2884986690269</c:v>
                </c:pt>
                <c:pt idx="9">
                  <c:v>2132.913562453416</c:v>
                </c:pt>
                <c:pt idx="10">
                  <c:v>2093.685498367347</c:v>
                </c:pt>
                <c:pt idx="11">
                  <c:v>2067.173117409051</c:v>
                </c:pt>
                <c:pt idx="12">
                  <c:v>2022.445308460515</c:v>
                </c:pt>
                <c:pt idx="13">
                  <c:v>1888.5161732608699</c:v>
                </c:pt>
                <c:pt idx="14">
                  <c:v>1822.9122310913931</c:v>
                </c:pt>
                <c:pt idx="15">
                  <c:v>1829.0592637799471</c:v>
                </c:pt>
                <c:pt idx="16">
                  <c:v>1857.8151355368229</c:v>
                </c:pt>
                <c:pt idx="17">
                  <c:v>1891.712982524401</c:v>
                </c:pt>
                <c:pt idx="18">
                  <c:v>1878.8718048181011</c:v>
                </c:pt>
                <c:pt idx="19">
                  <c:v>1954.3050548092281</c:v>
                </c:pt>
                <c:pt idx="20">
                  <c:v>1989.6020562644189</c:v>
                </c:pt>
                <c:pt idx="21">
                  <c:v>2010.6532213975149</c:v>
                </c:pt>
                <c:pt idx="22">
                  <c:v>1956.174263531499</c:v>
                </c:pt>
                <c:pt idx="23">
                  <c:v>1970.70521472937</c:v>
                </c:pt>
                <c:pt idx="24">
                  <c:v>1960.577582076309</c:v>
                </c:pt>
                <c:pt idx="25">
                  <c:v>1913.792322537711</c:v>
                </c:pt>
                <c:pt idx="26">
                  <c:v>1885.7211668145519</c:v>
                </c:pt>
                <c:pt idx="27">
                  <c:v>1853.466858473824</c:v>
                </c:pt>
                <c:pt idx="28">
                  <c:v>1818.02014418811</c:v>
                </c:pt>
                <c:pt idx="29">
                  <c:v>1802.5700002440101</c:v>
                </c:pt>
                <c:pt idx="30">
                  <c:v>1768.674354915705</c:v>
                </c:pt>
                <c:pt idx="31">
                  <c:v>1792.6614326885531</c:v>
                </c:pt>
                <c:pt idx="32">
                  <c:v>1766.7578105190771</c:v>
                </c:pt>
                <c:pt idx="33">
                  <c:v>1750.7693608828749</c:v>
                </c:pt>
                <c:pt idx="34">
                  <c:v>1716.9915043256431</c:v>
                </c:pt>
                <c:pt idx="35">
                  <c:v>1715.511989294587</c:v>
                </c:pt>
                <c:pt idx="36">
                  <c:v>1693.385313606921</c:v>
                </c:pt>
                <c:pt idx="37">
                  <c:v>1691.6449019520851</c:v>
                </c:pt>
                <c:pt idx="38">
                  <c:v>1664.284882173913</c:v>
                </c:pt>
              </c:numCache>
            </c:numRef>
          </c:val>
          <c:smooth val="0"/>
          <c:extLst>
            <c:ext xmlns:c16="http://schemas.microsoft.com/office/drawing/2014/chart" uri="{C3380CC4-5D6E-409C-BE32-E72D297353CC}">
              <c16:uniqueId val="{0000000C-20D7-4EED-A239-B4EA07C8EC60}"/>
            </c:ext>
          </c:extLst>
        </c:ser>
        <c:ser>
          <c:idx val="13"/>
          <c:order val="13"/>
          <c:tx>
            <c:strRef>
              <c:f>'cattle cap stock and services'!$P$2</c:f>
              <c:strCache>
                <c:ptCount val="1"/>
                <c:pt idx="0">
                  <c:v>United Kindom</c:v>
                </c:pt>
              </c:strCache>
            </c:strRef>
          </c:tx>
          <c:spPr>
            <a:ln w="28575" cap="rnd">
              <a:solidFill>
                <a:schemeClr val="accent2">
                  <a:lumMod val="80000"/>
                  <a:lumOff val="20000"/>
                </a:schemeClr>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services'!$P$3:$P$41</c:f>
              <c:numCache>
                <c:formatCode>0.0</c:formatCode>
                <c:ptCount val="39"/>
                <c:pt idx="0">
                  <c:v>12864.923739198761</c:v>
                </c:pt>
                <c:pt idx="1">
                  <c:v>13537.58630809317</c:v>
                </c:pt>
                <c:pt idx="2">
                  <c:v>13106.196579900619</c:v>
                </c:pt>
                <c:pt idx="3">
                  <c:v>12489.164900621119</c:v>
                </c:pt>
                <c:pt idx="4">
                  <c:v>12172.253118012421</c:v>
                </c:pt>
                <c:pt idx="5">
                  <c:v>12044.423155279501</c:v>
                </c:pt>
                <c:pt idx="6">
                  <c:v>12017.791913043469</c:v>
                </c:pt>
                <c:pt idx="7">
                  <c:v>11862.442999999999</c:v>
                </c:pt>
                <c:pt idx="8">
                  <c:v>11595.24286956522</c:v>
                </c:pt>
                <c:pt idx="9">
                  <c:v>11756.80573913043</c:v>
                </c:pt>
                <c:pt idx="10">
                  <c:v>11797.640310559011</c:v>
                </c:pt>
                <c:pt idx="11">
                  <c:v>11729.28678881988</c:v>
                </c:pt>
                <c:pt idx="12">
                  <c:v>11461.19895031056</c:v>
                </c:pt>
                <c:pt idx="13">
                  <c:v>11125.645298136649</c:v>
                </c:pt>
                <c:pt idx="14">
                  <c:v>10803.407267080751</c:v>
                </c:pt>
                <c:pt idx="15">
                  <c:v>10549.52275776398</c:v>
                </c:pt>
                <c:pt idx="16">
                  <c:v>10630.30419254658</c:v>
                </c:pt>
                <c:pt idx="17">
                  <c:v>10722.625832298139</c:v>
                </c:pt>
                <c:pt idx="18">
                  <c:v>10550.410465838509</c:v>
                </c:pt>
                <c:pt idx="19">
                  <c:v>10585.031080745341</c:v>
                </c:pt>
                <c:pt idx="20">
                  <c:v>10520.22839130435</c:v>
                </c:pt>
                <c:pt idx="21">
                  <c:v>10611.66232298137</c:v>
                </c:pt>
                <c:pt idx="22">
                  <c:v>10525.55463975155</c:v>
                </c:pt>
                <c:pt idx="23">
                  <c:v>10688.005217391301</c:v>
                </c:pt>
                <c:pt idx="24">
                  <c:v>10326.708031055899</c:v>
                </c:pt>
                <c:pt idx="25">
                  <c:v>10225.509310559009</c:v>
                </c:pt>
                <c:pt idx="26">
                  <c:v>10140.289335403721</c:v>
                </c:pt>
                <c:pt idx="27">
                  <c:v>9882.8539937887926</c:v>
                </c:pt>
                <c:pt idx="28">
                  <c:v>9409.705590062109</c:v>
                </c:pt>
                <c:pt idx="29">
                  <c:v>9181.5646149068307</c:v>
                </c:pt>
                <c:pt idx="30">
                  <c:v>9336.0258198757747</c:v>
                </c:pt>
                <c:pt idx="31">
                  <c:v>9366.2078944099267</c:v>
                </c:pt>
                <c:pt idx="32">
                  <c:v>9560.7935043478265</c:v>
                </c:pt>
                <c:pt idx="33">
                  <c:v>9391.0637204968953</c:v>
                </c:pt>
                <c:pt idx="34">
                  <c:v>9146.9439999999886</c:v>
                </c:pt>
                <c:pt idx="35">
                  <c:v>8972.0655093167697</c:v>
                </c:pt>
                <c:pt idx="36">
                  <c:v>8899.2734472049706</c:v>
                </c:pt>
                <c:pt idx="37">
                  <c:v>8976.5040496894417</c:v>
                </c:pt>
                <c:pt idx="38">
                  <c:v>8817.6043043478257</c:v>
                </c:pt>
              </c:numCache>
            </c:numRef>
          </c:val>
          <c:smooth val="0"/>
          <c:extLst>
            <c:ext xmlns:c16="http://schemas.microsoft.com/office/drawing/2014/chart" uri="{C3380CC4-5D6E-409C-BE32-E72D297353CC}">
              <c16:uniqueId val="{0000000D-20D7-4EED-A239-B4EA07C8EC60}"/>
            </c:ext>
          </c:extLst>
        </c:ser>
        <c:ser>
          <c:idx val="14"/>
          <c:order val="14"/>
          <c:tx>
            <c:strRef>
              <c:f>'cattle cap stock and services'!$Q$2</c:f>
              <c:strCache>
                <c:ptCount val="1"/>
                <c:pt idx="0">
                  <c:v>Australia</c:v>
                </c:pt>
              </c:strCache>
            </c:strRef>
          </c:tx>
          <c:spPr>
            <a:ln w="28575" cap="rnd">
              <a:solidFill>
                <a:schemeClr val="accent3">
                  <a:lumMod val="80000"/>
                  <a:lumOff val="20000"/>
                </a:schemeClr>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services'!$Q$3:$Q$41</c:f>
              <c:numCache>
                <c:formatCode>0.0</c:formatCode>
                <c:ptCount val="39"/>
                <c:pt idx="0">
                  <c:v>15813.11183057233</c:v>
                </c:pt>
                <c:pt idx="1">
                  <c:v>16757.581130414001</c:v>
                </c:pt>
                <c:pt idx="2">
                  <c:v>17819.327693519019</c:v>
                </c:pt>
                <c:pt idx="3">
                  <c:v>18167.907819252479</c:v>
                </c:pt>
                <c:pt idx="4">
                  <c:v>17135.01760107822</c:v>
                </c:pt>
                <c:pt idx="5">
                  <c:v>15937.64882508524</c:v>
                </c:pt>
                <c:pt idx="6">
                  <c:v>14732.28999757332</c:v>
                </c:pt>
                <c:pt idx="7">
                  <c:v>14238.367443937581</c:v>
                </c:pt>
                <c:pt idx="8">
                  <c:v>13676.10777937811</c:v>
                </c:pt>
                <c:pt idx="9">
                  <c:v>13341.821064631749</c:v>
                </c:pt>
                <c:pt idx="10">
                  <c:v>12214.57172879143</c:v>
                </c:pt>
                <c:pt idx="11">
                  <c:v>12042.30308809897</c:v>
                </c:pt>
                <c:pt idx="12">
                  <c:v>12355.540929366151</c:v>
                </c:pt>
                <c:pt idx="13">
                  <c:v>12735.003169349109</c:v>
                </c:pt>
                <c:pt idx="14">
                  <c:v>11908.280624372601</c:v>
                </c:pt>
                <c:pt idx="15">
                  <c:v>11873.581717286521</c:v>
                </c:pt>
                <c:pt idx="16">
                  <c:v>12190.63635139028</c:v>
                </c:pt>
                <c:pt idx="17">
                  <c:v>12586.183025878199</c:v>
                </c:pt>
                <c:pt idx="18">
                  <c:v>12857.90563754476</c:v>
                </c:pt>
                <c:pt idx="19">
                  <c:v>12976.21752118981</c:v>
                </c:pt>
                <c:pt idx="20">
                  <c:v>13075.0194204948</c:v>
                </c:pt>
                <c:pt idx="21">
                  <c:v>13996.501020427761</c:v>
                </c:pt>
                <c:pt idx="22">
                  <c:v>13982.16631156828</c:v>
                </c:pt>
                <c:pt idx="23">
                  <c:v>14333.296037528</c:v>
                </c:pt>
                <c:pt idx="24">
                  <c:v>14552.0660825176</c:v>
                </c:pt>
                <c:pt idx="25">
                  <c:v>14591.19038266477</c:v>
                </c:pt>
                <c:pt idx="26">
                  <c:v>14442.300684882481</c:v>
                </c:pt>
                <c:pt idx="27">
                  <c:v>14991.12767305809</c:v>
                </c:pt>
                <c:pt idx="28">
                  <c:v>15063.39894971884</c:v>
                </c:pt>
                <c:pt idx="29">
                  <c:v>15144.36451530118</c:v>
                </c:pt>
                <c:pt idx="30">
                  <c:v>14489.03248783605</c:v>
                </c:pt>
                <c:pt idx="31">
                  <c:v>14924.29032697334</c:v>
                </c:pt>
                <c:pt idx="32">
                  <c:v>15096.545926232409</c:v>
                </c:pt>
                <c:pt idx="33">
                  <c:v>15428.776441648821</c:v>
                </c:pt>
                <c:pt idx="34">
                  <c:v>15234.893798697271</c:v>
                </c:pt>
                <c:pt idx="35">
                  <c:v>14846.02977203173</c:v>
                </c:pt>
                <c:pt idx="36">
                  <c:v>15164.341817670769</c:v>
                </c:pt>
                <c:pt idx="37">
                  <c:v>14526.52660881042</c:v>
                </c:pt>
                <c:pt idx="38">
                  <c:v>15490.053789968209</c:v>
                </c:pt>
              </c:numCache>
            </c:numRef>
          </c:val>
          <c:smooth val="0"/>
          <c:extLst>
            <c:ext xmlns:c16="http://schemas.microsoft.com/office/drawing/2014/chart" uri="{C3380CC4-5D6E-409C-BE32-E72D297353CC}">
              <c16:uniqueId val="{0000000E-20D7-4EED-A239-B4EA07C8EC60}"/>
            </c:ext>
          </c:extLst>
        </c:ser>
        <c:ser>
          <c:idx val="15"/>
          <c:order val="15"/>
          <c:tx>
            <c:strRef>
              <c:f>'cattle cap stock and services'!$R$2</c:f>
              <c:strCache>
                <c:ptCount val="1"/>
                <c:pt idx="0">
                  <c:v>Canada</c:v>
                </c:pt>
              </c:strCache>
            </c:strRef>
          </c:tx>
          <c:spPr>
            <a:ln w="28575" cap="rnd">
              <a:solidFill>
                <a:schemeClr val="accent4">
                  <a:lumMod val="80000"/>
                  <a:lumOff val="20000"/>
                </a:schemeClr>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services'!$R$3:$R$41</c:f>
              <c:numCache>
                <c:formatCode>0.0</c:formatCode>
                <c:ptCount val="39"/>
                <c:pt idx="0">
                  <c:v>11840.73577128841</c:v>
                </c:pt>
                <c:pt idx="1">
                  <c:v>12425.076588521761</c:v>
                </c:pt>
                <c:pt idx="2">
                  <c:v>13159.65013952331</c:v>
                </c:pt>
                <c:pt idx="3">
                  <c:v>12947.66530046389</c:v>
                </c:pt>
                <c:pt idx="4">
                  <c:v>12315.397476138851</c:v>
                </c:pt>
                <c:pt idx="5">
                  <c:v>11544.87866981853</c:v>
                </c:pt>
                <c:pt idx="6">
                  <c:v>11056.39186676857</c:v>
                </c:pt>
                <c:pt idx="7">
                  <c:v>11176.209384497801</c:v>
                </c:pt>
                <c:pt idx="8">
                  <c:v>11213.076313029869</c:v>
                </c:pt>
                <c:pt idx="9">
                  <c:v>11209.389620176669</c:v>
                </c:pt>
                <c:pt idx="10">
                  <c:v>10931.965982972821</c:v>
                </c:pt>
                <c:pt idx="11">
                  <c:v>10718.506466772131</c:v>
                </c:pt>
                <c:pt idx="12">
                  <c:v>10442.09667010291</c:v>
                </c:pt>
                <c:pt idx="13">
                  <c:v>10097.667390292019</c:v>
                </c:pt>
                <c:pt idx="14">
                  <c:v>9831.1194970051383</c:v>
                </c:pt>
                <c:pt idx="15">
                  <c:v>9913.7014169169797</c:v>
                </c:pt>
                <c:pt idx="16">
                  <c:v>10124.027244192461</c:v>
                </c:pt>
                <c:pt idx="17">
                  <c:v>10341.54212253168</c:v>
                </c:pt>
                <c:pt idx="18">
                  <c:v>10404.584570321529</c:v>
                </c:pt>
                <c:pt idx="19">
                  <c:v>10939.339368679241</c:v>
                </c:pt>
                <c:pt idx="20">
                  <c:v>10931.04430975952</c:v>
                </c:pt>
                <c:pt idx="21">
                  <c:v>11071.138638181401</c:v>
                </c:pt>
                <c:pt idx="22">
                  <c:v>11713.268365888771</c:v>
                </c:pt>
                <c:pt idx="23">
                  <c:v>12351.987902706929</c:v>
                </c:pt>
                <c:pt idx="24">
                  <c:v>12361.11246751862</c:v>
                </c:pt>
                <c:pt idx="25">
                  <c:v>12313.461962390909</c:v>
                </c:pt>
                <c:pt idx="26">
                  <c:v>12176.501322894261</c:v>
                </c:pt>
                <c:pt idx="27">
                  <c:v>12167.28459076125</c:v>
                </c:pt>
                <c:pt idx="28">
                  <c:v>12542.313421253761</c:v>
                </c:pt>
                <c:pt idx="29">
                  <c:v>12674.389192719909</c:v>
                </c:pt>
                <c:pt idx="30">
                  <c:v>12411.25149032224</c:v>
                </c:pt>
                <c:pt idx="31">
                  <c:v>13414.95361960791</c:v>
                </c:pt>
                <c:pt idx="32">
                  <c:v>13755.9727085296</c:v>
                </c:pt>
                <c:pt idx="33">
                  <c:v>13507.12094093809</c:v>
                </c:pt>
                <c:pt idx="34">
                  <c:v>13027.85087002115</c:v>
                </c:pt>
                <c:pt idx="35">
                  <c:v>12677.61504896646</c:v>
                </c:pt>
                <c:pt idx="36">
                  <c:v>12009.401969322649</c:v>
                </c:pt>
                <c:pt idx="37">
                  <c:v>11677.59961253399</c:v>
                </c:pt>
                <c:pt idx="38">
                  <c:v>11202.93790768355</c:v>
                </c:pt>
              </c:numCache>
            </c:numRef>
          </c:val>
          <c:smooth val="0"/>
          <c:extLst>
            <c:ext xmlns:c16="http://schemas.microsoft.com/office/drawing/2014/chart" uri="{C3380CC4-5D6E-409C-BE32-E72D297353CC}">
              <c16:uniqueId val="{0000000F-20D7-4EED-A239-B4EA07C8EC60}"/>
            </c:ext>
          </c:extLst>
        </c:ser>
        <c:ser>
          <c:idx val="16"/>
          <c:order val="16"/>
          <c:tx>
            <c:strRef>
              <c:f>'cattle cap stock and services'!$S$2</c:f>
              <c:strCache>
                <c:ptCount val="1"/>
                <c:pt idx="0">
                  <c:v>USA</c:v>
                </c:pt>
              </c:strCache>
            </c:strRef>
          </c:tx>
          <c:spPr>
            <a:ln w="28575" cap="rnd">
              <a:solidFill>
                <a:schemeClr val="accent5">
                  <a:lumMod val="80000"/>
                  <a:lumOff val="20000"/>
                </a:schemeClr>
              </a:solidFill>
              <a:round/>
            </a:ln>
            <a:effectLst/>
          </c:spPr>
          <c:marker>
            <c:symbol val="none"/>
          </c:marker>
          <c:cat>
            <c:numRef>
              <c:f>'cattle cap stock and services'!$B$3:$B$41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services'!$S$3:$S$41</c:f>
              <c:numCache>
                <c:formatCode>0.0</c:formatCode>
                <c:ptCount val="39"/>
                <c:pt idx="0">
                  <c:v>41516.763354498362</c:v>
                </c:pt>
                <c:pt idx="1">
                  <c:v>43651.369571361283</c:v>
                </c:pt>
                <c:pt idx="2">
                  <c:v>45099.720018841253</c:v>
                </c:pt>
                <c:pt idx="3">
                  <c:v>43716.955252001899</c:v>
                </c:pt>
                <c:pt idx="4">
                  <c:v>41950.924163918993</c:v>
                </c:pt>
                <c:pt idx="5">
                  <c:v>39752.781818935473</c:v>
                </c:pt>
                <c:pt idx="6">
                  <c:v>37870.265096561387</c:v>
                </c:pt>
                <c:pt idx="7">
                  <c:v>37999.386905322681</c:v>
                </c:pt>
                <c:pt idx="8">
                  <c:v>39061.399435515727</c:v>
                </c:pt>
                <c:pt idx="9">
                  <c:v>39434.7568535092</c:v>
                </c:pt>
                <c:pt idx="10">
                  <c:v>39283.434291851161</c:v>
                </c:pt>
                <c:pt idx="11">
                  <c:v>38722.878944889308</c:v>
                </c:pt>
                <c:pt idx="12">
                  <c:v>37432.344041450779</c:v>
                </c:pt>
                <c:pt idx="13">
                  <c:v>35996.290909090923</c:v>
                </c:pt>
                <c:pt idx="14">
                  <c:v>34882.700706547323</c:v>
                </c:pt>
                <c:pt idx="15">
                  <c:v>34030.086858219503</c:v>
                </c:pt>
                <c:pt idx="16">
                  <c:v>33045.618464437117</c:v>
                </c:pt>
                <c:pt idx="17">
                  <c:v>32729.98737635422</c:v>
                </c:pt>
                <c:pt idx="18">
                  <c:v>32927.086010362698</c:v>
                </c:pt>
                <c:pt idx="19">
                  <c:v>33324.357607159698</c:v>
                </c:pt>
                <c:pt idx="20">
                  <c:v>33877.702628356114</c:v>
                </c:pt>
                <c:pt idx="21">
                  <c:v>34491.782722562362</c:v>
                </c:pt>
                <c:pt idx="22">
                  <c:v>35110.610946773428</c:v>
                </c:pt>
                <c:pt idx="23">
                  <c:v>35371.245708902483</c:v>
                </c:pt>
                <c:pt idx="24">
                  <c:v>34724.782684879887</c:v>
                </c:pt>
                <c:pt idx="25">
                  <c:v>34071.761092793167</c:v>
                </c:pt>
                <c:pt idx="26">
                  <c:v>33856.899670277911</c:v>
                </c:pt>
                <c:pt idx="27">
                  <c:v>33544.001318888368</c:v>
                </c:pt>
                <c:pt idx="28">
                  <c:v>33236.056052755543</c:v>
                </c:pt>
                <c:pt idx="29">
                  <c:v>33039.811398963728</c:v>
                </c:pt>
                <c:pt idx="30">
                  <c:v>32826.999528968438</c:v>
                </c:pt>
                <c:pt idx="31">
                  <c:v>32412.989919924639</c:v>
                </c:pt>
                <c:pt idx="32">
                  <c:v>32457.396891191722</c:v>
                </c:pt>
                <c:pt idx="33">
                  <c:v>33032.468535468681</c:v>
                </c:pt>
                <c:pt idx="34">
                  <c:v>32988.5725859632</c:v>
                </c:pt>
                <c:pt idx="35">
                  <c:v>32804.625247291573</c:v>
                </c:pt>
                <c:pt idx="36">
                  <c:v>32355.944041450781</c:v>
                </c:pt>
                <c:pt idx="37">
                  <c:v>32137.393424399441</c:v>
                </c:pt>
                <c:pt idx="38">
                  <c:v>31729.600791333021</c:v>
                </c:pt>
              </c:numCache>
            </c:numRef>
          </c:val>
          <c:smooth val="0"/>
          <c:extLst>
            <c:ext xmlns:c16="http://schemas.microsoft.com/office/drawing/2014/chart" uri="{C3380CC4-5D6E-409C-BE32-E72D297353CC}">
              <c16:uniqueId val="{00000010-20D7-4EED-A239-B4EA07C8EC60}"/>
            </c:ext>
          </c:extLst>
        </c:ser>
        <c:dLbls>
          <c:showLegendKey val="0"/>
          <c:showVal val="0"/>
          <c:showCatName val="0"/>
          <c:showSerName val="0"/>
          <c:showPercent val="0"/>
          <c:showBubbleSize val="0"/>
        </c:dLbls>
        <c:smooth val="0"/>
        <c:axId val="1355991792"/>
        <c:axId val="1384955680"/>
      </c:lineChart>
      <c:catAx>
        <c:axId val="13559917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84955680"/>
        <c:crosses val="autoZero"/>
        <c:auto val="1"/>
        <c:lblAlgn val="ctr"/>
        <c:lblOffset val="100"/>
        <c:noMultiLvlLbl val="0"/>
      </c:catAx>
      <c:valAx>
        <c:axId val="13849556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559917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'cattle cap stock and services'!$V$2</c:f>
              <c:strCache>
                <c:ptCount val="1"/>
                <c:pt idx="0">
                  <c:v>Belgium</c:v>
                </c:pt>
              </c:strCache>
            </c:strRef>
          </c:tx>
          <c:spPr>
            <a:ln w="28575" cap="rnd">
              <a:solidFill>
                <a:schemeClr val="accent1"/>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services'!$V$3:$V$41</c:f>
              <c:numCache>
                <c:formatCode>General</c:formatCode>
                <c:ptCount val="39"/>
                <c:pt idx="27" formatCode="0.0">
                  <c:v>99.477159576239302</c:v>
                </c:pt>
                <c:pt idx="28" formatCode="0.0">
                  <c:v>97.428587458632109</c:v>
                </c:pt>
                <c:pt idx="29" formatCode="0.0">
                  <c:v>88.245428678115204</c:v>
                </c:pt>
                <c:pt idx="30" formatCode="0.0">
                  <c:v>76.138623122942974</c:v>
                </c:pt>
                <c:pt idx="31" formatCode="0.0">
                  <c:v>73.967919625346795</c:v>
                </c:pt>
                <c:pt idx="32" formatCode="0.0">
                  <c:v>62.145896709077043</c:v>
                </c:pt>
                <c:pt idx="33" formatCode="0.0">
                  <c:v>56.53882418081993</c:v>
                </c:pt>
                <c:pt idx="34" formatCode="0.0">
                  <c:v>60.049238750576222</c:v>
                </c:pt>
                <c:pt idx="35" formatCode="0.0">
                  <c:v>65.936135315867674</c:v>
                </c:pt>
                <c:pt idx="36" formatCode="0.0">
                  <c:v>66.381717271433047</c:v>
                </c:pt>
                <c:pt idx="37" formatCode="0.0">
                  <c:v>67.484496079040767</c:v>
                </c:pt>
                <c:pt idx="38" formatCode="0.0">
                  <c:v>73.033735197715828</c:v>
                </c:pt>
              </c:numCache>
            </c:numRef>
          </c:val>
          <c:smooth val="0"/>
          <c:extLst>
            <c:ext xmlns:c16="http://schemas.microsoft.com/office/drawing/2014/chart" uri="{C3380CC4-5D6E-409C-BE32-E72D297353CC}">
              <c16:uniqueId val="{00000000-B66C-412B-AE5E-5015DFC0501C}"/>
            </c:ext>
          </c:extLst>
        </c:ser>
        <c:ser>
          <c:idx val="1"/>
          <c:order val="1"/>
          <c:tx>
            <c:strRef>
              <c:f>'cattle cap stock and services'!$W$2</c:f>
              <c:strCache>
                <c:ptCount val="1"/>
                <c:pt idx="0">
                  <c:v>Demark</c:v>
                </c:pt>
              </c:strCache>
            </c:strRef>
          </c:tx>
          <c:spPr>
            <a:ln w="28575" cap="rnd">
              <a:solidFill>
                <a:schemeClr val="accent2"/>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services'!$W$3:$W$41</c:f>
              <c:numCache>
                <c:formatCode>0.0</c:formatCode>
                <c:ptCount val="39"/>
                <c:pt idx="0">
                  <c:v>5.6187440839628078</c:v>
                </c:pt>
                <c:pt idx="1">
                  <c:v>8.3079753879785638</c:v>
                </c:pt>
                <c:pt idx="2">
                  <c:v>6.8184167737633441</c:v>
                </c:pt>
                <c:pt idx="3">
                  <c:v>2.939388430382893</c:v>
                </c:pt>
                <c:pt idx="4">
                  <c:v>1.1627971308187981</c:v>
                </c:pt>
                <c:pt idx="5">
                  <c:v>5.6327790452198503</c:v>
                </c:pt>
                <c:pt idx="6">
                  <c:v>14.68832559617741</c:v>
                </c:pt>
                <c:pt idx="7">
                  <c:v>26.98977311415273</c:v>
                </c:pt>
                <c:pt idx="8">
                  <c:v>34.497246250957801</c:v>
                </c:pt>
                <c:pt idx="9">
                  <c:v>39.525077325826267</c:v>
                </c:pt>
                <c:pt idx="10">
                  <c:v>37.841311203237893</c:v>
                </c:pt>
                <c:pt idx="11">
                  <c:v>31.642074581178491</c:v>
                </c:pt>
                <c:pt idx="12">
                  <c:v>25.092275709976601</c:v>
                </c:pt>
                <c:pt idx="13">
                  <c:v>22.82273048505602</c:v>
                </c:pt>
                <c:pt idx="14">
                  <c:v>28.96520773905004</c:v>
                </c:pt>
                <c:pt idx="15">
                  <c:v>31.22204636631615</c:v>
                </c:pt>
                <c:pt idx="16">
                  <c:v>35.613567592577603</c:v>
                </c:pt>
                <c:pt idx="17">
                  <c:v>39.607704450820549</c:v>
                </c:pt>
                <c:pt idx="18">
                  <c:v>37.592633993749303</c:v>
                </c:pt>
                <c:pt idx="19">
                  <c:v>35.358835837449931</c:v>
                </c:pt>
                <c:pt idx="20">
                  <c:v>33.733553216009803</c:v>
                </c:pt>
                <c:pt idx="21">
                  <c:v>39.155901098421602</c:v>
                </c:pt>
                <c:pt idx="22">
                  <c:v>48.387135033202</c:v>
                </c:pt>
                <c:pt idx="23">
                  <c:v>53.746583099669188</c:v>
                </c:pt>
                <c:pt idx="24">
                  <c:v>52.630787723887202</c:v>
                </c:pt>
                <c:pt idx="25">
                  <c:v>53.574764120764392</c:v>
                </c:pt>
                <c:pt idx="26">
                  <c:v>47.027377412824237</c:v>
                </c:pt>
                <c:pt idx="27">
                  <c:v>48.045952381819532</c:v>
                </c:pt>
                <c:pt idx="28">
                  <c:v>58.145107818193011</c:v>
                </c:pt>
                <c:pt idx="29">
                  <c:v>53.939552662207568</c:v>
                </c:pt>
                <c:pt idx="30">
                  <c:v>49.293651417661337</c:v>
                </c:pt>
                <c:pt idx="31">
                  <c:v>50.736716070127677</c:v>
                </c:pt>
                <c:pt idx="32">
                  <c:v>52.823540886311783</c:v>
                </c:pt>
                <c:pt idx="33">
                  <c:v>49.35735985284613</c:v>
                </c:pt>
                <c:pt idx="34">
                  <c:v>54.139691582841998</c:v>
                </c:pt>
                <c:pt idx="35">
                  <c:v>61.312740663605368</c:v>
                </c:pt>
                <c:pt idx="36">
                  <c:v>54.338018153122178</c:v>
                </c:pt>
                <c:pt idx="37">
                  <c:v>49.521412734524532</c:v>
                </c:pt>
                <c:pt idx="38">
                  <c:v>32.367017200533731</c:v>
                </c:pt>
              </c:numCache>
            </c:numRef>
          </c:val>
          <c:smooth val="0"/>
          <c:extLst>
            <c:ext xmlns:c16="http://schemas.microsoft.com/office/drawing/2014/chart" uri="{C3380CC4-5D6E-409C-BE32-E72D297353CC}">
              <c16:uniqueId val="{00000001-B66C-412B-AE5E-5015DFC0501C}"/>
            </c:ext>
          </c:extLst>
        </c:ser>
        <c:ser>
          <c:idx val="2"/>
          <c:order val="2"/>
          <c:tx>
            <c:strRef>
              <c:f>'cattle cap stock and services'!$X$2</c:f>
              <c:strCache>
                <c:ptCount val="1"/>
                <c:pt idx="0">
                  <c:v>Germany</c:v>
                </c:pt>
              </c:strCache>
            </c:strRef>
          </c:tx>
          <c:spPr>
            <a:ln w="28575" cap="rnd">
              <a:solidFill>
                <a:schemeClr val="accent3"/>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services'!$X$3:$X$41</c:f>
              <c:numCache>
                <c:formatCode>0.0</c:formatCode>
                <c:ptCount val="39"/>
                <c:pt idx="0">
                  <c:v>190.54145900201229</c:v>
                </c:pt>
                <c:pt idx="1">
                  <c:v>242.76923662525959</c:v>
                </c:pt>
                <c:pt idx="2">
                  <c:v>195.58324883154401</c:v>
                </c:pt>
                <c:pt idx="3">
                  <c:v>116.05495313005309</c:v>
                </c:pt>
                <c:pt idx="4">
                  <c:v>66.479672740864558</c:v>
                </c:pt>
                <c:pt idx="5">
                  <c:v>36.4590389093716</c:v>
                </c:pt>
                <c:pt idx="6">
                  <c:v>145.46512110600659</c:v>
                </c:pt>
                <c:pt idx="7">
                  <c:v>402.66084190659097</c:v>
                </c:pt>
                <c:pt idx="8">
                  <c:v>802.31880800334068</c:v>
                </c:pt>
                <c:pt idx="9">
                  <c:v>911.34953365216495</c:v>
                </c:pt>
                <c:pt idx="10">
                  <c:v>888.66699449535054</c:v>
                </c:pt>
                <c:pt idx="11">
                  <c:v>889.72955630661795</c:v>
                </c:pt>
                <c:pt idx="12">
                  <c:v>935.90236290072801</c:v>
                </c:pt>
                <c:pt idx="13">
                  <c:v>885.55183175693458</c:v>
                </c:pt>
                <c:pt idx="14">
                  <c:v>813.95335563251615</c:v>
                </c:pt>
                <c:pt idx="15">
                  <c:v>840.68965221760004</c:v>
                </c:pt>
                <c:pt idx="16">
                  <c:v>926.66468501876659</c:v>
                </c:pt>
                <c:pt idx="17">
                  <c:v>1098.1594608677269</c:v>
                </c:pt>
                <c:pt idx="18">
                  <c:v>1226.2275452953929</c:v>
                </c:pt>
                <c:pt idx="19">
                  <c:v>1098.261479058938</c:v>
                </c:pt>
                <c:pt idx="20">
                  <c:v>819.17405189830322</c:v>
                </c:pt>
                <c:pt idx="21">
                  <c:v>676.2515483958764</c:v>
                </c:pt>
                <c:pt idx="22">
                  <c:v>687.89825634566034</c:v>
                </c:pt>
                <c:pt idx="23">
                  <c:v>671.62022134495987</c:v>
                </c:pt>
                <c:pt idx="24">
                  <c:v>685.73080916255924</c:v>
                </c:pt>
                <c:pt idx="25">
                  <c:v>656.1983608107256</c:v>
                </c:pt>
                <c:pt idx="26">
                  <c:v>620.28270460047645</c:v>
                </c:pt>
                <c:pt idx="27">
                  <c:v>665.72396260516769</c:v>
                </c:pt>
                <c:pt idx="28">
                  <c:v>738.46725135174336</c:v>
                </c:pt>
                <c:pt idx="29">
                  <c:v>694.67646873683304</c:v>
                </c:pt>
                <c:pt idx="30">
                  <c:v>561.75898427736797</c:v>
                </c:pt>
                <c:pt idx="31">
                  <c:v>480.53198477687062</c:v>
                </c:pt>
                <c:pt idx="32">
                  <c:v>419.9007844507052</c:v>
                </c:pt>
                <c:pt idx="33">
                  <c:v>419.55176702247041</c:v>
                </c:pt>
                <c:pt idx="34">
                  <c:v>467.47009993266948</c:v>
                </c:pt>
                <c:pt idx="35">
                  <c:v>501.80049376509231</c:v>
                </c:pt>
                <c:pt idx="36">
                  <c:v>478.80415455623518</c:v>
                </c:pt>
                <c:pt idx="37">
                  <c:v>436.4443535391153</c:v>
                </c:pt>
                <c:pt idx="38">
                  <c:v>418.93082156973412</c:v>
                </c:pt>
              </c:numCache>
            </c:numRef>
          </c:val>
          <c:smooth val="0"/>
          <c:extLst>
            <c:ext xmlns:c16="http://schemas.microsoft.com/office/drawing/2014/chart" uri="{C3380CC4-5D6E-409C-BE32-E72D297353CC}">
              <c16:uniqueId val="{00000002-B66C-412B-AE5E-5015DFC0501C}"/>
            </c:ext>
          </c:extLst>
        </c:ser>
        <c:ser>
          <c:idx val="3"/>
          <c:order val="3"/>
          <c:tx>
            <c:strRef>
              <c:f>'cattle cap stock and services'!$Y$2</c:f>
              <c:strCache>
                <c:ptCount val="1"/>
                <c:pt idx="0">
                  <c:v>Greece</c:v>
                </c:pt>
              </c:strCache>
            </c:strRef>
          </c:tx>
          <c:spPr>
            <a:ln w="28575" cap="rnd">
              <a:solidFill>
                <a:schemeClr val="accent4"/>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services'!$Y$3:$Y$41</c:f>
              <c:numCache>
                <c:formatCode>0.0</c:formatCode>
                <c:ptCount val="39"/>
                <c:pt idx="0">
                  <c:v>6.1721771280647104</c:v>
                </c:pt>
                <c:pt idx="1">
                  <c:v>6.4907013537259202</c:v>
                </c:pt>
                <c:pt idx="2">
                  <c:v>5.8326412694615826</c:v>
                </c:pt>
                <c:pt idx="3">
                  <c:v>2.350997625388151</c:v>
                </c:pt>
                <c:pt idx="4">
                  <c:v>1.720070973052285</c:v>
                </c:pt>
                <c:pt idx="5">
                  <c:v>1.613958795897821</c:v>
                </c:pt>
                <c:pt idx="6">
                  <c:v>2.1477642657361602</c:v>
                </c:pt>
                <c:pt idx="7">
                  <c:v>4.6951682340287206</c:v>
                </c:pt>
                <c:pt idx="8">
                  <c:v>8.3476430758493692</c:v>
                </c:pt>
                <c:pt idx="9">
                  <c:v>9.544642720188083</c:v>
                </c:pt>
                <c:pt idx="10">
                  <c:v>8.5392168265284312</c:v>
                </c:pt>
                <c:pt idx="11">
                  <c:v>6.7129347112560618</c:v>
                </c:pt>
                <c:pt idx="12">
                  <c:v>4.7283782270246784</c:v>
                </c:pt>
                <c:pt idx="13">
                  <c:v>4.7616101495848451</c:v>
                </c:pt>
                <c:pt idx="14">
                  <c:v>5.6867616819477398</c:v>
                </c:pt>
                <c:pt idx="15">
                  <c:v>7.8048953068231661</c:v>
                </c:pt>
                <c:pt idx="16">
                  <c:v>10.818707047114369</c:v>
                </c:pt>
                <c:pt idx="17">
                  <c:v>12.41606485399114</c:v>
                </c:pt>
                <c:pt idx="18">
                  <c:v>16.288930907287771</c:v>
                </c:pt>
                <c:pt idx="19">
                  <c:v>16.299940001910361</c:v>
                </c:pt>
                <c:pt idx="20">
                  <c:v>18.273719280942419</c:v>
                </c:pt>
                <c:pt idx="21">
                  <c:v>18.650572947101519</c:v>
                </c:pt>
                <c:pt idx="22">
                  <c:v>17.231348978836881</c:v>
                </c:pt>
                <c:pt idx="23">
                  <c:v>14.45426573059485</c:v>
                </c:pt>
                <c:pt idx="24">
                  <c:v>8.0908730982457975</c:v>
                </c:pt>
                <c:pt idx="25">
                  <c:v>5.8678988297108949</c:v>
                </c:pt>
                <c:pt idx="26">
                  <c:v>5.7809289536454687</c:v>
                </c:pt>
                <c:pt idx="27">
                  <c:v>4.4323934641411604</c:v>
                </c:pt>
                <c:pt idx="28">
                  <c:v>1.2974757903930201</c:v>
                </c:pt>
                <c:pt idx="29">
                  <c:v>2.9812435406155382</c:v>
                </c:pt>
                <c:pt idx="30">
                  <c:v>1.9977994315852869</c:v>
                </c:pt>
                <c:pt idx="31">
                  <c:v>1.5406519103844381</c:v>
                </c:pt>
                <c:pt idx="32">
                  <c:v>3.3242628693544281</c:v>
                </c:pt>
                <c:pt idx="33">
                  <c:v>4.5529230011474686</c:v>
                </c:pt>
                <c:pt idx="34">
                  <c:v>7.7101294288351454</c:v>
                </c:pt>
                <c:pt idx="35">
                  <c:v>11.106218377443181</c:v>
                </c:pt>
                <c:pt idx="36">
                  <c:v>2.823868836280337</c:v>
                </c:pt>
                <c:pt idx="37">
                  <c:v>7.0312472903908967</c:v>
                </c:pt>
                <c:pt idx="38">
                  <c:v>23.68032947757872</c:v>
                </c:pt>
              </c:numCache>
            </c:numRef>
          </c:val>
          <c:smooth val="0"/>
          <c:extLst>
            <c:ext xmlns:c16="http://schemas.microsoft.com/office/drawing/2014/chart" uri="{C3380CC4-5D6E-409C-BE32-E72D297353CC}">
              <c16:uniqueId val="{00000003-B66C-412B-AE5E-5015DFC0501C}"/>
            </c:ext>
          </c:extLst>
        </c:ser>
        <c:ser>
          <c:idx val="4"/>
          <c:order val="4"/>
          <c:tx>
            <c:strRef>
              <c:f>'cattle cap stock and services'!$Z$2</c:f>
              <c:strCache>
                <c:ptCount val="1"/>
                <c:pt idx="0">
                  <c:v>Spain</c:v>
                </c:pt>
              </c:strCache>
            </c:strRef>
          </c:tx>
          <c:spPr>
            <a:ln w="28575" cap="rnd">
              <a:solidFill>
                <a:schemeClr val="accent5"/>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services'!$Z$3:$Z$41</c:f>
              <c:numCache>
                <c:formatCode>0.0</c:formatCode>
                <c:ptCount val="39"/>
                <c:pt idx="0">
                  <c:v>8.0251475292469507</c:v>
                </c:pt>
                <c:pt idx="1">
                  <c:v>11.25652062971495</c:v>
                </c:pt>
                <c:pt idx="2">
                  <c:v>6.2712969052249203</c:v>
                </c:pt>
                <c:pt idx="3">
                  <c:v>6.3681026172669339</c:v>
                </c:pt>
                <c:pt idx="4">
                  <c:v>6.10351848145205</c:v>
                </c:pt>
                <c:pt idx="5">
                  <c:v>12.178657211832</c:v>
                </c:pt>
                <c:pt idx="6">
                  <c:v>8.2806581055672588</c:v>
                </c:pt>
                <c:pt idx="7">
                  <c:v>19.4933611810063</c:v>
                </c:pt>
                <c:pt idx="8">
                  <c:v>12.75849433268171</c:v>
                </c:pt>
                <c:pt idx="9">
                  <c:v>17.728202668728379</c:v>
                </c:pt>
                <c:pt idx="10">
                  <c:v>33.465846020290449</c:v>
                </c:pt>
                <c:pt idx="11">
                  <c:v>34.851688849430793</c:v>
                </c:pt>
                <c:pt idx="12">
                  <c:v>11.89587575546294</c:v>
                </c:pt>
                <c:pt idx="13">
                  <c:v>21.861001558029539</c:v>
                </c:pt>
                <c:pt idx="14">
                  <c:v>34.629169749051471</c:v>
                </c:pt>
                <c:pt idx="15">
                  <c:v>51.0454482001497</c:v>
                </c:pt>
                <c:pt idx="16">
                  <c:v>74.213172684671775</c:v>
                </c:pt>
                <c:pt idx="17">
                  <c:v>102.84599694501139</c:v>
                </c:pt>
                <c:pt idx="18">
                  <c:v>75.824054911358004</c:v>
                </c:pt>
                <c:pt idx="19">
                  <c:v>67.169368973388643</c:v>
                </c:pt>
                <c:pt idx="20">
                  <c:v>22.849059131848701</c:v>
                </c:pt>
                <c:pt idx="21">
                  <c:v>41.155538515053202</c:v>
                </c:pt>
                <c:pt idx="22">
                  <c:v>100.88089444098971</c:v>
                </c:pt>
                <c:pt idx="23">
                  <c:v>70.814637696999711</c:v>
                </c:pt>
                <c:pt idx="24">
                  <c:v>38.660420733327307</c:v>
                </c:pt>
                <c:pt idx="25">
                  <c:v>15.603141270529211</c:v>
                </c:pt>
                <c:pt idx="26">
                  <c:v>4.5976559180744836</c:v>
                </c:pt>
                <c:pt idx="27">
                  <c:v>29.038528696582819</c:v>
                </c:pt>
                <c:pt idx="28">
                  <c:v>52.593074724493128</c:v>
                </c:pt>
                <c:pt idx="29">
                  <c:v>31.17319877574436</c:v>
                </c:pt>
                <c:pt idx="30">
                  <c:v>32.023334363165453</c:v>
                </c:pt>
                <c:pt idx="31">
                  <c:v>6.0855694079115947</c:v>
                </c:pt>
                <c:pt idx="32">
                  <c:v>9.6843699360901603</c:v>
                </c:pt>
                <c:pt idx="33">
                  <c:v>13.36373904264763</c:v>
                </c:pt>
                <c:pt idx="34">
                  <c:v>26.65668717964434</c:v>
                </c:pt>
                <c:pt idx="35">
                  <c:v>55.759105913452942</c:v>
                </c:pt>
                <c:pt idx="36">
                  <c:v>83.183424977505112</c:v>
                </c:pt>
                <c:pt idx="37">
                  <c:v>93.395601072304345</c:v>
                </c:pt>
                <c:pt idx="38">
                  <c:v>37.737551935766398</c:v>
                </c:pt>
              </c:numCache>
            </c:numRef>
          </c:val>
          <c:smooth val="0"/>
          <c:extLst>
            <c:ext xmlns:c16="http://schemas.microsoft.com/office/drawing/2014/chart" uri="{C3380CC4-5D6E-409C-BE32-E72D297353CC}">
              <c16:uniqueId val="{00000004-B66C-412B-AE5E-5015DFC0501C}"/>
            </c:ext>
          </c:extLst>
        </c:ser>
        <c:ser>
          <c:idx val="5"/>
          <c:order val="5"/>
          <c:tx>
            <c:strRef>
              <c:f>'cattle cap stock and services'!$AA$2</c:f>
              <c:strCache>
                <c:ptCount val="1"/>
                <c:pt idx="0">
                  <c:v>France</c:v>
                </c:pt>
              </c:strCache>
            </c:strRef>
          </c:tx>
          <c:spPr>
            <a:ln w="28575" cap="rnd">
              <a:solidFill>
                <a:schemeClr val="accent6"/>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services'!$AA$3:$AA$41</c:f>
              <c:numCache>
                <c:formatCode>0.0</c:formatCode>
                <c:ptCount val="39"/>
                <c:pt idx="0">
                  <c:v>255.34228096250769</c:v>
                </c:pt>
                <c:pt idx="1">
                  <c:v>328.29958340554282</c:v>
                </c:pt>
                <c:pt idx="2">
                  <c:v>381.41490608190958</c:v>
                </c:pt>
                <c:pt idx="3">
                  <c:v>379.87381702415712</c:v>
                </c:pt>
                <c:pt idx="4">
                  <c:v>326.87284528927142</c:v>
                </c:pt>
                <c:pt idx="5">
                  <c:v>259.73112316560048</c:v>
                </c:pt>
                <c:pt idx="6">
                  <c:v>184.37085114739699</c:v>
                </c:pt>
                <c:pt idx="7">
                  <c:v>185.396358567421</c:v>
                </c:pt>
                <c:pt idx="8">
                  <c:v>321.56989148909747</c:v>
                </c:pt>
                <c:pt idx="9">
                  <c:v>483.80747203333527</c:v>
                </c:pt>
                <c:pt idx="10">
                  <c:v>532.16261811914023</c:v>
                </c:pt>
                <c:pt idx="11">
                  <c:v>456.85478652260002</c:v>
                </c:pt>
                <c:pt idx="12">
                  <c:v>303.71509065469502</c:v>
                </c:pt>
                <c:pt idx="13">
                  <c:v>176.88705906110869</c:v>
                </c:pt>
                <c:pt idx="14">
                  <c:v>82.834631099140225</c:v>
                </c:pt>
                <c:pt idx="15">
                  <c:v>79.482669537804583</c:v>
                </c:pt>
                <c:pt idx="16">
                  <c:v>137.0307141999007</c:v>
                </c:pt>
                <c:pt idx="17">
                  <c:v>248.53510209423311</c:v>
                </c:pt>
                <c:pt idx="18">
                  <c:v>372.25341566990431</c:v>
                </c:pt>
                <c:pt idx="19">
                  <c:v>450.48093859381129</c:v>
                </c:pt>
                <c:pt idx="20">
                  <c:v>456.82073296006058</c:v>
                </c:pt>
                <c:pt idx="21">
                  <c:v>453.95987272437782</c:v>
                </c:pt>
                <c:pt idx="22">
                  <c:v>473.85469446758339</c:v>
                </c:pt>
                <c:pt idx="23">
                  <c:v>506.69191307897808</c:v>
                </c:pt>
                <c:pt idx="24">
                  <c:v>510.52108089994942</c:v>
                </c:pt>
                <c:pt idx="25">
                  <c:v>480.78519824290152</c:v>
                </c:pt>
                <c:pt idx="26">
                  <c:v>425.66390280496779</c:v>
                </c:pt>
                <c:pt idx="27">
                  <c:v>482.75622959464681</c:v>
                </c:pt>
                <c:pt idx="28">
                  <c:v>552.50962640689534</c:v>
                </c:pt>
                <c:pt idx="29">
                  <c:v>566.0925532027461</c:v>
                </c:pt>
                <c:pt idx="30">
                  <c:v>512.26176679842285</c:v>
                </c:pt>
                <c:pt idx="31">
                  <c:v>428.99253153556049</c:v>
                </c:pt>
                <c:pt idx="32">
                  <c:v>402.51823714994123</c:v>
                </c:pt>
                <c:pt idx="33">
                  <c:v>346.62793564934498</c:v>
                </c:pt>
                <c:pt idx="34">
                  <c:v>335.78028960135612</c:v>
                </c:pt>
                <c:pt idx="35">
                  <c:v>351.56353244370149</c:v>
                </c:pt>
                <c:pt idx="36">
                  <c:v>318.70776114909211</c:v>
                </c:pt>
                <c:pt idx="37">
                  <c:v>332.62642398607687</c:v>
                </c:pt>
                <c:pt idx="38">
                  <c:v>332.86331526863552</c:v>
                </c:pt>
              </c:numCache>
            </c:numRef>
          </c:val>
          <c:smooth val="0"/>
          <c:extLst>
            <c:ext xmlns:c16="http://schemas.microsoft.com/office/drawing/2014/chart" uri="{C3380CC4-5D6E-409C-BE32-E72D297353CC}">
              <c16:uniqueId val="{00000005-B66C-412B-AE5E-5015DFC0501C}"/>
            </c:ext>
          </c:extLst>
        </c:ser>
        <c:ser>
          <c:idx val="6"/>
          <c:order val="6"/>
          <c:tx>
            <c:strRef>
              <c:f>'cattle cap stock and services'!$AB$2</c:f>
              <c:strCache>
                <c:ptCount val="1"/>
                <c:pt idx="0">
                  <c:v>Ireland</c:v>
                </c:pt>
              </c:strCache>
            </c:strRef>
          </c:tx>
          <c:spPr>
            <a:ln w="28575" cap="rnd">
              <a:solidFill>
                <a:schemeClr val="accent1">
                  <a:lumMod val="60000"/>
                </a:schemeClr>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services'!$AB$3:$AB$41</c:f>
              <c:numCache>
                <c:formatCode>0.0</c:formatCode>
                <c:ptCount val="39"/>
                <c:pt idx="0">
                  <c:v>7.17069959549658</c:v>
                </c:pt>
                <c:pt idx="1">
                  <c:v>16.557460431523541</c:v>
                </c:pt>
                <c:pt idx="2">
                  <c:v>24.235897718639311</c:v>
                </c:pt>
                <c:pt idx="3">
                  <c:v>28.376908302342301</c:v>
                </c:pt>
                <c:pt idx="4">
                  <c:v>26.118803040626219</c:v>
                </c:pt>
                <c:pt idx="5">
                  <c:v>16.722975554562961</c:v>
                </c:pt>
                <c:pt idx="6">
                  <c:v>13.65853934454077</c:v>
                </c:pt>
                <c:pt idx="7">
                  <c:v>8.2583833856870488</c:v>
                </c:pt>
                <c:pt idx="8">
                  <c:v>10.99410881116953</c:v>
                </c:pt>
                <c:pt idx="9">
                  <c:v>10.96404200537156</c:v>
                </c:pt>
                <c:pt idx="10">
                  <c:v>7.3461223815943297</c:v>
                </c:pt>
                <c:pt idx="11">
                  <c:v>8.5986680391781416</c:v>
                </c:pt>
                <c:pt idx="12">
                  <c:v>8.110608952496861</c:v>
                </c:pt>
                <c:pt idx="13">
                  <c:v>4.8611205994209357</c:v>
                </c:pt>
                <c:pt idx="14">
                  <c:v>3.9314365976855639</c:v>
                </c:pt>
                <c:pt idx="15">
                  <c:v>7.2665432563703458</c:v>
                </c:pt>
                <c:pt idx="16">
                  <c:v>11.850192842253669</c:v>
                </c:pt>
                <c:pt idx="17">
                  <c:v>17.441108527950949</c:v>
                </c:pt>
                <c:pt idx="18">
                  <c:v>20.280182707818579</c:v>
                </c:pt>
                <c:pt idx="19">
                  <c:v>29.405228704224221</c:v>
                </c:pt>
                <c:pt idx="20">
                  <c:v>32.714562671533592</c:v>
                </c:pt>
                <c:pt idx="21">
                  <c:v>27.538075793908899</c:v>
                </c:pt>
                <c:pt idx="22">
                  <c:v>38.083660563375318</c:v>
                </c:pt>
                <c:pt idx="23">
                  <c:v>41.573934652735637</c:v>
                </c:pt>
                <c:pt idx="24">
                  <c:v>44.985084241508353</c:v>
                </c:pt>
                <c:pt idx="25">
                  <c:v>41.428938887812222</c:v>
                </c:pt>
                <c:pt idx="26">
                  <c:v>34.684344857267767</c:v>
                </c:pt>
                <c:pt idx="27">
                  <c:v>31.99488914043997</c:v>
                </c:pt>
                <c:pt idx="28">
                  <c:v>27.331897028205809</c:v>
                </c:pt>
                <c:pt idx="29">
                  <c:v>19.32518190856312</c:v>
                </c:pt>
                <c:pt idx="30">
                  <c:v>19.295228709912308</c:v>
                </c:pt>
                <c:pt idx="31">
                  <c:v>21.063435369344951</c:v>
                </c:pt>
                <c:pt idx="32">
                  <c:v>22.38376950303746</c:v>
                </c:pt>
                <c:pt idx="33">
                  <c:v>19.86242173522292</c:v>
                </c:pt>
                <c:pt idx="34">
                  <c:v>15.795346269485631</c:v>
                </c:pt>
                <c:pt idx="35">
                  <c:v>39.194284148438861</c:v>
                </c:pt>
                <c:pt idx="36">
                  <c:v>68.169301032932665</c:v>
                </c:pt>
                <c:pt idx="37">
                  <c:v>108.88640856920139</c:v>
                </c:pt>
                <c:pt idx="38">
                  <c:v>164.6583330085364</c:v>
                </c:pt>
              </c:numCache>
            </c:numRef>
          </c:val>
          <c:smooth val="0"/>
          <c:extLst>
            <c:ext xmlns:c16="http://schemas.microsoft.com/office/drawing/2014/chart" uri="{C3380CC4-5D6E-409C-BE32-E72D297353CC}">
              <c16:uniqueId val="{00000006-B66C-412B-AE5E-5015DFC0501C}"/>
            </c:ext>
          </c:extLst>
        </c:ser>
        <c:ser>
          <c:idx val="7"/>
          <c:order val="7"/>
          <c:tx>
            <c:strRef>
              <c:f>'cattle cap stock and services'!$AC$2</c:f>
              <c:strCache>
                <c:ptCount val="1"/>
                <c:pt idx="0">
                  <c:v>Italy</c:v>
                </c:pt>
              </c:strCache>
            </c:strRef>
          </c:tx>
          <c:spPr>
            <a:ln w="28575" cap="rnd">
              <a:solidFill>
                <a:schemeClr val="accent2">
                  <a:lumMod val="60000"/>
                </a:schemeClr>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services'!$AC$3:$AC$41</c:f>
              <c:numCache>
                <c:formatCode>0.0</c:formatCode>
                <c:ptCount val="39"/>
                <c:pt idx="0">
                  <c:v>21.25007981472168</c:v>
                </c:pt>
                <c:pt idx="1">
                  <c:v>29.269515055418211</c:v>
                </c:pt>
                <c:pt idx="2">
                  <c:v>23.585135176547819</c:v>
                </c:pt>
                <c:pt idx="3">
                  <c:v>22.013254778983001</c:v>
                </c:pt>
                <c:pt idx="4">
                  <c:v>21.546934599390688</c:v>
                </c:pt>
                <c:pt idx="5">
                  <c:v>10.941377966638679</c:v>
                </c:pt>
                <c:pt idx="6">
                  <c:v>6.0646295358871161</c:v>
                </c:pt>
                <c:pt idx="7">
                  <c:v>30.09496118839321</c:v>
                </c:pt>
                <c:pt idx="8">
                  <c:v>48.879241597244757</c:v>
                </c:pt>
                <c:pt idx="9">
                  <c:v>53.690653233325122</c:v>
                </c:pt>
                <c:pt idx="10">
                  <c:v>42.422407062626142</c:v>
                </c:pt>
                <c:pt idx="11">
                  <c:v>43.981304840552113</c:v>
                </c:pt>
                <c:pt idx="12">
                  <c:v>36.486639877761178</c:v>
                </c:pt>
                <c:pt idx="13">
                  <c:v>35.840927538960713</c:v>
                </c:pt>
                <c:pt idx="14">
                  <c:v>44.799231447599908</c:v>
                </c:pt>
                <c:pt idx="15">
                  <c:v>49.487063432618527</c:v>
                </c:pt>
                <c:pt idx="16">
                  <c:v>109.08897633763991</c:v>
                </c:pt>
                <c:pt idx="17">
                  <c:v>137.54458872170181</c:v>
                </c:pt>
                <c:pt idx="18">
                  <c:v>129.7047299321903</c:v>
                </c:pt>
                <c:pt idx="19">
                  <c:v>158.07182641725331</c:v>
                </c:pt>
                <c:pt idx="20">
                  <c:v>168.43134195314269</c:v>
                </c:pt>
                <c:pt idx="21">
                  <c:v>174.65183416733231</c:v>
                </c:pt>
                <c:pt idx="22">
                  <c:v>209.7520986216272</c:v>
                </c:pt>
                <c:pt idx="23">
                  <c:v>215.00873042342431</c:v>
                </c:pt>
                <c:pt idx="24">
                  <c:v>170.29713294953751</c:v>
                </c:pt>
                <c:pt idx="25">
                  <c:v>60.023836920165081</c:v>
                </c:pt>
                <c:pt idx="26">
                  <c:v>52.385542398755263</c:v>
                </c:pt>
                <c:pt idx="27">
                  <c:v>94.643969971823154</c:v>
                </c:pt>
                <c:pt idx="28">
                  <c:v>86.112950974221675</c:v>
                </c:pt>
                <c:pt idx="29">
                  <c:v>67.525569840731947</c:v>
                </c:pt>
                <c:pt idx="30">
                  <c:v>26.65174198012695</c:v>
                </c:pt>
                <c:pt idx="31">
                  <c:v>24.765340237852879</c:v>
                </c:pt>
                <c:pt idx="32">
                  <c:v>39.839281735166153</c:v>
                </c:pt>
                <c:pt idx="33">
                  <c:v>61.279328164061781</c:v>
                </c:pt>
                <c:pt idx="34">
                  <c:v>93.387991438311232</c:v>
                </c:pt>
                <c:pt idx="35">
                  <c:v>100.55150125600559</c:v>
                </c:pt>
                <c:pt idx="36">
                  <c:v>85.698581015956364</c:v>
                </c:pt>
                <c:pt idx="37">
                  <c:v>95.459474288049293</c:v>
                </c:pt>
                <c:pt idx="38">
                  <c:v>223.27775213586381</c:v>
                </c:pt>
              </c:numCache>
            </c:numRef>
          </c:val>
          <c:smooth val="0"/>
          <c:extLst>
            <c:ext xmlns:c16="http://schemas.microsoft.com/office/drawing/2014/chart" uri="{C3380CC4-5D6E-409C-BE32-E72D297353CC}">
              <c16:uniqueId val="{00000007-B66C-412B-AE5E-5015DFC0501C}"/>
            </c:ext>
          </c:extLst>
        </c:ser>
        <c:ser>
          <c:idx val="8"/>
          <c:order val="8"/>
          <c:tx>
            <c:strRef>
              <c:f>'cattle cap stock and services'!$AD$2</c:f>
              <c:strCache>
                <c:ptCount val="1"/>
                <c:pt idx="0">
                  <c:v>Luxembourg</c:v>
                </c:pt>
              </c:strCache>
            </c:strRef>
          </c:tx>
          <c:spPr>
            <a:ln w="28575" cap="rnd">
              <a:solidFill>
                <a:schemeClr val="accent3">
                  <a:lumMod val="60000"/>
                </a:schemeClr>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services'!$AD$3:$AD$41</c:f>
              <c:numCache>
                <c:formatCode>General</c:formatCode>
                <c:ptCount val="39"/>
                <c:pt idx="27" formatCode="0.0">
                  <c:v>5.2104894800058101</c:v>
                </c:pt>
                <c:pt idx="28" formatCode="0.0">
                  <c:v>5.272818170978975</c:v>
                </c:pt>
                <c:pt idx="29" formatCode="0.0">
                  <c:v>5.7200420112583226</c:v>
                </c:pt>
                <c:pt idx="30" formatCode="0.0">
                  <c:v>3.9619218909370022</c:v>
                </c:pt>
                <c:pt idx="31" formatCode="0.0">
                  <c:v>2.181021274812923</c:v>
                </c:pt>
                <c:pt idx="32" formatCode="0.0">
                  <c:v>1.001545067631227</c:v>
                </c:pt>
                <c:pt idx="33" formatCode="0.0">
                  <c:v>1.719353673278698</c:v>
                </c:pt>
                <c:pt idx="34" formatCode="0.0">
                  <c:v>3.6956577700188231</c:v>
                </c:pt>
                <c:pt idx="35" formatCode="0.0">
                  <c:v>4.8393556808026297</c:v>
                </c:pt>
                <c:pt idx="36" formatCode="0.0">
                  <c:v>5.6295781184130727</c:v>
                </c:pt>
                <c:pt idx="37" formatCode="0.0">
                  <c:v>4.3171495204308146</c:v>
                </c:pt>
                <c:pt idx="38" formatCode="0.0">
                  <c:v>2.790170854698677</c:v>
                </c:pt>
              </c:numCache>
            </c:numRef>
          </c:val>
          <c:smooth val="0"/>
          <c:extLst>
            <c:ext xmlns:c16="http://schemas.microsoft.com/office/drawing/2014/chart" uri="{C3380CC4-5D6E-409C-BE32-E72D297353CC}">
              <c16:uniqueId val="{00000008-B66C-412B-AE5E-5015DFC0501C}"/>
            </c:ext>
          </c:extLst>
        </c:ser>
        <c:ser>
          <c:idx val="9"/>
          <c:order val="9"/>
          <c:tx>
            <c:strRef>
              <c:f>'cattle cap stock and services'!$AE$2</c:f>
              <c:strCache>
                <c:ptCount val="1"/>
                <c:pt idx="0">
                  <c:v>Netherlands</c:v>
                </c:pt>
              </c:strCache>
            </c:strRef>
          </c:tx>
          <c:spPr>
            <a:ln w="28575" cap="rnd">
              <a:solidFill>
                <a:schemeClr val="accent4">
                  <a:lumMod val="60000"/>
                </a:schemeClr>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services'!$AE$3:$AE$41</c:f>
              <c:numCache>
                <c:formatCode>0.0</c:formatCode>
                <c:ptCount val="39"/>
                <c:pt idx="0">
                  <c:v>1.8638204937614991</c:v>
                </c:pt>
                <c:pt idx="1">
                  <c:v>7.4005042340034786</c:v>
                </c:pt>
                <c:pt idx="2">
                  <c:v>6.5489796728697218</c:v>
                </c:pt>
                <c:pt idx="3">
                  <c:v>3.8871519172329312</c:v>
                </c:pt>
                <c:pt idx="4">
                  <c:v>2.192556439742777</c:v>
                </c:pt>
                <c:pt idx="5">
                  <c:v>1.735481869310878</c:v>
                </c:pt>
                <c:pt idx="6">
                  <c:v>2.5385531773495398</c:v>
                </c:pt>
                <c:pt idx="7">
                  <c:v>12.46480726957321</c:v>
                </c:pt>
                <c:pt idx="8">
                  <c:v>28.131699479011001</c:v>
                </c:pt>
                <c:pt idx="9">
                  <c:v>36.196637255634442</c:v>
                </c:pt>
                <c:pt idx="10">
                  <c:v>38.816076605975297</c:v>
                </c:pt>
                <c:pt idx="11">
                  <c:v>34.816035895903617</c:v>
                </c:pt>
                <c:pt idx="12">
                  <c:v>39.409649981503946</c:v>
                </c:pt>
                <c:pt idx="13">
                  <c:v>63.58630622975712</c:v>
                </c:pt>
                <c:pt idx="14">
                  <c:v>77.279775353691974</c:v>
                </c:pt>
                <c:pt idx="15">
                  <c:v>102.7068749161876</c:v>
                </c:pt>
                <c:pt idx="16">
                  <c:v>129.89402355467101</c:v>
                </c:pt>
                <c:pt idx="17">
                  <c:v>160.96826247919111</c:v>
                </c:pt>
                <c:pt idx="18">
                  <c:v>189.07449252414091</c:v>
                </c:pt>
                <c:pt idx="19">
                  <c:v>178.77907171581131</c:v>
                </c:pt>
                <c:pt idx="20">
                  <c:v>146.90109176687901</c:v>
                </c:pt>
                <c:pt idx="21">
                  <c:v>122.9737641103617</c:v>
                </c:pt>
                <c:pt idx="22">
                  <c:v>131.8094052116023</c:v>
                </c:pt>
                <c:pt idx="23">
                  <c:v>124.44766882976521</c:v>
                </c:pt>
                <c:pt idx="24">
                  <c:v>115.6289604852925</c:v>
                </c:pt>
                <c:pt idx="25">
                  <c:v>77.248649626261724</c:v>
                </c:pt>
                <c:pt idx="26">
                  <c:v>93.715780526245283</c:v>
                </c:pt>
                <c:pt idx="27">
                  <c:v>137.67535563319171</c:v>
                </c:pt>
                <c:pt idx="28">
                  <c:v>113.8927292002185</c:v>
                </c:pt>
                <c:pt idx="29">
                  <c:v>83.790540509831771</c:v>
                </c:pt>
                <c:pt idx="30">
                  <c:v>48.946271783020038</c:v>
                </c:pt>
                <c:pt idx="31">
                  <c:v>53.647575759865198</c:v>
                </c:pt>
                <c:pt idx="32">
                  <c:v>72.762524750062425</c:v>
                </c:pt>
                <c:pt idx="33">
                  <c:v>67.720878982093524</c:v>
                </c:pt>
                <c:pt idx="34">
                  <c:v>92.945784202260498</c:v>
                </c:pt>
                <c:pt idx="35">
                  <c:v>141.54892778098679</c:v>
                </c:pt>
                <c:pt idx="36">
                  <c:v>136.217306704642</c:v>
                </c:pt>
                <c:pt idx="37">
                  <c:v>147.44903574245171</c:v>
                </c:pt>
                <c:pt idx="38">
                  <c:v>158.13764773612201</c:v>
                </c:pt>
              </c:numCache>
            </c:numRef>
          </c:val>
          <c:smooth val="0"/>
          <c:extLst>
            <c:ext xmlns:c16="http://schemas.microsoft.com/office/drawing/2014/chart" uri="{C3380CC4-5D6E-409C-BE32-E72D297353CC}">
              <c16:uniqueId val="{00000009-B66C-412B-AE5E-5015DFC0501C}"/>
            </c:ext>
          </c:extLst>
        </c:ser>
        <c:ser>
          <c:idx val="10"/>
          <c:order val="10"/>
          <c:tx>
            <c:strRef>
              <c:f>'cattle cap stock and services'!$AF$2</c:f>
              <c:strCache>
                <c:ptCount val="1"/>
                <c:pt idx="0">
                  <c:v>Portugal</c:v>
                </c:pt>
              </c:strCache>
            </c:strRef>
          </c:tx>
          <c:spPr>
            <a:ln w="28575" cap="rnd">
              <a:solidFill>
                <a:schemeClr val="accent5">
                  <a:lumMod val="60000"/>
                </a:schemeClr>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services'!$AF$3:$AF$41</c:f>
              <c:numCache>
                <c:formatCode>0.0</c:formatCode>
                <c:ptCount val="39"/>
                <c:pt idx="0">
                  <c:v>0.19827677921019299</c:v>
                </c:pt>
                <c:pt idx="1">
                  <c:v>0.22637869429774701</c:v>
                </c:pt>
                <c:pt idx="2">
                  <c:v>0.22929030288035501</c:v>
                </c:pt>
                <c:pt idx="3">
                  <c:v>0.20035626469621601</c:v>
                </c:pt>
                <c:pt idx="4">
                  <c:v>0.28824288086879502</c:v>
                </c:pt>
                <c:pt idx="5">
                  <c:v>0.29160048480130701</c:v>
                </c:pt>
                <c:pt idx="6">
                  <c:v>0.159620223678475</c:v>
                </c:pt>
                <c:pt idx="7">
                  <c:v>0.19198955142318599</c:v>
                </c:pt>
                <c:pt idx="8">
                  <c:v>0.35325707598629102</c:v>
                </c:pt>
                <c:pt idx="9">
                  <c:v>1.068105941532393</c:v>
                </c:pt>
                <c:pt idx="10">
                  <c:v>2.3416688282306302</c:v>
                </c:pt>
                <c:pt idx="11">
                  <c:v>2.9535236848800199</c:v>
                </c:pt>
                <c:pt idx="12">
                  <c:v>1.7767459200063609</c:v>
                </c:pt>
                <c:pt idx="13">
                  <c:v>2.460947308352297</c:v>
                </c:pt>
                <c:pt idx="14">
                  <c:v>3.0666178172289218</c:v>
                </c:pt>
                <c:pt idx="15">
                  <c:v>2.9827346757947231</c:v>
                </c:pt>
                <c:pt idx="16">
                  <c:v>3.9264360155329641</c:v>
                </c:pt>
                <c:pt idx="17">
                  <c:v>3.4496745283806041</c:v>
                </c:pt>
                <c:pt idx="18">
                  <c:v>2.9608067940923668</c:v>
                </c:pt>
                <c:pt idx="19">
                  <c:v>2.2340457365580768</c:v>
                </c:pt>
                <c:pt idx="20">
                  <c:v>1.651117045082489</c:v>
                </c:pt>
                <c:pt idx="21">
                  <c:v>4.8276807898162399</c:v>
                </c:pt>
                <c:pt idx="22">
                  <c:v>9.9082699813534916</c:v>
                </c:pt>
                <c:pt idx="23">
                  <c:v>15.035324158668731</c:v>
                </c:pt>
                <c:pt idx="24">
                  <c:v>18.064181398934149</c:v>
                </c:pt>
                <c:pt idx="25">
                  <c:v>14.46693114096804</c:v>
                </c:pt>
                <c:pt idx="26">
                  <c:v>9.1534517698062494</c:v>
                </c:pt>
                <c:pt idx="27">
                  <c:v>11.56152294403064</c:v>
                </c:pt>
                <c:pt idx="28">
                  <c:v>14.21806002319577</c:v>
                </c:pt>
                <c:pt idx="29">
                  <c:v>14.70873459381958</c:v>
                </c:pt>
                <c:pt idx="30">
                  <c:v>11.967676090538101</c:v>
                </c:pt>
                <c:pt idx="31">
                  <c:v>13.799562574884099</c:v>
                </c:pt>
                <c:pt idx="32">
                  <c:v>14.8367056381063</c:v>
                </c:pt>
                <c:pt idx="33">
                  <c:v>16.85081638454745</c:v>
                </c:pt>
                <c:pt idx="34">
                  <c:v>18.892917358729079</c:v>
                </c:pt>
                <c:pt idx="35">
                  <c:v>34.569219422868201</c:v>
                </c:pt>
                <c:pt idx="36">
                  <c:v>54.718878682223163</c:v>
                </c:pt>
                <c:pt idx="37">
                  <c:v>85.476047370103544</c:v>
                </c:pt>
                <c:pt idx="38">
                  <c:v>164.06984707080639</c:v>
                </c:pt>
              </c:numCache>
            </c:numRef>
          </c:val>
          <c:smooth val="0"/>
          <c:extLst>
            <c:ext xmlns:c16="http://schemas.microsoft.com/office/drawing/2014/chart" uri="{C3380CC4-5D6E-409C-BE32-E72D297353CC}">
              <c16:uniqueId val="{0000000A-B66C-412B-AE5E-5015DFC0501C}"/>
            </c:ext>
          </c:extLst>
        </c:ser>
        <c:ser>
          <c:idx val="11"/>
          <c:order val="11"/>
          <c:tx>
            <c:strRef>
              <c:f>'cattle cap stock and services'!$AG$2</c:f>
              <c:strCache>
                <c:ptCount val="1"/>
                <c:pt idx="0">
                  <c:v>Finland</c:v>
                </c:pt>
              </c:strCache>
            </c:strRef>
          </c:tx>
          <c:spPr>
            <a:ln w="28575" cap="rnd">
              <a:solidFill>
                <a:schemeClr val="accent6">
                  <a:lumMod val="60000"/>
                </a:schemeClr>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services'!$AG$3:$AG$41</c:f>
              <c:numCache>
                <c:formatCode>0.0</c:formatCode>
                <c:ptCount val="39"/>
                <c:pt idx="0">
                  <c:v>2.726391160548598</c:v>
                </c:pt>
                <c:pt idx="1">
                  <c:v>6.3398744761880756</c:v>
                </c:pt>
                <c:pt idx="2">
                  <c:v>2.885741646140159</c:v>
                </c:pt>
                <c:pt idx="3">
                  <c:v>5.1032858487031536</c:v>
                </c:pt>
                <c:pt idx="4">
                  <c:v>9.6765637743107007</c:v>
                </c:pt>
                <c:pt idx="5">
                  <c:v>17.563471642356571</c:v>
                </c:pt>
                <c:pt idx="6">
                  <c:v>24.90359241160872</c:v>
                </c:pt>
                <c:pt idx="7">
                  <c:v>37.517232184227638</c:v>
                </c:pt>
                <c:pt idx="8">
                  <c:v>40.782013380709209</c:v>
                </c:pt>
                <c:pt idx="9">
                  <c:v>41.239874906099701</c:v>
                </c:pt>
                <c:pt idx="10">
                  <c:v>40.290615053089503</c:v>
                </c:pt>
                <c:pt idx="11">
                  <c:v>47.56130159504248</c:v>
                </c:pt>
                <c:pt idx="12">
                  <c:v>49.592378054601603</c:v>
                </c:pt>
                <c:pt idx="13">
                  <c:v>50.260971392845782</c:v>
                </c:pt>
                <c:pt idx="14">
                  <c:v>56.42161279091065</c:v>
                </c:pt>
                <c:pt idx="15">
                  <c:v>63.266031451842743</c:v>
                </c:pt>
                <c:pt idx="16">
                  <c:v>69.638489007207269</c:v>
                </c:pt>
                <c:pt idx="17">
                  <c:v>79.820741093357697</c:v>
                </c:pt>
                <c:pt idx="18">
                  <c:v>64.491257098971104</c:v>
                </c:pt>
                <c:pt idx="19">
                  <c:v>38.28117665527472</c:v>
                </c:pt>
                <c:pt idx="20">
                  <c:v>27.810750475371421</c:v>
                </c:pt>
                <c:pt idx="21">
                  <c:v>26.8337154104908</c:v>
                </c:pt>
                <c:pt idx="22">
                  <c:v>25.813555689156711</c:v>
                </c:pt>
                <c:pt idx="23">
                  <c:v>15.14124358188082</c:v>
                </c:pt>
                <c:pt idx="24">
                  <c:v>22.89663444272006</c:v>
                </c:pt>
                <c:pt idx="25">
                  <c:v>18.236398084095921</c:v>
                </c:pt>
                <c:pt idx="26">
                  <c:v>12.272858711901639</c:v>
                </c:pt>
                <c:pt idx="27">
                  <c:v>24.402073687876101</c:v>
                </c:pt>
                <c:pt idx="28">
                  <c:v>22.03905358140404</c:v>
                </c:pt>
                <c:pt idx="29">
                  <c:v>19.987624581753849</c:v>
                </c:pt>
                <c:pt idx="30">
                  <c:v>22.525558276973879</c:v>
                </c:pt>
                <c:pt idx="31">
                  <c:v>33.602862777762873</c:v>
                </c:pt>
                <c:pt idx="32">
                  <c:v>30.41814544812075</c:v>
                </c:pt>
                <c:pt idx="33">
                  <c:v>33.289397449603896</c:v>
                </c:pt>
                <c:pt idx="34">
                  <c:v>38.10220480935574</c:v>
                </c:pt>
                <c:pt idx="35">
                  <c:v>34.119303290360442</c:v>
                </c:pt>
                <c:pt idx="36">
                  <c:v>25.425998270176539</c:v>
                </c:pt>
                <c:pt idx="37">
                  <c:v>26.3267051636691</c:v>
                </c:pt>
                <c:pt idx="38">
                  <c:v>33.958631780872047</c:v>
                </c:pt>
              </c:numCache>
            </c:numRef>
          </c:val>
          <c:smooth val="0"/>
          <c:extLst>
            <c:ext xmlns:c16="http://schemas.microsoft.com/office/drawing/2014/chart" uri="{C3380CC4-5D6E-409C-BE32-E72D297353CC}">
              <c16:uniqueId val="{0000000B-B66C-412B-AE5E-5015DFC0501C}"/>
            </c:ext>
          </c:extLst>
        </c:ser>
        <c:ser>
          <c:idx val="12"/>
          <c:order val="12"/>
          <c:tx>
            <c:strRef>
              <c:f>'cattle cap stock and services'!$AH$2</c:f>
              <c:strCache>
                <c:ptCount val="1"/>
                <c:pt idx="0">
                  <c:v>Sweden</c:v>
                </c:pt>
              </c:strCache>
            </c:strRef>
          </c:tx>
          <c:spPr>
            <a:ln w="28575" cap="rnd">
              <a:solidFill>
                <a:schemeClr val="accent1">
                  <a:lumMod val="80000"/>
                  <a:lumOff val="20000"/>
                </a:schemeClr>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services'!$AH$3:$AH$41</c:f>
              <c:numCache>
                <c:formatCode>0.0</c:formatCode>
                <c:ptCount val="39"/>
                <c:pt idx="0">
                  <c:v>5.6950206525462477</c:v>
                </c:pt>
                <c:pt idx="1">
                  <c:v>5.7545882518019607</c:v>
                </c:pt>
                <c:pt idx="2">
                  <c:v>6.6141146312935586</c:v>
                </c:pt>
                <c:pt idx="3">
                  <c:v>5.8263835720084476</c:v>
                </c:pt>
                <c:pt idx="4">
                  <c:v>4.443262631148742</c:v>
                </c:pt>
                <c:pt idx="5">
                  <c:v>3.1470270285850779</c:v>
                </c:pt>
                <c:pt idx="6">
                  <c:v>2.4480845866999599</c:v>
                </c:pt>
                <c:pt idx="7">
                  <c:v>5.5180046868114134</c:v>
                </c:pt>
                <c:pt idx="8">
                  <c:v>10.310895218139001</c:v>
                </c:pt>
                <c:pt idx="9">
                  <c:v>11.30552714915566</c:v>
                </c:pt>
                <c:pt idx="10">
                  <c:v>12.23434236963756</c:v>
                </c:pt>
                <c:pt idx="11">
                  <c:v>11.06715111277288</c:v>
                </c:pt>
                <c:pt idx="12">
                  <c:v>11.6770892276675</c:v>
                </c:pt>
                <c:pt idx="13">
                  <c:v>6.9552131843687404</c:v>
                </c:pt>
                <c:pt idx="14">
                  <c:v>5.0944898043891946</c:v>
                </c:pt>
                <c:pt idx="15">
                  <c:v>5.9265529265289647</c:v>
                </c:pt>
                <c:pt idx="16">
                  <c:v>9.4455493115753306</c:v>
                </c:pt>
                <c:pt idx="17">
                  <c:v>16.489955524475931</c:v>
                </c:pt>
                <c:pt idx="18">
                  <c:v>13.52053826406237</c:v>
                </c:pt>
                <c:pt idx="19">
                  <c:v>8.6062550590480722</c:v>
                </c:pt>
                <c:pt idx="20">
                  <c:v>3.8205182750394409</c:v>
                </c:pt>
                <c:pt idx="21">
                  <c:v>8.7433205869585624</c:v>
                </c:pt>
                <c:pt idx="22">
                  <c:v>20.089648898760579</c:v>
                </c:pt>
                <c:pt idx="23">
                  <c:v>20.060185083032749</c:v>
                </c:pt>
                <c:pt idx="24">
                  <c:v>18.087609811060979</c:v>
                </c:pt>
                <c:pt idx="25">
                  <c:v>13.026056247105171</c:v>
                </c:pt>
                <c:pt idx="26">
                  <c:v>11.6432376808001</c:v>
                </c:pt>
                <c:pt idx="27">
                  <c:v>17.29127575307988</c:v>
                </c:pt>
                <c:pt idx="28">
                  <c:v>27.258062460052351</c:v>
                </c:pt>
                <c:pt idx="29">
                  <c:v>30.723395217546329</c:v>
                </c:pt>
                <c:pt idx="30">
                  <c:v>34.818093709945643</c:v>
                </c:pt>
                <c:pt idx="31">
                  <c:v>29.09509718043293</c:v>
                </c:pt>
                <c:pt idx="32">
                  <c:v>31.31075199215417</c:v>
                </c:pt>
                <c:pt idx="33">
                  <c:v>28.892525298221472</c:v>
                </c:pt>
                <c:pt idx="34">
                  <c:v>34.113451167243738</c:v>
                </c:pt>
                <c:pt idx="35">
                  <c:v>26.444937595729421</c:v>
                </c:pt>
                <c:pt idx="36">
                  <c:v>15.71301330557432</c:v>
                </c:pt>
                <c:pt idx="37">
                  <c:v>8.6220469770259207</c:v>
                </c:pt>
                <c:pt idx="38">
                  <c:v>8.7998540416789428</c:v>
                </c:pt>
              </c:numCache>
            </c:numRef>
          </c:val>
          <c:smooth val="0"/>
          <c:extLst>
            <c:ext xmlns:c16="http://schemas.microsoft.com/office/drawing/2014/chart" uri="{C3380CC4-5D6E-409C-BE32-E72D297353CC}">
              <c16:uniqueId val="{0000000C-B66C-412B-AE5E-5015DFC0501C}"/>
            </c:ext>
          </c:extLst>
        </c:ser>
        <c:ser>
          <c:idx val="13"/>
          <c:order val="13"/>
          <c:tx>
            <c:strRef>
              <c:f>'cattle cap stock and services'!$AI$2</c:f>
              <c:strCache>
                <c:ptCount val="1"/>
                <c:pt idx="0">
                  <c:v>United Kindom</c:v>
                </c:pt>
              </c:strCache>
            </c:strRef>
          </c:tx>
          <c:spPr>
            <a:ln w="28575" cap="rnd">
              <a:solidFill>
                <a:schemeClr val="accent2">
                  <a:lumMod val="80000"/>
                  <a:lumOff val="20000"/>
                </a:schemeClr>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services'!$AI$3:$AI$41</c:f>
              <c:numCache>
                <c:formatCode>0.0</c:formatCode>
                <c:ptCount val="39"/>
                <c:pt idx="0">
                  <c:v>81.507121243749367</c:v>
                </c:pt>
                <c:pt idx="1">
                  <c:v>98.375875332425835</c:v>
                </c:pt>
                <c:pt idx="2">
                  <c:v>91.568040601926</c:v>
                </c:pt>
                <c:pt idx="3">
                  <c:v>83.381760339136349</c:v>
                </c:pt>
                <c:pt idx="4">
                  <c:v>43.080277166845249</c:v>
                </c:pt>
                <c:pt idx="5">
                  <c:v>11.55779105868967</c:v>
                </c:pt>
                <c:pt idx="6">
                  <c:v>13.26822398651127</c:v>
                </c:pt>
                <c:pt idx="7">
                  <c:v>12.007734540956379</c:v>
                </c:pt>
                <c:pt idx="8">
                  <c:v>5.4651667255852896</c:v>
                </c:pt>
                <c:pt idx="9">
                  <c:v>5.6041093066109529</c:v>
                </c:pt>
                <c:pt idx="10">
                  <c:v>7.748444822253167</c:v>
                </c:pt>
                <c:pt idx="11">
                  <c:v>38.529938560455079</c:v>
                </c:pt>
                <c:pt idx="12">
                  <c:v>78.600067673966848</c:v>
                </c:pt>
                <c:pt idx="13">
                  <c:v>57.916753055043799</c:v>
                </c:pt>
                <c:pt idx="14">
                  <c:v>85.165590341911553</c:v>
                </c:pt>
                <c:pt idx="15">
                  <c:v>82.338751105677616</c:v>
                </c:pt>
                <c:pt idx="16">
                  <c:v>95.301827342158475</c:v>
                </c:pt>
                <c:pt idx="17">
                  <c:v>119.9216996263761</c:v>
                </c:pt>
                <c:pt idx="18">
                  <c:v>39.364798563147581</c:v>
                </c:pt>
                <c:pt idx="19">
                  <c:v>43.494489041028643</c:v>
                </c:pt>
                <c:pt idx="20">
                  <c:v>50.323884910259054</c:v>
                </c:pt>
                <c:pt idx="21">
                  <c:v>101.0326138190913</c:v>
                </c:pt>
                <c:pt idx="22">
                  <c:v>210.57502994882501</c:v>
                </c:pt>
                <c:pt idx="23">
                  <c:v>265.71709703053972</c:v>
                </c:pt>
                <c:pt idx="24">
                  <c:v>207.99909791317501</c:v>
                </c:pt>
                <c:pt idx="25">
                  <c:v>172.55734113621779</c:v>
                </c:pt>
                <c:pt idx="26">
                  <c:v>153.14220097031941</c:v>
                </c:pt>
                <c:pt idx="27">
                  <c:v>159.94186460832381</c:v>
                </c:pt>
                <c:pt idx="28">
                  <c:v>193.63129632992431</c:v>
                </c:pt>
                <c:pt idx="29">
                  <c:v>212.66075057999109</c:v>
                </c:pt>
                <c:pt idx="30">
                  <c:v>147.28656971115089</c:v>
                </c:pt>
                <c:pt idx="31">
                  <c:v>152.14844332624881</c:v>
                </c:pt>
                <c:pt idx="32">
                  <c:v>161.49321174600499</c:v>
                </c:pt>
                <c:pt idx="33">
                  <c:v>153.0362626581047</c:v>
                </c:pt>
                <c:pt idx="34">
                  <c:v>198.277542452213</c:v>
                </c:pt>
                <c:pt idx="35">
                  <c:v>243.2070437398894</c:v>
                </c:pt>
                <c:pt idx="36">
                  <c:v>115.6664254149847</c:v>
                </c:pt>
                <c:pt idx="37">
                  <c:v>170.23125734671959</c:v>
                </c:pt>
                <c:pt idx="38">
                  <c:v>82.916919884058501</c:v>
                </c:pt>
              </c:numCache>
            </c:numRef>
          </c:val>
          <c:smooth val="0"/>
          <c:extLst>
            <c:ext xmlns:c16="http://schemas.microsoft.com/office/drawing/2014/chart" uri="{C3380CC4-5D6E-409C-BE32-E72D297353CC}">
              <c16:uniqueId val="{0000000D-B66C-412B-AE5E-5015DFC0501C}"/>
            </c:ext>
          </c:extLst>
        </c:ser>
        <c:ser>
          <c:idx val="14"/>
          <c:order val="14"/>
          <c:tx>
            <c:strRef>
              <c:f>'cattle cap stock and services'!$AJ$2</c:f>
              <c:strCache>
                <c:ptCount val="1"/>
                <c:pt idx="0">
                  <c:v>Australia</c:v>
                </c:pt>
              </c:strCache>
            </c:strRef>
          </c:tx>
          <c:spPr>
            <a:ln w="28575" cap="rnd">
              <a:solidFill>
                <a:schemeClr val="accent3">
                  <a:lumMod val="80000"/>
                  <a:lumOff val="20000"/>
                </a:schemeClr>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services'!$AJ$3:$AJ$41</c:f>
              <c:numCache>
                <c:formatCode>0.0</c:formatCode>
                <c:ptCount val="39"/>
                <c:pt idx="0">
                  <c:v>6.9921073873144186</c:v>
                </c:pt>
                <c:pt idx="1">
                  <c:v>11.094456792474761</c:v>
                </c:pt>
                <c:pt idx="2">
                  <c:v>8.4911732362894234</c:v>
                </c:pt>
                <c:pt idx="3">
                  <c:v>4.0340130359939446</c:v>
                </c:pt>
                <c:pt idx="4">
                  <c:v>1.775198555515237</c:v>
                </c:pt>
                <c:pt idx="5">
                  <c:v>1.117296143277217</c:v>
                </c:pt>
                <c:pt idx="6">
                  <c:v>1.00993107184122</c:v>
                </c:pt>
                <c:pt idx="7">
                  <c:v>1.7574266318727361</c:v>
                </c:pt>
                <c:pt idx="8">
                  <c:v>17.08637898809166</c:v>
                </c:pt>
                <c:pt idx="9">
                  <c:v>48.182173574588639</c:v>
                </c:pt>
                <c:pt idx="10">
                  <c:v>28.528860977762299</c:v>
                </c:pt>
                <c:pt idx="11">
                  <c:v>24.518514410546949</c:v>
                </c:pt>
                <c:pt idx="12">
                  <c:v>69.437556031283194</c:v>
                </c:pt>
                <c:pt idx="13">
                  <c:v>107.4389071702409</c:v>
                </c:pt>
                <c:pt idx="14">
                  <c:v>127.5786342397834</c:v>
                </c:pt>
                <c:pt idx="15">
                  <c:v>161.48794069124219</c:v>
                </c:pt>
                <c:pt idx="16">
                  <c:v>200.75246618368641</c:v>
                </c:pt>
                <c:pt idx="17">
                  <c:v>193.1977740078386</c:v>
                </c:pt>
                <c:pt idx="18">
                  <c:v>164.96137125642659</c:v>
                </c:pt>
                <c:pt idx="19">
                  <c:v>169.6992858557312</c:v>
                </c:pt>
                <c:pt idx="20">
                  <c:v>159.4866791071772</c:v>
                </c:pt>
                <c:pt idx="21">
                  <c:v>223.75805239995921</c:v>
                </c:pt>
                <c:pt idx="22">
                  <c:v>287.67762098656578</c:v>
                </c:pt>
                <c:pt idx="23">
                  <c:v>269.51950669209629</c:v>
                </c:pt>
                <c:pt idx="24">
                  <c:v>238.74119305497479</c:v>
                </c:pt>
                <c:pt idx="25">
                  <c:v>206.9355936239738</c:v>
                </c:pt>
                <c:pt idx="26">
                  <c:v>217.70584106532141</c:v>
                </c:pt>
                <c:pt idx="27">
                  <c:v>258.92330163459371</c:v>
                </c:pt>
                <c:pt idx="28">
                  <c:v>185.00547679347221</c:v>
                </c:pt>
                <c:pt idx="29">
                  <c:v>159.89555402591259</c:v>
                </c:pt>
                <c:pt idx="30">
                  <c:v>186.07598379197611</c:v>
                </c:pt>
                <c:pt idx="31">
                  <c:v>254.39021660495601</c:v>
                </c:pt>
                <c:pt idx="32">
                  <c:v>279.81878477802258</c:v>
                </c:pt>
                <c:pt idx="33">
                  <c:v>251.6777600242493</c:v>
                </c:pt>
                <c:pt idx="34">
                  <c:v>247.03183487189079</c:v>
                </c:pt>
                <c:pt idx="35">
                  <c:v>248.12157808989409</c:v>
                </c:pt>
                <c:pt idx="36">
                  <c:v>177.49350312678499</c:v>
                </c:pt>
                <c:pt idx="37">
                  <c:v>372.19598841426318</c:v>
                </c:pt>
                <c:pt idx="38">
                  <c:v>283.16021989896728</c:v>
                </c:pt>
              </c:numCache>
            </c:numRef>
          </c:val>
          <c:smooth val="0"/>
          <c:extLst>
            <c:ext xmlns:c16="http://schemas.microsoft.com/office/drawing/2014/chart" uri="{C3380CC4-5D6E-409C-BE32-E72D297353CC}">
              <c16:uniqueId val="{0000000E-B66C-412B-AE5E-5015DFC0501C}"/>
            </c:ext>
          </c:extLst>
        </c:ser>
        <c:ser>
          <c:idx val="15"/>
          <c:order val="15"/>
          <c:tx>
            <c:strRef>
              <c:f>'cattle cap stock and services'!$AK$2</c:f>
              <c:strCache>
                <c:ptCount val="1"/>
                <c:pt idx="0">
                  <c:v>Canada</c:v>
                </c:pt>
              </c:strCache>
            </c:strRef>
          </c:tx>
          <c:spPr>
            <a:ln w="28575" cap="rnd">
              <a:solidFill>
                <a:schemeClr val="accent4">
                  <a:lumMod val="80000"/>
                  <a:lumOff val="20000"/>
                </a:schemeClr>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services'!$AK$3:$AK$41</c:f>
              <c:numCache>
                <c:formatCode>0.0</c:formatCode>
                <c:ptCount val="39"/>
                <c:pt idx="0">
                  <c:v>22.610156627669841</c:v>
                </c:pt>
                <c:pt idx="1">
                  <c:v>30.013003638118811</c:v>
                </c:pt>
                <c:pt idx="2">
                  <c:v>26.866615715217669</c:v>
                </c:pt>
                <c:pt idx="3">
                  <c:v>25.631984526361101</c:v>
                </c:pt>
                <c:pt idx="4">
                  <c:v>9.307111448314215</c:v>
                </c:pt>
                <c:pt idx="5">
                  <c:v>26.115805660646309</c:v>
                </c:pt>
                <c:pt idx="6">
                  <c:v>49.991440806092442</c:v>
                </c:pt>
                <c:pt idx="7">
                  <c:v>129.62030126162739</c:v>
                </c:pt>
                <c:pt idx="8">
                  <c:v>267.57276685273729</c:v>
                </c:pt>
                <c:pt idx="9">
                  <c:v>212.40157147155159</c:v>
                </c:pt>
                <c:pt idx="10">
                  <c:v>106.83909416567739</c:v>
                </c:pt>
                <c:pt idx="11">
                  <c:v>198.77298088013501</c:v>
                </c:pt>
                <c:pt idx="12">
                  <c:v>181.02067350080321</c:v>
                </c:pt>
                <c:pt idx="13">
                  <c:v>136.0873681740635</c:v>
                </c:pt>
                <c:pt idx="14">
                  <c:v>151.32319112592111</c:v>
                </c:pt>
                <c:pt idx="15">
                  <c:v>139.7511515352524</c:v>
                </c:pt>
                <c:pt idx="16">
                  <c:v>172.00593305955729</c:v>
                </c:pt>
                <c:pt idx="17">
                  <c:v>226.09192143005021</c:v>
                </c:pt>
                <c:pt idx="18">
                  <c:v>211.30331601816741</c:v>
                </c:pt>
                <c:pt idx="19">
                  <c:v>206.136034765311</c:v>
                </c:pt>
                <c:pt idx="20">
                  <c:v>214.50660500873059</c:v>
                </c:pt>
                <c:pt idx="21">
                  <c:v>240.21561615718309</c:v>
                </c:pt>
                <c:pt idx="22">
                  <c:v>277.5452655870987</c:v>
                </c:pt>
                <c:pt idx="23">
                  <c:v>226.18047984250271</c:v>
                </c:pt>
                <c:pt idx="24">
                  <c:v>240.13811088429</c:v>
                </c:pt>
                <c:pt idx="25">
                  <c:v>280.51826950679248</c:v>
                </c:pt>
                <c:pt idx="26">
                  <c:v>401.97669963766532</c:v>
                </c:pt>
                <c:pt idx="27">
                  <c:v>329.47870911230888</c:v>
                </c:pt>
                <c:pt idx="28">
                  <c:v>170.3111897400272</c:v>
                </c:pt>
                <c:pt idx="29">
                  <c:v>314.27789313789901</c:v>
                </c:pt>
                <c:pt idx="30">
                  <c:v>301.61291908627862</c:v>
                </c:pt>
                <c:pt idx="31">
                  <c:v>140.30364197228181</c:v>
                </c:pt>
                <c:pt idx="32">
                  <c:v>40.806956808168671</c:v>
                </c:pt>
                <c:pt idx="33">
                  <c:v>137.73678081627119</c:v>
                </c:pt>
                <c:pt idx="34">
                  <c:v>215.26943257306289</c:v>
                </c:pt>
                <c:pt idx="35">
                  <c:v>84.249815521560862</c:v>
                </c:pt>
                <c:pt idx="36">
                  <c:v>119.46187413805239</c:v>
                </c:pt>
                <c:pt idx="37">
                  <c:v>337.32766662059657</c:v>
                </c:pt>
                <c:pt idx="38">
                  <c:v>112.0924535065395</c:v>
                </c:pt>
              </c:numCache>
            </c:numRef>
          </c:val>
          <c:smooth val="0"/>
          <c:extLst>
            <c:ext xmlns:c16="http://schemas.microsoft.com/office/drawing/2014/chart" uri="{C3380CC4-5D6E-409C-BE32-E72D297353CC}">
              <c16:uniqueId val="{0000000F-B66C-412B-AE5E-5015DFC0501C}"/>
            </c:ext>
          </c:extLst>
        </c:ser>
        <c:ser>
          <c:idx val="16"/>
          <c:order val="16"/>
          <c:tx>
            <c:strRef>
              <c:f>'cattle cap stock and services'!$AL$2</c:f>
              <c:strCache>
                <c:ptCount val="1"/>
                <c:pt idx="0">
                  <c:v>USA</c:v>
                </c:pt>
              </c:strCache>
            </c:strRef>
          </c:tx>
          <c:spPr>
            <a:ln w="28575" cap="rnd">
              <a:solidFill>
                <a:schemeClr val="accent5">
                  <a:lumMod val="80000"/>
                  <a:lumOff val="20000"/>
                </a:schemeClr>
              </a:solidFill>
              <a:round/>
            </a:ln>
            <a:effectLst/>
          </c:spPr>
          <c:marker>
            <c:symbol val="none"/>
          </c:marker>
          <c:cat>
            <c:numRef>
              <c:f>'cattle cap stock and services'!$U$3:$U$41</c:f>
              <c:numCache>
                <c:formatCode>General</c:formatCode>
                <c:ptCount val="39"/>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numCache>
            </c:numRef>
          </c:cat>
          <c:val>
            <c:numRef>
              <c:f>'cattle cap stock and services'!$AL$3:$AL$41</c:f>
              <c:numCache>
                <c:formatCode>0.0</c:formatCode>
                <c:ptCount val="39"/>
                <c:pt idx="0">
                  <c:v>174.53936796689959</c:v>
                </c:pt>
                <c:pt idx="1">
                  <c:v>179.6423060100046</c:v>
                </c:pt>
                <c:pt idx="2">
                  <c:v>84.780332707158834</c:v>
                </c:pt>
                <c:pt idx="3">
                  <c:v>50.353415862448543</c:v>
                </c:pt>
                <c:pt idx="4">
                  <c:v>321.96195052381972</c:v>
                </c:pt>
                <c:pt idx="5">
                  <c:v>275.20819848951959</c:v>
                </c:pt>
                <c:pt idx="6">
                  <c:v>401.78661364537618</c:v>
                </c:pt>
                <c:pt idx="7">
                  <c:v>589.96287044587643</c:v>
                </c:pt>
                <c:pt idx="8">
                  <c:v>1033.557629218516</c:v>
                </c:pt>
                <c:pt idx="9">
                  <c:v>878.41525153705811</c:v>
                </c:pt>
                <c:pt idx="10">
                  <c:v>946.69472571953145</c:v>
                </c:pt>
                <c:pt idx="11">
                  <c:v>986.88175968943688</c:v>
                </c:pt>
                <c:pt idx="12">
                  <c:v>718.25306612769248</c:v>
                </c:pt>
                <c:pt idx="13">
                  <c:v>356.60011455471619</c:v>
                </c:pt>
                <c:pt idx="14">
                  <c:v>440.72591459123862</c:v>
                </c:pt>
                <c:pt idx="15">
                  <c:v>407.69622043974681</c:v>
                </c:pt>
                <c:pt idx="16">
                  <c:v>390.81371397412721</c:v>
                </c:pt>
                <c:pt idx="17">
                  <c:v>392.36604099067603</c:v>
                </c:pt>
                <c:pt idx="18">
                  <c:v>301.43159124977922</c:v>
                </c:pt>
                <c:pt idx="19">
                  <c:v>202.1722746267497</c:v>
                </c:pt>
                <c:pt idx="20">
                  <c:v>202.00871584799859</c:v>
                </c:pt>
                <c:pt idx="21">
                  <c:v>412.2064323325518</c:v>
                </c:pt>
                <c:pt idx="22">
                  <c:v>435.42873824925579</c:v>
                </c:pt>
                <c:pt idx="23">
                  <c:v>445.05751802121688</c:v>
                </c:pt>
                <c:pt idx="24">
                  <c:v>584.98469720766104</c:v>
                </c:pt>
                <c:pt idx="25">
                  <c:v>450.94277665635201</c:v>
                </c:pt>
                <c:pt idx="26">
                  <c:v>628.50008364934547</c:v>
                </c:pt>
                <c:pt idx="27">
                  <c:v>698.82481398917082</c:v>
                </c:pt>
                <c:pt idx="28">
                  <c:v>333.77182328257021</c:v>
                </c:pt>
                <c:pt idx="29">
                  <c:v>241.41827238337649</c:v>
                </c:pt>
                <c:pt idx="30">
                  <c:v>206.9187513535347</c:v>
                </c:pt>
                <c:pt idx="31">
                  <c:v>124.2123819815456</c:v>
                </c:pt>
                <c:pt idx="32">
                  <c:v>175.32436519577641</c:v>
                </c:pt>
                <c:pt idx="33">
                  <c:v>400.39300891443253</c:v>
                </c:pt>
                <c:pt idx="34">
                  <c:v>424.74685691854722</c:v>
                </c:pt>
                <c:pt idx="35">
                  <c:v>207.95581462335801</c:v>
                </c:pt>
                <c:pt idx="36">
                  <c:v>108.15316351280489</c:v>
                </c:pt>
                <c:pt idx="37">
                  <c:v>129.87571930288701</c:v>
                </c:pt>
                <c:pt idx="38">
                  <c:v>117.012815764937</c:v>
                </c:pt>
              </c:numCache>
            </c:numRef>
          </c:val>
          <c:smooth val="0"/>
          <c:extLst>
            <c:ext xmlns:c16="http://schemas.microsoft.com/office/drawing/2014/chart" uri="{C3380CC4-5D6E-409C-BE32-E72D297353CC}">
              <c16:uniqueId val="{00000010-B66C-412B-AE5E-5015DFC0501C}"/>
            </c:ext>
          </c:extLst>
        </c:ser>
        <c:dLbls>
          <c:showLegendKey val="0"/>
          <c:showVal val="0"/>
          <c:showCatName val="0"/>
          <c:showSerName val="0"/>
          <c:showPercent val="0"/>
          <c:showBubbleSize val="0"/>
        </c:dLbls>
        <c:smooth val="0"/>
        <c:axId val="1495162688"/>
        <c:axId val="1495164464"/>
      </c:lineChart>
      <c:catAx>
        <c:axId val="1495162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95164464"/>
        <c:crosses val="autoZero"/>
        <c:auto val="1"/>
        <c:lblAlgn val="ctr"/>
        <c:lblOffset val="100"/>
        <c:noMultiLvlLbl val="0"/>
      </c:catAx>
      <c:valAx>
        <c:axId val="14951644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951626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cdr:x>
      <cdr:y>0.19051</cdr:y>
    </cdr:from>
    <cdr:to>
      <cdr:x>0.04938</cdr:x>
      <cdr:y>0.81307</cdr:y>
    </cdr:to>
    <cdr:sp macro="" textlink="">
      <cdr:nvSpPr>
        <cdr:cNvPr id="2" name="TextBox 1"/>
        <cdr:cNvSpPr txBox="1"/>
      </cdr:nvSpPr>
      <cdr:spPr>
        <a:xfrm xmlns:a="http://schemas.openxmlformats.org/drawingml/2006/main">
          <a:off x="-1147864" y="544748"/>
          <a:ext cx="260448" cy="178016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en-AU" altLang="zh-CN" sz="1100"/>
            <a:t>Relative Prices (2005 US=1.0)</a:t>
          </a:r>
          <a:endParaRPr lang="zh-CN" altLang="en-US" sz="1100"/>
        </a:p>
      </cdr:txBody>
    </cdr:sp>
  </cdr:relSizeAnchor>
</c:userShapes>
</file>

<file path=ppt/drawings/drawing2.xml><?xml version="1.0" encoding="utf-8"?>
<c:userShapes xmlns:c="http://schemas.openxmlformats.org/drawingml/2006/chart">
  <cdr:relSizeAnchor xmlns:cdr="http://schemas.openxmlformats.org/drawingml/2006/chartDrawing">
    <cdr:from>
      <cdr:x>0.47494</cdr:x>
      <cdr:y>0.9207</cdr:y>
    </cdr:from>
    <cdr:to>
      <cdr:x>0.63326</cdr:x>
      <cdr:y>0.98018</cdr:y>
    </cdr:to>
    <cdr:sp macro="" textlink="">
      <cdr:nvSpPr>
        <cdr:cNvPr id="2" name="TextBox 1"/>
        <cdr:cNvSpPr txBox="1"/>
      </cdr:nvSpPr>
      <cdr:spPr>
        <a:xfrm xmlns:a="http://schemas.openxmlformats.org/drawingml/2006/main">
          <a:off x="3971925" y="3981450"/>
          <a:ext cx="1323975" cy="2571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AU" altLang="zh-CN" sz="1100"/>
            <a:t>Year</a:t>
          </a:r>
          <a:endParaRPr lang="zh-CN" altLang="en-US" sz="1100"/>
        </a:p>
      </cdr:txBody>
    </cdr:sp>
  </cdr:relSizeAnchor>
  <cdr:relSizeAnchor xmlns:cdr="http://schemas.openxmlformats.org/drawingml/2006/chartDrawing">
    <cdr:from>
      <cdr:x>0.00797</cdr:x>
      <cdr:y>0.2489</cdr:y>
    </cdr:from>
    <cdr:to>
      <cdr:x>0.05809</cdr:x>
      <cdr:y>0.7467</cdr:y>
    </cdr:to>
    <cdr:sp macro="" textlink="">
      <cdr:nvSpPr>
        <cdr:cNvPr id="3" name="TextBox 2"/>
        <cdr:cNvSpPr txBox="1"/>
      </cdr:nvSpPr>
      <cdr:spPr>
        <a:xfrm xmlns:a="http://schemas.openxmlformats.org/drawingml/2006/main">
          <a:off x="66675" y="1076325"/>
          <a:ext cx="419100" cy="2152650"/>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en-AU" altLang="zh-CN" sz="1100"/>
            <a:t>Capital input (US$ at 2015 price)</a:t>
          </a:r>
          <a:endParaRPr lang="zh-CN" altLang="en-US" sz="1100"/>
        </a:p>
      </cdr:txBody>
    </cdr:sp>
  </cdr:relSizeAnchor>
</c:userShapes>
</file>

<file path=ppt/drawings/drawing3.xml><?xml version="1.0" encoding="utf-8"?>
<c:userShapes xmlns:c="http://schemas.openxmlformats.org/drawingml/2006/chart">
  <cdr:relSizeAnchor xmlns:cdr="http://schemas.openxmlformats.org/drawingml/2006/chartDrawing">
    <cdr:from>
      <cdr:x>0.50087</cdr:x>
      <cdr:y>0.89375</cdr:y>
    </cdr:from>
    <cdr:to>
      <cdr:x>0.69739</cdr:x>
      <cdr:y>0.97813</cdr:y>
    </cdr:to>
    <cdr:sp macro="" textlink="">
      <cdr:nvSpPr>
        <cdr:cNvPr id="2" name="TextBox 1"/>
        <cdr:cNvSpPr txBox="1"/>
      </cdr:nvSpPr>
      <cdr:spPr>
        <a:xfrm xmlns:a="http://schemas.openxmlformats.org/drawingml/2006/main">
          <a:off x="2743200" y="2724150"/>
          <a:ext cx="1076325" cy="2571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AU" altLang="zh-CN" sz="1100"/>
            <a:t>Year</a:t>
          </a:r>
          <a:endParaRPr lang="zh-CN" altLang="en-US" sz="1100"/>
        </a:p>
      </cdr:txBody>
    </cdr:sp>
  </cdr:relSizeAnchor>
  <cdr:relSizeAnchor xmlns:cdr="http://schemas.openxmlformats.org/drawingml/2006/chartDrawing">
    <cdr:from>
      <cdr:x>0</cdr:x>
      <cdr:y>0.04063</cdr:y>
    </cdr:from>
    <cdr:to>
      <cdr:x>0.0487</cdr:x>
      <cdr:y>0.71563</cdr:y>
    </cdr:to>
    <cdr:sp macro="" textlink="">
      <cdr:nvSpPr>
        <cdr:cNvPr id="3" name="TextBox 2"/>
        <cdr:cNvSpPr txBox="1"/>
      </cdr:nvSpPr>
      <cdr:spPr>
        <a:xfrm xmlns:a="http://schemas.openxmlformats.org/drawingml/2006/main">
          <a:off x="0" y="123825"/>
          <a:ext cx="266700" cy="2057400"/>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en-AU" altLang="zh-CN" sz="1100"/>
            <a:t>share of capital</a:t>
          </a:r>
          <a:r>
            <a:rPr lang="en-AU" altLang="zh-CN" sz="1100" baseline="0"/>
            <a:t> input</a:t>
          </a:r>
          <a:endParaRPr lang="zh-CN" altLang="en-US" sz="1100"/>
        </a:p>
      </cdr:txBody>
    </cdr:sp>
  </cdr:relSizeAnchor>
</c:userShapes>
</file>

<file path=ppt/drawings/drawing4.xml><?xml version="1.0" encoding="utf-8"?>
<c:userShapes xmlns:c="http://schemas.openxmlformats.org/drawingml/2006/chart">
  <cdr:relSizeAnchor xmlns:cdr="http://schemas.openxmlformats.org/drawingml/2006/chartDrawing">
    <cdr:from>
      <cdr:x>0.14946</cdr:x>
      <cdr:y>0.29154</cdr:y>
    </cdr:from>
    <cdr:to>
      <cdr:x>0.75655</cdr:x>
      <cdr:y>0.61808</cdr:y>
    </cdr:to>
    <cdr:cxnSp macro="">
      <cdr:nvCxnSpPr>
        <cdr:cNvPr id="3" name="Straight Connector 2">
          <a:extLst xmlns:a="http://schemas.openxmlformats.org/drawingml/2006/main">
            <a:ext uri="{FF2B5EF4-FFF2-40B4-BE49-F238E27FC236}">
              <a16:creationId xmlns:a16="http://schemas.microsoft.com/office/drawing/2014/main" id="{64983896-AF86-4AE9-9A4A-FC4FBD306D82}"/>
            </a:ext>
          </a:extLst>
        </cdr:cNvPr>
        <cdr:cNvCxnSpPr/>
      </cdr:nvCxnSpPr>
      <cdr:spPr>
        <a:xfrm xmlns:a="http://schemas.openxmlformats.org/drawingml/2006/main">
          <a:off x="923926" y="952499"/>
          <a:ext cx="3752850" cy="1066800"/>
        </a:xfrm>
        <a:prstGeom xmlns:a="http://schemas.openxmlformats.org/drawingml/2006/main" prst="line">
          <a:avLst/>
        </a:prstGeom>
        <a:ln xmlns:a="http://schemas.openxmlformats.org/drawingml/2006/main">
          <a:solidFill>
            <a:schemeClr val="tx1"/>
          </a:solidFill>
          <a:prstDash val="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0.33898</cdr:x>
      <cdr:y>0.90087</cdr:y>
    </cdr:from>
    <cdr:to>
      <cdr:x>0.54083</cdr:x>
      <cdr:y>0.97959</cdr:y>
    </cdr:to>
    <cdr:sp macro="" textlink="">
      <cdr:nvSpPr>
        <cdr:cNvPr id="4" name="TextBox 3"/>
        <cdr:cNvSpPr txBox="1"/>
      </cdr:nvSpPr>
      <cdr:spPr>
        <a:xfrm xmlns:a="http://schemas.openxmlformats.org/drawingml/2006/main">
          <a:off x="2095501" y="2943224"/>
          <a:ext cx="1247775" cy="2571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AU" altLang="zh-CN" sz="1100"/>
            <a:t>Initial TFP level</a:t>
          </a:r>
          <a:endParaRPr lang="zh-CN" altLang="en-US" sz="1100"/>
        </a:p>
      </cdr:txBody>
    </cdr:sp>
  </cdr:relSizeAnchor>
  <cdr:relSizeAnchor xmlns:cdr="http://schemas.openxmlformats.org/drawingml/2006/chartDrawing">
    <cdr:from>
      <cdr:x>0.00462</cdr:x>
      <cdr:y>0.06706</cdr:y>
    </cdr:from>
    <cdr:to>
      <cdr:x>0.05547</cdr:x>
      <cdr:y>0.62682</cdr:y>
    </cdr:to>
    <cdr:sp macro="" textlink="">
      <cdr:nvSpPr>
        <cdr:cNvPr id="5" name="TextBox 4"/>
        <cdr:cNvSpPr txBox="1"/>
      </cdr:nvSpPr>
      <cdr:spPr>
        <a:xfrm xmlns:a="http://schemas.openxmlformats.org/drawingml/2006/main">
          <a:off x="28576" y="219074"/>
          <a:ext cx="314325" cy="1828800"/>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en-AU" altLang="zh-CN" sz="1100"/>
            <a:t>Annual TFP Growth</a:t>
          </a:r>
          <a:r>
            <a:rPr lang="en-AU" altLang="zh-CN" sz="1100" baseline="0"/>
            <a:t> (%)</a:t>
          </a:r>
          <a:endParaRPr lang="zh-CN" altLang="en-US" sz="1100"/>
        </a:p>
      </cdr:txBody>
    </cdr:sp>
  </cdr:relSizeAnchor>
</c:userShapes>
</file>

<file path=ppt/drawings/drawing5.xml><?xml version="1.0" encoding="utf-8"?>
<c:userShapes xmlns:c="http://schemas.openxmlformats.org/drawingml/2006/chart">
  <cdr:relSizeAnchor xmlns:cdr="http://schemas.openxmlformats.org/drawingml/2006/chartDrawing">
    <cdr:from>
      <cdr:x>0.504</cdr:x>
      <cdr:y>0.92021</cdr:y>
    </cdr:from>
    <cdr:to>
      <cdr:x>0.68092</cdr:x>
      <cdr:y>1</cdr:y>
    </cdr:to>
    <cdr:sp macro="" textlink="">
      <cdr:nvSpPr>
        <cdr:cNvPr id="2" name="TextBox 1"/>
        <cdr:cNvSpPr txBox="1"/>
      </cdr:nvSpPr>
      <cdr:spPr>
        <a:xfrm xmlns:a="http://schemas.openxmlformats.org/drawingml/2006/main">
          <a:off x="4010197" y="3365760"/>
          <a:ext cx="1407693" cy="29184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zh-CN" sz="1100" dirty="0"/>
            <a:t>Year</a:t>
          </a:r>
          <a:endParaRPr lang="zh-CN" altLang="en-US" sz="1100" dirty="0"/>
        </a:p>
      </cdr:txBody>
    </cdr:sp>
  </cdr:relSizeAnchor>
  <cdr:relSizeAnchor xmlns:cdr="http://schemas.openxmlformats.org/drawingml/2006/chartDrawing">
    <cdr:from>
      <cdr:x>0.00154</cdr:x>
      <cdr:y>0.20479</cdr:y>
    </cdr:from>
    <cdr:to>
      <cdr:x>0.04308</cdr:x>
      <cdr:y>0.61968</cdr:y>
    </cdr:to>
    <cdr:sp macro="" textlink="">
      <cdr:nvSpPr>
        <cdr:cNvPr id="3" name="TextBox 2"/>
        <cdr:cNvSpPr txBox="1"/>
      </cdr:nvSpPr>
      <cdr:spPr>
        <a:xfrm xmlns:a="http://schemas.openxmlformats.org/drawingml/2006/main">
          <a:off x="9525" y="733425"/>
          <a:ext cx="257175" cy="1485900"/>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en-US" altLang="zh-CN" sz="1100"/>
            <a:t>Capital Input</a:t>
          </a:r>
          <a:endParaRPr lang="zh-CN" altLang="en-US" sz="110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Shape 40"/>
          <p:cNvSpPr>
            <a:spLocks noGrp="1" noRot="1" noChangeAspect="1"/>
          </p:cNvSpPr>
          <p:nvPr>
            <p:ph type="sldImg"/>
          </p:nvPr>
        </p:nvSpPr>
        <p:spPr>
          <a:xfrm>
            <a:off x="1143000" y="685800"/>
            <a:ext cx="4572000" cy="3429000"/>
          </a:xfrm>
          <a:prstGeom prst="rect">
            <a:avLst/>
          </a:prstGeom>
        </p:spPr>
        <p:txBody>
          <a:bodyPr/>
          <a:lstStyle/>
          <a:p>
            <a:endParaRPr/>
          </a:p>
        </p:txBody>
      </p:sp>
      <p:sp>
        <p:nvSpPr>
          <p:cNvPr id="41" name="Shape 4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a:latin typeface="+mn-lt"/>
        <a:ea typeface="+mn-ea"/>
        <a:cs typeface="+mn-cs"/>
        <a:sym typeface="Helvetica Neue"/>
      </a:defRPr>
    </a:lvl1pPr>
    <a:lvl2pPr indent="228600" latinLnBrk="0">
      <a:defRPr>
        <a:latin typeface="+mn-lt"/>
        <a:ea typeface="+mn-ea"/>
        <a:cs typeface="+mn-cs"/>
        <a:sym typeface="Helvetica Neue"/>
      </a:defRPr>
    </a:lvl2pPr>
    <a:lvl3pPr indent="457200" latinLnBrk="0">
      <a:defRPr>
        <a:latin typeface="+mn-lt"/>
        <a:ea typeface="+mn-ea"/>
        <a:cs typeface="+mn-cs"/>
        <a:sym typeface="Helvetica Neue"/>
      </a:defRPr>
    </a:lvl3pPr>
    <a:lvl4pPr indent="685800" latinLnBrk="0">
      <a:defRPr>
        <a:latin typeface="+mn-lt"/>
        <a:ea typeface="+mn-ea"/>
        <a:cs typeface="+mn-cs"/>
        <a:sym typeface="Helvetica Neue"/>
      </a:defRPr>
    </a:lvl4pPr>
    <a:lvl5pPr indent="914400" latinLnBrk="0">
      <a:defRPr>
        <a:latin typeface="+mn-lt"/>
        <a:ea typeface="+mn-ea"/>
        <a:cs typeface="+mn-cs"/>
        <a:sym typeface="Helvetica Neue"/>
      </a:defRPr>
    </a:lvl5pPr>
    <a:lvl6pPr indent="1143000" latinLnBrk="0">
      <a:defRPr>
        <a:latin typeface="+mn-lt"/>
        <a:ea typeface="+mn-ea"/>
        <a:cs typeface="+mn-cs"/>
        <a:sym typeface="Helvetica Neue"/>
      </a:defRPr>
    </a:lvl6pPr>
    <a:lvl7pPr indent="1371600" latinLnBrk="0">
      <a:defRPr>
        <a:latin typeface="+mn-lt"/>
        <a:ea typeface="+mn-ea"/>
        <a:cs typeface="+mn-cs"/>
        <a:sym typeface="Helvetica Neue"/>
      </a:defRPr>
    </a:lvl7pPr>
    <a:lvl8pPr indent="1600200" latinLnBrk="0">
      <a:defRPr>
        <a:latin typeface="+mn-lt"/>
        <a:ea typeface="+mn-ea"/>
        <a:cs typeface="+mn-cs"/>
        <a:sym typeface="Helvetica Neue"/>
      </a:defRPr>
    </a:lvl8pPr>
    <a:lvl9pPr indent="1828800" latinLnBrk="0">
      <a:defRPr>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90895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2" name="标题文本"/>
          <p:cNvSpPr txBox="1">
            <a:spLocks noGrp="1"/>
          </p:cNvSpPr>
          <p:nvPr>
            <p:ph type="title"/>
          </p:nvPr>
        </p:nvSpPr>
        <p:spPr>
          <a:prstGeom prst="rect">
            <a:avLst/>
          </a:prstGeom>
        </p:spPr>
        <p:txBody>
          <a:bodyPr/>
          <a:lstStyle/>
          <a:p>
            <a:r>
              <a:t>标题文本</a:t>
            </a:r>
          </a:p>
        </p:txBody>
      </p:sp>
      <p:sp>
        <p:nvSpPr>
          <p:cNvPr id="13"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1_Default">
    <p:spTree>
      <p:nvGrpSpPr>
        <p:cNvPr id="1" name=""/>
        <p:cNvGrpSpPr/>
        <p:nvPr/>
      </p:nvGrpSpPr>
      <p:grpSpPr>
        <a:xfrm>
          <a:off x="0" y="0"/>
          <a:ext cx="0" cy="0"/>
          <a:chOff x="0" y="0"/>
          <a:chExt cx="0" cy="0"/>
        </a:xfrm>
      </p:grpSpPr>
      <p:sp>
        <p:nvSpPr>
          <p:cNvPr id="1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75811128"/>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Untitled-12.jpeg" descr="Untitled-12.jpeg"/>
          <p:cNvPicPr>
            <a:picLocks noChangeAspect="1"/>
          </p:cNvPicPr>
          <p:nvPr/>
        </p:nvPicPr>
        <p:blipFill>
          <a:blip r:embed="rId4"/>
          <a:stretch>
            <a:fillRect/>
          </a:stretch>
        </p:blipFill>
        <p:spPr>
          <a:xfrm>
            <a:off x="0" y="0"/>
            <a:ext cx="9144000" cy="6858000"/>
          </a:xfrm>
          <a:prstGeom prst="rect">
            <a:avLst/>
          </a:prstGeom>
          <a:ln w="12700">
            <a:miter lim="400000"/>
          </a:ln>
        </p:spPr>
      </p:pic>
      <p:sp>
        <p:nvSpPr>
          <p:cNvPr id="3" name="标题文本"/>
          <p:cNvSpPr txBox="1">
            <a:spLocks noGrp="1"/>
          </p:cNvSpPr>
          <p:nvPr>
            <p:ph type="title"/>
          </p:nvPr>
        </p:nvSpPr>
        <p:spPr>
          <a:xfrm>
            <a:off x="457200" y="274637"/>
            <a:ext cx="8229600" cy="792163"/>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p>
            <a:r>
              <a:t>标题文本</a:t>
            </a:r>
          </a:p>
        </p:txBody>
      </p:sp>
      <p:sp>
        <p:nvSpPr>
          <p:cNvPr id="4" name="正文级别 1…"/>
          <p:cNvSpPr txBox="1">
            <a:spLocks noGrp="1"/>
          </p:cNvSpPr>
          <p:nvPr>
            <p:ph type="body" idx="1"/>
          </p:nvPr>
        </p:nvSpPr>
        <p:spPr>
          <a:xfrm>
            <a:off x="457200" y="1219200"/>
            <a:ext cx="8229600" cy="4419600"/>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r>
              <a:t>正文级别 1</a:t>
            </a:r>
          </a:p>
          <a:p>
            <a:pPr lvl="1"/>
            <a:r>
              <a:t>正文级别 2</a:t>
            </a:r>
          </a:p>
          <a:p>
            <a:pPr lvl="2"/>
            <a:r>
              <a:t>正文级别 3</a:t>
            </a:r>
          </a:p>
          <a:p>
            <a:pPr lvl="3"/>
            <a:r>
              <a:t>正文级别 4</a:t>
            </a:r>
          </a:p>
          <a:p>
            <a:pPr lvl="4"/>
            <a:r>
              <a:t>正文级别 5</a:t>
            </a:r>
          </a:p>
        </p:txBody>
      </p:sp>
      <p:sp>
        <p:nvSpPr>
          <p:cNvPr id="5" name="幻灯片编号"/>
          <p:cNvSpPr txBox="1">
            <a:spLocks noGrp="1"/>
          </p:cNvSpPr>
          <p:nvPr>
            <p:ph type="sldNum" sz="quarter" idx="2"/>
          </p:nvPr>
        </p:nvSpPr>
        <p:spPr>
          <a:xfrm>
            <a:off x="4419600" y="6172200"/>
            <a:ext cx="2133600" cy="368301"/>
          </a:xfrm>
          <a:prstGeom prst="rect">
            <a:avLst/>
          </a:prstGeom>
          <a:ln w="12700">
            <a:miter lim="400000"/>
          </a:ln>
        </p:spPr>
        <p:txBody>
          <a:bodyPr wrap="none" lIns="45719" rIns="45719" anchor="ctr">
            <a:spAutoFit/>
          </a:bodyPr>
          <a:lstStyle>
            <a:lvl1pPr algn="r">
              <a:defRPr sz="12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Lst>
  <p:transition spd="med"/>
  <p:txStyles>
    <p:titleStyle>
      <a:lvl1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2pPr>
      <a:lvl3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3pPr>
      <a:lvl4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4pPr>
      <a:lvl5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5pPr>
      <a:lvl6pPr marL="0" marR="0" indent="4572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6pPr>
      <a:lvl7pPr marL="0" marR="0" indent="9144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7pPr>
      <a:lvl8pPr marL="0" marR="0" indent="13716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8pPr>
      <a:lvl9pPr marL="0" marR="0" indent="18288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9pPr>
    </p:titleStyle>
    <p:bodyStyle>
      <a:lvl1pPr marL="342900" marR="0" indent="-34290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Arial"/>
          <a:ea typeface="Arial"/>
          <a:cs typeface="Arial"/>
          <a:sym typeface="Arial"/>
        </a:defRPr>
      </a:lvl1pPr>
      <a:lvl2pPr marL="783771" marR="0" indent="-326571"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Arial"/>
          <a:ea typeface="Arial"/>
          <a:cs typeface="Arial"/>
          <a:sym typeface="Arial"/>
        </a:defRPr>
      </a:lvl2pPr>
      <a:lvl3pPr marL="1219200" marR="0" indent="-30480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Arial"/>
          <a:ea typeface="Arial"/>
          <a:cs typeface="Arial"/>
          <a:sym typeface="Arial"/>
        </a:defRPr>
      </a:lvl3pPr>
      <a:lvl4pPr marL="1737360" marR="0" indent="-36576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Arial"/>
          <a:ea typeface="Arial"/>
          <a:cs typeface="Arial"/>
          <a:sym typeface="Arial"/>
        </a:defRPr>
      </a:lvl4pPr>
      <a:lvl5pPr marL="2235200" marR="0" indent="-40640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Arial"/>
          <a:ea typeface="Arial"/>
          <a:cs typeface="Arial"/>
          <a:sym typeface="Arial"/>
        </a:defRPr>
      </a:lvl5pPr>
      <a:lvl6pPr marL="2692400" marR="0" indent="-40640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Arial"/>
          <a:ea typeface="Arial"/>
          <a:cs typeface="Arial"/>
          <a:sym typeface="Arial"/>
        </a:defRPr>
      </a:lvl6pPr>
      <a:lvl7pPr marL="3149600" marR="0" indent="-40640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Arial"/>
          <a:ea typeface="Arial"/>
          <a:cs typeface="Arial"/>
          <a:sym typeface="Arial"/>
        </a:defRPr>
      </a:lvl7pPr>
      <a:lvl8pPr marL="3606800" marR="0" indent="-40640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Arial"/>
          <a:ea typeface="Arial"/>
          <a:cs typeface="Arial"/>
          <a:sym typeface="Arial"/>
        </a:defRPr>
      </a:lvl8pPr>
      <a:lvl9pPr marL="4064000" marR="0" indent="-40640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5"/>
          <p:cNvSpPr txBox="1"/>
          <p:nvPr/>
        </p:nvSpPr>
        <p:spPr>
          <a:xfrm>
            <a:off x="1484435" y="4496325"/>
            <a:ext cx="6210300" cy="646327"/>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a:latin typeface="Calibri"/>
                <a:ea typeface="Calibri"/>
                <a:cs typeface="Calibri"/>
                <a:sym typeface="Calibri"/>
              </a:defRPr>
            </a:pPr>
            <a:r>
              <a:rPr lang="en-US" dirty="0"/>
              <a:t>OECD Workshop 2019</a:t>
            </a:r>
          </a:p>
          <a:p>
            <a:pPr algn="ctr">
              <a:defRPr>
                <a:latin typeface="Calibri"/>
                <a:ea typeface="Calibri"/>
                <a:cs typeface="Calibri"/>
                <a:sym typeface="Calibri"/>
              </a:defRPr>
            </a:pPr>
            <a:r>
              <a:rPr lang="en-US" dirty="0"/>
              <a:t>University of Maryland</a:t>
            </a:r>
            <a:endParaRPr dirty="0"/>
          </a:p>
        </p:txBody>
      </p:sp>
      <p:sp>
        <p:nvSpPr>
          <p:cNvPr id="45" name="V. Eldon Ball…"/>
          <p:cNvSpPr txBox="1"/>
          <p:nvPr/>
        </p:nvSpPr>
        <p:spPr>
          <a:xfrm>
            <a:off x="1710103" y="3186951"/>
            <a:ext cx="5758964" cy="923326"/>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1200" b="1"/>
            </a:pPr>
            <a:r>
              <a:rPr lang="en-US" sz="1400" dirty="0"/>
              <a:t>Eldon V. Ball</a:t>
            </a:r>
          </a:p>
          <a:p>
            <a:pPr algn="ctr">
              <a:defRPr sz="1200" b="1"/>
            </a:pPr>
            <a:r>
              <a:rPr lang="en-AU" sz="1400" dirty="0"/>
              <a:t>and</a:t>
            </a:r>
          </a:p>
          <a:p>
            <a:pPr algn="ctr">
              <a:defRPr sz="1200" b="1"/>
            </a:pPr>
            <a:r>
              <a:rPr sz="1400" dirty="0"/>
              <a:t>Yu Sheng</a:t>
            </a:r>
            <a:endParaRPr lang="en-US" sz="1400" dirty="0"/>
          </a:p>
          <a:p>
            <a:pPr algn="ctr">
              <a:defRPr sz="1200" b="1"/>
            </a:pPr>
            <a:endParaRPr dirty="0"/>
          </a:p>
        </p:txBody>
      </p:sp>
      <p:sp>
        <p:nvSpPr>
          <p:cNvPr id="46" name="Title 1"/>
          <p:cNvSpPr txBox="1"/>
          <p:nvPr/>
        </p:nvSpPr>
        <p:spPr>
          <a:xfrm>
            <a:off x="474785" y="1132368"/>
            <a:ext cx="8229600" cy="178549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ormAutofit/>
          </a:bodyPr>
          <a:lstStyle/>
          <a:p>
            <a:pPr algn="ctr" defTabSz="627644">
              <a:defRPr sz="2106" b="1">
                <a:solidFill>
                  <a:schemeClr val="accent5">
                    <a:satOff val="-6843"/>
                    <a:lumOff val="-10705"/>
                  </a:schemeClr>
                </a:solidFill>
              </a:defRPr>
            </a:pPr>
            <a:r>
              <a:rPr lang="en-US" altLang="zh-CN" sz="2800" dirty="0"/>
              <a:t>Measure and Compare </a:t>
            </a:r>
            <a:r>
              <a:rPr sz="2800" dirty="0"/>
              <a:t>Capital </a:t>
            </a:r>
            <a:r>
              <a:rPr lang="en-US" sz="2800" dirty="0"/>
              <a:t>Stock and Capital </a:t>
            </a:r>
            <a:r>
              <a:rPr sz="2800" dirty="0"/>
              <a:t>Input in </a:t>
            </a:r>
          </a:p>
          <a:p>
            <a:pPr algn="ctr" defTabSz="627644">
              <a:defRPr sz="2106" b="1">
                <a:solidFill>
                  <a:schemeClr val="accent5">
                    <a:satOff val="-6843"/>
                    <a:lumOff val="-10705"/>
                  </a:schemeClr>
                </a:solidFill>
              </a:defRPr>
            </a:pPr>
            <a:r>
              <a:rPr sz="2800" dirty="0"/>
              <a:t>Agriculture</a:t>
            </a:r>
            <a:r>
              <a:rPr lang="en-US" sz="2800" dirty="0"/>
              <a:t> of OECD Countries</a:t>
            </a:r>
            <a:br>
              <a:rPr dirty="0"/>
            </a:b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64504" y="1137683"/>
            <a:ext cx="8232736" cy="4327451"/>
          </a:xfrm>
          <a:prstGeom prst="rect">
            <a:avLst/>
          </a:prstGeom>
        </p:spPr>
      </p:pic>
      <p:sp>
        <p:nvSpPr>
          <p:cNvPr id="3" name="Is the recent agricultural price rise because productivity growth has been slowing down?"/>
          <p:cNvSpPr txBox="1">
            <a:spLocks/>
          </p:cNvSpPr>
          <p:nvPr/>
        </p:nvSpPr>
        <p:spPr>
          <a:xfrm>
            <a:off x="823573" y="345830"/>
            <a:ext cx="7914599" cy="1025770"/>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lvl1pPr marL="0" marR="0" indent="0" algn="ctr" defTabSz="914400" rtl="0" latinLnBrk="0">
              <a:lnSpc>
                <a:spcPct val="90000"/>
              </a:lnSpc>
              <a:spcBef>
                <a:spcPts val="0"/>
              </a:spcBef>
              <a:spcAft>
                <a:spcPts val="0"/>
              </a:spcAft>
              <a:buClrTx/>
              <a:buSzTx/>
              <a:buFontTx/>
              <a:buNone/>
              <a:tabLst/>
              <a:defRPr sz="2200" b="0" i="0" u="none" strike="noStrike" cap="none" spc="0" baseline="0">
                <a:ln>
                  <a:noFill/>
                </a:ln>
                <a:solidFill>
                  <a:srgbClr val="000000"/>
                </a:solidFill>
                <a:uFillTx/>
                <a:latin typeface="等线 Light"/>
                <a:ea typeface="等线 Light"/>
                <a:cs typeface="等线 Light"/>
                <a:sym typeface="等线 Light"/>
              </a:defRPr>
            </a:lvl1pPr>
            <a:lvl2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2pPr>
            <a:lvl3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3pPr>
            <a:lvl4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4pPr>
            <a:lvl5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5pPr>
            <a:lvl6pPr marL="0" marR="0" indent="4572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6pPr>
            <a:lvl7pPr marL="0" marR="0" indent="9144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7pPr>
            <a:lvl8pPr marL="0" marR="0" indent="13716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8pPr>
            <a:lvl9pPr marL="0" marR="0" indent="18288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9pPr>
          </a:lstStyle>
          <a:p>
            <a:pPr hangingPunct="1"/>
            <a:r>
              <a:rPr lang="en-US" dirty="0"/>
              <a:t>Comparing different assumptions of age-efficiency profiles</a:t>
            </a:r>
          </a:p>
        </p:txBody>
      </p:sp>
      <p:sp>
        <p:nvSpPr>
          <p:cNvPr id="4" name="TextBox 3"/>
          <p:cNvSpPr txBox="1"/>
          <p:nvPr/>
        </p:nvSpPr>
        <p:spPr>
          <a:xfrm>
            <a:off x="823572" y="5528930"/>
            <a:ext cx="3397553"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800" b="0" i="0" u="none" strike="noStrike" cap="none" spc="0" normalizeH="0" baseline="0">
                <a:ln>
                  <a:noFill/>
                </a:ln>
                <a:solidFill>
                  <a:srgbClr val="000000"/>
                </a:solidFill>
                <a:effectLst/>
                <a:uFillTx/>
                <a:latin typeface="Arial"/>
                <a:ea typeface="Arial"/>
                <a:cs typeface="Arial"/>
                <a:sym typeface="Arial"/>
              </a:rPr>
              <a:t>Source:</a:t>
            </a:r>
            <a:r>
              <a:rPr kumimoji="0" lang="en-US" sz="1800" b="0" i="0" u="none" strike="noStrike" cap="none" spc="0" normalizeH="0">
                <a:ln>
                  <a:noFill/>
                </a:ln>
                <a:solidFill>
                  <a:srgbClr val="000000"/>
                </a:solidFill>
                <a:effectLst/>
                <a:uFillTx/>
                <a:latin typeface="Arial"/>
                <a:ea typeface="Arial"/>
                <a:cs typeface="Arial"/>
                <a:sym typeface="Arial"/>
              </a:rPr>
              <a:t> </a:t>
            </a:r>
            <a:r>
              <a:rPr kumimoji="0" lang="en-US" sz="1800" b="0" i="0" u="none" strike="noStrike" cap="none" spc="0" normalizeH="0" baseline="0">
                <a:ln>
                  <a:noFill/>
                </a:ln>
                <a:solidFill>
                  <a:srgbClr val="000000"/>
                </a:solidFill>
                <a:effectLst/>
                <a:uFillTx/>
                <a:latin typeface="Arial"/>
                <a:ea typeface="Arial"/>
                <a:cs typeface="Arial"/>
                <a:sym typeface="Arial"/>
              </a:rPr>
              <a:t>Baldwin</a:t>
            </a:r>
            <a:r>
              <a:rPr kumimoji="0" lang="en-US" sz="1800" b="0" i="0" u="none" strike="noStrike" cap="none" spc="0" normalizeH="0">
                <a:ln>
                  <a:noFill/>
                </a:ln>
                <a:solidFill>
                  <a:srgbClr val="000000"/>
                </a:solidFill>
                <a:effectLst/>
                <a:uFillTx/>
                <a:latin typeface="Arial"/>
                <a:ea typeface="Arial"/>
                <a:cs typeface="Arial"/>
                <a:sym typeface="Arial"/>
              </a:rPr>
              <a:t> </a:t>
            </a:r>
            <a:r>
              <a:rPr kumimoji="0" lang="en-US" sz="1800" b="0" i="0" u="none" strike="noStrike" cap="none" spc="0" normalizeH="0" dirty="0">
                <a:ln>
                  <a:noFill/>
                </a:ln>
                <a:solidFill>
                  <a:srgbClr val="000000"/>
                </a:solidFill>
                <a:effectLst/>
                <a:uFillTx/>
                <a:latin typeface="Arial"/>
                <a:ea typeface="Arial"/>
                <a:cs typeface="Arial"/>
                <a:sym typeface="Arial"/>
              </a:rPr>
              <a:t>and </a:t>
            </a:r>
            <a:r>
              <a:rPr kumimoji="0" lang="en-US" sz="1800" b="0" i="0" u="none" strike="noStrike" cap="none" spc="0" normalizeH="0" dirty="0" err="1">
                <a:ln>
                  <a:noFill/>
                </a:ln>
                <a:solidFill>
                  <a:srgbClr val="000000"/>
                </a:solidFill>
                <a:effectLst/>
                <a:uFillTx/>
                <a:latin typeface="Arial"/>
                <a:ea typeface="Arial"/>
                <a:cs typeface="Arial"/>
                <a:sym typeface="Arial"/>
              </a:rPr>
              <a:t>Gu</a:t>
            </a:r>
            <a:r>
              <a:rPr kumimoji="0" lang="en-US" sz="1800" b="0" i="0" u="none" strike="noStrike" cap="none" spc="0" normalizeH="0" dirty="0">
                <a:ln>
                  <a:noFill/>
                </a:ln>
                <a:solidFill>
                  <a:srgbClr val="000000"/>
                </a:solidFill>
                <a:effectLst/>
                <a:uFillTx/>
                <a:latin typeface="Arial"/>
                <a:ea typeface="Arial"/>
                <a:cs typeface="Arial"/>
                <a:sym typeface="Arial"/>
              </a:rPr>
              <a:t> (2007)</a:t>
            </a:r>
            <a:endParaRPr kumimoji="0" lang="en-US" sz="1800" b="0" i="0" u="none" strike="noStrike" cap="none" spc="0" normalizeH="0" baseline="0" dirty="0">
              <a:ln>
                <a:noFill/>
              </a:ln>
              <a:solidFill>
                <a:srgbClr val="000000"/>
              </a:solidFill>
              <a:effectLst/>
              <a:uFillTx/>
              <a:latin typeface="Arial"/>
              <a:ea typeface="Arial"/>
              <a:cs typeface="Arial"/>
              <a:sym typeface="Arial"/>
            </a:endParaRPr>
          </a:p>
        </p:txBody>
      </p:sp>
    </p:spTree>
    <p:extLst>
      <p:ext uri="{BB962C8B-B14F-4D97-AF65-F5344CB8AC3E}">
        <p14:creationId xmlns:p14="http://schemas.microsoft.com/office/powerpoint/2010/main" val="207399814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his function is a form of a rectangular hyperbola that provides a…"/>
          <p:cNvSpPr txBox="1"/>
          <p:nvPr/>
        </p:nvSpPr>
        <p:spPr>
          <a:xfrm>
            <a:off x="594946" y="1395523"/>
            <a:ext cx="7924800" cy="300412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buSzPct val="100000"/>
              <a:buFont typeface="Arial"/>
              <a:buChar char="➢"/>
              <a:defRPr sz="2000"/>
            </a:pPr>
            <a:r>
              <a:rPr dirty="0"/>
              <a:t>This function is a form of a rectangular hyperbola that provides a</a:t>
            </a:r>
          </a:p>
          <a:p>
            <a:pPr marL="342900" indent="-342900">
              <a:defRPr sz="2000"/>
            </a:pPr>
            <a:r>
              <a:rPr dirty="0"/>
              <a:t>     general model incorporating several types of depreciation as</a:t>
            </a:r>
          </a:p>
          <a:p>
            <a:pPr marL="342900" indent="-342900">
              <a:defRPr sz="2000"/>
            </a:pPr>
            <a:r>
              <a:rPr dirty="0"/>
              <a:t>     special cases</a:t>
            </a:r>
          </a:p>
          <a:p>
            <a:pPr marL="342900" indent="-342900">
              <a:defRPr sz="2000"/>
            </a:pPr>
            <a:endParaRPr dirty="0"/>
          </a:p>
          <a:p>
            <a:pPr marL="342900" indent="-342900">
              <a:buSzPct val="100000"/>
              <a:buFont typeface="Arial"/>
              <a:buChar char="➢"/>
              <a:defRPr sz="2000"/>
            </a:pPr>
            <a:r>
              <a:rPr dirty="0"/>
              <a:t>The value of β is restricted only to values less than or equal to one</a:t>
            </a:r>
          </a:p>
          <a:p>
            <a:pPr marL="342900" indent="-342900">
              <a:defRPr sz="2000"/>
            </a:pPr>
            <a:endParaRPr dirty="0"/>
          </a:p>
          <a:p>
            <a:pPr marL="342900" indent="-342900">
              <a:buSzPct val="100000"/>
              <a:buFont typeface="Arial"/>
              <a:buChar char="➢"/>
              <a:defRPr sz="2000"/>
            </a:pPr>
            <a:r>
              <a:rPr dirty="0"/>
              <a:t>For values of β greater than zero, the function </a:t>
            </a:r>
            <a:r>
              <a:rPr i="1" dirty="0"/>
              <a:t>d</a:t>
            </a:r>
            <a:r>
              <a:rPr dirty="0"/>
              <a:t> approaches zero at an increasing rate</a:t>
            </a:r>
          </a:p>
          <a:p>
            <a:pPr marL="342900" indent="-342900">
              <a:defRPr sz="2000"/>
            </a:pPr>
            <a:endParaRPr dirty="0"/>
          </a:p>
          <a:p>
            <a:pPr marL="342900" indent="-342900">
              <a:buSzPct val="100000"/>
              <a:buFont typeface="Arial"/>
              <a:buChar char="➢"/>
              <a:defRPr sz="2000"/>
            </a:pPr>
            <a:r>
              <a:rPr dirty="0"/>
              <a:t>For values less than zero, </a:t>
            </a:r>
            <a:r>
              <a:rPr i="1" dirty="0"/>
              <a:t>d</a:t>
            </a:r>
            <a:r>
              <a:rPr dirty="0"/>
              <a:t> approaches zero at a decreasing rate</a:t>
            </a:r>
          </a:p>
        </p:txBody>
      </p:sp>
      <p:sp>
        <p:nvSpPr>
          <p:cNvPr id="4" name="Title 1"/>
          <p:cNvSpPr>
            <a:spLocks noGrp="1"/>
          </p:cNvSpPr>
          <p:nvPr>
            <p:ph type="title"/>
          </p:nvPr>
        </p:nvSpPr>
        <p:spPr>
          <a:xfrm>
            <a:off x="442546" y="285270"/>
            <a:ext cx="8229600" cy="671661"/>
          </a:xfrm>
        </p:spPr>
        <p:txBody>
          <a:bodyPr>
            <a:normAutofit/>
          </a:bodyPr>
          <a:lstStyle/>
          <a:p>
            <a:r>
              <a:rPr lang="en-US" sz="3200" b="1" dirty="0"/>
              <a:t>Age-efficiency Profile: Parameter</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wo studies (Penson, Hughes, and Nelson, 1977; Romain,…"/>
          <p:cNvSpPr txBox="1"/>
          <p:nvPr/>
        </p:nvSpPr>
        <p:spPr>
          <a:xfrm>
            <a:off x="609600" y="1066800"/>
            <a:ext cx="7848600" cy="446462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buSzPct val="100000"/>
              <a:buFont typeface="Arial"/>
              <a:buChar char="➢"/>
              <a:defRPr sz="2000"/>
            </a:pPr>
            <a:r>
              <a:t>Two studies (Penson, Hughes, and Nelson, 1977; Romain, </a:t>
            </a:r>
          </a:p>
          <a:p>
            <a:pPr marL="342900" indent="-342900">
              <a:defRPr sz="2000"/>
            </a:pPr>
            <a:r>
              <a:t>     Penson, and Lambert, 1987) provide evidence that the decline in</a:t>
            </a:r>
          </a:p>
          <a:p>
            <a:pPr marL="342900" indent="-342900">
              <a:defRPr sz="2000"/>
            </a:pPr>
            <a:r>
              <a:t>     efficiency occurs more rapidly in the later years of service,</a:t>
            </a:r>
          </a:p>
          <a:p>
            <a:pPr marL="342900" indent="-342900">
              <a:defRPr sz="2000"/>
            </a:pPr>
            <a:r>
              <a:t>     corresponding to a value of β in the zero-one interval</a:t>
            </a:r>
          </a:p>
          <a:p>
            <a:pPr marL="342900" indent="-342900">
              <a:defRPr sz="2000"/>
            </a:pPr>
            <a:endParaRPr/>
          </a:p>
          <a:p>
            <a:pPr marL="342900" indent="-342900">
              <a:buSzPct val="100000"/>
              <a:buFont typeface="Arial"/>
              <a:buChar char="➢"/>
              <a:defRPr sz="2000"/>
            </a:pPr>
            <a:r>
              <a:t>The efficiency of a structure declines very slowly over most of its</a:t>
            </a:r>
          </a:p>
          <a:p>
            <a:pPr marL="342900" indent="-342900">
              <a:defRPr sz="2000"/>
            </a:pPr>
            <a:r>
              <a:t>     service life until a point is reached where the cost of repairs</a:t>
            </a:r>
          </a:p>
          <a:p>
            <a:pPr marL="342900" indent="-342900">
              <a:defRPr sz="2000"/>
            </a:pPr>
            <a:r>
              <a:t>     exceeds the increased service derived from the repairs at which</a:t>
            </a:r>
          </a:p>
          <a:p>
            <a:pPr marL="342900" indent="-342900">
              <a:defRPr sz="2000"/>
            </a:pPr>
            <a:r>
              <a:t>     point the structure is allowed to depreciate rapidly (β=0.75)</a:t>
            </a:r>
          </a:p>
          <a:p>
            <a:pPr marL="342900" indent="-342900">
              <a:defRPr sz="2000"/>
            </a:pPr>
            <a:endParaRPr/>
          </a:p>
          <a:p>
            <a:pPr marL="342900" indent="-342900">
              <a:buSzPct val="100000"/>
              <a:buFont typeface="Arial"/>
              <a:buChar char="➢"/>
              <a:defRPr sz="2000"/>
            </a:pPr>
            <a:r>
              <a:t>The decay parameter for durable equipment (β=0.5) assumes that its decline in efficiency is more uniformly distributed over the</a:t>
            </a:r>
          </a:p>
          <a:p>
            <a:pPr marL="342900" indent="-342900">
              <a:defRPr sz="2000"/>
            </a:pPr>
            <a:r>
              <a:t>     asset’s service life</a:t>
            </a:r>
          </a:p>
          <a:p>
            <a:pPr marL="342900" indent="-342900">
              <a:defRPr sz="2000"/>
            </a:pPr>
            <a:br/>
            <a:endParaRPr/>
          </a:p>
        </p:txBody>
      </p:sp>
      <p:sp>
        <p:nvSpPr>
          <p:cNvPr id="4" name="Title 1"/>
          <p:cNvSpPr>
            <a:spLocks noGrp="1"/>
          </p:cNvSpPr>
          <p:nvPr>
            <p:ph type="title"/>
          </p:nvPr>
        </p:nvSpPr>
        <p:spPr>
          <a:xfrm>
            <a:off x="442546" y="285270"/>
            <a:ext cx="8229600" cy="671661"/>
          </a:xfrm>
        </p:spPr>
        <p:txBody>
          <a:bodyPr>
            <a:normAutofit/>
          </a:bodyPr>
          <a:lstStyle/>
          <a:p>
            <a:r>
              <a:rPr lang="en-US" sz="3200" b="1" dirty="0"/>
              <a:t>Age-efficiency Profile: Parameter</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image.png" descr="image.png"/>
          <p:cNvPicPr>
            <a:picLocks noChangeAspect="1"/>
          </p:cNvPicPr>
          <p:nvPr/>
        </p:nvPicPr>
        <p:blipFill>
          <a:blip r:embed="rId2"/>
          <a:stretch>
            <a:fillRect/>
          </a:stretch>
        </p:blipFill>
        <p:spPr>
          <a:xfrm>
            <a:off x="0" y="852907"/>
            <a:ext cx="9335386" cy="4867409"/>
          </a:xfrm>
          <a:prstGeom prst="rect">
            <a:avLst/>
          </a:prstGeom>
          <a:ln w="12700">
            <a:miter lim="400000"/>
          </a:ln>
        </p:spPr>
      </p:pic>
      <p:sp>
        <p:nvSpPr>
          <p:cNvPr id="3" name="TextBox 2"/>
          <p:cNvSpPr txBox="1"/>
          <p:nvPr/>
        </p:nvSpPr>
        <p:spPr>
          <a:xfrm>
            <a:off x="701749" y="483577"/>
            <a:ext cx="8070111"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AU" altLang="zh-CN" sz="1800" b="0" i="0" u="none" strike="noStrike" cap="none" spc="0" normalizeH="0" baseline="0" dirty="0">
                <a:ln>
                  <a:noFill/>
                </a:ln>
                <a:solidFill>
                  <a:srgbClr val="000000"/>
                </a:solidFill>
                <a:effectLst/>
                <a:uFillTx/>
                <a:latin typeface="Arial"/>
                <a:ea typeface="Arial"/>
                <a:cs typeface="Arial"/>
                <a:sym typeface="Arial"/>
              </a:rPr>
              <a:t>Comparative</a:t>
            </a:r>
            <a:r>
              <a:rPr kumimoji="0" lang="en-AU" altLang="zh-CN" sz="1800" b="0" i="0" u="none" strike="noStrike" cap="none" spc="0" normalizeH="0" dirty="0">
                <a:ln>
                  <a:noFill/>
                </a:ln>
                <a:solidFill>
                  <a:srgbClr val="000000"/>
                </a:solidFill>
                <a:effectLst/>
                <a:uFillTx/>
                <a:latin typeface="Arial"/>
                <a:ea typeface="Arial"/>
                <a:cs typeface="Arial"/>
                <a:sym typeface="Arial"/>
              </a:rPr>
              <a:t> efficiency profile for the </a:t>
            </a:r>
            <a:r>
              <a:rPr kumimoji="0" lang="en-AU" altLang="zh-CN" sz="1800" b="0" i="0" u="none" strike="noStrike" cap="none" spc="0" normalizeH="0">
                <a:ln>
                  <a:noFill/>
                </a:ln>
                <a:solidFill>
                  <a:srgbClr val="000000"/>
                </a:solidFill>
                <a:effectLst/>
                <a:uFillTx/>
                <a:latin typeface="Arial"/>
                <a:ea typeface="Arial"/>
                <a:cs typeface="Arial"/>
                <a:sym typeface="Arial"/>
              </a:rPr>
              <a:t>hyperbolic depreciation assumption</a:t>
            </a:r>
            <a:endParaRPr kumimoji="0" lang="zh-CN" altLang="en-US" sz="1800" b="0" i="0" u="none" strike="noStrike" cap="none" spc="0" normalizeH="0" baseline="0" dirty="0">
              <a:ln>
                <a:noFill/>
              </a:ln>
              <a:solidFill>
                <a:srgbClr val="000000"/>
              </a:solidFill>
              <a:effectLst/>
              <a:uFillTx/>
              <a:latin typeface="Arial"/>
              <a:ea typeface="Arial"/>
              <a:cs typeface="Arial"/>
              <a:sym typeface="Arial"/>
            </a:endParaRPr>
          </a:p>
        </p:txBody>
      </p:sp>
      <p:sp>
        <p:nvSpPr>
          <p:cNvPr id="4" name="TextBox 3"/>
          <p:cNvSpPr txBox="1"/>
          <p:nvPr/>
        </p:nvSpPr>
        <p:spPr>
          <a:xfrm>
            <a:off x="876735" y="4476307"/>
            <a:ext cx="3397553"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rgbClr val="000000"/>
                </a:solidFill>
                <a:effectLst/>
                <a:uFillTx/>
                <a:latin typeface="Arial"/>
                <a:ea typeface="Arial"/>
                <a:cs typeface="Arial"/>
                <a:sym typeface="Arial"/>
              </a:rPr>
              <a:t>Source:</a:t>
            </a:r>
            <a:r>
              <a:rPr kumimoji="0" lang="en-US" sz="1800" b="0" i="0" u="none" strike="noStrike" cap="none" spc="0" normalizeH="0" dirty="0">
                <a:ln>
                  <a:noFill/>
                </a:ln>
                <a:solidFill>
                  <a:srgbClr val="000000"/>
                </a:solidFill>
                <a:effectLst/>
                <a:uFillTx/>
                <a:latin typeface="Arial"/>
                <a:ea typeface="Arial"/>
                <a:cs typeface="Arial"/>
                <a:sym typeface="Arial"/>
              </a:rPr>
              <a:t> </a:t>
            </a:r>
            <a:r>
              <a:rPr kumimoji="0" lang="en-US" sz="1800" b="0" i="0" u="none" strike="noStrike" cap="none" spc="0" normalizeH="0" baseline="0" dirty="0">
                <a:ln>
                  <a:noFill/>
                </a:ln>
                <a:solidFill>
                  <a:srgbClr val="000000"/>
                </a:solidFill>
                <a:effectLst/>
                <a:uFillTx/>
                <a:latin typeface="Arial"/>
                <a:ea typeface="Arial"/>
                <a:cs typeface="Arial"/>
                <a:sym typeface="Arial"/>
              </a:rPr>
              <a:t>Ball et</a:t>
            </a:r>
            <a:r>
              <a:rPr kumimoji="0" lang="en-US" sz="1800" b="0" i="0" u="none" strike="noStrike" cap="none" spc="0" normalizeH="0" dirty="0">
                <a:ln>
                  <a:noFill/>
                </a:ln>
                <a:solidFill>
                  <a:srgbClr val="000000"/>
                </a:solidFill>
                <a:effectLst/>
                <a:uFillTx/>
                <a:latin typeface="Arial"/>
                <a:ea typeface="Arial"/>
                <a:cs typeface="Arial"/>
                <a:sym typeface="Arial"/>
              </a:rPr>
              <a:t> al. (2008)</a:t>
            </a:r>
            <a:endParaRPr kumimoji="0" lang="en-US" sz="1800" b="0" i="0" u="none" strike="noStrike" cap="none" spc="0" normalizeH="0" baseline="0" dirty="0">
              <a:ln>
                <a:noFill/>
              </a:ln>
              <a:solidFill>
                <a:srgbClr val="000000"/>
              </a:solidFill>
              <a:effectLst/>
              <a:uFillTx/>
              <a:latin typeface="Arial"/>
              <a:ea typeface="Arial"/>
              <a:cs typeface="Arial"/>
              <a:sym typeface="Arial"/>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3" name="The other critical variable in the efficiency function is asset lifetime L…"/>
              <p:cNvSpPr txBox="1"/>
              <p:nvPr/>
            </p:nvSpPr>
            <p:spPr>
              <a:xfrm>
                <a:off x="687572" y="1072116"/>
                <a:ext cx="7848600" cy="4093424"/>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buSzPct val="100000"/>
                  <a:buFont typeface="Arial"/>
                  <a:buChar char="➢"/>
                  <a:defRPr sz="2000"/>
                </a:pPr>
                <a:r>
                  <a:rPr lang="en-US" dirty="0"/>
                  <a:t>The other critical variable in the efficiency function is asset lifetime </a:t>
                </a:r>
                <a14:m>
                  <m:oMath xmlns:m="http://schemas.openxmlformats.org/officeDocument/2006/math">
                    <m:r>
                      <a:rPr lang="en-US" i="1" dirty="0">
                        <a:latin typeface="Cambria Math" charset="0"/>
                      </a:rPr>
                      <m:t>𝐿</m:t>
                    </m:r>
                  </m:oMath>
                </a14:m>
                <a:r>
                  <a:rPr lang="en-US" i="1" dirty="0"/>
                  <a:t>.</a:t>
                </a:r>
              </a:p>
              <a:p>
                <a:pPr marL="342900" indent="-342900">
                  <a:defRPr sz="2000" i="1"/>
                </a:pPr>
                <a:endParaRPr lang="en-US" i="1" dirty="0"/>
              </a:p>
              <a:p>
                <a:pPr marL="342900" indent="-342900">
                  <a:buSzPct val="100000"/>
                  <a:buFont typeface="Arial"/>
                  <a:buChar char="➢"/>
                  <a:defRPr sz="2000"/>
                </a:pPr>
                <a:r>
                  <a:rPr lang="en-US" dirty="0"/>
                  <a:t>For each asset type, the service life </a:t>
                </a:r>
                <a14:m>
                  <m:oMath xmlns:m="http://schemas.openxmlformats.org/officeDocument/2006/math">
                    <m:r>
                      <a:rPr lang="en-US" i="1" dirty="0" smtClean="0">
                        <a:latin typeface="Cambria Math" charset="0"/>
                      </a:rPr>
                      <m:t>𝐿</m:t>
                    </m:r>
                  </m:oMath>
                </a14:m>
                <a:r>
                  <a:rPr lang="en-US" dirty="0"/>
                  <a:t> is a random variable reflecting quality differences, maintenance schedules, etc.  </a:t>
                </a:r>
              </a:p>
              <a:p>
                <a:pPr marL="342900" indent="-342900">
                  <a:defRPr sz="2000"/>
                </a:pPr>
                <a:endParaRPr lang="en-US" dirty="0"/>
              </a:p>
              <a:p>
                <a:pPr marL="342900" indent="-342900">
                  <a:buSzPct val="100000"/>
                  <a:buFont typeface="Arial"/>
                  <a:buChar char="➢"/>
                  <a:defRPr sz="2000"/>
                </a:pPr>
                <a:r>
                  <a:rPr lang="en-US" dirty="0"/>
                  <a:t>There exists some mean service life </a:t>
                </a:r>
                <a14:m>
                  <m:oMath xmlns:m="http://schemas.openxmlformats.org/officeDocument/2006/math">
                    <m:acc>
                      <m:accPr>
                        <m:chr m:val="̅"/>
                        <m:ctrlPr>
                          <a:rPr lang="en-US" i="1" smtClean="0">
                            <a:latin typeface="Cambria Math" panose="02040503050406030204" pitchFamily="18" charset="0"/>
                          </a:rPr>
                        </m:ctrlPr>
                      </m:accPr>
                      <m:e>
                        <m:r>
                          <a:rPr lang="en-US" b="0" i="1" smtClean="0">
                            <a:latin typeface="Cambria Math" charset="0"/>
                          </a:rPr>
                          <m:t>𝐿</m:t>
                        </m:r>
                      </m:e>
                    </m:acc>
                  </m:oMath>
                </a14:m>
                <a:r>
                  <a:rPr lang="en-US" dirty="0"/>
                  <a:t> around which there is a</a:t>
                </a:r>
              </a:p>
              <a:p>
                <a:pPr marL="342900" indent="-342900">
                  <a:defRPr sz="2000"/>
                </a:pPr>
                <a:r>
                  <a:rPr lang="en-US" dirty="0"/>
                  <a:t>     distribution of the actual service lives of the assets in the group.</a:t>
                </a:r>
              </a:p>
              <a:p>
                <a:pPr marL="342900" indent="-342900">
                  <a:defRPr sz="2000"/>
                </a:pPr>
                <a:endParaRPr lang="en-US" dirty="0"/>
              </a:p>
              <a:p>
                <a:pPr marL="342900" indent="-342900">
                  <a:buSzPct val="100000"/>
                  <a:buFont typeface="Arial"/>
                  <a:buChar char="➢"/>
                  <a:defRPr sz="2000"/>
                </a:pPr>
                <a:r>
                  <a:rPr lang="en-US" dirty="0"/>
                  <a:t>We assume that this distribution may be accurately depicted by the standard normal distribution truncated at points two standard    deviations before and after the mean service life.  (See Ball et al, 2008)</a:t>
                </a:r>
                <a:endParaRPr dirty="0"/>
              </a:p>
            </p:txBody>
          </p:sp>
        </mc:Choice>
        <mc:Fallback xmlns="">
          <p:sp>
            <p:nvSpPr>
              <p:cNvPr id="83" name="The other critical variable in the efficiency function is asset lifetime L…"/>
              <p:cNvSpPr txBox="1">
                <a:spLocks noRot="1" noChangeAspect="1" noMove="1" noResize="1" noEditPoints="1" noAdjustHandles="1" noChangeArrowheads="1" noChangeShapeType="1" noTextEdit="1"/>
              </p:cNvSpPr>
              <p:nvPr/>
            </p:nvSpPr>
            <p:spPr>
              <a:xfrm>
                <a:off x="687572" y="1072116"/>
                <a:ext cx="7848600" cy="4093424"/>
              </a:xfrm>
              <a:prstGeom prst="rect">
                <a:avLst/>
              </a:prstGeom>
              <a:blipFill rotWithShape="0">
                <a:blip r:embed="rId2"/>
                <a:stretch>
                  <a:fillRect l="-1399" t="-745" r="-2642" b="-1937"/>
                </a:stretch>
              </a:blipFill>
              <a:ln w="12700">
                <a:miter lim="400000"/>
              </a:ln>
              <a:extLst>
                <a:ext uri="{C572A759-6A51-4108-AA02-DFA0A04FC94B}">
                  <ma14:wrappingTextBoxFlag xmlns:ma14="http://schemas.microsoft.com/office/mac/drawingml/2011/main" val="1"/>
                </a:ext>
              </a:extLst>
            </p:spPr>
            <p:txBody>
              <a:bodyPr/>
              <a:lstStyle/>
              <a:p>
                <a:r>
                  <a:rPr lang="en-US">
                    <a:noFill/>
                  </a:rPr>
                  <a:t> </a:t>
                </a:r>
              </a:p>
            </p:txBody>
          </p:sp>
        </mc:Fallback>
      </mc:AlternateContent>
      <p:sp>
        <p:nvSpPr>
          <p:cNvPr id="4" name="Title 1"/>
          <p:cNvSpPr>
            <a:spLocks noGrp="1"/>
          </p:cNvSpPr>
          <p:nvPr>
            <p:ph type="title"/>
          </p:nvPr>
        </p:nvSpPr>
        <p:spPr>
          <a:xfrm>
            <a:off x="442546" y="285270"/>
            <a:ext cx="8229600" cy="671661"/>
          </a:xfrm>
        </p:spPr>
        <p:txBody>
          <a:bodyPr>
            <a:normAutofit fontScale="90000"/>
          </a:bodyPr>
          <a:lstStyle/>
          <a:p>
            <a:r>
              <a:rPr lang="en-US" sz="3200" b="1" dirty="0"/>
              <a:t>Age-efficiency Profile: Average service life</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Capital Rental prices…"/>
          <p:cNvSpPr txBox="1"/>
          <p:nvPr/>
        </p:nvSpPr>
        <p:spPr>
          <a:xfrm>
            <a:off x="756344" y="1035585"/>
            <a:ext cx="7845396" cy="4093424"/>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buSzPct val="100000"/>
              <a:buFont typeface="Arial"/>
              <a:buChar char="➢"/>
              <a:defRPr sz="2000"/>
            </a:pPr>
            <a:r>
              <a:rPr dirty="0"/>
              <a:t>An important innovation in measuring capital input is the rental price of capital originated by Jorgenson (1963, 1973). </a:t>
            </a:r>
            <a:endParaRPr lang="en-AU" dirty="0"/>
          </a:p>
          <a:p>
            <a:pPr>
              <a:buSzPct val="100000"/>
              <a:defRPr sz="2000"/>
            </a:pPr>
            <a:r>
              <a:rPr lang="en-AU" dirty="0"/>
              <a:t>    - </a:t>
            </a:r>
            <a:r>
              <a:rPr dirty="0"/>
              <a:t>However, this rental price is based on the particular assumption</a:t>
            </a:r>
            <a:r>
              <a:rPr lang="en-AU" dirty="0"/>
              <a:t> </a:t>
            </a:r>
            <a:r>
              <a:rPr dirty="0"/>
              <a:t>that the pattern of capacity depreciation is characterized by a decaying geometric series. </a:t>
            </a:r>
          </a:p>
          <a:p>
            <a:pPr>
              <a:buSzPct val="100000"/>
              <a:buFont typeface="Arial"/>
              <a:buChar char="➢"/>
              <a:defRPr sz="2000"/>
            </a:pPr>
            <a:endParaRPr dirty="0"/>
          </a:p>
          <a:p>
            <a:pPr>
              <a:buSzPct val="100000"/>
              <a:buFont typeface="Arial"/>
              <a:buChar char="➢"/>
              <a:defRPr sz="2000"/>
            </a:pPr>
            <a:r>
              <a:rPr lang="en-AU" dirty="0"/>
              <a:t>Our</a:t>
            </a:r>
            <a:r>
              <a:rPr dirty="0"/>
              <a:t> remaining task </a:t>
            </a:r>
            <a:r>
              <a:rPr lang="en-AU"/>
              <a:t>here </a:t>
            </a:r>
            <a:r>
              <a:t>is </a:t>
            </a:r>
            <a:r>
              <a:rPr dirty="0"/>
              <a:t>to generalize the representation of the rental price to allow for any pattern of capacity depreciation.</a:t>
            </a:r>
          </a:p>
          <a:p>
            <a:pPr>
              <a:buSzPct val="100000"/>
              <a:buFont typeface="Arial"/>
              <a:buChar char="➢"/>
              <a:defRPr sz="2000"/>
            </a:pPr>
            <a:endParaRPr dirty="0"/>
          </a:p>
          <a:p>
            <a:pPr>
              <a:buSzPct val="100000"/>
              <a:buFont typeface="Arial"/>
              <a:buChar char="➢"/>
              <a:defRPr sz="2000"/>
            </a:pPr>
            <a:r>
              <a:rPr dirty="0"/>
              <a:t>To accomplish this task, we draw on the literature on investment demand (see Arrow, 1964; Coen, 1975; </a:t>
            </a:r>
            <a:r>
              <a:rPr dirty="0" err="1"/>
              <a:t>Penson</a:t>
            </a:r>
            <a:r>
              <a:rPr dirty="0"/>
              <a:t>, Hughes, and Nelson, 1977; </a:t>
            </a:r>
            <a:r>
              <a:rPr dirty="0" err="1"/>
              <a:t>Romain</a:t>
            </a:r>
            <a:r>
              <a:rPr dirty="0"/>
              <a:t>, </a:t>
            </a:r>
            <a:r>
              <a:rPr dirty="0" err="1"/>
              <a:t>Penson</a:t>
            </a:r>
            <a:r>
              <a:rPr dirty="0"/>
              <a:t>, and Lambert, 1987)</a:t>
            </a:r>
          </a:p>
          <a:p>
            <a:pPr>
              <a:defRPr sz="2000"/>
            </a:pPr>
            <a:r>
              <a:rPr dirty="0"/>
              <a:t> </a:t>
            </a:r>
          </a:p>
        </p:txBody>
      </p:sp>
      <p:sp>
        <p:nvSpPr>
          <p:cNvPr id="3" name="Title 1"/>
          <p:cNvSpPr>
            <a:spLocks noGrp="1"/>
          </p:cNvSpPr>
          <p:nvPr>
            <p:ph type="title"/>
          </p:nvPr>
        </p:nvSpPr>
        <p:spPr>
          <a:xfrm>
            <a:off x="457200" y="274637"/>
            <a:ext cx="8229600" cy="671661"/>
          </a:xfrm>
        </p:spPr>
        <p:txBody>
          <a:bodyPr>
            <a:normAutofit/>
          </a:bodyPr>
          <a:lstStyle/>
          <a:p>
            <a:r>
              <a:rPr lang="en-US" sz="3200" b="1" dirty="0"/>
              <a:t>Capital Rental Prices</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We assume that firms buy and sell assets so as to maximize the present value of the firm…"/>
          <p:cNvSpPr txBox="1"/>
          <p:nvPr/>
        </p:nvSpPr>
        <p:spPr>
          <a:xfrm>
            <a:off x="695925" y="630710"/>
            <a:ext cx="8153401" cy="495519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defRPr sz="2000" b="1" i="1"/>
            </a:pPr>
            <a:endParaRPr dirty="0"/>
          </a:p>
          <a:p>
            <a:pPr>
              <a:buSzPct val="100000"/>
              <a:buFont typeface="Arial"/>
              <a:buChar char="➢"/>
              <a:defRPr sz="2000"/>
            </a:pPr>
            <a:r>
              <a:rPr dirty="0"/>
              <a:t>We assume that firms buy and sell assets so as to maximize the present value of the firm</a:t>
            </a:r>
            <a:r>
              <a:rPr lang="en-AU" dirty="0"/>
              <a:t>.</a:t>
            </a:r>
          </a:p>
          <a:p>
            <a:pPr>
              <a:buSzPct val="100000"/>
              <a:buFont typeface="Arial"/>
              <a:buChar char="➢"/>
              <a:defRPr sz="2000"/>
            </a:pPr>
            <a:endParaRPr dirty="0"/>
          </a:p>
          <a:p>
            <a:pPr>
              <a:buSzPct val="100000"/>
              <a:buFont typeface="Arial"/>
              <a:buChar char="➢"/>
              <a:defRPr sz="2000"/>
            </a:pPr>
            <a:r>
              <a:rPr dirty="0"/>
              <a:t>Firms will add to the capital stock so long as the present value of the net revenue generated by an additional unit of capital exceeds the purchase price of the asset:</a:t>
            </a:r>
          </a:p>
          <a:p>
            <a:pPr>
              <a:defRPr sz="2000"/>
            </a:pPr>
            <a:endParaRPr dirty="0"/>
          </a:p>
          <a:p>
            <a:r>
              <a:rPr dirty="0"/>
              <a:t>				</a:t>
            </a:r>
          </a:p>
          <a:p>
            <a:endParaRPr dirty="0"/>
          </a:p>
          <a:p>
            <a:pPr>
              <a:buSzPct val="100000"/>
              <a:buFont typeface="Arial"/>
              <a:buChar char="➢"/>
              <a:defRPr sz="2000"/>
            </a:pPr>
            <a:r>
              <a:rPr dirty="0"/>
              <a:t>To maximize net present value, firms will continue to add to capital stock until this equation holds as an equality:</a:t>
            </a:r>
          </a:p>
          <a:p>
            <a:pPr>
              <a:defRPr sz="2000"/>
            </a:pPr>
            <a:endParaRPr dirty="0"/>
          </a:p>
          <a:p>
            <a:pPr>
              <a:defRPr sz="2000"/>
            </a:pPr>
            <a:endParaRPr dirty="0"/>
          </a:p>
          <a:p>
            <a:pPr>
              <a:defRPr sz="2000"/>
            </a:pPr>
            <a:endParaRPr dirty="0"/>
          </a:p>
          <a:p>
            <a:pPr>
              <a:defRPr sz="2000"/>
            </a:pPr>
            <a:r>
              <a:rPr dirty="0"/>
              <a:t>     where </a:t>
            </a:r>
            <a:r>
              <a:rPr i="1" dirty="0"/>
              <a:t>c </a:t>
            </a:r>
            <a:r>
              <a:rPr dirty="0"/>
              <a:t>is the implicit rental price of capital</a:t>
            </a:r>
            <a:r>
              <a:rPr lang="en-AU" dirty="0"/>
              <a:t>.</a:t>
            </a:r>
            <a:endParaRPr dirty="0"/>
          </a:p>
        </p:txBody>
      </p:sp>
      <p:pic>
        <p:nvPicPr>
          <p:cNvPr id="90" name="image.pdf" descr="image.pdf"/>
          <p:cNvPicPr>
            <a:picLocks noChangeAspect="1"/>
          </p:cNvPicPr>
          <p:nvPr/>
        </p:nvPicPr>
        <p:blipFill>
          <a:blip r:embed="rId2"/>
          <a:stretch>
            <a:fillRect/>
          </a:stretch>
        </p:blipFill>
        <p:spPr>
          <a:xfrm>
            <a:off x="1981044" y="2904946"/>
            <a:ext cx="3581403" cy="722314"/>
          </a:xfrm>
          <a:prstGeom prst="rect">
            <a:avLst/>
          </a:prstGeom>
          <a:ln w="12700">
            <a:miter lim="400000"/>
          </a:ln>
        </p:spPr>
      </p:pic>
      <p:pic>
        <p:nvPicPr>
          <p:cNvPr id="91" name="image.pdf" descr="image.pdf"/>
          <p:cNvPicPr>
            <a:picLocks noChangeAspect="1"/>
          </p:cNvPicPr>
          <p:nvPr/>
        </p:nvPicPr>
        <p:blipFill>
          <a:blip r:embed="rId3"/>
          <a:stretch>
            <a:fillRect/>
          </a:stretch>
        </p:blipFill>
        <p:spPr>
          <a:xfrm>
            <a:off x="1906616" y="4427653"/>
            <a:ext cx="4343403" cy="1081089"/>
          </a:xfrm>
          <a:prstGeom prst="rect">
            <a:avLst/>
          </a:prstGeom>
          <a:ln w="12700">
            <a:miter lim="400000"/>
          </a:ln>
        </p:spPr>
      </p:pic>
      <p:sp>
        <p:nvSpPr>
          <p:cNvPr id="6" name="Title 1"/>
          <p:cNvSpPr>
            <a:spLocks noGrp="1"/>
          </p:cNvSpPr>
          <p:nvPr>
            <p:ph type="title"/>
          </p:nvPr>
        </p:nvSpPr>
        <p:spPr>
          <a:xfrm>
            <a:off x="457200" y="274637"/>
            <a:ext cx="8229600" cy="671661"/>
          </a:xfrm>
        </p:spPr>
        <p:txBody>
          <a:bodyPr>
            <a:normAutofit/>
          </a:bodyPr>
          <a:lstStyle/>
          <a:p>
            <a:r>
              <a:rPr lang="en-US" sz="3200" b="1" dirty="0"/>
              <a:t>Capital Rental Prices</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he above expression can be simplified as follows…"/>
          <p:cNvSpPr txBox="1"/>
          <p:nvPr/>
        </p:nvSpPr>
        <p:spPr>
          <a:xfrm>
            <a:off x="627184" y="1087316"/>
            <a:ext cx="8153400" cy="4154980"/>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buSzPct val="100000"/>
              <a:buFont typeface="Arial"/>
              <a:buChar char="➢"/>
              <a:defRPr sz="2000"/>
            </a:pPr>
            <a:r>
              <a:rPr dirty="0"/>
              <a:t>Let </a:t>
            </a:r>
            <a:r>
              <a:rPr i="1" dirty="0"/>
              <a:t>F denote </a:t>
            </a:r>
            <a:r>
              <a:rPr dirty="0"/>
              <a:t>the present value of the stream of capacity depreciation on one unit of capital, that is:</a:t>
            </a:r>
          </a:p>
          <a:p>
            <a:pPr marL="342900" indent="-342900"/>
            <a:r>
              <a:rPr dirty="0"/>
              <a:t>				</a:t>
            </a:r>
          </a:p>
          <a:p>
            <a:pPr marL="342900" indent="-342900"/>
            <a:endParaRPr dirty="0"/>
          </a:p>
          <a:p>
            <a:pPr marL="342900" indent="-342900"/>
            <a:endParaRPr dirty="0"/>
          </a:p>
          <a:p>
            <a:pPr marL="342900" indent="-342900">
              <a:buSzPct val="100000"/>
              <a:buFont typeface="Arial"/>
              <a:buChar char="➢"/>
              <a:defRPr sz="2000"/>
            </a:pPr>
            <a:r>
              <a:rPr dirty="0"/>
              <a:t>It can be shown that</a:t>
            </a:r>
          </a:p>
          <a:p>
            <a:pPr marL="342900" indent="-342900"/>
            <a:r>
              <a:rPr dirty="0"/>
              <a:t>					</a:t>
            </a:r>
          </a:p>
          <a:p>
            <a:pPr marL="342900" indent="-342900"/>
            <a:endParaRPr dirty="0"/>
          </a:p>
          <a:p>
            <a:pPr marL="342900" indent="-342900"/>
            <a:endParaRPr dirty="0"/>
          </a:p>
          <a:p>
            <a:pPr marL="342900" indent="-342900"/>
            <a:endParaRPr dirty="0"/>
          </a:p>
          <a:p>
            <a:pPr marL="342900" indent="-342900">
              <a:defRPr sz="2000"/>
            </a:pPr>
            <a:r>
              <a:rPr dirty="0"/>
              <a:t>     so that</a:t>
            </a:r>
          </a:p>
          <a:p>
            <a:pPr marL="342900" indent="-342900">
              <a:defRPr sz="2000"/>
            </a:pPr>
            <a:endParaRPr dirty="0"/>
          </a:p>
          <a:p>
            <a:pPr marL="342900" indent="-342900">
              <a:defRPr sz="2000"/>
            </a:pPr>
            <a:endParaRPr dirty="0"/>
          </a:p>
          <a:p>
            <a:pPr marL="342900" indent="-342900"/>
            <a:r>
              <a:rPr dirty="0"/>
              <a:t>						</a:t>
            </a:r>
          </a:p>
        </p:txBody>
      </p:sp>
      <p:pic>
        <p:nvPicPr>
          <p:cNvPr id="94" name="image.pdf" descr="image.pdf"/>
          <p:cNvPicPr>
            <a:picLocks noChangeAspect="1"/>
          </p:cNvPicPr>
          <p:nvPr/>
        </p:nvPicPr>
        <p:blipFill>
          <a:blip r:embed="rId2"/>
          <a:stretch>
            <a:fillRect/>
          </a:stretch>
        </p:blipFill>
        <p:spPr>
          <a:xfrm>
            <a:off x="1761392" y="1788791"/>
            <a:ext cx="2133600" cy="889002"/>
          </a:xfrm>
          <a:prstGeom prst="rect">
            <a:avLst/>
          </a:prstGeom>
          <a:ln w="12700">
            <a:miter lim="400000"/>
          </a:ln>
        </p:spPr>
      </p:pic>
      <p:pic>
        <p:nvPicPr>
          <p:cNvPr id="95" name="image.pdf" descr="image.pdf"/>
          <p:cNvPicPr>
            <a:picLocks noChangeAspect="1"/>
          </p:cNvPicPr>
          <p:nvPr/>
        </p:nvPicPr>
        <p:blipFill>
          <a:blip r:embed="rId3"/>
          <a:stretch>
            <a:fillRect/>
          </a:stretch>
        </p:blipFill>
        <p:spPr>
          <a:xfrm>
            <a:off x="1686964" y="3121844"/>
            <a:ext cx="2819400" cy="838200"/>
          </a:xfrm>
          <a:prstGeom prst="rect">
            <a:avLst/>
          </a:prstGeom>
          <a:ln w="12700">
            <a:miter lim="400000"/>
          </a:ln>
        </p:spPr>
      </p:pic>
      <p:pic>
        <p:nvPicPr>
          <p:cNvPr id="96" name="image.pdf" descr="image.pdf"/>
          <p:cNvPicPr>
            <a:picLocks noChangeAspect="1"/>
          </p:cNvPicPr>
          <p:nvPr/>
        </p:nvPicPr>
        <p:blipFill>
          <a:blip r:embed="rId4"/>
          <a:stretch>
            <a:fillRect/>
          </a:stretch>
        </p:blipFill>
        <p:spPr>
          <a:xfrm>
            <a:off x="1686964" y="4458216"/>
            <a:ext cx="1219202" cy="762002"/>
          </a:xfrm>
          <a:prstGeom prst="rect">
            <a:avLst/>
          </a:prstGeom>
          <a:ln w="12700">
            <a:miter lim="400000"/>
          </a:ln>
        </p:spPr>
      </p:pic>
      <p:sp>
        <p:nvSpPr>
          <p:cNvPr id="7" name="Title 1"/>
          <p:cNvSpPr>
            <a:spLocks noGrp="1"/>
          </p:cNvSpPr>
          <p:nvPr>
            <p:ph type="title"/>
          </p:nvPr>
        </p:nvSpPr>
        <p:spPr>
          <a:xfrm>
            <a:off x="457200" y="274637"/>
            <a:ext cx="8229600" cy="671661"/>
          </a:xfrm>
        </p:spPr>
        <p:txBody>
          <a:bodyPr>
            <a:normAutofit/>
          </a:bodyPr>
          <a:lstStyle/>
          <a:p>
            <a:r>
              <a:rPr lang="en-US" sz="3200" b="1" dirty="0"/>
              <a:t>Capital Rental Prices</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The real rate of return r in the above expression is calculated as the nominal yield government bonds of fixed maturity less the rate of price inflation as measured by the implicit deflator for gross domestic product…"/>
          <p:cNvSpPr txBox="1"/>
          <p:nvPr/>
        </p:nvSpPr>
        <p:spPr>
          <a:xfrm>
            <a:off x="735622" y="1348154"/>
            <a:ext cx="8036237" cy="3477871"/>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marL="342900" indent="-342900">
              <a:buSzPct val="100000"/>
              <a:buFont typeface="Arial"/>
              <a:buChar char="➢"/>
              <a:defRPr sz="2000"/>
            </a:pPr>
            <a:r>
              <a:rPr dirty="0"/>
              <a:t>The real rate of return </a:t>
            </a:r>
            <a:r>
              <a:rPr i="1" dirty="0"/>
              <a:t>r</a:t>
            </a:r>
            <a:r>
              <a:rPr dirty="0"/>
              <a:t> in the above expression is calculated as the nominal yield government bonds of fixed maturity less the rate of price inflation as measured by the implicit deflator for gross domestic product</a:t>
            </a:r>
            <a:r>
              <a:rPr lang="en-AU" dirty="0"/>
              <a:t>.</a:t>
            </a:r>
          </a:p>
          <a:p>
            <a:pPr>
              <a:buSzPct val="100000"/>
              <a:defRPr sz="2000"/>
            </a:pPr>
            <a:r>
              <a:rPr lang="en-AU" dirty="0"/>
              <a:t>      - </a:t>
            </a:r>
            <a:r>
              <a:rPr lang="en-AU" dirty="0" err="1"/>
              <a:t>exogeneous</a:t>
            </a:r>
            <a:r>
              <a:rPr lang="en-AU" dirty="0"/>
              <a:t> vs. </a:t>
            </a:r>
            <a:r>
              <a:rPr lang="en-AU" dirty="0" err="1"/>
              <a:t>endogeneous</a:t>
            </a:r>
            <a:r>
              <a:rPr lang="en-AU" dirty="0"/>
              <a:t> rate of return; </a:t>
            </a:r>
            <a:r>
              <a:rPr dirty="0"/>
              <a:t> </a:t>
            </a:r>
          </a:p>
          <a:p>
            <a:pPr marL="342900" indent="-342900">
              <a:buSzPct val="100000"/>
              <a:buFont typeface="Arial"/>
              <a:buChar char="➢"/>
              <a:defRPr sz="2000"/>
            </a:pPr>
            <a:endParaRPr dirty="0"/>
          </a:p>
          <a:p>
            <a:pPr marL="342900" indent="-342900">
              <a:buSzPct val="100000"/>
              <a:buFont typeface="Arial"/>
              <a:buChar char="➢"/>
              <a:defRPr sz="2000"/>
            </a:pPr>
            <a:r>
              <a:rPr dirty="0"/>
              <a:t>An ex ante rate is obtained by expressing inflation as an ARIMA process</a:t>
            </a:r>
          </a:p>
          <a:p>
            <a:pPr marL="342900" indent="-342900">
              <a:buSzPct val="100000"/>
              <a:buFont typeface="Arial"/>
              <a:buChar char="➢"/>
              <a:defRPr sz="2000"/>
            </a:pPr>
            <a:endParaRPr dirty="0"/>
          </a:p>
          <a:p>
            <a:pPr marL="342900" indent="-342900">
              <a:buSzPct val="100000"/>
              <a:buFont typeface="Arial"/>
              <a:buChar char="➢"/>
              <a:defRPr sz="2000"/>
            </a:pPr>
            <a:r>
              <a:rPr dirty="0"/>
              <a:t>Implicit rental prices </a:t>
            </a:r>
            <a:r>
              <a:rPr i="1" dirty="0"/>
              <a:t>c</a:t>
            </a:r>
            <a:r>
              <a:rPr dirty="0"/>
              <a:t> are then calculated for each asset type in each country using the expected real rate of return</a:t>
            </a:r>
          </a:p>
        </p:txBody>
      </p:sp>
      <p:sp>
        <p:nvSpPr>
          <p:cNvPr id="4" name="Title 1"/>
          <p:cNvSpPr>
            <a:spLocks noGrp="1"/>
          </p:cNvSpPr>
          <p:nvPr>
            <p:ph type="title"/>
          </p:nvPr>
        </p:nvSpPr>
        <p:spPr>
          <a:xfrm>
            <a:off x="457200" y="274637"/>
            <a:ext cx="8229600" cy="671661"/>
          </a:xfrm>
        </p:spPr>
        <p:txBody>
          <a:bodyPr>
            <a:normAutofit/>
          </a:bodyPr>
          <a:lstStyle/>
          <a:p>
            <a:r>
              <a:rPr lang="en-US" sz="3200" b="1" dirty="0"/>
              <a:t>Capital Rental Prices: Interest rate</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Relative Levels of Capital Input…"/>
          <p:cNvSpPr txBox="1"/>
          <p:nvPr/>
        </p:nvSpPr>
        <p:spPr>
          <a:xfrm>
            <a:off x="692751" y="1391057"/>
            <a:ext cx="7543800" cy="378564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spAutoFit/>
          </a:bodyPr>
          <a:lstStyle/>
          <a:p>
            <a:pPr>
              <a:buSzPct val="100000"/>
              <a:buFont typeface="Arial"/>
              <a:buChar char="➢"/>
              <a:defRPr sz="2000"/>
            </a:pPr>
            <a:r>
              <a:rPr dirty="0"/>
              <a:t>Comparisons of levels of capital input across countries require </a:t>
            </a:r>
          </a:p>
          <a:p>
            <a:pPr>
              <a:defRPr sz="2000"/>
            </a:pPr>
            <a:r>
              <a:rPr dirty="0"/>
              <a:t>     data on relative prices of capital input</a:t>
            </a:r>
            <a:r>
              <a:rPr lang="en-AU" dirty="0"/>
              <a:t>.</a:t>
            </a:r>
            <a:endParaRPr dirty="0"/>
          </a:p>
          <a:p>
            <a:pPr>
              <a:defRPr sz="2000"/>
            </a:pPr>
            <a:endParaRPr dirty="0"/>
          </a:p>
          <a:p>
            <a:pPr>
              <a:buSzPct val="100000"/>
              <a:buFont typeface="Arial"/>
              <a:buChar char="➢"/>
              <a:defRPr sz="2000"/>
            </a:pPr>
            <a:r>
              <a:rPr dirty="0"/>
              <a:t>A price index that converts the ratio of the nominal value of capital service flows between two countries into an index of relative real capital input is referred to as a purchasing power parity of the currencies of the two countries</a:t>
            </a:r>
            <a:r>
              <a:rPr lang="en-AU" dirty="0"/>
              <a:t>.</a:t>
            </a:r>
          </a:p>
          <a:p>
            <a:pPr>
              <a:buSzPct val="100000"/>
              <a:buFont typeface="Arial"/>
              <a:buChar char="➢"/>
              <a:defRPr sz="2000"/>
            </a:pPr>
            <a:endParaRPr lang="en-AU" altLang="zh-CN" dirty="0"/>
          </a:p>
          <a:p>
            <a:pPr>
              <a:buSzPct val="100000"/>
              <a:buFont typeface="Arial"/>
              <a:buChar char="➢"/>
              <a:defRPr sz="2000"/>
            </a:pPr>
            <a:r>
              <a:rPr lang="en-US" altLang="zh-CN" dirty="0"/>
              <a:t>The appropriate purchasing power parity for new capital goods is the purchasing power parity for the corresponding component of investment goods output (World Bank, 2008).</a:t>
            </a:r>
          </a:p>
          <a:p>
            <a:pPr>
              <a:buSzPct val="100000"/>
              <a:buFont typeface="Arial"/>
              <a:buChar char="➢"/>
              <a:defRPr sz="2000"/>
            </a:pPr>
            <a:endParaRPr dirty="0"/>
          </a:p>
        </p:txBody>
      </p:sp>
      <p:sp>
        <p:nvSpPr>
          <p:cNvPr id="3" name="Title 1"/>
          <p:cNvSpPr>
            <a:spLocks noGrp="1"/>
          </p:cNvSpPr>
          <p:nvPr>
            <p:ph type="title"/>
          </p:nvPr>
        </p:nvSpPr>
        <p:spPr>
          <a:xfrm>
            <a:off x="349851" y="402227"/>
            <a:ext cx="8229600" cy="671661"/>
          </a:xfrm>
        </p:spPr>
        <p:txBody>
          <a:bodyPr>
            <a:normAutofit fontScale="90000"/>
          </a:bodyPr>
          <a:lstStyle/>
          <a:p>
            <a:r>
              <a:rPr lang="en-US" sz="3200" b="1" dirty="0"/>
              <a:t>Cross-country Comparison of Capital Inputs</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Overview…"/>
          <p:cNvSpPr txBox="1"/>
          <p:nvPr/>
        </p:nvSpPr>
        <p:spPr>
          <a:xfrm>
            <a:off x="675166" y="1135320"/>
            <a:ext cx="8086061" cy="4401201"/>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buSzPct val="100000"/>
              <a:buFont typeface="Helvetica"/>
              <a:buChar char="➢"/>
              <a:defRPr sz="2000">
                <a:latin typeface="+mj-lt"/>
                <a:ea typeface="+mj-ea"/>
                <a:cs typeface="+mj-cs"/>
                <a:sym typeface="Helvetica"/>
              </a:defRPr>
            </a:pPr>
            <a:r>
              <a:rPr dirty="0"/>
              <a:t>Productivity gains in agriculture over the past half century enabled growth in global output to outpace population growth with only modest increases in total factor input</a:t>
            </a:r>
            <a:r>
              <a:rPr lang="en-AU" dirty="0"/>
              <a:t>.</a:t>
            </a:r>
            <a:endParaRPr dirty="0"/>
          </a:p>
          <a:p>
            <a:pPr>
              <a:buSzPct val="100000"/>
              <a:buFont typeface="Helvetica"/>
              <a:buChar char="➢"/>
              <a:defRPr sz="2000">
                <a:latin typeface="+mj-lt"/>
                <a:ea typeface="+mj-ea"/>
                <a:cs typeface="+mj-cs"/>
                <a:sym typeface="Helvetica"/>
              </a:defRPr>
            </a:pPr>
            <a:endParaRPr dirty="0"/>
          </a:p>
          <a:p>
            <a:pPr>
              <a:buSzPct val="100000"/>
              <a:buFont typeface="Helvetica"/>
              <a:buChar char="➢"/>
              <a:defRPr sz="2000">
                <a:latin typeface="+mj-lt"/>
                <a:ea typeface="+mj-ea"/>
                <a:cs typeface="+mj-cs"/>
                <a:sym typeface="Helvetica"/>
              </a:defRPr>
            </a:pPr>
            <a:r>
              <a:rPr dirty="0"/>
              <a:t>However, the rate of productivity growth has been very uneven across countries resulting in large differences in relative levels of productivity</a:t>
            </a:r>
            <a:r>
              <a:rPr lang="en-AU" dirty="0"/>
              <a:t>.</a:t>
            </a:r>
            <a:endParaRPr dirty="0"/>
          </a:p>
          <a:p>
            <a:pPr>
              <a:buSzPct val="100000"/>
              <a:buFont typeface="Helvetica"/>
              <a:buChar char="➢"/>
              <a:defRPr sz="2000">
                <a:latin typeface="+mj-lt"/>
                <a:ea typeface="+mj-ea"/>
                <a:cs typeface="+mj-cs"/>
                <a:sym typeface="Helvetica"/>
              </a:defRPr>
            </a:pPr>
            <a:endParaRPr dirty="0"/>
          </a:p>
          <a:p>
            <a:pPr>
              <a:buSzPct val="100000"/>
              <a:buFont typeface="Helvetica"/>
              <a:buChar char="➢"/>
              <a:defRPr sz="2000">
                <a:latin typeface="+mj-lt"/>
                <a:ea typeface="+mj-ea"/>
                <a:cs typeface="+mj-cs"/>
                <a:sym typeface="Helvetica"/>
              </a:defRPr>
            </a:pPr>
            <a:r>
              <a:rPr dirty="0"/>
              <a:t>A number of recent studies point to differences in relative capital intensities as the proximate cause of this uneven performance</a:t>
            </a:r>
            <a:r>
              <a:rPr lang="en-AU" dirty="0"/>
              <a:t>.</a:t>
            </a:r>
          </a:p>
          <a:p>
            <a:pPr>
              <a:buSzPct val="100000"/>
              <a:defRPr sz="2000">
                <a:latin typeface="+mj-lt"/>
                <a:ea typeface="+mj-ea"/>
                <a:cs typeface="+mj-cs"/>
                <a:sym typeface="Helvetica"/>
              </a:defRPr>
            </a:pPr>
            <a:r>
              <a:rPr lang="en-AU" altLang="zh-CN" sz="2000" dirty="0">
                <a:sym typeface="Helvetica"/>
              </a:rPr>
              <a:t>     - the embodiment hypothesis</a:t>
            </a:r>
          </a:p>
          <a:p>
            <a:pPr>
              <a:buSzPct val="100000"/>
              <a:defRPr sz="2000">
                <a:latin typeface="+mj-lt"/>
                <a:ea typeface="+mj-ea"/>
                <a:cs typeface="+mj-cs"/>
                <a:sym typeface="Helvetica"/>
              </a:defRPr>
            </a:pPr>
            <a:endParaRPr lang="en-US" altLang="zh-CN" sz="2000" dirty="0">
              <a:sym typeface="Helvetica"/>
            </a:endParaRPr>
          </a:p>
          <a:p>
            <a:pPr>
              <a:buSzPct val="100000"/>
              <a:buFont typeface="Helvetica"/>
              <a:buChar char="➢"/>
              <a:defRPr sz="2000">
                <a:latin typeface="+mj-lt"/>
                <a:ea typeface="+mj-ea"/>
                <a:cs typeface="+mj-cs"/>
                <a:sym typeface="Helvetica"/>
              </a:defRPr>
            </a:pPr>
            <a:r>
              <a:rPr lang="en-US" altLang="zh-CN" sz="2000" dirty="0">
                <a:sym typeface="Helvetica"/>
              </a:rPr>
              <a:t>However, one can not tell how it works, before capital input is properly measured and compared across countries.</a:t>
            </a:r>
          </a:p>
        </p:txBody>
      </p:sp>
      <p:sp>
        <p:nvSpPr>
          <p:cNvPr id="4" name="Title 1"/>
          <p:cNvSpPr>
            <a:spLocks noGrp="1"/>
          </p:cNvSpPr>
          <p:nvPr>
            <p:ph type="title"/>
          </p:nvPr>
        </p:nvSpPr>
        <p:spPr>
          <a:xfrm>
            <a:off x="457200" y="274637"/>
            <a:ext cx="8229600" cy="671661"/>
          </a:xfrm>
        </p:spPr>
        <p:txBody>
          <a:bodyPr>
            <a:normAutofit/>
          </a:bodyPr>
          <a:lstStyle/>
          <a:p>
            <a:r>
              <a:rPr lang="en-US" sz="3200" b="1" dirty="0"/>
              <a:t>Introduction</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6339" y="517048"/>
            <a:ext cx="6883646"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altLang="zh-CN" sz="1800" b="1" i="0" u="none" strike="noStrike" cap="none" spc="0" normalizeH="0" baseline="0" dirty="0">
                <a:ln>
                  <a:noFill/>
                </a:ln>
                <a:solidFill>
                  <a:srgbClr val="000000"/>
                </a:solidFill>
                <a:effectLst/>
                <a:uFillTx/>
                <a:latin typeface="Arial"/>
                <a:ea typeface="Arial"/>
                <a:cs typeface="Arial"/>
                <a:sym typeface="Arial"/>
              </a:rPr>
              <a:t>Data Collection</a:t>
            </a:r>
            <a:r>
              <a:rPr kumimoji="0" lang="en-AU" altLang="zh-CN" sz="1800" b="1" i="0" u="none" strike="noStrike" cap="none" spc="0" normalizeH="0" baseline="0" dirty="0">
                <a:ln>
                  <a:noFill/>
                </a:ln>
                <a:solidFill>
                  <a:srgbClr val="000000"/>
                </a:solidFill>
                <a:effectLst/>
                <a:uFillTx/>
                <a:latin typeface="Arial"/>
                <a:ea typeface="Arial"/>
                <a:cs typeface="Arial"/>
                <a:sym typeface="Arial"/>
              </a:rPr>
              <a:t>:</a:t>
            </a:r>
            <a:r>
              <a:rPr kumimoji="0" lang="en-AU" altLang="zh-CN" sz="1800" b="1" i="0" u="none" strike="noStrike" cap="none" spc="0" normalizeH="0" dirty="0">
                <a:ln>
                  <a:noFill/>
                </a:ln>
                <a:solidFill>
                  <a:srgbClr val="000000"/>
                </a:solidFill>
                <a:effectLst/>
                <a:uFillTx/>
                <a:latin typeface="Arial"/>
                <a:ea typeface="Arial"/>
                <a:cs typeface="Arial"/>
                <a:sym typeface="Arial"/>
              </a:rPr>
              <a:t> Depreciable and Biological Capital</a:t>
            </a:r>
            <a:endParaRPr kumimoji="0" lang="zh-CN" altLang="en-US" sz="1800" b="1" i="0" u="none" strike="noStrike" cap="none" spc="0" normalizeH="0" baseline="0" dirty="0">
              <a:ln>
                <a:noFill/>
              </a:ln>
              <a:solidFill>
                <a:srgbClr val="000000"/>
              </a:solidFill>
              <a:effectLst/>
              <a:uFillTx/>
              <a:latin typeface="Arial"/>
              <a:ea typeface="Arial"/>
              <a:cs typeface="Arial"/>
              <a:sym typeface="Arial"/>
            </a:endParaRPr>
          </a:p>
        </p:txBody>
      </p:sp>
      <mc:AlternateContent xmlns:mc="http://schemas.openxmlformats.org/markup-compatibility/2006" xmlns:a14="http://schemas.microsoft.com/office/drawing/2010/main">
        <mc:Choice Requires="a14">
          <p:sp>
            <p:nvSpPr>
              <p:cNvPr id="4" name="In order to compare levels of capital input among countries, we require conversion factors that reflect the comparative value of their currencies…"/>
              <p:cNvSpPr txBox="1"/>
              <p:nvPr/>
            </p:nvSpPr>
            <p:spPr>
              <a:xfrm>
                <a:off x="774329" y="1069914"/>
                <a:ext cx="7769226" cy="4093424"/>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spAutoFit/>
              </a:bodyPr>
              <a:lstStyle/>
              <a:p>
                <a:pPr marL="342900" indent="-342900">
                  <a:buSzPct val="100000"/>
                  <a:buFont typeface="Arial"/>
                  <a:buChar char="➢"/>
                  <a:defRPr sz="2000"/>
                </a:pPr>
                <a:r>
                  <a:rPr lang="en-US" dirty="0"/>
                  <a:t>For depreciable capital (National Account Statistics)</a:t>
                </a:r>
              </a:p>
              <a:p>
                <a:pPr lvl="2" indent="0">
                  <a:buSzPct val="100000"/>
                  <a:defRPr sz="2000"/>
                </a:pPr>
                <a:r>
                  <a:rPr lang="en-US" dirty="0"/>
                  <a:t>     - Long time-series data on investment (non-dwelling building and structure, machinery and transportation vehicles etc.);</a:t>
                </a:r>
              </a:p>
              <a:p>
                <a:pPr lvl="2" indent="0">
                  <a:buSzPct val="100000"/>
                  <a:defRPr sz="2000"/>
                </a:pPr>
                <a:r>
                  <a:rPr lang="en-US" dirty="0"/>
                  <a:t>     - Parameters used to define the depreciation profile: average service life and decay parameter </a:t>
                </a:r>
                <a14:m>
                  <m:oMath xmlns:m="http://schemas.openxmlformats.org/officeDocument/2006/math">
                    <m:r>
                      <a:rPr lang="en-CA" altLang="zh-CN" sz="2000" i="1">
                        <a:latin typeface="Cambria Math" charset="0"/>
                      </a:rPr>
                      <m:t>𝛽</m:t>
                    </m:r>
                  </m:oMath>
                </a14:m>
                <a:r>
                  <a:rPr lang="en-US" dirty="0"/>
                  <a:t>;</a:t>
                </a:r>
              </a:p>
              <a:p>
                <a:pPr lvl="2" indent="0">
                  <a:buSzPct val="100000"/>
                  <a:defRPr sz="2000"/>
                </a:pPr>
                <a:r>
                  <a:rPr lang="en-US" dirty="0"/>
                  <a:t>     - The data used to estimate ex-ante and ex-post rates: government bond rate, inflation rate etc.</a:t>
                </a:r>
              </a:p>
              <a:p>
                <a:pPr lvl="2" indent="0">
                  <a:buSzPct val="100000"/>
                  <a:defRPr sz="2000"/>
                </a:pPr>
                <a:endParaRPr lang="en-US" dirty="0"/>
              </a:p>
              <a:p>
                <a:pPr marL="342900" indent="-342900">
                  <a:buSzPct val="100000"/>
                  <a:buFont typeface="Arial"/>
                  <a:buChar char="➢"/>
                  <a:defRPr sz="2000"/>
                </a:pPr>
                <a:r>
                  <a:rPr lang="en-US" dirty="0"/>
                  <a:t>For biological capital (FAO)</a:t>
                </a:r>
              </a:p>
              <a:p>
                <a:pPr>
                  <a:buSzPct val="100000"/>
                  <a:defRPr sz="2000"/>
                </a:pPr>
                <a:r>
                  <a:rPr lang="en-US" dirty="0"/>
                  <a:t>     - quantity of biological plant and animal stock data (FAO statistics);</a:t>
                </a:r>
              </a:p>
              <a:p>
                <a:pPr>
                  <a:buSzPct val="100000"/>
                  <a:defRPr sz="2000"/>
                </a:pPr>
                <a:r>
                  <a:rPr lang="en-US" dirty="0"/>
                  <a:t>     - price of tree stock and live animals (</a:t>
                </a:r>
                <a:r>
                  <a:rPr lang="en-US" dirty="0" err="1"/>
                  <a:t>Butzer</a:t>
                </a:r>
                <a:r>
                  <a:rPr lang="en-US" dirty="0"/>
                  <a:t> et al. 2010, export price); </a:t>
                </a:r>
              </a:p>
            </p:txBody>
          </p:sp>
        </mc:Choice>
        <mc:Fallback xmlns="">
          <p:sp>
            <p:nvSpPr>
              <p:cNvPr id="4" name="In order to compare levels of capital input among countries, we require conversion factors that reflect the comparative value of their currencies…"/>
              <p:cNvSpPr txBox="1">
                <a:spLocks noRot="1" noChangeAspect="1" noMove="1" noResize="1" noEditPoints="1" noAdjustHandles="1" noChangeArrowheads="1" noChangeShapeType="1" noTextEdit="1"/>
              </p:cNvSpPr>
              <p:nvPr/>
            </p:nvSpPr>
            <p:spPr>
              <a:xfrm>
                <a:off x="774329" y="1069914"/>
                <a:ext cx="7769226" cy="4093424"/>
              </a:xfrm>
              <a:prstGeom prst="rect">
                <a:avLst/>
              </a:prstGeom>
              <a:blipFill>
                <a:blip r:embed="rId2"/>
                <a:stretch>
                  <a:fillRect l="-1647" t="-1192" r="-1490" b="-2385"/>
                </a:stretch>
              </a:blipFill>
              <a:ln w="12700">
                <a:miter lim="400000"/>
              </a:ln>
              <a:extLst>
                <a:ext uri="{C572A759-6A51-4108-AA02-DFA0A04FC94B}">
                  <ma14:wrappingTextBoxFlag xmlns:ma14="http://schemas.microsoft.com/office/mac/drawingml/2011/main" xmlns="" val="1"/>
                </a:ext>
              </a:extLst>
            </p:spPr>
            <p:txBody>
              <a:bodyPr/>
              <a:lstStyle/>
              <a:p>
                <a:r>
                  <a:rPr lang="zh-CN" altLang="en-US">
                    <a:noFill/>
                  </a:rPr>
                  <a:t> </a:t>
                </a:r>
              </a:p>
            </p:txBody>
          </p:sp>
        </mc:Fallback>
      </mc:AlternateContent>
    </p:spTree>
    <p:extLst>
      <p:ext uri="{BB962C8B-B14F-4D97-AF65-F5344CB8AC3E}">
        <p14:creationId xmlns:p14="http://schemas.microsoft.com/office/powerpoint/2010/main" val="427431640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0493" y="346243"/>
            <a:ext cx="5257800" cy="3780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AU" altLang="zh-CN" sz="1800" b="1" i="0" u="none" strike="noStrike" cap="none" spc="0" normalizeH="0" baseline="0" dirty="0">
                <a:ln>
                  <a:noFill/>
                </a:ln>
                <a:solidFill>
                  <a:srgbClr val="000000"/>
                </a:solidFill>
                <a:effectLst/>
                <a:uFillTx/>
                <a:latin typeface="Arial"/>
                <a:ea typeface="Arial"/>
                <a:cs typeface="Arial"/>
                <a:sym typeface="Arial"/>
              </a:rPr>
              <a:t>Empirical Results:</a:t>
            </a:r>
            <a:r>
              <a:rPr kumimoji="0" lang="en-AU" altLang="zh-CN" sz="1800" b="1" i="0" u="none" strike="noStrike" cap="none" spc="0" normalizeH="0" dirty="0">
                <a:ln>
                  <a:noFill/>
                </a:ln>
                <a:solidFill>
                  <a:srgbClr val="000000"/>
                </a:solidFill>
                <a:effectLst/>
                <a:uFillTx/>
                <a:latin typeface="Arial"/>
                <a:ea typeface="Arial"/>
                <a:cs typeface="Arial"/>
                <a:sym typeface="Arial"/>
              </a:rPr>
              <a:t> Depreciable Capital</a:t>
            </a:r>
            <a:endParaRPr kumimoji="0" lang="zh-CN" altLang="en-US" sz="1800" b="1" i="0" u="none" strike="noStrike" cap="none" spc="0" normalizeH="0" baseline="0" dirty="0">
              <a:ln>
                <a:noFill/>
              </a:ln>
              <a:solidFill>
                <a:srgbClr val="000000"/>
              </a:solidFill>
              <a:effectLst/>
              <a:uFillTx/>
              <a:latin typeface="Arial"/>
              <a:ea typeface="Arial"/>
              <a:cs typeface="Arial"/>
              <a:sym typeface="Arial"/>
            </a:endParaRPr>
          </a:p>
        </p:txBody>
      </p:sp>
      <p:graphicFrame>
        <p:nvGraphicFramePr>
          <p:cNvPr id="8" name="Chart 7"/>
          <p:cNvGraphicFramePr/>
          <p:nvPr>
            <p:extLst>
              <p:ext uri="{D42A27DB-BD31-4B8C-83A1-F6EECF244321}">
                <p14:modId xmlns:p14="http://schemas.microsoft.com/office/powerpoint/2010/main" val="1236620298"/>
              </p:ext>
            </p:extLst>
          </p:nvPr>
        </p:nvGraphicFramePr>
        <p:xfrm>
          <a:off x="730493" y="1274886"/>
          <a:ext cx="3873405" cy="3868614"/>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p:cNvSpPr/>
          <p:nvPr/>
        </p:nvSpPr>
        <p:spPr>
          <a:xfrm>
            <a:off x="730493" y="815100"/>
            <a:ext cx="7885969" cy="646331"/>
          </a:xfrm>
          <a:prstGeom prst="rect">
            <a:avLst/>
          </a:prstGeom>
        </p:spPr>
        <p:txBody>
          <a:bodyPr wrap="square">
            <a:spAutoFit/>
          </a:bodyPr>
          <a:lstStyle/>
          <a:p>
            <a:r>
              <a:rPr lang="en-CA" altLang="zh-CN" dirty="0">
                <a:latin typeface="Times New Roman Uni" panose="02020603050405020304" pitchFamily="18" charset="-122"/>
              </a:rPr>
              <a:t>Relative rental price and quantity of depreciable capital inputs in 17 OECD countries: 1973-2011</a:t>
            </a:r>
            <a:endParaRPr lang="zh-CN" altLang="en-US" dirty="0"/>
          </a:p>
        </p:txBody>
      </p:sp>
      <p:graphicFrame>
        <p:nvGraphicFramePr>
          <p:cNvPr id="5" name="Chart 4"/>
          <p:cNvGraphicFramePr/>
          <p:nvPr>
            <p:extLst>
              <p:ext uri="{D42A27DB-BD31-4B8C-83A1-F6EECF244321}">
                <p14:modId xmlns:p14="http://schemas.microsoft.com/office/powerpoint/2010/main" val="655852784"/>
              </p:ext>
            </p:extLst>
          </p:nvPr>
        </p:nvGraphicFramePr>
        <p:xfrm>
          <a:off x="5029199" y="1374746"/>
          <a:ext cx="3668233" cy="394153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19451" y="483104"/>
            <a:ext cx="7414455"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AU" altLang="zh-CN" sz="2000" b="1" i="0" u="none" strike="noStrike" cap="none" spc="0" normalizeH="0" baseline="0" dirty="0">
                <a:ln>
                  <a:noFill/>
                </a:ln>
                <a:solidFill>
                  <a:srgbClr val="000000"/>
                </a:solidFill>
                <a:effectLst/>
                <a:uFillTx/>
                <a:latin typeface="Arial"/>
                <a:ea typeface="Arial"/>
                <a:cs typeface="Arial"/>
                <a:sym typeface="Arial"/>
              </a:rPr>
              <a:t>Case 1: Composition Effects</a:t>
            </a:r>
            <a:r>
              <a:rPr kumimoji="0" lang="en-AU" altLang="zh-CN" sz="2000" b="1" i="0" u="none" strike="noStrike" cap="none" spc="0" normalizeH="0" dirty="0">
                <a:ln>
                  <a:noFill/>
                </a:ln>
                <a:solidFill>
                  <a:srgbClr val="000000"/>
                </a:solidFill>
                <a:effectLst/>
                <a:uFillTx/>
                <a:latin typeface="Arial"/>
                <a:ea typeface="Arial"/>
                <a:cs typeface="Arial"/>
                <a:sym typeface="Arial"/>
              </a:rPr>
              <a:t> of Depreciable Capital</a:t>
            </a:r>
            <a:endParaRPr kumimoji="0" lang="zh-CN" altLang="en-US" sz="2000" b="1" i="0" u="none" strike="noStrike" cap="none" spc="0" normalizeH="0" baseline="0" dirty="0">
              <a:ln>
                <a:noFill/>
              </a:ln>
              <a:solidFill>
                <a:srgbClr val="000000"/>
              </a:solidFill>
              <a:effectLst/>
              <a:uFillTx/>
              <a:latin typeface="Arial"/>
              <a:ea typeface="Arial"/>
              <a:cs typeface="Arial"/>
              <a:sym typeface="Arial"/>
            </a:endParaRPr>
          </a:p>
        </p:txBody>
      </p:sp>
      <p:graphicFrame>
        <p:nvGraphicFramePr>
          <p:cNvPr id="4" name="Chart 3"/>
          <p:cNvGraphicFramePr/>
          <p:nvPr>
            <p:extLst>
              <p:ext uri="{D42A27DB-BD31-4B8C-83A1-F6EECF244321}">
                <p14:modId xmlns:p14="http://schemas.microsoft.com/office/powerpoint/2010/main" val="4260480602"/>
              </p:ext>
            </p:extLst>
          </p:nvPr>
        </p:nvGraphicFramePr>
        <p:xfrm>
          <a:off x="642377" y="1511187"/>
          <a:ext cx="7771862" cy="3885371"/>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869123" y="959167"/>
            <a:ext cx="7631724" cy="338554"/>
          </a:xfrm>
          <a:prstGeom prst="rect">
            <a:avLst/>
          </a:prstGeom>
        </p:spPr>
        <p:txBody>
          <a:bodyPr wrap="square">
            <a:spAutoFit/>
          </a:bodyPr>
          <a:lstStyle/>
          <a:p>
            <a:r>
              <a:rPr lang="en-CA" altLang="zh-CN" sz="1600" dirty="0"/>
              <a:t>Capital input shift away </a:t>
            </a:r>
            <a:r>
              <a:rPr lang="en-CA" altLang="zh-CN" sz="1600"/>
              <a:t>from machinery among </a:t>
            </a:r>
            <a:r>
              <a:rPr lang="en-CA" altLang="zh-CN" sz="1600" dirty="0"/>
              <a:t>17 OECD countries: 1973-2011</a:t>
            </a:r>
            <a:endParaRPr lang="zh-CN" altLang="en-US" sz="1600" dirty="0"/>
          </a:p>
        </p:txBody>
      </p:sp>
    </p:spTree>
    <p:extLst>
      <p:ext uri="{BB962C8B-B14F-4D97-AF65-F5344CB8AC3E}">
        <p14:creationId xmlns:p14="http://schemas.microsoft.com/office/powerpoint/2010/main" val="1624265153"/>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nvGraphicFramePr>
        <p:xfrm>
          <a:off x="759169" y="1223281"/>
          <a:ext cx="7838709" cy="3901219"/>
        </p:xfrm>
        <a:graphic>
          <a:graphicData uri="http://schemas.openxmlformats.org/drawingml/2006/chart">
            <c:chart xmlns:c="http://schemas.openxmlformats.org/drawingml/2006/chart" xmlns:r="http://schemas.openxmlformats.org/officeDocument/2006/relationships" r:id="rId2"/>
          </a:graphicData>
        </a:graphic>
      </p:graphicFrame>
      <p:sp>
        <p:nvSpPr>
          <p:cNvPr id="3" name="Comparing output structure between EU countries and US: 1973-2011"/>
          <p:cNvSpPr txBox="1">
            <a:spLocks/>
          </p:cNvSpPr>
          <p:nvPr/>
        </p:nvSpPr>
        <p:spPr>
          <a:xfrm>
            <a:off x="759169" y="174761"/>
            <a:ext cx="8084464" cy="1325564"/>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lvl1pPr marL="0" marR="0" indent="0" algn="ctr" defTabSz="914400" rtl="0" latinLnBrk="0">
              <a:lnSpc>
                <a:spcPct val="90000"/>
              </a:lnSpc>
              <a:spcBef>
                <a:spcPts val="0"/>
              </a:spcBef>
              <a:spcAft>
                <a:spcPts val="0"/>
              </a:spcAft>
              <a:buClrTx/>
              <a:buSzTx/>
              <a:buFontTx/>
              <a:buNone/>
              <a:tabLst/>
              <a:defRPr sz="2500" b="0" i="0" u="none" strike="noStrike" cap="none" spc="0" baseline="0">
                <a:ln>
                  <a:noFill/>
                </a:ln>
                <a:solidFill>
                  <a:schemeClr val="accent6"/>
                </a:solidFill>
                <a:uFillTx/>
                <a:latin typeface="等线 Light"/>
                <a:ea typeface="等线 Light"/>
                <a:cs typeface="等线 Light"/>
                <a:sym typeface="等线 Light"/>
              </a:defRPr>
            </a:lvl1pPr>
            <a:lvl2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2pPr>
            <a:lvl3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3pPr>
            <a:lvl4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4pPr>
            <a:lvl5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5pPr>
            <a:lvl6pPr marL="0" marR="0" indent="4572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6pPr>
            <a:lvl7pPr marL="0" marR="0" indent="9144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7pPr>
            <a:lvl8pPr marL="0" marR="0" indent="13716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8pPr>
            <a:lvl9pPr marL="0" marR="0" indent="18288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9pPr>
          </a:lstStyle>
          <a:p>
            <a:pPr algn="l" hangingPunct="1"/>
            <a:r>
              <a:rPr lang="en-US" sz="2000" b="1" dirty="0">
                <a:solidFill>
                  <a:schemeClr val="tx1"/>
                </a:solidFill>
                <a:latin typeface="Calibri" charset="0"/>
                <a:ea typeface="Calibri" charset="0"/>
                <a:cs typeface="Calibri" charset="0"/>
              </a:rPr>
              <a:t>Case 2: Convergence in TFP across 17 OECD Countries: 1973-2011</a:t>
            </a:r>
          </a:p>
        </p:txBody>
      </p:sp>
    </p:spTree>
    <p:extLst>
      <p:ext uri="{BB962C8B-B14F-4D97-AF65-F5344CB8AC3E}">
        <p14:creationId xmlns:p14="http://schemas.microsoft.com/office/powerpoint/2010/main" val="709279045"/>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hart 4"/>
          <p:cNvPicPr>
            <a:picLocks noGrp="1" noRot="1" noChangeAspect="1" noMove="1" noResize="1" noEditPoints="1" noAdjustHandles="1" noChangeArrowheads="1" noChangeShapeType="1"/>
          </p:cNvPicPr>
          <p:nvPr/>
        </p:nvPicPr>
        <p:blipFill>
          <a:blip r:embed="rId2"/>
          <a:stretch>
            <a:fillRect/>
          </a:stretch>
        </p:blipFill>
        <p:spPr>
          <a:xfrm>
            <a:off x="826475" y="2202075"/>
            <a:ext cx="3305909" cy="2918713"/>
          </a:xfrm>
          <a:prstGeom prst="rect">
            <a:avLst/>
          </a:prstGeom>
        </p:spPr>
      </p:pic>
      <p:pic>
        <p:nvPicPr>
          <p:cNvPr id="3" name="Chart 5"/>
          <p:cNvPicPr>
            <a:picLocks noGrp="1" noRot="1" noChangeAspect="1" noMove="1" noResize="1" noEditPoints="1" noAdjustHandles="1" noChangeArrowheads="1" noChangeShapeType="1"/>
          </p:cNvPicPr>
          <p:nvPr/>
        </p:nvPicPr>
        <p:blipFill>
          <a:blip r:embed="rId3"/>
          <a:stretch>
            <a:fillRect/>
          </a:stretch>
        </p:blipFill>
        <p:spPr>
          <a:xfrm>
            <a:off x="4422530" y="2202075"/>
            <a:ext cx="3138854" cy="2918713"/>
          </a:xfrm>
          <a:prstGeom prst="rect">
            <a:avLst/>
          </a:prstGeom>
        </p:spPr>
      </p:pic>
      <p:sp>
        <p:nvSpPr>
          <p:cNvPr id="4" name="Comparing output structure between EU countries and US: 1973-2011"/>
          <p:cNvSpPr txBox="1">
            <a:spLocks/>
          </p:cNvSpPr>
          <p:nvPr/>
        </p:nvSpPr>
        <p:spPr>
          <a:xfrm>
            <a:off x="596737" y="419310"/>
            <a:ext cx="8084464" cy="1325564"/>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lvl1pPr marL="0" marR="0" indent="0" algn="ctr" defTabSz="914400" rtl="0" latinLnBrk="0">
              <a:lnSpc>
                <a:spcPct val="90000"/>
              </a:lnSpc>
              <a:spcBef>
                <a:spcPts val="0"/>
              </a:spcBef>
              <a:spcAft>
                <a:spcPts val="0"/>
              </a:spcAft>
              <a:buClrTx/>
              <a:buSzTx/>
              <a:buFontTx/>
              <a:buNone/>
              <a:tabLst/>
              <a:defRPr sz="2500" b="0" i="0" u="none" strike="noStrike" cap="none" spc="0" baseline="0">
                <a:ln>
                  <a:noFill/>
                </a:ln>
                <a:solidFill>
                  <a:schemeClr val="accent6"/>
                </a:solidFill>
                <a:uFillTx/>
                <a:latin typeface="等线 Light"/>
                <a:ea typeface="等线 Light"/>
                <a:cs typeface="等线 Light"/>
                <a:sym typeface="等线 Light"/>
              </a:defRPr>
            </a:lvl1pPr>
            <a:lvl2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2pPr>
            <a:lvl3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3pPr>
            <a:lvl4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4pPr>
            <a:lvl5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5pPr>
            <a:lvl6pPr marL="0" marR="0" indent="4572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6pPr>
            <a:lvl7pPr marL="0" marR="0" indent="9144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7pPr>
            <a:lvl8pPr marL="0" marR="0" indent="13716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8pPr>
            <a:lvl9pPr marL="0" marR="0" indent="18288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9pPr>
          </a:lstStyle>
          <a:p>
            <a:pPr algn="l" hangingPunct="1"/>
            <a:r>
              <a:rPr lang="en-US" sz="2000" b="1" dirty="0">
                <a:solidFill>
                  <a:schemeClr val="tx1"/>
                </a:solidFill>
                <a:latin typeface="Calibri" charset="0"/>
                <a:ea typeface="Calibri" charset="0"/>
                <a:cs typeface="Calibri" charset="0"/>
              </a:rPr>
              <a:t>Case 2: Difference in Initial Endowment among EU and New-continental Countries: 1973-2011</a:t>
            </a:r>
          </a:p>
        </p:txBody>
      </p:sp>
    </p:spTree>
    <p:extLst>
      <p:ext uri="{BB962C8B-B14F-4D97-AF65-F5344CB8AC3E}">
        <p14:creationId xmlns:p14="http://schemas.microsoft.com/office/powerpoint/2010/main" val="171184818"/>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591968" y="643679"/>
          <a:ext cx="8033484" cy="5111917"/>
        </p:xfrm>
        <a:graphic>
          <a:graphicData uri="http://schemas.openxmlformats.org/drawingml/2006/table">
            <a:tbl>
              <a:tblPr>
                <a:tableStyleId>{5940675A-B579-460E-94D1-54222C63F5DA}</a:tableStyleId>
              </a:tblPr>
              <a:tblGrid>
                <a:gridCol w="4023398">
                  <a:extLst>
                    <a:ext uri="{9D8B030D-6E8A-4147-A177-3AD203B41FA5}">
                      <a16:colId xmlns:a16="http://schemas.microsoft.com/office/drawing/2014/main" val="354877663"/>
                    </a:ext>
                  </a:extLst>
                </a:gridCol>
                <a:gridCol w="1331149">
                  <a:extLst>
                    <a:ext uri="{9D8B030D-6E8A-4147-A177-3AD203B41FA5}">
                      <a16:colId xmlns:a16="http://schemas.microsoft.com/office/drawing/2014/main" val="1500046520"/>
                    </a:ext>
                  </a:extLst>
                </a:gridCol>
                <a:gridCol w="1307854">
                  <a:extLst>
                    <a:ext uri="{9D8B030D-6E8A-4147-A177-3AD203B41FA5}">
                      <a16:colId xmlns:a16="http://schemas.microsoft.com/office/drawing/2014/main" val="3112059285"/>
                    </a:ext>
                  </a:extLst>
                </a:gridCol>
                <a:gridCol w="1371083">
                  <a:extLst>
                    <a:ext uri="{9D8B030D-6E8A-4147-A177-3AD203B41FA5}">
                      <a16:colId xmlns:a16="http://schemas.microsoft.com/office/drawing/2014/main" val="3627828046"/>
                    </a:ext>
                  </a:extLst>
                </a:gridCol>
              </a:tblGrid>
              <a:tr h="164932">
                <a:tc>
                  <a:txBody>
                    <a:bodyPr/>
                    <a:lstStyle/>
                    <a:p>
                      <a:pPr algn="l" fontAlgn="b"/>
                      <a:r>
                        <a:rPr lang="zh-CN" altLang="en-US" sz="1100" u="none" strike="noStrike" dirty="0">
                          <a:effectLst/>
                        </a:rPr>
                        <a:t>　</a:t>
                      </a:r>
                      <a:endParaRPr lang="zh-CN" altLang="en-US" sz="1100" b="0" i="0" u="none" strike="noStrike" dirty="0">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(4)</a:t>
                      </a:r>
                      <a:endParaRPr lang="en-US" altLang="zh-CN"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(5)</a:t>
                      </a:r>
                      <a:endParaRPr lang="en-US" altLang="zh-CN"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(6)</a:t>
                      </a:r>
                      <a:endParaRPr lang="en-US" altLang="zh-CN"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3203388984"/>
                  </a:ext>
                </a:extLst>
              </a:tr>
              <a:tr h="164932">
                <a:tc>
                  <a:txBody>
                    <a:bodyPr/>
                    <a:lstStyle/>
                    <a:p>
                      <a:pPr algn="l" fontAlgn="b"/>
                      <a:endParaRPr lang="zh-CN" alt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sz="1100" u="none" strike="noStrike">
                          <a:effectLst/>
                        </a:rPr>
                        <a:t>GLS</a:t>
                      </a:r>
                      <a:endParaRPr 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sz="1100" u="none" strike="noStrike">
                          <a:effectLst/>
                        </a:rPr>
                        <a:t>FE</a:t>
                      </a:r>
                      <a:endParaRPr 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sz="1100" u="none" strike="noStrike">
                          <a:effectLst/>
                        </a:rPr>
                        <a:t>GMM</a:t>
                      </a:r>
                      <a:endParaRPr 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2407464158"/>
                  </a:ext>
                </a:extLst>
              </a:tr>
              <a:tr h="164932">
                <a:tc>
                  <a:txBody>
                    <a:bodyPr/>
                    <a:lstStyle/>
                    <a:p>
                      <a:pPr algn="l" fontAlgn="b"/>
                      <a:r>
                        <a:rPr lang="en-US" sz="1100" u="none" strike="noStrike">
                          <a:effectLst/>
                        </a:rPr>
                        <a:t>Dependent variable: ln_TFP_change</a:t>
                      </a:r>
                      <a:endParaRPr 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zh-CN" altLang="en-US" sz="1100" u="none" strike="noStrike">
                          <a:effectLst/>
                        </a:rPr>
                        <a:t>　</a:t>
                      </a:r>
                      <a:endParaRPr lang="zh-CN" alt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zh-CN" altLang="en-US" sz="1100" u="none" strike="noStrike">
                          <a:effectLst/>
                        </a:rPr>
                        <a:t>　</a:t>
                      </a:r>
                      <a:endParaRPr lang="zh-CN" alt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zh-CN" altLang="en-US" sz="1100" u="none" strike="noStrike">
                          <a:effectLst/>
                        </a:rPr>
                        <a:t>　</a:t>
                      </a:r>
                      <a:endParaRPr lang="zh-CN" alt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873469407"/>
                  </a:ext>
                </a:extLst>
              </a:tr>
              <a:tr h="164932">
                <a:tc>
                  <a:txBody>
                    <a:bodyPr/>
                    <a:lstStyle/>
                    <a:p>
                      <a:pPr algn="l" fontAlgn="b"/>
                      <a:r>
                        <a:rPr lang="en-US" sz="1100" u="none" strike="noStrike">
                          <a:effectLst/>
                        </a:rPr>
                        <a:t>ln_TFP_lag</a:t>
                      </a:r>
                      <a:endParaRPr 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-0.0255***</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-0.0965***</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-0.156***</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4207049054"/>
                  </a:ext>
                </a:extLst>
              </a:tr>
              <a:tr h="164932">
                <a:tc>
                  <a:txBody>
                    <a:bodyPr/>
                    <a:lstStyle/>
                    <a:p>
                      <a:pPr algn="l" fontAlgn="b"/>
                      <a:endParaRPr lang="zh-CN" alt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(0.00603)</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(0.0251)</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(0.0254)</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387883550"/>
                  </a:ext>
                </a:extLst>
              </a:tr>
              <a:tr h="164932">
                <a:tc>
                  <a:txBody>
                    <a:bodyPr/>
                    <a:lstStyle/>
                    <a:p>
                      <a:pPr algn="l" fontAlgn="b"/>
                      <a:r>
                        <a:rPr lang="en-US" sz="1100" u="none" strike="noStrike">
                          <a:effectLst/>
                        </a:rPr>
                        <a:t>Change in K/L</a:t>
                      </a:r>
                      <a:endParaRPr 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0.444***</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0.427***</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0.391***</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2998734999"/>
                  </a:ext>
                </a:extLst>
              </a:tr>
              <a:tr h="164932">
                <a:tc>
                  <a:txBody>
                    <a:bodyPr/>
                    <a:lstStyle/>
                    <a:p>
                      <a:pPr algn="l" fontAlgn="b"/>
                      <a:endParaRPr lang="zh-CN" alt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(0.0692)</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(0.0716)</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(0.0543)</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4020877040"/>
                  </a:ext>
                </a:extLst>
              </a:tr>
              <a:tr h="164932">
                <a:tc>
                  <a:txBody>
                    <a:bodyPr/>
                    <a:lstStyle/>
                    <a:p>
                      <a:pPr algn="l" fontAlgn="b"/>
                      <a:r>
                        <a:rPr lang="en-US" sz="1100" u="none" strike="noStrike" dirty="0">
                          <a:effectLst/>
                        </a:rPr>
                        <a:t>Interaction between change in K/L and </a:t>
                      </a:r>
                      <a:r>
                        <a:rPr lang="en-US" sz="1100" u="none" strike="noStrike" dirty="0" err="1">
                          <a:effectLst/>
                        </a:rPr>
                        <a:t>NE_Dummy</a:t>
                      </a:r>
                      <a:endParaRPr lang="en-US" sz="1100" b="1" i="0" u="none" strike="noStrike" dirty="0">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-0.325***</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-0.312***</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-0.285***</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268163131"/>
                  </a:ext>
                </a:extLst>
              </a:tr>
              <a:tr h="164932">
                <a:tc>
                  <a:txBody>
                    <a:bodyPr/>
                    <a:lstStyle/>
                    <a:p>
                      <a:pPr algn="l" fontAlgn="b"/>
                      <a:endParaRPr lang="zh-CN" altLang="en-US" sz="1100" b="1" i="0" u="none" strike="noStrike" dirty="0">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(0.0721)</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(0.0742)</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(0.0555)</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1593498822"/>
                  </a:ext>
                </a:extLst>
              </a:tr>
              <a:tr h="164932">
                <a:tc>
                  <a:txBody>
                    <a:bodyPr/>
                    <a:lstStyle/>
                    <a:p>
                      <a:pPr algn="l" fontAlgn="b"/>
                      <a:r>
                        <a:rPr lang="en-US" sz="1100" u="none" strike="noStrike" dirty="0">
                          <a:effectLst/>
                        </a:rPr>
                        <a:t>Change in M/L relative to change in K/L</a:t>
                      </a:r>
                      <a:endParaRPr lang="en-US" sz="1100" b="1" i="0" u="none" strike="noStrike" dirty="0">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sz="1100" u="none" strike="noStrike">
                          <a:effectLst/>
                        </a:rPr>
                        <a:t>9.51e-07***</a:t>
                      </a:r>
                      <a:endParaRPr 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sz="1100" u="none" strike="noStrike">
                          <a:effectLst/>
                        </a:rPr>
                        <a:t>1.01e-06***</a:t>
                      </a:r>
                      <a:endParaRPr 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sz="1100" u="none" strike="noStrike">
                          <a:effectLst/>
                        </a:rPr>
                        <a:t>1.11e-06***</a:t>
                      </a:r>
                      <a:endParaRPr 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608856751"/>
                  </a:ext>
                </a:extLst>
              </a:tr>
              <a:tr h="164932">
                <a:tc>
                  <a:txBody>
                    <a:bodyPr/>
                    <a:lstStyle/>
                    <a:p>
                      <a:pPr algn="l" fontAlgn="b"/>
                      <a:endParaRPr lang="zh-CN" altLang="en-US" sz="1100" b="1" i="0" u="none" strike="noStrike" dirty="0">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sz="1100" u="none" strike="noStrike">
                          <a:effectLst/>
                        </a:rPr>
                        <a:t>(2.69e-07)</a:t>
                      </a:r>
                      <a:endParaRPr 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sz="1100" u="none" strike="noStrike">
                          <a:effectLst/>
                        </a:rPr>
                        <a:t>(2.52e-07)</a:t>
                      </a:r>
                      <a:endParaRPr 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sz="1100" u="none" strike="noStrike">
                          <a:effectLst/>
                        </a:rPr>
                        <a:t>(2.41e-07)</a:t>
                      </a:r>
                      <a:endParaRPr 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2562386116"/>
                  </a:ext>
                </a:extLst>
              </a:tr>
              <a:tr h="164932">
                <a:tc>
                  <a:txBody>
                    <a:bodyPr/>
                    <a:lstStyle/>
                    <a:p>
                      <a:pPr algn="l" fontAlgn="b"/>
                      <a:r>
                        <a:rPr lang="en-US" sz="1100" u="none" strike="noStrike" dirty="0">
                          <a:effectLst/>
                        </a:rPr>
                        <a:t>Interaction between "M/L to K/L" and </a:t>
                      </a:r>
                      <a:r>
                        <a:rPr lang="en-US" sz="1100" u="none" strike="noStrike" dirty="0" err="1">
                          <a:effectLst/>
                        </a:rPr>
                        <a:t>NE_Dummy</a:t>
                      </a:r>
                      <a:endParaRPr lang="en-US" sz="1100" b="1" i="0" u="none" strike="noStrike" dirty="0">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0.000168</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sz="1100" u="none" strike="noStrike">
                          <a:effectLst/>
                        </a:rPr>
                        <a:t>-2.07e-05</a:t>
                      </a:r>
                      <a:endParaRPr 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-0.000336</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1682663977"/>
                  </a:ext>
                </a:extLst>
              </a:tr>
              <a:tr h="164932">
                <a:tc>
                  <a:txBody>
                    <a:bodyPr/>
                    <a:lstStyle/>
                    <a:p>
                      <a:pPr algn="l" fontAlgn="b"/>
                      <a:endParaRPr lang="zh-CN" altLang="en-US" sz="1100" b="1" i="0" u="none" strike="noStrike" dirty="0">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(0.000464)</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(0.000453)</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(0.000465)</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1769903498"/>
                  </a:ext>
                </a:extLst>
              </a:tr>
              <a:tr h="164932">
                <a:tc>
                  <a:txBody>
                    <a:bodyPr/>
                    <a:lstStyle/>
                    <a:p>
                      <a:pPr algn="l" fontAlgn="b"/>
                      <a:r>
                        <a:rPr lang="en-US" sz="1100" u="none" strike="noStrike" dirty="0">
                          <a:effectLst/>
                        </a:rPr>
                        <a:t>Change in HC index (</a:t>
                      </a:r>
                      <a:r>
                        <a:rPr lang="en-US" sz="1100" u="none" strike="noStrike" dirty="0" err="1">
                          <a:effectLst/>
                        </a:rPr>
                        <a:t>Barro</a:t>
                      </a:r>
                      <a:r>
                        <a:rPr lang="en-US" sz="1100" u="none" strike="noStrike" dirty="0">
                          <a:effectLst/>
                        </a:rPr>
                        <a:t>-Lee Index)</a:t>
                      </a:r>
                      <a:endParaRPr lang="en-US" sz="1100" b="1" i="0" u="none" strike="noStrike" dirty="0">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0.527</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0.448</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-0.0262</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3879690704"/>
                  </a:ext>
                </a:extLst>
              </a:tr>
              <a:tr h="164932">
                <a:tc>
                  <a:txBody>
                    <a:bodyPr/>
                    <a:lstStyle/>
                    <a:p>
                      <a:pPr algn="l" fontAlgn="b"/>
                      <a:endParaRPr lang="zh-CN" altLang="en-US" sz="1100" b="1" i="0" u="none" strike="noStrike" dirty="0">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(0.403)</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(0.404)</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(0.503)</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2525483134"/>
                  </a:ext>
                </a:extLst>
              </a:tr>
              <a:tr h="164932">
                <a:tc>
                  <a:txBody>
                    <a:bodyPr/>
                    <a:lstStyle/>
                    <a:p>
                      <a:pPr algn="l" fontAlgn="b"/>
                      <a:r>
                        <a:rPr lang="en-US" sz="1100" u="none" strike="noStrike" dirty="0">
                          <a:effectLst/>
                        </a:rPr>
                        <a:t>Interaction between HC index and </a:t>
                      </a:r>
                      <a:r>
                        <a:rPr lang="en-US" sz="1100" u="none" strike="noStrike" dirty="0" err="1">
                          <a:effectLst/>
                        </a:rPr>
                        <a:t>NE_Dummy</a:t>
                      </a:r>
                      <a:endParaRPr lang="en-US" sz="1100" b="1" i="0" u="none" strike="noStrike" dirty="0">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-0.391</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-0.106</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-0.397</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3515497010"/>
                  </a:ext>
                </a:extLst>
              </a:tr>
              <a:tr h="164932">
                <a:tc>
                  <a:txBody>
                    <a:bodyPr/>
                    <a:lstStyle/>
                    <a:p>
                      <a:pPr algn="l" fontAlgn="b"/>
                      <a:endParaRPr lang="zh-CN" alt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(0.841)</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(0.859)</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(2.377)</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1229301011"/>
                  </a:ext>
                </a:extLst>
              </a:tr>
              <a:tr h="164932">
                <a:tc>
                  <a:txBody>
                    <a:bodyPr/>
                    <a:lstStyle/>
                    <a:p>
                      <a:pPr algn="l" fontAlgn="b"/>
                      <a:r>
                        <a:rPr lang="en-US" sz="1100" u="none" strike="noStrike">
                          <a:effectLst/>
                        </a:rPr>
                        <a:t>Change in openess to trade</a:t>
                      </a:r>
                      <a:endParaRPr 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-0.00284</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0.00792</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0.0383</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3509752347"/>
                  </a:ext>
                </a:extLst>
              </a:tr>
              <a:tr h="164932">
                <a:tc>
                  <a:txBody>
                    <a:bodyPr/>
                    <a:lstStyle/>
                    <a:p>
                      <a:pPr algn="l" fontAlgn="b"/>
                      <a:endParaRPr lang="zh-CN" alt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(0.0474)</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(0.0520)</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(0.0699)</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3982760652"/>
                  </a:ext>
                </a:extLst>
              </a:tr>
              <a:tr h="164932">
                <a:tc>
                  <a:txBody>
                    <a:bodyPr/>
                    <a:lstStyle/>
                    <a:p>
                      <a:pPr algn="l" fontAlgn="b"/>
                      <a:r>
                        <a:rPr lang="en-US" sz="1100" u="none" strike="noStrike">
                          <a:effectLst/>
                        </a:rPr>
                        <a:t>Change in output structure</a:t>
                      </a:r>
                      <a:endParaRPr 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0.255***</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0.242***</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0.232***</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3662628523"/>
                  </a:ext>
                </a:extLst>
              </a:tr>
              <a:tr h="164932">
                <a:tc>
                  <a:txBody>
                    <a:bodyPr/>
                    <a:lstStyle/>
                    <a:p>
                      <a:pPr algn="l" fontAlgn="b"/>
                      <a:endParaRPr lang="zh-CN" alt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(0.0256)</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(0.0236)</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(0.0226)</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2122239710"/>
                  </a:ext>
                </a:extLst>
              </a:tr>
              <a:tr h="164932">
                <a:tc>
                  <a:txBody>
                    <a:bodyPr/>
                    <a:lstStyle/>
                    <a:p>
                      <a:pPr algn="l" fontAlgn="b"/>
                      <a:r>
                        <a:rPr lang="en-US" sz="1100" u="none" strike="noStrike">
                          <a:effectLst/>
                        </a:rPr>
                        <a:t>Constant</a:t>
                      </a:r>
                      <a:endParaRPr 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0.0200</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-0.0185</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-0.140***</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2413929843"/>
                  </a:ext>
                </a:extLst>
              </a:tr>
              <a:tr h="164932">
                <a:tc>
                  <a:txBody>
                    <a:bodyPr/>
                    <a:lstStyle/>
                    <a:p>
                      <a:pPr algn="l" fontAlgn="b"/>
                      <a:endParaRPr lang="zh-CN" alt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(0.0236)</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(0.0326)</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(0.0258)</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3399553027"/>
                  </a:ext>
                </a:extLst>
              </a:tr>
              <a:tr h="164932">
                <a:tc>
                  <a:txBody>
                    <a:bodyPr/>
                    <a:lstStyle/>
                    <a:p>
                      <a:pPr algn="l" fontAlgn="b"/>
                      <a:endParaRPr lang="zh-CN" alt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endParaRPr lang="zh-CN" alt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endParaRPr lang="zh-CN" alt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endParaRPr lang="zh-CN" alt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2763820920"/>
                  </a:ext>
                </a:extLst>
              </a:tr>
              <a:tr h="164932">
                <a:tc>
                  <a:txBody>
                    <a:bodyPr/>
                    <a:lstStyle/>
                    <a:p>
                      <a:pPr algn="l" fontAlgn="b"/>
                      <a:r>
                        <a:rPr lang="en-US" sz="1100" u="none" strike="noStrike">
                          <a:effectLst/>
                        </a:rPr>
                        <a:t>Year Dummy </a:t>
                      </a:r>
                      <a:endParaRPr 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sz="1100" u="none" strike="noStrike">
                          <a:effectLst/>
                        </a:rPr>
                        <a:t>Yes</a:t>
                      </a:r>
                      <a:endParaRPr 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sz="1100" u="none" strike="noStrike">
                          <a:effectLst/>
                        </a:rPr>
                        <a:t>Yes</a:t>
                      </a:r>
                      <a:endParaRPr 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sz="1100" u="none" strike="noStrike">
                          <a:effectLst/>
                        </a:rPr>
                        <a:t>Yes</a:t>
                      </a:r>
                      <a:endParaRPr 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3626037727"/>
                  </a:ext>
                </a:extLst>
              </a:tr>
              <a:tr h="164932">
                <a:tc>
                  <a:txBody>
                    <a:bodyPr/>
                    <a:lstStyle/>
                    <a:p>
                      <a:pPr algn="l" fontAlgn="b"/>
                      <a:r>
                        <a:rPr lang="en-US" sz="1100" u="none" strike="noStrike">
                          <a:effectLst/>
                        </a:rPr>
                        <a:t>Dummy for Country Type</a:t>
                      </a:r>
                      <a:endParaRPr 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sz="1100" u="none" strike="noStrike">
                          <a:effectLst/>
                        </a:rPr>
                        <a:t>Yes</a:t>
                      </a:r>
                      <a:endParaRPr 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sz="1100" u="none" strike="noStrike">
                          <a:effectLst/>
                        </a:rPr>
                        <a:t>Yes</a:t>
                      </a:r>
                      <a:endParaRPr 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sz="1100" u="none" strike="noStrike">
                          <a:effectLst/>
                        </a:rPr>
                        <a:t>Yes</a:t>
                      </a:r>
                      <a:endParaRPr lang="en-US"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90098409"/>
                  </a:ext>
                </a:extLst>
              </a:tr>
              <a:tr h="164932">
                <a:tc>
                  <a:txBody>
                    <a:bodyPr/>
                    <a:lstStyle/>
                    <a:p>
                      <a:pPr algn="l" fontAlgn="b"/>
                      <a:r>
                        <a:rPr lang="en-US" sz="1100" u="none" strike="noStrike">
                          <a:effectLst/>
                        </a:rPr>
                        <a:t>Number of Observation</a:t>
                      </a:r>
                      <a:endParaRPr 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646</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646</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646</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3201636328"/>
                  </a:ext>
                </a:extLst>
              </a:tr>
              <a:tr h="164932">
                <a:tc>
                  <a:txBody>
                    <a:bodyPr/>
                    <a:lstStyle/>
                    <a:p>
                      <a:pPr algn="l" fontAlgn="b"/>
                      <a:r>
                        <a:rPr lang="en-US" sz="1100" u="none" strike="noStrike">
                          <a:effectLst/>
                        </a:rPr>
                        <a:t>R-squared</a:t>
                      </a:r>
                      <a:endParaRPr 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0.470</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539139354"/>
                  </a:ext>
                </a:extLst>
              </a:tr>
              <a:tr h="164932">
                <a:tc>
                  <a:txBody>
                    <a:bodyPr/>
                    <a:lstStyle/>
                    <a:p>
                      <a:pPr algn="l" fontAlgn="b"/>
                      <a:r>
                        <a:rPr lang="en-US" sz="1100" u="none" strike="noStrike">
                          <a:effectLst/>
                        </a:rPr>
                        <a:t>Number of Countries</a:t>
                      </a:r>
                      <a:endParaRPr lang="en-US" sz="1100" b="1"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17</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a:effectLst/>
                        </a:rPr>
                        <a:t>17</a:t>
                      </a:r>
                      <a:endParaRPr lang="en-US" altLang="zh-CN" sz="1100" b="0" i="0" u="none" strike="noStrike">
                        <a:solidFill>
                          <a:srgbClr val="000000"/>
                        </a:solidFill>
                        <a:effectLst/>
                        <a:latin typeface="Times New Roman" panose="02020603050405020304" pitchFamily="18" charset="0"/>
                        <a:ea typeface="等线" panose="02010600030101010101" pitchFamily="2" charset="-122"/>
                      </a:endParaRPr>
                    </a:p>
                  </a:txBody>
                  <a:tcPr marL="8633" marR="8633" marT="8633" marB="0" anchor="b"/>
                </a:tc>
                <a:tc>
                  <a:txBody>
                    <a:bodyPr/>
                    <a:lstStyle/>
                    <a:p>
                      <a:pPr algn="ctr" fontAlgn="b"/>
                      <a:r>
                        <a:rPr lang="en-US" altLang="zh-CN" sz="1100" u="none" strike="noStrike" dirty="0">
                          <a:effectLst/>
                        </a:rPr>
                        <a:t>17</a:t>
                      </a:r>
                      <a:endParaRPr lang="en-US" altLang="zh-CN" sz="1100" b="0" i="0" u="none" strike="noStrike" dirty="0">
                        <a:solidFill>
                          <a:srgbClr val="000000"/>
                        </a:solidFill>
                        <a:effectLst/>
                        <a:latin typeface="Times New Roman" panose="02020603050405020304" pitchFamily="18" charset="0"/>
                        <a:ea typeface="等线" panose="02010600030101010101" pitchFamily="2" charset="-122"/>
                      </a:endParaRPr>
                    </a:p>
                  </a:txBody>
                  <a:tcPr marL="8633" marR="8633" marT="8633" marB="0" anchor="b"/>
                </a:tc>
                <a:extLst>
                  <a:ext uri="{0D108BD9-81ED-4DB2-BD59-A6C34878D82A}">
                    <a16:rowId xmlns:a16="http://schemas.microsoft.com/office/drawing/2014/main" val="3731567375"/>
                  </a:ext>
                </a:extLst>
              </a:tr>
            </a:tbl>
          </a:graphicData>
        </a:graphic>
      </p:graphicFrame>
      <p:sp>
        <p:nvSpPr>
          <p:cNvPr id="3" name="Rectangle 2"/>
          <p:cNvSpPr/>
          <p:nvPr/>
        </p:nvSpPr>
        <p:spPr>
          <a:xfrm>
            <a:off x="496275" y="181880"/>
            <a:ext cx="7903446" cy="400110"/>
          </a:xfrm>
          <a:prstGeom prst="rect">
            <a:avLst/>
          </a:prstGeom>
        </p:spPr>
        <p:txBody>
          <a:bodyPr wrap="square">
            <a:spAutoFit/>
          </a:bodyPr>
          <a:lstStyle/>
          <a:p>
            <a:r>
              <a:rPr lang="en-AU" altLang="zh-CN" sz="2000" b="1" dirty="0"/>
              <a:t>Case 2: Different pathway for agricultural productivity catch-up</a:t>
            </a:r>
            <a:endParaRPr lang="en-US" sz="2000" b="1" dirty="0"/>
          </a:p>
        </p:txBody>
      </p:sp>
      <p:sp>
        <p:nvSpPr>
          <p:cNvPr id="4" name="Oval 3"/>
          <p:cNvSpPr/>
          <p:nvPr/>
        </p:nvSpPr>
        <p:spPr>
          <a:xfrm>
            <a:off x="7517943" y="1513082"/>
            <a:ext cx="800100" cy="395654"/>
          </a:xfrm>
          <a:prstGeom prst="ellipse">
            <a:avLst/>
          </a:prstGeom>
          <a:noFill/>
          <a:ln w="25400" cap="flat">
            <a:solidFill>
              <a:srgbClr val="FF0000"/>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1200"/>
              </a:spcBef>
              <a:spcAft>
                <a:spcPts val="0"/>
              </a:spcAft>
              <a:buClrTx/>
              <a:buSzTx/>
              <a:buFontTx/>
              <a:buNone/>
              <a:tabLst/>
            </a:pPr>
            <a:endParaRPr kumimoji="0" lang="zh-CN" altLang="en-US" sz="2000" b="0" i="0" u="none" strike="noStrike" cap="none" spc="0" normalizeH="0" baseline="0">
              <a:ln>
                <a:noFill/>
              </a:ln>
              <a:solidFill>
                <a:srgbClr val="000000"/>
              </a:solidFill>
              <a:effectLst/>
              <a:uFillTx/>
              <a:latin typeface="Myriad Pro"/>
              <a:ea typeface="Myriad Pro"/>
              <a:cs typeface="Myriad Pro"/>
              <a:sym typeface="Myriad Pro"/>
            </a:endParaRPr>
          </a:p>
        </p:txBody>
      </p:sp>
      <p:sp>
        <p:nvSpPr>
          <p:cNvPr id="5" name="Oval 4"/>
          <p:cNvSpPr/>
          <p:nvPr/>
        </p:nvSpPr>
        <p:spPr>
          <a:xfrm>
            <a:off x="7517943" y="2235883"/>
            <a:ext cx="800100" cy="395654"/>
          </a:xfrm>
          <a:prstGeom prst="ellipse">
            <a:avLst/>
          </a:prstGeom>
          <a:noFill/>
          <a:ln w="25400" cap="flat">
            <a:solidFill>
              <a:srgbClr val="FF0000"/>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1200"/>
              </a:spcBef>
              <a:spcAft>
                <a:spcPts val="0"/>
              </a:spcAft>
              <a:buClrTx/>
              <a:buSzTx/>
              <a:buFontTx/>
              <a:buNone/>
              <a:tabLst/>
            </a:pPr>
            <a:endParaRPr kumimoji="0" lang="zh-CN" altLang="en-US" sz="2000" b="0" i="0" u="none" strike="noStrike" cap="none" spc="0" normalizeH="0" baseline="0">
              <a:ln>
                <a:noFill/>
              </a:ln>
              <a:solidFill>
                <a:srgbClr val="000000"/>
              </a:solidFill>
              <a:effectLst/>
              <a:uFillTx/>
              <a:latin typeface="Myriad Pro"/>
              <a:ea typeface="Myriad Pro"/>
              <a:cs typeface="Myriad Pro"/>
              <a:sym typeface="Myriad Pro"/>
            </a:endParaRPr>
          </a:p>
        </p:txBody>
      </p:sp>
      <p:sp>
        <p:nvSpPr>
          <p:cNvPr id="6" name="Oval 5"/>
          <p:cNvSpPr/>
          <p:nvPr/>
        </p:nvSpPr>
        <p:spPr>
          <a:xfrm>
            <a:off x="7516348" y="1914008"/>
            <a:ext cx="800100" cy="395654"/>
          </a:xfrm>
          <a:prstGeom prst="ellipse">
            <a:avLst/>
          </a:prstGeom>
          <a:noFill/>
          <a:ln w="25400" cap="flat">
            <a:solidFill>
              <a:srgbClr val="00B050"/>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1200"/>
              </a:spcBef>
              <a:spcAft>
                <a:spcPts val="0"/>
              </a:spcAft>
              <a:buClrTx/>
              <a:buSzTx/>
              <a:buFontTx/>
              <a:buNone/>
              <a:tabLst/>
            </a:pPr>
            <a:endParaRPr kumimoji="0" lang="zh-CN" altLang="en-US" sz="2000" b="0" i="0" u="none" strike="noStrike" cap="none" spc="0" normalizeH="0" baseline="0">
              <a:ln>
                <a:noFill/>
              </a:ln>
              <a:solidFill>
                <a:srgbClr val="000000"/>
              </a:solidFill>
              <a:effectLst/>
              <a:uFillTx/>
              <a:latin typeface="Myriad Pro"/>
              <a:ea typeface="Myriad Pro"/>
              <a:cs typeface="Myriad Pro"/>
              <a:sym typeface="Myriad Pro"/>
            </a:endParaRPr>
          </a:p>
        </p:txBody>
      </p:sp>
      <p:sp>
        <p:nvSpPr>
          <p:cNvPr id="7" name="Oval 6"/>
          <p:cNvSpPr/>
          <p:nvPr/>
        </p:nvSpPr>
        <p:spPr>
          <a:xfrm>
            <a:off x="7516348" y="2557758"/>
            <a:ext cx="800100" cy="395654"/>
          </a:xfrm>
          <a:prstGeom prst="ellipse">
            <a:avLst/>
          </a:prstGeom>
          <a:noFill/>
          <a:ln w="25400" cap="flat">
            <a:solidFill>
              <a:srgbClr val="00B050"/>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1200"/>
              </a:spcBef>
              <a:spcAft>
                <a:spcPts val="0"/>
              </a:spcAft>
              <a:buClrTx/>
              <a:buSzTx/>
              <a:buFontTx/>
              <a:buNone/>
              <a:tabLst/>
            </a:pPr>
            <a:endParaRPr kumimoji="0" lang="zh-CN" altLang="en-US" sz="2000" b="0" i="0" u="none" strike="noStrike" cap="none" spc="0" normalizeH="0" baseline="0">
              <a:ln>
                <a:noFill/>
              </a:ln>
              <a:solidFill>
                <a:srgbClr val="000000"/>
              </a:solidFill>
              <a:effectLst/>
              <a:uFillTx/>
              <a:latin typeface="Myriad Pro"/>
              <a:ea typeface="Myriad Pro"/>
              <a:cs typeface="Myriad Pro"/>
              <a:sym typeface="Myriad Pro"/>
            </a:endParaRPr>
          </a:p>
        </p:txBody>
      </p:sp>
    </p:spTree>
    <p:extLst>
      <p:ext uri="{BB962C8B-B14F-4D97-AF65-F5344CB8AC3E}">
        <p14:creationId xmlns:p14="http://schemas.microsoft.com/office/powerpoint/2010/main" val="1622632793"/>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b="1" dirty="0"/>
              <a:t>Case 3: Power-based Measure of Capital Input in China: 1978-2016</a:t>
            </a:r>
          </a:p>
        </p:txBody>
      </p:sp>
      <p:graphicFrame>
        <p:nvGraphicFramePr>
          <p:cNvPr id="4" name="图表 1"/>
          <p:cNvGraphicFramePr>
            <a:graphicFrameLocks/>
          </p:cNvGraphicFramePr>
          <p:nvPr>
            <p:extLst>
              <p:ext uri="{D42A27DB-BD31-4B8C-83A1-F6EECF244321}">
                <p14:modId xmlns:p14="http://schemas.microsoft.com/office/powerpoint/2010/main" val="1806690341"/>
              </p:ext>
            </p:extLst>
          </p:nvPr>
        </p:nvGraphicFramePr>
        <p:xfrm>
          <a:off x="548054" y="1143000"/>
          <a:ext cx="8330132" cy="42672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924911" y="5301735"/>
            <a:ext cx="3184634"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rgbClr val="000000"/>
                </a:solidFill>
                <a:effectLst/>
                <a:uFillTx/>
                <a:latin typeface="Arial"/>
                <a:ea typeface="Arial"/>
                <a:cs typeface="Arial"/>
                <a:sym typeface="Arial"/>
              </a:rPr>
              <a:t>Source: NDRC (2019).</a:t>
            </a:r>
          </a:p>
        </p:txBody>
      </p:sp>
    </p:spTree>
    <p:extLst>
      <p:ext uri="{BB962C8B-B14F-4D97-AF65-F5344CB8AC3E}">
        <p14:creationId xmlns:p14="http://schemas.microsoft.com/office/powerpoint/2010/main" val="1534608271"/>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091768556"/>
              </p:ext>
            </p:extLst>
          </p:nvPr>
        </p:nvGraphicFramePr>
        <p:xfrm>
          <a:off x="577734" y="1219200"/>
          <a:ext cx="7956665" cy="3657600"/>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1"/>
          <p:cNvSpPr txBox="1">
            <a:spLocks/>
          </p:cNvSpPr>
          <p:nvPr/>
        </p:nvSpPr>
        <p:spPr>
          <a:xfrm>
            <a:off x="577734" y="427037"/>
            <a:ext cx="8229600" cy="792163"/>
          </a:xfrm>
          <a:prstGeom prst="rect">
            <a:avLst/>
          </a:prstGeom>
        </p:spPr>
        <p:txBody>
          <a:bodyPr>
            <a:normAutofit/>
          </a:bodyPr>
          <a:lstStyle>
            <a:lvl1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2pPr>
            <a:lvl3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3pPr>
            <a:lvl4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4pPr>
            <a:lvl5pPr marL="0" marR="0" indent="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5pPr>
            <a:lvl6pPr marL="0" marR="0" indent="4572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6pPr>
            <a:lvl7pPr marL="0" marR="0" indent="9144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7pPr>
            <a:lvl8pPr marL="0" marR="0" indent="13716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8pPr>
            <a:lvl9pPr marL="0" marR="0" indent="1828800" algn="ctr" defTabSz="9144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Arial"/>
                <a:ea typeface="Arial"/>
                <a:cs typeface="Arial"/>
                <a:sym typeface="Arial"/>
              </a:defRPr>
            </a:lvl9pPr>
          </a:lstStyle>
          <a:p>
            <a:pPr hangingPunct="1"/>
            <a:r>
              <a:rPr lang="en-US" sz="2000" b="1" dirty="0"/>
              <a:t>Case 3: Real Capital Input in China: 1978-2016</a:t>
            </a:r>
          </a:p>
        </p:txBody>
      </p:sp>
      <p:sp>
        <p:nvSpPr>
          <p:cNvPr id="4" name="TextBox 3"/>
          <p:cNvSpPr txBox="1"/>
          <p:nvPr/>
        </p:nvSpPr>
        <p:spPr>
          <a:xfrm>
            <a:off x="851338" y="4876800"/>
            <a:ext cx="3184634"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rgbClr val="000000"/>
                </a:solidFill>
                <a:effectLst/>
                <a:uFillTx/>
                <a:latin typeface="Arial"/>
                <a:ea typeface="Arial"/>
                <a:cs typeface="Arial"/>
                <a:sym typeface="Arial"/>
              </a:rPr>
              <a:t>Source: Sheng et al. (2018).</a:t>
            </a:r>
          </a:p>
        </p:txBody>
      </p:sp>
    </p:spTree>
    <p:extLst>
      <p:ext uri="{BB962C8B-B14F-4D97-AF65-F5344CB8AC3E}">
        <p14:creationId xmlns:p14="http://schemas.microsoft.com/office/powerpoint/2010/main" val="111922264"/>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3"/>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883" y="1219200"/>
            <a:ext cx="4183118" cy="4100146"/>
          </a:xfrm>
          <a:prstGeom prst="rect">
            <a:avLst/>
          </a:prstGeom>
          <a:noFill/>
          <a:ln w="6350">
            <a:solidFill>
              <a:schemeClr val="tx1"/>
            </a:solidFill>
          </a:ln>
        </p:spPr>
      </p:pic>
      <p:pic>
        <p:nvPicPr>
          <p:cNvPr id="3" name="图片 1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00" y="1212773"/>
            <a:ext cx="4109545" cy="4100146"/>
          </a:xfrm>
          <a:prstGeom prst="rect">
            <a:avLst/>
          </a:prstGeom>
          <a:noFill/>
          <a:ln w="6350">
            <a:solidFill>
              <a:schemeClr val="tx1"/>
            </a:solidFill>
          </a:ln>
        </p:spPr>
      </p:pic>
      <p:sp>
        <p:nvSpPr>
          <p:cNvPr id="4" name="Rectangle 3"/>
          <p:cNvSpPr/>
          <p:nvPr/>
        </p:nvSpPr>
        <p:spPr>
          <a:xfrm>
            <a:off x="228600" y="381000"/>
            <a:ext cx="8558594" cy="923330"/>
          </a:xfrm>
          <a:prstGeom prst="rect">
            <a:avLst/>
          </a:prstGeom>
        </p:spPr>
        <p:txBody>
          <a:bodyPr wrap="square">
            <a:spAutoFit/>
          </a:bodyPr>
          <a:lstStyle/>
          <a:p>
            <a:r>
              <a:rPr lang="en-US" altLang="zh-CN" dirty="0">
                <a:solidFill>
                  <a:schemeClr val="tx1"/>
                </a:solidFill>
              </a:rPr>
              <a:t>Case 3: The percentage of mechanization rate for major crops (including maize, wheat and rice)</a:t>
            </a:r>
            <a:br>
              <a:rPr lang="zh-CN" altLang="zh-CN" dirty="0">
                <a:solidFill>
                  <a:schemeClr val="tx1"/>
                </a:solidFill>
              </a:rPr>
            </a:br>
            <a:endParaRPr lang="zh-CN" altLang="en-US" dirty="0">
              <a:solidFill>
                <a:schemeClr val="tx1"/>
              </a:solidFill>
            </a:endParaRPr>
          </a:p>
        </p:txBody>
      </p:sp>
      <p:sp>
        <p:nvSpPr>
          <p:cNvPr id="5" name="Rectangle 4"/>
          <p:cNvSpPr/>
          <p:nvPr/>
        </p:nvSpPr>
        <p:spPr>
          <a:xfrm>
            <a:off x="247880" y="5319346"/>
            <a:ext cx="2416046" cy="507831"/>
          </a:xfrm>
          <a:prstGeom prst="rect">
            <a:avLst/>
          </a:prstGeom>
        </p:spPr>
        <p:txBody>
          <a:bodyPr wrap="none">
            <a:spAutoFit/>
          </a:bodyPr>
          <a:lstStyle/>
          <a:p>
            <a:pPr algn="just">
              <a:lnSpc>
                <a:spcPct val="150000"/>
              </a:lnSpc>
              <a:spcAft>
                <a:spcPts val="0"/>
              </a:spcAft>
            </a:pPr>
            <a:r>
              <a:rPr lang="en-AU" altLang="zh-CN" dirty="0">
                <a:latin typeface="Times New Roman" panose="02020603050405020304" pitchFamily="18" charset="0"/>
              </a:rPr>
              <a:t>Source: Yi et al. (2019).</a:t>
            </a:r>
            <a:endParaRPr lang="zh-CN" altLang="zh-CN" dirty="0">
              <a:latin typeface="Times New Roman" panose="02020603050405020304" pitchFamily="18" charset="0"/>
            </a:endParaRPr>
          </a:p>
        </p:txBody>
      </p:sp>
    </p:spTree>
    <p:extLst>
      <p:ext uri="{BB962C8B-B14F-4D97-AF65-F5344CB8AC3E}">
        <p14:creationId xmlns:p14="http://schemas.microsoft.com/office/powerpoint/2010/main" val="1853751656"/>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3246" y="376372"/>
            <a:ext cx="6882827" cy="677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kumimoji="0" lang="en-AU" altLang="zh-CN" sz="2000" b="1" i="0" u="none" strike="noStrike" cap="none" spc="0" normalizeH="0" baseline="0" dirty="0">
                <a:ln>
                  <a:noFill/>
                </a:ln>
                <a:solidFill>
                  <a:srgbClr val="000000"/>
                </a:solidFill>
                <a:effectLst/>
                <a:uFillTx/>
                <a:latin typeface="Calibri" charset="0"/>
                <a:ea typeface="Calibri" charset="0"/>
                <a:cs typeface="Calibri" charset="0"/>
                <a:sym typeface="Arial"/>
              </a:rPr>
              <a:t>Case 4: </a:t>
            </a:r>
            <a:r>
              <a:rPr lang="en-CA" altLang="zh-CN" sz="2000" b="1" dirty="0">
                <a:latin typeface="Calibri" charset="0"/>
                <a:ea typeface="Calibri" charset="0"/>
                <a:cs typeface="Calibri" charset="0"/>
              </a:rPr>
              <a:t>Change in capital stock of cattle: 1973-2011</a:t>
            </a:r>
            <a:endParaRPr lang="zh-CN" altLang="en-US" sz="2000" b="1" dirty="0">
              <a:latin typeface="Calibri" charset="0"/>
              <a:ea typeface="Calibri" charset="0"/>
              <a:cs typeface="Calibri" charset="0"/>
            </a:endParaRPr>
          </a:p>
          <a:p>
            <a:pPr marL="0" marR="0" indent="0" algn="l" defTabSz="914400" rtl="0" fontAlgn="auto" latinLnBrk="0" hangingPunct="0">
              <a:lnSpc>
                <a:spcPct val="100000"/>
              </a:lnSpc>
              <a:spcBef>
                <a:spcPts val="0"/>
              </a:spcBef>
              <a:spcAft>
                <a:spcPts val="0"/>
              </a:spcAft>
              <a:buClrTx/>
              <a:buSzTx/>
              <a:buFontTx/>
              <a:buNone/>
              <a:tabLst/>
            </a:pPr>
            <a:endParaRPr kumimoji="0" lang="zh-CN" altLang="en-US" sz="1800" b="1" i="0" u="none" strike="noStrike" cap="none" spc="0" normalizeH="0" baseline="0" dirty="0">
              <a:ln>
                <a:noFill/>
              </a:ln>
              <a:solidFill>
                <a:srgbClr val="000000"/>
              </a:solidFill>
              <a:effectLst/>
              <a:uFillTx/>
              <a:latin typeface="Arial"/>
              <a:ea typeface="Arial"/>
              <a:cs typeface="Arial"/>
              <a:sym typeface="Arial"/>
            </a:endParaRPr>
          </a:p>
        </p:txBody>
      </p:sp>
      <p:graphicFrame>
        <p:nvGraphicFramePr>
          <p:cNvPr id="3" name="Chart 2"/>
          <p:cNvGraphicFramePr/>
          <p:nvPr/>
        </p:nvGraphicFramePr>
        <p:xfrm>
          <a:off x="702151" y="1375801"/>
          <a:ext cx="7717840" cy="354789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9100049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TextBox 1"/>
          <p:cNvSpPr txBox="1"/>
          <p:nvPr/>
        </p:nvSpPr>
        <p:spPr>
          <a:xfrm>
            <a:off x="335210" y="715729"/>
            <a:ext cx="8808790" cy="4616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l">
              <a:spcBef>
                <a:spcPts val="0"/>
              </a:spcBef>
              <a:defRPr sz="2400" b="1">
                <a:solidFill>
                  <a:schemeClr val="accent6"/>
                </a:solidFill>
                <a:latin typeface="等线 Light"/>
                <a:ea typeface="等线 Light"/>
                <a:cs typeface="等线 Light"/>
                <a:sym typeface="等线 Light"/>
              </a:defRPr>
            </a:lvl1pPr>
          </a:lstStyle>
          <a:p>
            <a:r>
              <a:rPr dirty="0">
                <a:solidFill>
                  <a:schemeClr val="tx1"/>
                </a:solidFill>
              </a:rPr>
              <a:t>Average annual growth rate of agriculture since 1990, by region (%)</a:t>
            </a:r>
          </a:p>
        </p:txBody>
      </p:sp>
      <p:sp>
        <p:nvSpPr>
          <p:cNvPr id="178" name="TextBox 2"/>
          <p:cNvSpPr txBox="1"/>
          <p:nvPr/>
        </p:nvSpPr>
        <p:spPr>
          <a:xfrm>
            <a:off x="362377" y="6062662"/>
            <a:ext cx="3559176" cy="27654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l">
              <a:spcBef>
                <a:spcPts val="0"/>
              </a:spcBef>
              <a:defRPr sz="1300" i="1">
                <a:latin typeface="Arial"/>
                <a:ea typeface="Arial"/>
                <a:cs typeface="Arial"/>
                <a:sym typeface="Arial"/>
              </a:defRPr>
            </a:lvl1pPr>
          </a:lstStyle>
          <a:p>
            <a:r>
              <a:t>Source: Fuglie et al. (2012)</a:t>
            </a:r>
          </a:p>
        </p:txBody>
      </p:sp>
      <p:pic>
        <p:nvPicPr>
          <p:cNvPr id="179" name="Picture 3" descr="Picture 3"/>
          <p:cNvPicPr>
            <a:picLocks noChangeAspect="1"/>
          </p:cNvPicPr>
          <p:nvPr/>
        </p:nvPicPr>
        <p:blipFill>
          <a:blip r:embed="rId2"/>
          <a:stretch>
            <a:fillRect/>
          </a:stretch>
        </p:blipFill>
        <p:spPr>
          <a:xfrm>
            <a:off x="350043" y="1449992"/>
            <a:ext cx="8443914" cy="4529138"/>
          </a:xfrm>
          <a:prstGeom prst="rect">
            <a:avLst/>
          </a:prstGeom>
          <a:ln w="12700">
            <a:miter lim="400000"/>
          </a:ln>
        </p:spPr>
      </p:pic>
    </p:spTree>
    <p:extLst>
      <p:ext uri="{BB962C8B-B14F-4D97-AF65-F5344CB8AC3E}">
        <p14:creationId xmlns:p14="http://schemas.microsoft.com/office/powerpoint/2010/main" val="1420715295"/>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nvGraphicFramePr>
        <p:xfrm>
          <a:off x="783247" y="1360315"/>
          <a:ext cx="7525484" cy="3800769"/>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p:cNvSpPr/>
          <p:nvPr/>
        </p:nvSpPr>
        <p:spPr>
          <a:xfrm>
            <a:off x="783247" y="564368"/>
            <a:ext cx="5799986" cy="400110"/>
          </a:xfrm>
          <a:prstGeom prst="rect">
            <a:avLst/>
          </a:prstGeom>
        </p:spPr>
        <p:txBody>
          <a:bodyPr wrap="none">
            <a:spAutoFit/>
          </a:bodyPr>
          <a:lstStyle/>
          <a:p>
            <a:r>
              <a:rPr lang="en-AU" altLang="zh-CN" sz="2000" b="1" dirty="0">
                <a:latin typeface="Calibri" charset="0"/>
                <a:ea typeface="Calibri" charset="0"/>
                <a:cs typeface="Calibri" charset="0"/>
              </a:rPr>
              <a:t>Case 4: </a:t>
            </a:r>
            <a:r>
              <a:rPr lang="en-CA" altLang="zh-CN" sz="2000" b="1" dirty="0">
                <a:latin typeface="Calibri" charset="0"/>
                <a:ea typeface="Calibri" charset="0"/>
                <a:cs typeface="Calibri" charset="0"/>
              </a:rPr>
              <a:t>Change in capital service of cattle: 1973-2011</a:t>
            </a:r>
            <a:endParaRPr lang="zh-CN" altLang="en-US" sz="2000" b="1" dirty="0">
              <a:latin typeface="Calibri" charset="0"/>
              <a:ea typeface="Calibri" charset="0"/>
              <a:cs typeface="Calibri" charset="0"/>
            </a:endParaRPr>
          </a:p>
        </p:txBody>
      </p:sp>
    </p:spTree>
    <p:extLst>
      <p:ext uri="{BB962C8B-B14F-4D97-AF65-F5344CB8AC3E}">
        <p14:creationId xmlns:p14="http://schemas.microsoft.com/office/powerpoint/2010/main" val="694753136"/>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Title 1"/>
          <p:cNvSpPr txBox="1"/>
          <p:nvPr/>
        </p:nvSpPr>
        <p:spPr>
          <a:xfrm>
            <a:off x="297962" y="1457992"/>
            <a:ext cx="8229600" cy="2895601"/>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ormAutofit/>
          </a:bodyPr>
          <a:lstStyle/>
          <a:p>
            <a:pPr algn="ctr">
              <a:defRPr sz="4400">
                <a:latin typeface="Georgia"/>
                <a:ea typeface="Georgia"/>
                <a:cs typeface="Georgia"/>
                <a:sym typeface="Georgia"/>
              </a:defRPr>
            </a:pPr>
            <a:r>
              <a:rPr dirty="0"/>
              <a:t>Questions</a:t>
            </a:r>
            <a:br>
              <a:rPr dirty="0"/>
            </a:br>
            <a:r>
              <a:rPr dirty="0"/>
              <a:t>&amp;</a:t>
            </a:r>
            <a:br>
              <a:rPr dirty="0"/>
            </a:br>
            <a:r>
              <a:rPr dirty="0"/>
              <a:t>Comments</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 name="图片 3" descr="图片 3"/>
          <p:cNvPicPr>
            <a:picLocks noChangeAspect="1"/>
          </p:cNvPicPr>
          <p:nvPr/>
        </p:nvPicPr>
        <p:blipFill>
          <a:blip r:embed="rId2"/>
          <a:stretch>
            <a:fillRect/>
          </a:stretch>
        </p:blipFill>
        <p:spPr>
          <a:xfrm>
            <a:off x="0" y="115276"/>
            <a:ext cx="9343295" cy="5671870"/>
          </a:xfrm>
          <a:prstGeom prst="rect">
            <a:avLst/>
          </a:prstGeom>
          <a:ln w="12700">
            <a:miter lim="400000"/>
          </a:ln>
        </p:spPr>
      </p:pic>
      <p:pic>
        <p:nvPicPr>
          <p:cNvPr id="117" name="图片 5" descr="图片 5"/>
          <p:cNvPicPr>
            <a:picLocks noChangeAspect="1"/>
          </p:cNvPicPr>
          <p:nvPr/>
        </p:nvPicPr>
        <p:blipFill>
          <a:blip r:embed="rId3"/>
          <a:stretch>
            <a:fillRect/>
          </a:stretch>
        </p:blipFill>
        <p:spPr>
          <a:xfrm>
            <a:off x="109358" y="3698121"/>
            <a:ext cx="1778329" cy="1937136"/>
          </a:xfrm>
          <a:prstGeom prst="rect">
            <a:avLst/>
          </a:prstGeom>
          <a:ln w="12700">
            <a:miter lim="400000"/>
          </a:ln>
        </p:spPr>
      </p:pic>
    </p:spTree>
    <p:extLst>
      <p:ext uri="{BB962C8B-B14F-4D97-AF65-F5344CB8AC3E}">
        <p14:creationId xmlns:p14="http://schemas.microsoft.com/office/powerpoint/2010/main" val="80780686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Is the recent agricultural price rise because productivity growth has been slowing down?"/>
          <p:cNvSpPr txBox="1">
            <a:spLocks noGrp="1"/>
          </p:cNvSpPr>
          <p:nvPr>
            <p:ph type="title" idx="4294967295"/>
          </p:nvPr>
        </p:nvSpPr>
        <p:spPr>
          <a:xfrm>
            <a:off x="823574" y="640977"/>
            <a:ext cx="7914599" cy="1025770"/>
          </a:xfrm>
          <a:prstGeom prst="rect">
            <a:avLst/>
          </a:prstGeom>
        </p:spPr>
        <p:txBody>
          <a:bodyPr anchor="ctr">
            <a:normAutofit/>
          </a:bodyPr>
          <a:lstStyle>
            <a:lvl1pPr>
              <a:lnSpc>
                <a:spcPct val="90000"/>
              </a:lnSpc>
              <a:defRPr sz="2200">
                <a:solidFill>
                  <a:srgbClr val="000000"/>
                </a:solidFill>
                <a:latin typeface="等线 Light"/>
                <a:ea typeface="等线 Light"/>
                <a:cs typeface="等线 Light"/>
                <a:sym typeface="等线 Light"/>
              </a:defRPr>
            </a:lvl1pPr>
          </a:lstStyle>
          <a:p>
            <a:r>
              <a:t>Is the recent agricultural price rise because productivity growth has been slowing down? </a:t>
            </a:r>
          </a:p>
        </p:txBody>
      </p:sp>
      <p:pic>
        <p:nvPicPr>
          <p:cNvPr id="91" name="Picture 4" descr="Picture 4"/>
          <p:cNvPicPr>
            <a:picLocks noChangeAspect="1"/>
          </p:cNvPicPr>
          <p:nvPr/>
        </p:nvPicPr>
        <p:blipFill>
          <a:blip r:embed="rId2"/>
          <a:stretch>
            <a:fillRect/>
          </a:stretch>
        </p:blipFill>
        <p:spPr>
          <a:xfrm>
            <a:off x="823574" y="1806195"/>
            <a:ext cx="7583489" cy="3528414"/>
          </a:xfrm>
          <a:prstGeom prst="rect">
            <a:avLst/>
          </a:prstGeom>
          <a:ln w="12700">
            <a:miter lim="400000"/>
          </a:ln>
        </p:spPr>
      </p:pic>
    </p:spTree>
    <p:extLst>
      <p:ext uri="{BB962C8B-B14F-4D97-AF65-F5344CB8AC3E}">
        <p14:creationId xmlns:p14="http://schemas.microsoft.com/office/powerpoint/2010/main" val="244548126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his could be termed the embodiment hypothesis since it implies that technological innovation is embodied in capital…"/>
          <p:cNvSpPr txBox="1"/>
          <p:nvPr/>
        </p:nvSpPr>
        <p:spPr>
          <a:xfrm>
            <a:off x="410816" y="1004569"/>
            <a:ext cx="8322364" cy="4708977"/>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marL="342900" indent="-342900">
              <a:buSzPct val="100000"/>
              <a:buFont typeface="Helvetica"/>
              <a:buChar char="➢"/>
              <a:defRPr sz="2000">
                <a:latin typeface="+mj-lt"/>
                <a:ea typeface="+mj-ea"/>
                <a:cs typeface="+mj-cs"/>
                <a:sym typeface="Helvetica"/>
              </a:defRPr>
            </a:pPr>
            <a:r>
              <a:rPr lang="en-AU" dirty="0"/>
              <a:t>Conceptually, capital assets are not consumed immediately in production as material inputs, and they provide services over several time periods. In agriculture, they usually include</a:t>
            </a:r>
          </a:p>
          <a:p>
            <a:pPr>
              <a:buSzPct val="100000"/>
              <a:defRPr sz="2000">
                <a:latin typeface="+mj-lt"/>
                <a:ea typeface="+mj-ea"/>
                <a:cs typeface="+mj-cs"/>
                <a:sym typeface="Helvetica"/>
              </a:defRPr>
            </a:pPr>
            <a:r>
              <a:rPr lang="en-AU" dirty="0"/>
              <a:t>          - land;</a:t>
            </a:r>
          </a:p>
          <a:p>
            <a:pPr>
              <a:buSzPct val="100000"/>
              <a:defRPr sz="2000">
                <a:latin typeface="+mj-lt"/>
                <a:ea typeface="+mj-ea"/>
                <a:cs typeface="+mj-cs"/>
                <a:sym typeface="Helvetica"/>
              </a:defRPr>
            </a:pPr>
            <a:r>
              <a:rPr lang="en-AU" dirty="0"/>
              <a:t>          - depreciable capitals;</a:t>
            </a:r>
          </a:p>
          <a:p>
            <a:pPr>
              <a:buSzPct val="100000"/>
              <a:defRPr sz="2000">
                <a:latin typeface="+mj-lt"/>
                <a:ea typeface="+mj-ea"/>
                <a:cs typeface="+mj-cs"/>
                <a:sym typeface="Helvetica"/>
              </a:defRPr>
            </a:pPr>
            <a:r>
              <a:rPr lang="en-AU" dirty="0"/>
              <a:t>          - biological capital;</a:t>
            </a:r>
            <a:endParaRPr dirty="0"/>
          </a:p>
          <a:p>
            <a:pPr marL="342900" indent="-342900">
              <a:buSzPct val="100000"/>
              <a:buFont typeface="Helvetica"/>
              <a:buChar char="➢"/>
              <a:defRPr sz="2000">
                <a:latin typeface="+mj-lt"/>
                <a:ea typeface="+mj-ea"/>
                <a:cs typeface="+mj-cs"/>
                <a:sym typeface="Helvetica"/>
              </a:defRPr>
            </a:pPr>
            <a:r>
              <a:rPr lang="en-US" dirty="0"/>
              <a:t>D</a:t>
            </a:r>
            <a:r>
              <a:rPr lang="en-AU" dirty="0" err="1"/>
              <a:t>ifferring</a:t>
            </a:r>
            <a:r>
              <a:rPr lang="en-AU" dirty="0"/>
              <a:t> from other inputs, the rental price and volume of capital services are not directly observed.</a:t>
            </a:r>
          </a:p>
          <a:p>
            <a:pPr lvl="1" indent="0">
              <a:buSzPct val="100000"/>
              <a:defRPr sz="2000">
                <a:latin typeface="+mj-lt"/>
                <a:ea typeface="+mj-ea"/>
                <a:cs typeface="+mj-cs"/>
                <a:sym typeface="Helvetica"/>
              </a:defRPr>
            </a:pPr>
            <a:r>
              <a:rPr lang="en-AU" dirty="0"/>
              <a:t>          - market for capital service is less developed;</a:t>
            </a:r>
            <a:endParaRPr dirty="0"/>
          </a:p>
          <a:p>
            <a:pPr marL="342900" indent="-342900">
              <a:buSzPct val="100000"/>
              <a:buFont typeface="Helvetica"/>
              <a:buChar char="➢"/>
              <a:defRPr sz="2000">
                <a:latin typeface="+mj-lt"/>
                <a:ea typeface="+mj-ea"/>
                <a:cs typeface="+mj-cs"/>
                <a:sym typeface="Helvetica"/>
              </a:defRPr>
            </a:pPr>
            <a:r>
              <a:rPr lang="en-US" dirty="0"/>
              <a:t>W</a:t>
            </a:r>
            <a:r>
              <a:rPr lang="en-AU" dirty="0"/>
              <a:t>e need to derive the price and volume of capital services based on the economic theory of production.</a:t>
            </a:r>
          </a:p>
          <a:p>
            <a:pPr lvl="1" indent="0">
              <a:buSzPct val="100000"/>
              <a:defRPr sz="2000">
                <a:latin typeface="+mj-lt"/>
                <a:ea typeface="+mj-ea"/>
                <a:cs typeface="+mj-cs"/>
                <a:sym typeface="Helvetica"/>
              </a:defRPr>
            </a:pPr>
            <a:r>
              <a:rPr lang="en-AU" sz="2000" dirty="0">
                <a:latin typeface="+mj-lt"/>
                <a:ea typeface="+mj-ea"/>
                <a:cs typeface="+mj-cs"/>
                <a:sym typeface="Helvetica"/>
              </a:rPr>
              <a:t>           - Jorgenson and </a:t>
            </a:r>
            <a:r>
              <a:rPr lang="en-AU" sz="2000" dirty="0" err="1">
                <a:latin typeface="+mj-lt"/>
                <a:ea typeface="+mj-ea"/>
                <a:cs typeface="+mj-cs"/>
                <a:sym typeface="Helvetica"/>
              </a:rPr>
              <a:t>Griliches</a:t>
            </a:r>
            <a:r>
              <a:rPr lang="en-AU" sz="2000" dirty="0">
                <a:latin typeface="+mj-lt"/>
                <a:ea typeface="+mj-ea"/>
                <a:cs typeface="+mj-cs"/>
                <a:sym typeface="Helvetica"/>
              </a:rPr>
              <a:t> (1967)</a:t>
            </a:r>
          </a:p>
          <a:p>
            <a:pPr lvl="1" indent="0">
              <a:buSzPct val="100000"/>
              <a:defRPr sz="2000">
                <a:latin typeface="+mj-lt"/>
                <a:ea typeface="+mj-ea"/>
                <a:cs typeface="+mj-cs"/>
                <a:sym typeface="Helvetica"/>
              </a:defRPr>
            </a:pPr>
            <a:r>
              <a:rPr lang="en-AU" sz="2000" dirty="0">
                <a:latin typeface="+mj-lt"/>
                <a:ea typeface="+mj-ea"/>
                <a:cs typeface="+mj-cs"/>
                <a:sym typeface="Helvetica"/>
              </a:rPr>
              <a:t>           - </a:t>
            </a:r>
            <a:r>
              <a:rPr lang="en-AU" sz="2000" dirty="0" err="1">
                <a:latin typeface="+mj-lt"/>
                <a:ea typeface="+mj-ea"/>
                <a:cs typeface="+mj-cs"/>
                <a:sym typeface="Helvetica"/>
              </a:rPr>
              <a:t>Hulten</a:t>
            </a:r>
            <a:r>
              <a:rPr lang="en-AU" sz="2000" dirty="0">
                <a:latin typeface="+mj-lt"/>
                <a:ea typeface="+mj-ea"/>
                <a:cs typeface="+mj-cs"/>
                <a:sym typeface="Helvetica"/>
              </a:rPr>
              <a:t> (1990), </a:t>
            </a:r>
            <a:r>
              <a:rPr lang="en-AU" sz="2000" dirty="0" err="1">
                <a:latin typeface="+mj-lt"/>
                <a:ea typeface="+mj-ea"/>
                <a:cs typeface="+mj-cs"/>
                <a:sym typeface="Helvetica"/>
              </a:rPr>
              <a:t>Diewert</a:t>
            </a:r>
            <a:r>
              <a:rPr lang="en-AU" sz="2000" dirty="0">
                <a:latin typeface="+mj-lt"/>
                <a:ea typeface="+mj-ea"/>
                <a:cs typeface="+mj-cs"/>
                <a:sym typeface="Helvetica"/>
              </a:rPr>
              <a:t> </a:t>
            </a:r>
            <a:r>
              <a:rPr lang="en-AU" sz="2000" dirty="0">
                <a:sym typeface="Helvetica"/>
              </a:rPr>
              <a:t>(2005), Schreyer et al. (2005), </a:t>
            </a:r>
            <a:endParaRPr lang="en-AU" dirty="0"/>
          </a:p>
          <a:p>
            <a:pPr marL="342900" indent="-342900">
              <a:buSzPct val="100000"/>
              <a:buFont typeface="Helvetica"/>
              <a:buChar char="➢"/>
              <a:defRPr sz="2000">
                <a:latin typeface="+mj-lt"/>
                <a:ea typeface="+mj-ea"/>
                <a:cs typeface="+mj-cs"/>
                <a:sym typeface="Helvetica"/>
              </a:defRPr>
            </a:pPr>
            <a:r>
              <a:rPr lang="en-AU" sz="2000" dirty="0">
                <a:latin typeface="+mj-lt"/>
                <a:ea typeface="+mj-ea"/>
                <a:cs typeface="+mj-cs"/>
                <a:sym typeface="Helvetica"/>
              </a:rPr>
              <a:t>Our goal is to summarize the literature and to provide a practical approach to measure capital inputs in agriculture of OECD countries.</a:t>
            </a:r>
            <a:endParaRPr dirty="0"/>
          </a:p>
        </p:txBody>
      </p:sp>
      <p:sp>
        <p:nvSpPr>
          <p:cNvPr id="4" name="Title 1"/>
          <p:cNvSpPr>
            <a:spLocks noGrp="1"/>
          </p:cNvSpPr>
          <p:nvPr>
            <p:ph type="title"/>
          </p:nvPr>
        </p:nvSpPr>
        <p:spPr>
          <a:xfrm>
            <a:off x="457200" y="274637"/>
            <a:ext cx="8229600" cy="671661"/>
          </a:xfrm>
        </p:spPr>
        <p:txBody>
          <a:bodyPr>
            <a:normAutofit/>
          </a:bodyPr>
          <a:lstStyle/>
          <a:p>
            <a:r>
              <a:rPr lang="en-US" sz="3200" b="1" dirty="0"/>
              <a:t>Background</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671661"/>
          </a:xfrm>
        </p:spPr>
        <p:txBody>
          <a:bodyPr>
            <a:normAutofit/>
          </a:bodyPr>
          <a:lstStyle/>
          <a:p>
            <a:r>
              <a:rPr lang="en-US" sz="3200" b="1" dirty="0"/>
              <a:t>Background</a:t>
            </a:r>
          </a:p>
        </p:txBody>
      </p:sp>
      <mc:AlternateContent xmlns:mc="http://schemas.openxmlformats.org/markup-compatibility/2006">
        <mc:Choice xmlns:a14="http://schemas.microsoft.com/office/drawing/2010/main" Requires="a14">
          <p:sp>
            <p:nvSpPr>
              <p:cNvPr id="5" name="This could be termed the embodiment hypothesis since it implies that technological innovation is embodied in capital…"/>
              <p:cNvSpPr txBox="1"/>
              <p:nvPr/>
            </p:nvSpPr>
            <p:spPr>
              <a:xfrm>
                <a:off x="457200" y="946298"/>
                <a:ext cx="8569842" cy="5693862"/>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marL="342900" indent="-342900">
                  <a:buSzPct val="100000"/>
                  <a:buFont typeface="Helvetica"/>
                  <a:buChar char="➢"/>
                  <a:defRPr sz="2000">
                    <a:latin typeface="+mj-lt"/>
                    <a:ea typeface="+mj-ea"/>
                    <a:cs typeface="+mj-cs"/>
                    <a:sym typeface="Helvetica"/>
                  </a:defRPr>
                </a:pPr>
                <a:r>
                  <a:rPr lang="en-AU" dirty="0"/>
                  <a:t>To measure capital service flows, the notion of “user cost of capital” is initially proposed by Jorgenson and </a:t>
                </a:r>
                <a:r>
                  <a:rPr lang="en-AU" dirty="0" err="1"/>
                  <a:t>Griliches</a:t>
                </a:r>
                <a:r>
                  <a:rPr lang="en-AU" dirty="0"/>
                  <a:t> (1967)</a:t>
                </a:r>
              </a:p>
              <a:p>
                <a:pPr>
                  <a:buSzPct val="100000"/>
                  <a:defRPr sz="2000">
                    <a:latin typeface="+mj-lt"/>
                    <a:ea typeface="+mj-ea"/>
                    <a:cs typeface="+mj-cs"/>
                    <a:sym typeface="Helvetica"/>
                  </a:defRPr>
                </a:pPr>
                <a:r>
                  <a:rPr lang="en-AU" sz="1200" dirty="0"/>
                  <a:t>	</a:t>
                </a:r>
              </a:p>
              <a:p>
                <a:pPr>
                  <a:buSzPct val="100000"/>
                  <a:defRPr sz="2000">
                    <a:latin typeface="+mj-lt"/>
                    <a:ea typeface="+mj-ea"/>
                    <a:cs typeface="+mj-cs"/>
                    <a:sym typeface="Helvetica"/>
                  </a:defRPr>
                </a:pPr>
                <a:r>
                  <a:rPr lang="en-AU" dirty="0"/>
                  <a:t>         </a:t>
                </a:r>
                <a14:m>
                  <m:oMath xmlns:m="http://schemas.openxmlformats.org/officeDocument/2006/math">
                    <m:sSub>
                      <m:sSubPr>
                        <m:ctrlPr>
                          <a:rPr lang="en-AU" i="1" smtClean="0">
                            <a:latin typeface="Cambria Math" panose="02040503050406030204" pitchFamily="18" charset="0"/>
                          </a:rPr>
                        </m:ctrlPr>
                      </m:sSubPr>
                      <m:e>
                        <m:r>
                          <a:rPr lang="en-AU" b="0" i="1" smtClean="0">
                            <a:latin typeface="Cambria Math" charset="0"/>
                          </a:rPr>
                          <m:t>𝐶</m:t>
                        </m:r>
                      </m:e>
                      <m:sub>
                        <m:r>
                          <a:rPr lang="en-AU" b="0" i="1" smtClean="0">
                            <a:latin typeface="Cambria Math" charset="0"/>
                          </a:rPr>
                          <m:t>𝑡</m:t>
                        </m:r>
                      </m:sub>
                    </m:sSub>
                    <m:r>
                      <a:rPr lang="en-AU" b="0" i="1" smtClean="0">
                        <a:latin typeface="Cambria Math" charset="0"/>
                      </a:rPr>
                      <m:t>=</m:t>
                    </m:r>
                    <m:sSub>
                      <m:sSubPr>
                        <m:ctrlPr>
                          <a:rPr lang="en-US" b="0" i="1" smtClean="0">
                            <a:latin typeface="Cambria Math" panose="02040503050406030204" pitchFamily="18" charset="0"/>
                          </a:rPr>
                        </m:ctrlPr>
                      </m:sSubPr>
                      <m:e>
                        <m:r>
                          <a:rPr lang="en-AU" b="0" i="1" smtClean="0">
                            <a:latin typeface="Cambria Math" charset="0"/>
                          </a:rPr>
                          <m:t>𝑞</m:t>
                        </m:r>
                      </m:e>
                      <m:sub>
                        <m:r>
                          <a:rPr lang="en-AU" b="0" i="1" smtClean="0">
                            <a:latin typeface="Cambria Math" charset="0"/>
                          </a:rPr>
                          <m:t>𝑡</m:t>
                        </m:r>
                        <m:r>
                          <a:rPr lang="en-AU" b="0" i="1" smtClean="0">
                            <a:latin typeface="Cambria Math" charset="0"/>
                          </a:rPr>
                          <m:t>−1</m:t>
                        </m:r>
                      </m:sub>
                    </m:sSub>
                    <m:sSub>
                      <m:sSubPr>
                        <m:ctrlPr>
                          <a:rPr lang="en-US" b="0" i="1" smtClean="0">
                            <a:latin typeface="Cambria Math" panose="02040503050406030204" pitchFamily="18" charset="0"/>
                          </a:rPr>
                        </m:ctrlPr>
                      </m:sSubPr>
                      <m:e>
                        <m:r>
                          <a:rPr lang="en-AU" b="0" i="1" smtClean="0">
                            <a:latin typeface="Cambria Math" charset="0"/>
                          </a:rPr>
                          <m:t>𝑟</m:t>
                        </m:r>
                      </m:e>
                      <m:sub>
                        <m:r>
                          <a:rPr lang="en-AU" b="0" i="1" smtClean="0">
                            <a:latin typeface="Cambria Math" charset="0"/>
                          </a:rPr>
                          <m:t>𝑡</m:t>
                        </m:r>
                      </m:sub>
                    </m:sSub>
                    <m:r>
                      <a:rPr lang="en-AU" b="0" i="1" smtClean="0">
                        <a:latin typeface="Cambria Math" charset="0"/>
                      </a:rPr>
                      <m:t>+</m:t>
                    </m:r>
                    <m:sSub>
                      <m:sSubPr>
                        <m:ctrlPr>
                          <a:rPr lang="en-US" b="0" i="1" smtClean="0">
                            <a:latin typeface="Cambria Math" panose="02040503050406030204" pitchFamily="18" charset="0"/>
                          </a:rPr>
                        </m:ctrlPr>
                      </m:sSubPr>
                      <m:e>
                        <m:r>
                          <a:rPr lang="en-AU" b="0" i="1" smtClean="0">
                            <a:latin typeface="Cambria Math" charset="0"/>
                          </a:rPr>
                          <m:t>𝑞</m:t>
                        </m:r>
                      </m:e>
                      <m:sub>
                        <m:r>
                          <a:rPr lang="en-AU" b="0" i="1" smtClean="0">
                            <a:latin typeface="Cambria Math" charset="0"/>
                          </a:rPr>
                          <m:t>𝑡</m:t>
                        </m:r>
                      </m:sub>
                    </m:sSub>
                    <m:r>
                      <a:rPr lang="en-US" b="0" i="1" smtClean="0">
                        <a:latin typeface="Cambria Math" charset="0"/>
                        <a:ea typeface="Cambria Math" charset="0"/>
                        <a:cs typeface="Cambria Math" charset="0"/>
                      </a:rPr>
                      <m:t>𝛿</m:t>
                    </m:r>
                    <m:r>
                      <a:rPr lang="en-AU" b="0" i="1" smtClean="0">
                        <a:latin typeface="Cambria Math" charset="0"/>
                        <a:ea typeface="Cambria Math" charset="0"/>
                        <a:cs typeface="Cambria Math" charset="0"/>
                      </a:rPr>
                      <m:t>−(</m:t>
                    </m:r>
                    <m:sSub>
                      <m:sSubPr>
                        <m:ctrlPr>
                          <a:rPr lang="en-US" b="0" i="1" smtClean="0">
                            <a:latin typeface="Cambria Math" panose="02040503050406030204" pitchFamily="18" charset="0"/>
                            <a:ea typeface="Cambria Math" charset="0"/>
                            <a:cs typeface="Cambria Math" charset="0"/>
                          </a:rPr>
                        </m:ctrlPr>
                      </m:sSubPr>
                      <m:e>
                        <m:r>
                          <a:rPr lang="en-AU" b="0" i="1" smtClean="0">
                            <a:latin typeface="Cambria Math" charset="0"/>
                            <a:ea typeface="Cambria Math" charset="0"/>
                            <a:cs typeface="Cambria Math" charset="0"/>
                          </a:rPr>
                          <m:t>𝑞</m:t>
                        </m:r>
                      </m:e>
                      <m:sub>
                        <m:r>
                          <a:rPr lang="en-AU" b="0" i="1" smtClean="0">
                            <a:latin typeface="Cambria Math" charset="0"/>
                            <a:ea typeface="Cambria Math" charset="0"/>
                            <a:cs typeface="Cambria Math" charset="0"/>
                          </a:rPr>
                          <m:t>𝑡</m:t>
                        </m:r>
                      </m:sub>
                    </m:sSub>
                    <m:r>
                      <a:rPr lang="en-AU" b="0" i="1" smtClean="0">
                        <a:latin typeface="Cambria Math" charset="0"/>
                        <a:ea typeface="Cambria Math" charset="0"/>
                        <a:cs typeface="Cambria Math" charset="0"/>
                      </a:rPr>
                      <m:t>−</m:t>
                    </m:r>
                    <m:sSub>
                      <m:sSubPr>
                        <m:ctrlPr>
                          <a:rPr lang="en-US" i="1">
                            <a:latin typeface="Cambria Math" panose="02040503050406030204" pitchFamily="18" charset="0"/>
                            <a:ea typeface="Cambria Math" charset="0"/>
                            <a:cs typeface="Cambria Math" charset="0"/>
                          </a:rPr>
                        </m:ctrlPr>
                      </m:sSubPr>
                      <m:e>
                        <m:r>
                          <a:rPr lang="en-AU" i="1">
                            <a:latin typeface="Cambria Math" charset="0"/>
                            <a:ea typeface="Cambria Math" charset="0"/>
                            <a:cs typeface="Cambria Math" charset="0"/>
                          </a:rPr>
                          <m:t>𝑞</m:t>
                        </m:r>
                      </m:e>
                      <m:sub>
                        <m:r>
                          <a:rPr lang="en-AU" i="1">
                            <a:latin typeface="Cambria Math" charset="0"/>
                            <a:ea typeface="Cambria Math" charset="0"/>
                            <a:cs typeface="Cambria Math" charset="0"/>
                          </a:rPr>
                          <m:t>𝑡</m:t>
                        </m:r>
                        <m:r>
                          <a:rPr lang="en-AU" b="0" i="1" smtClean="0">
                            <a:latin typeface="Cambria Math" charset="0"/>
                            <a:ea typeface="Cambria Math" charset="0"/>
                            <a:cs typeface="Cambria Math" charset="0"/>
                          </a:rPr>
                          <m:t>−1</m:t>
                        </m:r>
                      </m:sub>
                    </m:sSub>
                    <m:r>
                      <a:rPr lang="en-AU" b="0" i="1" smtClean="0">
                        <a:latin typeface="Cambria Math" charset="0"/>
                        <a:ea typeface="Cambria Math" charset="0"/>
                        <a:cs typeface="Cambria Math" charset="0"/>
                      </a:rPr>
                      <m:t>)</m:t>
                    </m:r>
                  </m:oMath>
                </a14:m>
                <a:endParaRPr lang="en-AU" dirty="0"/>
              </a:p>
              <a:p>
                <a:pPr>
                  <a:buSzPct val="100000"/>
                  <a:defRPr sz="2000">
                    <a:latin typeface="+mj-lt"/>
                    <a:ea typeface="+mj-ea"/>
                    <a:cs typeface="+mj-cs"/>
                    <a:sym typeface="Helvetica"/>
                  </a:defRPr>
                </a:pPr>
                <a:endParaRPr lang="en-AU" sz="1200" dirty="0"/>
              </a:p>
              <a:p>
                <a:pPr>
                  <a:buSzPct val="100000"/>
                  <a:defRPr sz="2000">
                    <a:latin typeface="+mj-lt"/>
                    <a:ea typeface="+mj-ea"/>
                    <a:cs typeface="+mj-cs"/>
                    <a:sym typeface="Helvetica"/>
                  </a:defRPr>
                </a:pPr>
                <a:r>
                  <a:rPr lang="en-AU" dirty="0"/>
                  <a:t>     The “user-cost” approach uses acquisition prices to weight different assets, which has advantages over the </a:t>
                </a:r>
                <a:r>
                  <a:rPr lang="en-AU"/>
                  <a:t>“capital-stock” </a:t>
                </a:r>
                <a:r>
                  <a:rPr lang="en-AU" dirty="0"/>
                  <a:t>approach.</a:t>
                </a:r>
              </a:p>
              <a:p>
                <a:pPr>
                  <a:buSzPct val="100000"/>
                  <a:defRPr sz="2000">
                    <a:latin typeface="+mj-lt"/>
                    <a:ea typeface="+mj-ea"/>
                    <a:cs typeface="+mj-cs"/>
                    <a:sym typeface="Helvetica"/>
                  </a:defRPr>
                </a:pPr>
                <a:endParaRPr lang="en-AU" dirty="0"/>
              </a:p>
              <a:p>
                <a:pPr marL="342900" indent="-342900">
                  <a:buSzPct val="100000"/>
                  <a:buFont typeface="Helvetica"/>
                  <a:buChar char="➢"/>
                  <a:defRPr sz="2000">
                    <a:latin typeface="+mj-lt"/>
                    <a:ea typeface="+mj-ea"/>
                    <a:cs typeface="+mj-cs"/>
                    <a:sym typeface="Helvetica"/>
                  </a:defRPr>
                </a:pPr>
                <a:r>
                  <a:rPr lang="en-AU" dirty="0"/>
                  <a:t>There are a couple of issues to be dealt with:</a:t>
                </a:r>
              </a:p>
              <a:p>
                <a:pPr lvl="1" indent="0">
                  <a:buSzPct val="100000"/>
                  <a:defRPr sz="2000">
                    <a:latin typeface="+mj-lt"/>
                    <a:ea typeface="+mj-ea"/>
                    <a:cs typeface="+mj-cs"/>
                    <a:sym typeface="Helvetica"/>
                  </a:defRPr>
                </a:pPr>
                <a:r>
                  <a:rPr lang="en-AU" dirty="0"/>
                  <a:t>     </a:t>
                </a:r>
                <a:r>
                  <a:rPr lang="en-AU" b="1" dirty="0">
                    <a:solidFill>
                      <a:srgbClr val="0070C0"/>
                    </a:solidFill>
                  </a:rPr>
                  <a:t>- age-efficiency profile: </a:t>
                </a:r>
                <a:r>
                  <a:rPr lang="en-AU" b="1" dirty="0" err="1">
                    <a:solidFill>
                      <a:srgbClr val="0070C0"/>
                    </a:solidFill>
                  </a:rPr>
                  <a:t>ave.</a:t>
                </a:r>
                <a:r>
                  <a:rPr lang="en-AU" b="1" dirty="0">
                    <a:solidFill>
                      <a:srgbClr val="0070C0"/>
                    </a:solidFill>
                  </a:rPr>
                  <a:t> service life and depreciation patterns;</a:t>
                </a:r>
              </a:p>
              <a:p>
                <a:pPr lvl="1" indent="0">
                  <a:buSzPct val="100000"/>
                  <a:defRPr sz="2000">
                    <a:latin typeface="+mj-lt"/>
                    <a:ea typeface="+mj-ea"/>
                    <a:cs typeface="+mj-cs"/>
                    <a:sym typeface="Helvetica"/>
                  </a:defRPr>
                </a:pPr>
                <a:r>
                  <a:rPr lang="en-AU" b="1" dirty="0">
                    <a:solidFill>
                      <a:srgbClr val="0070C0"/>
                    </a:solidFill>
                  </a:rPr>
                  <a:t>     - the choice of expected rate of interest;</a:t>
                </a:r>
              </a:p>
              <a:p>
                <a:pPr lvl="1" indent="0">
                  <a:buSzPct val="100000"/>
                  <a:defRPr sz="2000">
                    <a:latin typeface="+mj-lt"/>
                    <a:ea typeface="+mj-ea"/>
                    <a:cs typeface="+mj-cs"/>
                    <a:sym typeface="Helvetica"/>
                  </a:defRPr>
                </a:pPr>
                <a:r>
                  <a:rPr lang="en-AU" dirty="0"/>
                  <a:t>     - the treatment of capital gains;</a:t>
                </a:r>
              </a:p>
              <a:p>
                <a:pPr lvl="1" indent="0">
                  <a:buSzPct val="100000"/>
                  <a:defRPr sz="2000">
                    <a:latin typeface="+mj-lt"/>
                    <a:ea typeface="+mj-ea"/>
                    <a:cs typeface="+mj-cs"/>
                    <a:sym typeface="Helvetica"/>
                  </a:defRPr>
                </a:pPr>
                <a:r>
                  <a:rPr lang="en-AU" dirty="0"/>
                  <a:t>     - the incorporation of tax/</a:t>
                </a:r>
                <a:r>
                  <a:rPr lang="en-AU" dirty="0" err="1"/>
                  <a:t>subsidey</a:t>
                </a:r>
                <a:r>
                  <a:rPr lang="en-AU" dirty="0"/>
                  <a:t>;</a:t>
                </a:r>
              </a:p>
              <a:p>
                <a:pPr lvl="1" indent="0">
                  <a:buSzPct val="100000"/>
                  <a:defRPr sz="2000">
                    <a:latin typeface="+mj-lt"/>
                    <a:ea typeface="+mj-ea"/>
                    <a:cs typeface="+mj-cs"/>
                    <a:sym typeface="Helvetica"/>
                  </a:defRPr>
                </a:pPr>
                <a:endParaRPr lang="en-AU" dirty="0"/>
              </a:p>
              <a:p>
                <a:pPr marL="342900" indent="-342900">
                  <a:buSzPct val="100000"/>
                  <a:buFont typeface="Helvetica"/>
                  <a:buChar char="➢"/>
                  <a:defRPr sz="2000">
                    <a:latin typeface="+mj-lt"/>
                    <a:ea typeface="+mj-ea"/>
                    <a:cs typeface="+mj-cs"/>
                    <a:sym typeface="Helvetica"/>
                  </a:defRPr>
                </a:pPr>
                <a:r>
                  <a:rPr lang="en-AU" dirty="0"/>
                  <a:t>The following provides a simplified “capital-stock” approach based on Ball et al. (2016) while referencing other literature such as:</a:t>
                </a:r>
              </a:p>
              <a:p>
                <a:pPr lvl="1" indent="0">
                  <a:buSzPct val="100000"/>
                  <a:defRPr sz="2000">
                    <a:latin typeface="+mj-lt"/>
                    <a:ea typeface="+mj-ea"/>
                    <a:cs typeface="+mj-cs"/>
                    <a:sym typeface="Helvetica"/>
                  </a:defRPr>
                </a:pPr>
                <a:r>
                  <a:rPr lang="en-AU" sz="2000" dirty="0">
                    <a:latin typeface="+mj-lt"/>
                    <a:ea typeface="+mj-ea"/>
                    <a:cs typeface="+mj-cs"/>
                    <a:sym typeface="Helvetica"/>
                  </a:rPr>
                  <a:t>     - </a:t>
                </a:r>
                <a:r>
                  <a:rPr lang="en-AU" sz="2000" dirty="0" err="1">
                    <a:latin typeface="+mj-lt"/>
                    <a:ea typeface="+mj-ea"/>
                    <a:cs typeface="+mj-cs"/>
                    <a:sym typeface="Helvetica"/>
                  </a:rPr>
                  <a:t>Diewert</a:t>
                </a:r>
                <a:r>
                  <a:rPr lang="en-AU" sz="2000" dirty="0">
                    <a:latin typeface="+mj-lt"/>
                    <a:ea typeface="+mj-ea"/>
                    <a:cs typeface="+mj-cs"/>
                    <a:sym typeface="Helvetica"/>
                  </a:rPr>
                  <a:t> (2005), </a:t>
                </a:r>
                <a:r>
                  <a:rPr lang="en-AU" sz="2000" dirty="0" err="1">
                    <a:latin typeface="+mj-lt"/>
                    <a:ea typeface="+mj-ea"/>
                    <a:cs typeface="+mj-cs"/>
                    <a:sym typeface="Helvetica"/>
                  </a:rPr>
                  <a:t>Butzer</a:t>
                </a:r>
                <a:r>
                  <a:rPr lang="en-AU" sz="2000" dirty="0">
                    <a:latin typeface="+mj-lt"/>
                    <a:ea typeface="+mj-ea"/>
                    <a:cs typeface="+mj-cs"/>
                    <a:sym typeface="Helvetica"/>
                  </a:rPr>
                  <a:t> et al (2010), Ball et al. (2004);</a:t>
                </a:r>
              </a:p>
              <a:p>
                <a:pPr lvl="1" indent="0">
                  <a:buSzPct val="100000"/>
                  <a:defRPr sz="2000">
                    <a:latin typeface="+mj-lt"/>
                    <a:ea typeface="+mj-ea"/>
                    <a:cs typeface="+mj-cs"/>
                    <a:sym typeface="Helvetica"/>
                  </a:defRPr>
                </a:pPr>
                <a:r>
                  <a:rPr lang="en-AU" sz="2000" dirty="0">
                    <a:latin typeface="+mj-lt"/>
                    <a:ea typeface="+mj-ea"/>
                    <a:cs typeface="+mj-cs"/>
                    <a:sym typeface="Helvetica"/>
                  </a:rPr>
                  <a:t>     -</a:t>
                </a:r>
                <a:r>
                  <a:rPr lang="en-AU" sz="2000" dirty="0">
                    <a:sym typeface="Helvetica"/>
                  </a:rPr>
                  <a:t> Schreyer et al. (2005), </a:t>
                </a:r>
                <a:r>
                  <a:rPr lang="en-AU" sz="2000" dirty="0">
                    <a:latin typeface="+mj-lt"/>
                    <a:ea typeface="+mj-ea"/>
                    <a:cs typeface="+mj-cs"/>
                    <a:sym typeface="Helvetica"/>
                  </a:rPr>
                  <a:t>Baldwin and </a:t>
                </a:r>
                <a:r>
                  <a:rPr lang="en-AU" sz="2000" dirty="0" err="1">
                    <a:latin typeface="+mj-lt"/>
                    <a:ea typeface="+mj-ea"/>
                    <a:cs typeface="+mj-cs"/>
                    <a:sym typeface="Helvetica"/>
                  </a:rPr>
                  <a:t>Gu</a:t>
                </a:r>
                <a:r>
                  <a:rPr lang="en-AU" sz="2000" dirty="0">
                    <a:latin typeface="+mj-lt"/>
                    <a:ea typeface="+mj-ea"/>
                    <a:cs typeface="+mj-cs"/>
                    <a:sym typeface="Helvetica"/>
                  </a:rPr>
                  <a:t> (2007), Baldwin et al. (2015) etc.</a:t>
                </a:r>
                <a:endParaRPr sz="2000" dirty="0">
                  <a:latin typeface="+mj-lt"/>
                  <a:ea typeface="+mj-ea"/>
                  <a:cs typeface="+mj-cs"/>
                </a:endParaRPr>
              </a:p>
            </p:txBody>
          </p:sp>
        </mc:Choice>
        <mc:Fallback>
          <p:sp>
            <p:nvSpPr>
              <p:cNvPr id="5" name="This could be termed the embodiment hypothesis since it implies that technological innovation is embodied in capital…"/>
              <p:cNvSpPr txBox="1">
                <a:spLocks noRot="1" noChangeAspect="1" noMove="1" noResize="1" noEditPoints="1" noAdjustHandles="1" noChangeArrowheads="1" noChangeShapeType="1" noTextEdit="1"/>
              </p:cNvSpPr>
              <p:nvPr/>
            </p:nvSpPr>
            <p:spPr>
              <a:xfrm>
                <a:off x="457200" y="946298"/>
                <a:ext cx="8569842" cy="5693862"/>
              </a:xfrm>
              <a:prstGeom prst="rect">
                <a:avLst/>
              </a:prstGeom>
              <a:blipFill>
                <a:blip r:embed="rId2"/>
                <a:stretch>
                  <a:fillRect l="-1494" t="-1178" b="-1071"/>
                </a:stretch>
              </a:blipFill>
              <a:ln w="12700">
                <a:miter lim="400000"/>
              </a:ln>
              <a:extLst>
                <a:ext uri="{C572A759-6A51-4108-AA02-DFA0A04FC94B}">
                  <ma14:wrappingTextBoxFlag xmlns:ma14="http://schemas.microsoft.com/office/mac/drawingml/2011/main" xmlns:a14="http://schemas.microsoft.com/office/drawing/2010/main" xmlns="" val="1"/>
                </a:ext>
              </a:extLst>
            </p:spPr>
            <p:txBody>
              <a:bodyPr/>
              <a:lstStyle/>
              <a:p>
                <a:r>
                  <a:rPr lang="en-US">
                    <a:noFill/>
                  </a:rPr>
                  <a:t> </a:t>
                </a:r>
              </a:p>
            </p:txBody>
          </p:sp>
        </mc:Fallback>
      </mc:AlternateContent>
    </p:spTree>
    <p:extLst>
      <p:ext uri="{BB962C8B-B14F-4D97-AF65-F5344CB8AC3E}">
        <p14:creationId xmlns:p14="http://schemas.microsoft.com/office/powerpoint/2010/main" val="50365463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Capital Stocks…"/>
          <p:cNvSpPr txBox="1"/>
          <p:nvPr/>
        </p:nvSpPr>
        <p:spPr>
          <a:xfrm>
            <a:off x="457200" y="1031358"/>
            <a:ext cx="8383772" cy="5478419"/>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buSzPct val="100000"/>
              <a:buFont typeface="Arial"/>
              <a:buChar char="➢"/>
              <a:defRPr sz="2000"/>
            </a:pPr>
            <a:r>
              <a:rPr dirty="0"/>
              <a:t>We represent depreciable capital stock at the end of each period, say </a:t>
            </a:r>
            <a:r>
              <a:rPr i="1" dirty="0"/>
              <a:t>K</a:t>
            </a:r>
            <a:r>
              <a:rPr baseline="-25000" dirty="0"/>
              <a:t>t</a:t>
            </a:r>
            <a:r>
              <a:rPr dirty="0"/>
              <a:t>, as the sum of past investments, each weighted by its relative efficiency, say </a:t>
            </a:r>
            <a:r>
              <a:rPr i="1" dirty="0"/>
              <a:t>d</a:t>
            </a:r>
            <a:r>
              <a:rPr i="1" baseline="-25000" dirty="0"/>
              <a:t>t</a:t>
            </a:r>
            <a:r>
              <a:rPr dirty="0"/>
              <a:t>:</a:t>
            </a:r>
          </a:p>
          <a:p>
            <a:pPr>
              <a:defRPr sz="2000"/>
            </a:pPr>
            <a:endParaRPr dirty="0"/>
          </a:p>
          <a:p>
            <a:r>
              <a:rPr dirty="0"/>
              <a:t>					</a:t>
            </a:r>
          </a:p>
          <a:p>
            <a:endParaRPr dirty="0"/>
          </a:p>
          <a:p>
            <a:endParaRPr dirty="0"/>
          </a:p>
          <a:p>
            <a:pPr>
              <a:buSzPct val="100000"/>
              <a:buFont typeface="Arial"/>
              <a:buChar char="➢"/>
              <a:defRPr sz="2000"/>
            </a:pPr>
            <a:r>
              <a:rPr dirty="0"/>
              <a:t>We normalize initial efficiency </a:t>
            </a:r>
            <a:r>
              <a:rPr i="1" dirty="0"/>
              <a:t>d</a:t>
            </a:r>
            <a:r>
              <a:rPr baseline="-25000" dirty="0"/>
              <a:t>0</a:t>
            </a:r>
            <a:r>
              <a:rPr dirty="0"/>
              <a:t> at unity and assume that relative efficiency decreases so that: </a:t>
            </a:r>
          </a:p>
          <a:p>
            <a:pPr>
              <a:defRPr sz="2000"/>
            </a:pPr>
            <a:endParaRPr dirty="0"/>
          </a:p>
          <a:p>
            <a:pPr>
              <a:defRPr sz="2000"/>
            </a:pPr>
            <a:endParaRPr dirty="0"/>
          </a:p>
          <a:p>
            <a:r>
              <a:rPr dirty="0"/>
              <a:t>					</a:t>
            </a:r>
          </a:p>
          <a:p>
            <a:pPr>
              <a:buSzPct val="100000"/>
              <a:buFont typeface="Arial"/>
              <a:buChar char="➢"/>
              <a:defRPr sz="2000"/>
            </a:pPr>
            <a:r>
              <a:rPr dirty="0"/>
              <a:t>We also assume that every capital good is eventually retired or scrapped so that relative efficiency declines to zero:</a:t>
            </a:r>
          </a:p>
          <a:p>
            <a:pPr>
              <a:defRPr sz="2000"/>
            </a:pPr>
            <a:endParaRPr dirty="0"/>
          </a:p>
          <a:p>
            <a:pPr>
              <a:defRPr sz="2000"/>
            </a:pPr>
            <a:endParaRPr dirty="0"/>
          </a:p>
          <a:p>
            <a:pPr>
              <a:defRPr sz="2000"/>
            </a:pPr>
            <a:endParaRPr dirty="0"/>
          </a:p>
          <a:p>
            <a:r>
              <a:rPr dirty="0"/>
              <a:t>						</a:t>
            </a:r>
          </a:p>
        </p:txBody>
      </p:sp>
      <p:pic>
        <p:nvPicPr>
          <p:cNvPr id="63" name="image.pdf" descr="image.pdf"/>
          <p:cNvPicPr>
            <a:picLocks noChangeAspect="1"/>
          </p:cNvPicPr>
          <p:nvPr/>
        </p:nvPicPr>
        <p:blipFill>
          <a:blip r:embed="rId2"/>
          <a:srcRect t="13636"/>
          <a:stretch>
            <a:fillRect/>
          </a:stretch>
        </p:blipFill>
        <p:spPr>
          <a:xfrm>
            <a:off x="3430587" y="2054298"/>
            <a:ext cx="1371600" cy="723901"/>
          </a:xfrm>
          <a:prstGeom prst="rect">
            <a:avLst/>
          </a:prstGeom>
          <a:ln w="12700">
            <a:miter lim="400000"/>
          </a:ln>
        </p:spPr>
      </p:pic>
      <p:pic>
        <p:nvPicPr>
          <p:cNvPr id="64" name="image.pdf" descr="image.pdf"/>
          <p:cNvPicPr>
            <a:picLocks noChangeAspect="1"/>
          </p:cNvPicPr>
          <p:nvPr/>
        </p:nvPicPr>
        <p:blipFill>
          <a:blip r:embed="rId3"/>
          <a:stretch>
            <a:fillRect/>
          </a:stretch>
        </p:blipFill>
        <p:spPr>
          <a:xfrm>
            <a:off x="2082800" y="3886200"/>
            <a:ext cx="838200" cy="457200"/>
          </a:xfrm>
          <a:prstGeom prst="rect">
            <a:avLst/>
          </a:prstGeom>
          <a:ln w="12700">
            <a:miter lim="400000"/>
          </a:ln>
        </p:spPr>
      </p:pic>
      <p:pic>
        <p:nvPicPr>
          <p:cNvPr id="65" name="image.pdf" descr="image.pdf"/>
          <p:cNvPicPr>
            <a:picLocks noChangeAspect="1"/>
          </p:cNvPicPr>
          <p:nvPr/>
        </p:nvPicPr>
        <p:blipFill>
          <a:blip r:embed="rId4"/>
          <a:stretch>
            <a:fillRect/>
          </a:stretch>
        </p:blipFill>
        <p:spPr>
          <a:xfrm>
            <a:off x="3719623" y="3886200"/>
            <a:ext cx="2589214" cy="457200"/>
          </a:xfrm>
          <a:prstGeom prst="rect">
            <a:avLst/>
          </a:prstGeom>
          <a:ln w="12700">
            <a:miter lim="400000"/>
          </a:ln>
        </p:spPr>
      </p:pic>
      <p:pic>
        <p:nvPicPr>
          <p:cNvPr id="66" name="image.pdf" descr="image.pdf"/>
          <p:cNvPicPr>
            <a:picLocks noChangeAspect="1"/>
          </p:cNvPicPr>
          <p:nvPr/>
        </p:nvPicPr>
        <p:blipFill>
          <a:blip r:embed="rId5"/>
          <a:stretch>
            <a:fillRect/>
          </a:stretch>
        </p:blipFill>
        <p:spPr>
          <a:xfrm>
            <a:off x="3657600" y="5257800"/>
            <a:ext cx="1295400" cy="609600"/>
          </a:xfrm>
          <a:prstGeom prst="rect">
            <a:avLst/>
          </a:prstGeom>
          <a:ln w="12700">
            <a:miter lim="400000"/>
          </a:ln>
        </p:spPr>
      </p:pic>
      <p:sp>
        <p:nvSpPr>
          <p:cNvPr id="7" name="Title 1"/>
          <p:cNvSpPr>
            <a:spLocks noGrp="1"/>
          </p:cNvSpPr>
          <p:nvPr>
            <p:ph type="title"/>
          </p:nvPr>
        </p:nvSpPr>
        <p:spPr>
          <a:xfrm>
            <a:off x="457200" y="274637"/>
            <a:ext cx="8229600" cy="671661"/>
          </a:xfrm>
        </p:spPr>
        <p:txBody>
          <a:bodyPr>
            <a:normAutofit/>
          </a:bodyPr>
          <a:lstStyle/>
          <a:p>
            <a:r>
              <a:rPr lang="en-US" sz="3200" b="1" dirty="0"/>
              <a:t>Capital Stock</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8" name="The decline in efficiency of capital goods gives rise to needs for replacement in order to maintain the productive capacity of the capital stock…"/>
              <p:cNvSpPr txBox="1"/>
              <p:nvPr/>
            </p:nvSpPr>
            <p:spPr>
              <a:xfrm>
                <a:off x="361508" y="946298"/>
                <a:ext cx="8463516" cy="4924421"/>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marL="342900" indent="-342900">
                  <a:buSzPct val="100000"/>
                  <a:buFont typeface="Arial"/>
                  <a:buChar char="➢"/>
                  <a:defRPr sz="2000"/>
                </a:pPr>
                <a:r>
                  <a:rPr lang="en-US" dirty="0"/>
                  <a:t>The decline in efficiency of capital goods gives rise to needs for replacement in order to maintain the productive capacity of the capital stock.</a:t>
                </a:r>
              </a:p>
              <a:p>
                <a:pPr marL="342900" indent="-342900">
                  <a:buSzPct val="100000"/>
                  <a:buFont typeface="Arial"/>
                  <a:buChar char="➢"/>
                  <a:defRPr sz="2000"/>
                </a:pPr>
                <a:endParaRPr lang="en-US" dirty="0"/>
              </a:p>
              <a:p>
                <a:pPr marL="342900" indent="-342900">
                  <a:buSzPct val="100000"/>
                  <a:buFont typeface="Arial"/>
                  <a:buChar char="➢"/>
                  <a:defRPr sz="2000"/>
                </a:pPr>
                <a:r>
                  <a:rPr lang="en-US" dirty="0"/>
                  <a:t>The proportion of a given investment to be replaced at age </a:t>
                </a:r>
                <a14:m>
                  <m:oMath xmlns:m="http://schemas.openxmlformats.org/officeDocument/2006/math">
                    <m:r>
                      <a:rPr lang="en-US" i="1">
                        <a:latin typeface="Cambria Math" charset="0"/>
                        <a:ea typeface="Cambria Math" charset="0"/>
                        <a:cs typeface="Cambria Math" charset="0"/>
                      </a:rPr>
                      <m:t>𝜏</m:t>
                    </m:r>
                  </m:oMath>
                </a14:m>
                <a:r>
                  <a:rPr lang="en-US" dirty="0"/>
                  <a:t>, </a:t>
                </a:r>
              </a:p>
              <a:p>
                <a:pPr marL="342900" indent="-342900">
                  <a:defRPr sz="2000"/>
                </a:pPr>
                <a:r>
                  <a:rPr lang="en-US" dirty="0"/>
                  <a:t>     say </a:t>
                </a:r>
                <a14:m>
                  <m:oMath xmlns:m="http://schemas.openxmlformats.org/officeDocument/2006/math">
                    <m:sSub>
                      <m:sSubPr>
                        <m:ctrlPr>
                          <a:rPr lang="ar-AE" altLang="zh-CN" i="1" dirty="0" smtClean="0">
                            <a:latin typeface="Cambria Math" panose="02040503050406030204" pitchFamily="18" charset="0"/>
                          </a:rPr>
                        </m:ctrlPr>
                      </m:sSubPr>
                      <m:e>
                        <m:r>
                          <a:rPr lang="zh-CN" altLang="ar-AE" b="0" i="1" dirty="0" smtClean="0">
                            <a:latin typeface="Cambria Math" panose="02040503050406030204" pitchFamily="18" charset="0"/>
                          </a:rPr>
                          <m:t>𝑚</m:t>
                        </m:r>
                      </m:e>
                      <m:sub>
                        <m:r>
                          <a:rPr lang="zh-CN" altLang="ar-AE" i="1" dirty="0" smtClean="0">
                            <a:latin typeface="Cambria Math" panose="02040503050406030204" pitchFamily="18" charset="0"/>
                          </a:rPr>
                          <m:t>𝜏</m:t>
                        </m:r>
                      </m:sub>
                    </m:sSub>
                  </m:oMath>
                </a14:m>
                <a:r>
                  <a:rPr lang="ar-AE" dirty="0"/>
                  <a:t>  ,</a:t>
                </a:r>
                <a:r>
                  <a:rPr lang="en-US" dirty="0"/>
                  <a:t>is equal to the decline in efficiency from age </a:t>
                </a:r>
                <a14:m>
                  <m:oMath xmlns:m="http://schemas.openxmlformats.org/officeDocument/2006/math">
                    <m:r>
                      <a:rPr lang="en-US" i="1">
                        <a:latin typeface="Cambria Math" charset="0"/>
                        <a:ea typeface="Cambria Math" charset="0"/>
                        <a:cs typeface="Cambria Math" charset="0"/>
                      </a:rPr>
                      <m:t>𝜏</m:t>
                    </m:r>
                    <m:r>
                      <a:rPr lang="en-AU" b="0" i="1" smtClean="0">
                        <a:latin typeface="Cambria Math" charset="0"/>
                        <a:ea typeface="Cambria Math" charset="0"/>
                        <a:cs typeface="Cambria Math" charset="0"/>
                      </a:rPr>
                      <m:t>−</m:t>
                    </m:r>
                    <m:r>
                      <a:rPr lang="en-AU" b="0" i="1" smtClean="0">
                        <a:latin typeface="Cambria Math" charset="0"/>
                        <a:ea typeface="Cambria Math" charset="0"/>
                        <a:cs typeface="Cambria Math" charset="0"/>
                      </a:rPr>
                      <m:t>1</m:t>
                    </m:r>
                  </m:oMath>
                </a14:m>
                <a:r>
                  <a:rPr lang="en-US" dirty="0"/>
                  <a:t> to age </a:t>
                </a:r>
                <a14:m>
                  <m:oMath xmlns:m="http://schemas.openxmlformats.org/officeDocument/2006/math">
                    <m:r>
                      <a:rPr lang="en-US" i="1" smtClean="0">
                        <a:latin typeface="Cambria Math" charset="0"/>
                        <a:ea typeface="Cambria Math" charset="0"/>
                        <a:cs typeface="Cambria Math" charset="0"/>
                      </a:rPr>
                      <m:t>𝜏</m:t>
                    </m:r>
                  </m:oMath>
                </a14:m>
                <a:r>
                  <a:rPr lang="en-US" dirty="0"/>
                  <a:t>:</a:t>
                </a:r>
              </a:p>
              <a:p>
                <a:pPr marL="342900" indent="-342900">
                  <a:defRPr sz="2000"/>
                </a:pPr>
                <a:endParaRPr lang="en-US" dirty="0"/>
              </a:p>
              <a:p>
                <a:pPr marL="342900" indent="-342900">
                  <a:defRPr sz="2000"/>
                </a:pPr>
                <a:endParaRPr lang="en-US" dirty="0"/>
              </a:p>
              <a:p>
                <a:pPr marL="342900" indent="-342900">
                  <a:defRPr sz="2000"/>
                </a:pPr>
                <a:r>
                  <a:rPr lang="en-US" dirty="0"/>
                  <a:t>   These proportions represent mortality rates for capital goods</a:t>
                </a:r>
              </a:p>
              <a:p>
                <a:pPr marL="342900" indent="-342900">
                  <a:defRPr sz="2000"/>
                </a:pPr>
                <a:r>
                  <a:rPr lang="en-US" dirty="0"/>
                  <a:t>     of different ages.</a:t>
                </a:r>
              </a:p>
              <a:p>
                <a:pPr marL="342900" indent="-342900">
                  <a:defRPr sz="2000"/>
                </a:pPr>
                <a:endParaRPr lang="en-US" dirty="0"/>
              </a:p>
              <a:p>
                <a:pPr marL="342900" indent="-342900">
                  <a:buSzPct val="100000"/>
                  <a:buFont typeface="Arial"/>
                  <a:buChar char="➢"/>
                  <a:defRPr sz="2000"/>
                </a:pPr>
                <a:r>
                  <a:rPr lang="en-US" dirty="0"/>
                  <a:t>Replacement requirements, say </a:t>
                </a:r>
                <a:r>
                  <a:rPr lang="en-US" i="1" dirty="0" err="1"/>
                  <a:t>R</a:t>
                </a:r>
                <a:r>
                  <a:rPr lang="en-US" baseline="-25000" dirty="0" err="1"/>
                  <a:t>t</a:t>
                </a:r>
                <a:r>
                  <a:rPr lang="en-US" dirty="0"/>
                  <a:t>, are represented as a weighted sum of past investments</a:t>
                </a:r>
              </a:p>
              <a:p>
                <a:pPr marL="342900" indent="-342900"/>
                <a:r>
                  <a:rPr lang="en-US" dirty="0"/>
                  <a:t>						</a:t>
                </a:r>
              </a:p>
              <a:p>
                <a:pPr marL="342900" indent="-342900"/>
                <a:endParaRPr lang="en-US" dirty="0"/>
              </a:p>
              <a:p>
                <a:pPr marL="342900" indent="-342900"/>
                <a:r>
                  <a:rPr lang="en-US" dirty="0"/>
                  <a:t>     where the weights are the mortality rates </a:t>
                </a:r>
                <a:endParaRPr dirty="0"/>
              </a:p>
            </p:txBody>
          </p:sp>
        </mc:Choice>
        <mc:Fallback xmlns="">
          <p:sp>
            <p:nvSpPr>
              <p:cNvPr id="68" name="The decline in efficiency of capital goods gives rise to needs for replacement in order to maintain the productive capacity of the capital stock…"/>
              <p:cNvSpPr txBox="1">
                <a:spLocks noRot="1" noChangeAspect="1" noMove="1" noResize="1" noEditPoints="1" noAdjustHandles="1" noChangeArrowheads="1" noChangeShapeType="1" noTextEdit="1"/>
              </p:cNvSpPr>
              <p:nvPr/>
            </p:nvSpPr>
            <p:spPr>
              <a:xfrm>
                <a:off x="361508" y="946298"/>
                <a:ext cx="8463516" cy="4924421"/>
              </a:xfrm>
              <a:prstGeom prst="rect">
                <a:avLst/>
              </a:prstGeom>
              <a:blipFill rotWithShape="0">
                <a:blip r:embed="rId2"/>
                <a:stretch>
                  <a:fillRect l="-1008" t="-495" r="-1728" b="-990"/>
                </a:stretch>
              </a:blipFill>
              <a:ln w="12700">
                <a:miter lim="400000"/>
              </a:ln>
              <a:extLst>
                <a:ext uri="{C572A759-6A51-4108-AA02-DFA0A04FC94B}">
                  <ma14:wrappingTextBoxFlag xmlns:ma14="http://schemas.microsoft.com/office/mac/drawingml/2011/main" val="1"/>
                </a:ext>
              </a:extLst>
            </p:spPr>
            <p:txBody>
              <a:bodyPr/>
              <a:lstStyle/>
              <a:p>
                <a:r>
                  <a:rPr lang="en-US">
                    <a:noFill/>
                  </a:rPr>
                  <a:t> </a:t>
                </a:r>
              </a:p>
            </p:txBody>
          </p:sp>
        </mc:Fallback>
      </mc:AlternateContent>
      <p:pic>
        <p:nvPicPr>
          <p:cNvPr id="69" name="image.pdf" descr="image.pdf"/>
          <p:cNvPicPr>
            <a:picLocks noChangeAspect="1"/>
          </p:cNvPicPr>
          <p:nvPr/>
        </p:nvPicPr>
        <p:blipFill>
          <a:blip r:embed="rId3"/>
          <a:stretch>
            <a:fillRect/>
          </a:stretch>
        </p:blipFill>
        <p:spPr>
          <a:xfrm>
            <a:off x="2345423" y="2922812"/>
            <a:ext cx="3262274" cy="485696"/>
          </a:xfrm>
          <a:prstGeom prst="rect">
            <a:avLst/>
          </a:prstGeom>
          <a:ln w="12700">
            <a:miter lim="400000"/>
          </a:ln>
        </p:spPr>
      </p:pic>
      <p:pic>
        <p:nvPicPr>
          <p:cNvPr id="70" name="image.pdf" descr="image.pdf"/>
          <p:cNvPicPr>
            <a:picLocks noChangeAspect="1"/>
          </p:cNvPicPr>
          <p:nvPr/>
        </p:nvPicPr>
        <p:blipFill>
          <a:blip r:embed="rId4"/>
          <a:stretch>
            <a:fillRect/>
          </a:stretch>
        </p:blipFill>
        <p:spPr>
          <a:xfrm>
            <a:off x="2819399" y="4854145"/>
            <a:ext cx="1752601" cy="762001"/>
          </a:xfrm>
          <a:prstGeom prst="rect">
            <a:avLst/>
          </a:prstGeom>
          <a:ln w="12700">
            <a:miter lim="400000"/>
          </a:ln>
        </p:spPr>
      </p:pic>
      <p:sp>
        <p:nvSpPr>
          <p:cNvPr id="8" name="Title 1"/>
          <p:cNvSpPr>
            <a:spLocks noGrp="1"/>
          </p:cNvSpPr>
          <p:nvPr>
            <p:ph type="title"/>
          </p:nvPr>
        </p:nvSpPr>
        <p:spPr>
          <a:xfrm>
            <a:off x="457200" y="274637"/>
            <a:ext cx="8229600" cy="671661"/>
          </a:xfrm>
        </p:spPr>
        <p:txBody>
          <a:bodyPr>
            <a:normAutofit/>
          </a:bodyPr>
          <a:lstStyle/>
          <a:p>
            <a:r>
              <a:rPr lang="en-US" sz="3200" b="1" dirty="0"/>
              <a:t>Capital Stock</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o estimate replacement, we must introduce an explicit description of the decline in efficiency…"/>
          <p:cNvSpPr txBox="1"/>
          <p:nvPr/>
        </p:nvSpPr>
        <p:spPr>
          <a:xfrm>
            <a:off x="457200" y="1263162"/>
            <a:ext cx="8214946" cy="4585867"/>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marL="342900" indent="-342900">
              <a:buSzPct val="100000"/>
              <a:buFont typeface="Arial"/>
              <a:buChar char="➢"/>
              <a:defRPr sz="2000"/>
            </a:pPr>
            <a:r>
              <a:rPr dirty="0"/>
              <a:t>To estimate replacement, we must introduce an explicit description of the decline in efficiency</a:t>
            </a:r>
            <a:r>
              <a:rPr lang="en-AU" dirty="0"/>
              <a:t>.</a:t>
            </a:r>
            <a:endParaRPr dirty="0"/>
          </a:p>
          <a:p>
            <a:pPr marL="342900" indent="-342900">
              <a:defRPr sz="2000"/>
            </a:pPr>
            <a:endParaRPr dirty="0"/>
          </a:p>
          <a:p>
            <a:pPr marL="342900" indent="-342900">
              <a:buSzPct val="100000"/>
              <a:buFont typeface="Arial"/>
              <a:buChar char="➢"/>
              <a:defRPr sz="2000"/>
            </a:pPr>
            <a:r>
              <a:rPr dirty="0"/>
              <a:t>One possible form for the efficiency function is given by:</a:t>
            </a:r>
            <a:endParaRPr lang="en-AU" dirty="0"/>
          </a:p>
          <a:p>
            <a:pPr marL="342900" indent="-342900">
              <a:buSzPct val="100000"/>
              <a:buFont typeface="Arial"/>
              <a:buChar char="➢"/>
              <a:defRPr sz="2000"/>
            </a:pPr>
            <a:endParaRPr lang="en-AU" dirty="0"/>
          </a:p>
          <a:p>
            <a:pPr marL="342900" indent="-342900">
              <a:buSzPct val="100000"/>
              <a:buFont typeface="Arial"/>
              <a:buChar char="➢"/>
              <a:defRPr sz="2000"/>
            </a:pPr>
            <a:endParaRPr lang="en-AU" dirty="0"/>
          </a:p>
          <a:p>
            <a:pPr marL="342900" indent="-342900">
              <a:buSzPct val="100000"/>
              <a:buFont typeface="Arial"/>
              <a:buChar char="➢"/>
              <a:defRPr sz="2000"/>
            </a:pPr>
            <a:endParaRPr lang="en-AU" dirty="0"/>
          </a:p>
          <a:p>
            <a:pPr marL="342900" indent="-342900">
              <a:buSzPct val="100000"/>
              <a:buFont typeface="Arial"/>
              <a:buChar char="➢"/>
              <a:defRPr sz="2000"/>
            </a:pPr>
            <a:endParaRPr lang="en-AU" dirty="0"/>
          </a:p>
          <a:p>
            <a:pPr marL="342900" indent="-342900">
              <a:buSzPct val="100000"/>
              <a:buFont typeface="Arial"/>
              <a:buChar char="➢"/>
              <a:defRPr sz="2000"/>
            </a:pPr>
            <a:r>
              <a:rPr lang="en-AU" dirty="0"/>
              <a:t>The efficiency function, </a:t>
            </a:r>
            <a:r>
              <a:rPr lang="en-AU" i="1" dirty="0"/>
              <a:t>d</a:t>
            </a:r>
            <a:r>
              <a:rPr lang="en-AU" dirty="0"/>
              <a:t>, may be expressed in terms of two</a:t>
            </a:r>
          </a:p>
          <a:p>
            <a:pPr marL="342900" indent="-342900">
              <a:defRPr sz="2000"/>
            </a:pPr>
            <a:r>
              <a:rPr lang="en-AU" dirty="0"/>
              <a:t>     parameters, the service life of the asset, say </a:t>
            </a:r>
            <a:r>
              <a:rPr lang="en-AU" i="1" dirty="0"/>
              <a:t>L</a:t>
            </a:r>
            <a:r>
              <a:rPr lang="en-AU" dirty="0"/>
              <a:t>, and a curvature</a:t>
            </a:r>
          </a:p>
          <a:p>
            <a:pPr marL="342900" indent="-342900">
              <a:defRPr sz="2000"/>
            </a:pPr>
            <a:r>
              <a:rPr lang="en-AU" dirty="0"/>
              <a:t>     or decay parameter, say β.</a:t>
            </a:r>
            <a:endParaRPr dirty="0"/>
          </a:p>
          <a:p>
            <a:pPr marL="342900" indent="-342900"/>
            <a:r>
              <a:rPr dirty="0"/>
              <a:t>				</a:t>
            </a:r>
          </a:p>
          <a:p>
            <a:pPr marL="342900" indent="-342900"/>
            <a:endParaRPr dirty="0"/>
          </a:p>
          <a:p>
            <a:pPr marL="342900" indent="-342900"/>
            <a:endParaRPr dirty="0"/>
          </a:p>
          <a:p>
            <a:pPr marL="342900" indent="-342900"/>
            <a:endParaRPr dirty="0"/>
          </a:p>
        </p:txBody>
      </p:sp>
      <p:pic>
        <p:nvPicPr>
          <p:cNvPr id="75" name="image.pdf" descr="image.pdf"/>
          <p:cNvPicPr>
            <a:picLocks noChangeAspect="1"/>
          </p:cNvPicPr>
          <p:nvPr/>
        </p:nvPicPr>
        <p:blipFill>
          <a:blip r:embed="rId2"/>
          <a:stretch>
            <a:fillRect/>
          </a:stretch>
        </p:blipFill>
        <p:spPr>
          <a:xfrm>
            <a:off x="2269097" y="2894968"/>
            <a:ext cx="3581400" cy="609602"/>
          </a:xfrm>
          <a:prstGeom prst="rect">
            <a:avLst/>
          </a:prstGeom>
          <a:ln w="12700">
            <a:miter lim="400000"/>
          </a:ln>
        </p:spPr>
      </p:pic>
      <p:sp>
        <p:nvSpPr>
          <p:cNvPr id="5" name="Title 1"/>
          <p:cNvSpPr>
            <a:spLocks noGrp="1"/>
          </p:cNvSpPr>
          <p:nvPr>
            <p:ph type="title"/>
          </p:nvPr>
        </p:nvSpPr>
        <p:spPr>
          <a:xfrm>
            <a:off x="442546" y="285270"/>
            <a:ext cx="8229600" cy="671661"/>
          </a:xfrm>
        </p:spPr>
        <p:txBody>
          <a:bodyPr>
            <a:normAutofit/>
          </a:bodyPr>
          <a:lstStyle/>
          <a:p>
            <a:r>
              <a:rPr lang="en-US" sz="3200" b="1" dirty="0"/>
              <a:t>Capital Stock: Age-efficiency Profile</a:t>
            </a:r>
          </a:p>
        </p:txBody>
      </p:sp>
    </p:spTree>
  </p:cSld>
  <p:clrMapOvr>
    <a:masterClrMapping/>
  </p:clrMapOvr>
  <p:transition spd="med"/>
</p:sld>
</file>

<file path=ppt/theme/theme1.xml><?xml version="1.0" encoding="utf-8"?>
<a:theme xmlns:a="http://schemas.openxmlformats.org/drawingml/2006/main" name="正文">
  <a:themeElements>
    <a:clrScheme name="正文">
      <a:dk1>
        <a:srgbClr val="000000"/>
      </a:dk1>
      <a:lt1>
        <a:srgbClr val="FFFFFF"/>
      </a:lt1>
      <a:dk2>
        <a:srgbClr val="A7A7A7"/>
      </a:dk2>
      <a:lt2>
        <a:srgbClr val="535353"/>
      </a:lt2>
      <a:accent1>
        <a:srgbClr val="BBE0E3"/>
      </a:accent1>
      <a:accent2>
        <a:srgbClr val="333399"/>
      </a:accent2>
      <a:accent3>
        <a:srgbClr val="9BBB59"/>
      </a:accent3>
      <a:accent4>
        <a:srgbClr val="8064A2"/>
      </a:accent4>
      <a:accent5>
        <a:srgbClr val="4BACC6"/>
      </a:accent5>
      <a:accent6>
        <a:srgbClr val="F79646"/>
      </a:accent6>
      <a:hlink>
        <a:srgbClr val="0000FF"/>
      </a:hlink>
      <a:folHlink>
        <a:srgbClr val="FF00FF"/>
      </a:folHlink>
    </a:clrScheme>
    <a:fontScheme name="正文">
      <a:majorFont>
        <a:latin typeface="Helvetica"/>
        <a:ea typeface="Helvetica"/>
        <a:cs typeface="Helvetica"/>
      </a:majorFont>
      <a:minorFont>
        <a:latin typeface="Helvetica Neue"/>
        <a:ea typeface="Helvetica Neue"/>
        <a:cs typeface="Helvetica Neue"/>
      </a:minorFont>
    </a:fontScheme>
    <a:fmtScheme name="正文">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正文">
  <a:themeElements>
    <a:clrScheme name="正文">
      <a:dk1>
        <a:srgbClr val="000000"/>
      </a:dk1>
      <a:lt1>
        <a:srgbClr val="FFFFFF"/>
      </a:lt1>
      <a:dk2>
        <a:srgbClr val="A7A7A7"/>
      </a:dk2>
      <a:lt2>
        <a:srgbClr val="535353"/>
      </a:lt2>
      <a:accent1>
        <a:srgbClr val="BBE0E3"/>
      </a:accent1>
      <a:accent2>
        <a:srgbClr val="333399"/>
      </a:accent2>
      <a:accent3>
        <a:srgbClr val="9BBB59"/>
      </a:accent3>
      <a:accent4>
        <a:srgbClr val="8064A2"/>
      </a:accent4>
      <a:accent5>
        <a:srgbClr val="4BACC6"/>
      </a:accent5>
      <a:accent6>
        <a:srgbClr val="F79646"/>
      </a:accent6>
      <a:hlink>
        <a:srgbClr val="0000FF"/>
      </a:hlink>
      <a:folHlink>
        <a:srgbClr val="FF00FF"/>
      </a:folHlink>
    </a:clrScheme>
    <a:fontScheme name="正文">
      <a:majorFont>
        <a:latin typeface="Helvetica"/>
        <a:ea typeface="Helvetica"/>
        <a:cs typeface="Helvetica"/>
      </a:majorFont>
      <a:minorFont>
        <a:latin typeface="Helvetica Neue"/>
        <a:ea typeface="Helvetica Neue"/>
        <a:cs typeface="Helvetica Neue"/>
      </a:minorFont>
    </a:fontScheme>
    <a:fmtScheme name="正文">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312</TotalTime>
  <Words>1826</Words>
  <Application>Microsoft Office PowerPoint</Application>
  <PresentationFormat>On-screen Show (4:3)</PresentationFormat>
  <Paragraphs>311</Paragraphs>
  <Slides>32</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32</vt:i4>
      </vt:variant>
    </vt:vector>
  </HeadingPairs>
  <TitlesOfParts>
    <vt:vector size="43" baseType="lpstr">
      <vt:lpstr>等线 Light</vt:lpstr>
      <vt:lpstr>Arial</vt:lpstr>
      <vt:lpstr>Calibri</vt:lpstr>
      <vt:lpstr>Cambria Math</vt:lpstr>
      <vt:lpstr>Georgia</vt:lpstr>
      <vt:lpstr>Helvetica</vt:lpstr>
      <vt:lpstr>Helvetica Neue</vt:lpstr>
      <vt:lpstr>Myriad Pro</vt:lpstr>
      <vt:lpstr>Times New Roman</vt:lpstr>
      <vt:lpstr>Times New Roman Uni</vt:lpstr>
      <vt:lpstr>正文</vt:lpstr>
      <vt:lpstr>PowerPoint Presentation</vt:lpstr>
      <vt:lpstr>Introduction</vt:lpstr>
      <vt:lpstr>PowerPoint Presentation</vt:lpstr>
      <vt:lpstr>Is the recent agricultural price rise because productivity growth has been slowing down? </vt:lpstr>
      <vt:lpstr>Background</vt:lpstr>
      <vt:lpstr>Background</vt:lpstr>
      <vt:lpstr>Capital Stock</vt:lpstr>
      <vt:lpstr>Capital Stock</vt:lpstr>
      <vt:lpstr>Capital Stock: Age-efficiency Profile</vt:lpstr>
      <vt:lpstr>PowerPoint Presentation</vt:lpstr>
      <vt:lpstr>Age-efficiency Profile: Parameter</vt:lpstr>
      <vt:lpstr>Age-efficiency Profile: Parameter</vt:lpstr>
      <vt:lpstr>PowerPoint Presentation</vt:lpstr>
      <vt:lpstr>Age-efficiency Profile: Average service life</vt:lpstr>
      <vt:lpstr>Capital Rental Prices</vt:lpstr>
      <vt:lpstr>Capital Rental Prices</vt:lpstr>
      <vt:lpstr>Capital Rental Prices</vt:lpstr>
      <vt:lpstr>Capital Rental Prices: Interest rate</vt:lpstr>
      <vt:lpstr>Cross-country Comparison of Capital Inputs</vt:lpstr>
      <vt:lpstr>PowerPoint Presentation</vt:lpstr>
      <vt:lpstr>PowerPoint Presentation</vt:lpstr>
      <vt:lpstr>PowerPoint Presentation</vt:lpstr>
      <vt:lpstr>PowerPoint Presentation</vt:lpstr>
      <vt:lpstr>PowerPoint Presentation</vt:lpstr>
      <vt:lpstr>PowerPoint Presentation</vt:lpstr>
      <vt:lpstr>Case 3: Power-based Measure of Capital Input in China: 1978-2016</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Jeffrey Joseph Cunningham</cp:lastModifiedBy>
  <cp:revision>47</cp:revision>
  <dcterms:modified xsi:type="dcterms:W3CDTF">2019-10-30T18:01:07Z</dcterms:modified>
</cp:coreProperties>
</file>