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theme/themeOverride1.xml" ContentType="application/vnd.openxmlformats-officedocument.themeOverride+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theme/themeOverride2.xml" ContentType="application/vnd.openxmlformats-officedocument.themeOverride+xml"/>
  <Override PartName="/ppt/charts/chart7.xml" ContentType="application/vnd.openxmlformats-officedocument.drawingml.chart+xml"/>
  <Override PartName="/ppt/theme/themeOverride3.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66" r:id="rId2"/>
  </p:sldMasterIdLst>
  <p:notesMasterIdLst>
    <p:notesMasterId r:id="rId32"/>
  </p:notesMasterIdLst>
  <p:sldIdLst>
    <p:sldId id="258" r:id="rId3"/>
    <p:sldId id="259" r:id="rId4"/>
    <p:sldId id="260" r:id="rId5"/>
    <p:sldId id="261" r:id="rId6"/>
    <p:sldId id="289" r:id="rId7"/>
    <p:sldId id="290" r:id="rId8"/>
    <p:sldId id="262" r:id="rId9"/>
    <p:sldId id="263" r:id="rId10"/>
    <p:sldId id="264" r:id="rId11"/>
    <p:sldId id="265" r:id="rId12"/>
    <p:sldId id="266" r:id="rId13"/>
    <p:sldId id="267" r:id="rId14"/>
    <p:sldId id="287" r:id="rId15"/>
    <p:sldId id="288" r:id="rId16"/>
    <p:sldId id="268" r:id="rId17"/>
    <p:sldId id="276" r:id="rId18"/>
    <p:sldId id="269" r:id="rId19"/>
    <p:sldId id="270" r:id="rId20"/>
    <p:sldId id="275" r:id="rId21"/>
    <p:sldId id="284" r:id="rId22"/>
    <p:sldId id="286" r:id="rId23"/>
    <p:sldId id="271" r:id="rId24"/>
    <p:sldId id="272" r:id="rId25"/>
    <p:sldId id="283" r:id="rId26"/>
    <p:sldId id="273" r:id="rId27"/>
    <p:sldId id="274" r:id="rId28"/>
    <p:sldId id="277" r:id="rId29"/>
    <p:sldId id="285" r:id="rId30"/>
    <p:sldId id="278" r:id="rId3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echsler, Seth - ERS" initials="WS-E" lastIdx="12" clrIdx="0">
    <p:extLst>
      <p:ext uri="{19B8F6BF-5375-455C-9EA6-DF929625EA0E}">
        <p15:presenceInfo xmlns:p15="http://schemas.microsoft.com/office/powerpoint/2012/main" userId="S-1-5-21-2443529608-3098792306-3041422421-45048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025" autoAdjust="0"/>
    <p:restoredTop sz="94712" autoAdjust="0"/>
  </p:normalViewPr>
  <p:slideViewPr>
    <p:cSldViewPr>
      <p:cViewPr varScale="1">
        <p:scale>
          <a:sx n="108" d="100"/>
          <a:sy n="108" d="100"/>
        </p:scale>
        <p:origin x="1566" y="96"/>
      </p:cViewPr>
      <p:guideLst>
        <p:guide orient="horz" pos="2160"/>
        <p:guide pos="2880"/>
      </p:guideLst>
    </p:cSldViewPr>
  </p:slideViewPr>
  <p:outlineViewPr>
    <p:cViewPr>
      <p:scale>
        <a:sx n="33" d="100"/>
        <a:sy n="33" d="100"/>
      </p:scale>
      <p:origin x="0" y="-8448"/>
    </p:cViewPr>
  </p:outlineViewPr>
  <p:notesTextViewPr>
    <p:cViewPr>
      <p:scale>
        <a:sx n="1" d="1"/>
        <a:sy n="1" d="1"/>
      </p:scale>
      <p:origin x="0" y="0"/>
    </p:cViewPr>
  </p:notesTextViewPr>
  <p:sorterViewPr>
    <p:cViewPr>
      <p:scale>
        <a:sx n="100" d="100"/>
        <a:sy n="100" d="100"/>
      </p:scale>
      <p:origin x="0" y="-246"/>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s>
</file>

<file path=ppt/charts/_rels/chart1.xml.rels><?xml version="1.0" encoding="UTF-8" standalone="yes"?>
<Relationships xmlns="http://schemas.openxmlformats.org/package/2006/relationships"><Relationship Id="rId1" Type="http://schemas.openxmlformats.org/officeDocument/2006/relationships/oleObject" Target="file:///E:\Nehring\Materials,%2012-12-16\graphs%20aug18.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E:\Nehring\Materials,%2012-12-16\graphs%20aug18.xlsx" TargetMode="External"/></Relationships>
</file>

<file path=ppt/charts/_rels/chart3.xml.rels><?xml version="1.0" encoding="UTF-8" standalone="yes"?>
<Relationships xmlns="http://schemas.openxmlformats.org/package/2006/relationships"><Relationship Id="rId2" Type="http://schemas.openxmlformats.org/officeDocument/2006/relationships/oleObject" Target="../embeddings/oleObject4.bin"/><Relationship Id="rId1" Type="http://schemas.openxmlformats.org/officeDocument/2006/relationships/themeOverride" Target="../theme/themeOverride1.xml"/></Relationships>
</file>

<file path=ppt/charts/_rels/chart4.xml.rels><?xml version="1.0" encoding="UTF-8" standalone="yes"?>
<Relationships xmlns="http://schemas.openxmlformats.org/package/2006/relationships"><Relationship Id="rId1" Type="http://schemas.openxmlformats.org/officeDocument/2006/relationships/oleObject" Target="file:///E:\Nehring\Materials,%2012-12-16\graphs%20aug18.xlsx"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file:///E:\Nehring\Materials,%2012-12-16\graphs%20aug18.xlsx" TargetMode="External"/></Relationships>
</file>

<file path=ppt/charts/_rels/chart6.xml.rels><?xml version="1.0" encoding="UTF-8" standalone="yes"?>
<Relationships xmlns="http://schemas.openxmlformats.org/package/2006/relationships"><Relationship Id="rId2" Type="http://schemas.openxmlformats.org/officeDocument/2006/relationships/oleObject" Target="file:///\\aerdcwas3fprred.usda.net\survdata\ARMS\Analysis\Pooled\pesticides\Hedonics2014\Jarrett%20important%20files\InternationalLandSanchez\graphs%20aug18.xlsx" TargetMode="External"/><Relationship Id="rId1" Type="http://schemas.openxmlformats.org/officeDocument/2006/relationships/themeOverride" Target="../theme/themeOverride2.xml"/></Relationships>
</file>

<file path=ppt/charts/_rels/chart7.xml.rels><?xml version="1.0" encoding="UTF-8" standalone="yes"?>
<Relationships xmlns="http://schemas.openxmlformats.org/package/2006/relationships"><Relationship Id="rId2" Type="http://schemas.openxmlformats.org/officeDocument/2006/relationships/oleObject" Target="file:///\\aerdcwas3fprred.usda.net\survdata\ARMS\Analysis\Pooled\pesticides\Hedonics2014\Jarrett%20important%20files\InternationalLandSanchez\graphs%20aug18.xlsx" TargetMode="External"/><Relationship Id="rId1" Type="http://schemas.openxmlformats.org/officeDocument/2006/relationships/themeOverride" Target="../theme/themeOverrid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dirty="0"/>
              <a:t>U.S. Regions</a:t>
            </a:r>
          </a:p>
        </c:rich>
      </c:tx>
      <c:overlay val="0"/>
    </c:title>
    <c:autoTitleDeleted val="0"/>
    <c:plotArea>
      <c:layout/>
      <c:barChart>
        <c:barDir val="col"/>
        <c:grouping val="clustered"/>
        <c:varyColors val="0"/>
        <c:ser>
          <c:idx val="0"/>
          <c:order val="0"/>
          <c:tx>
            <c:strRef>
              <c:f>'US reg'!$A$2</c:f>
              <c:strCache>
                <c:ptCount val="1"/>
                <c:pt idx="0">
                  <c:v>Delta</c:v>
                </c:pt>
              </c:strCache>
            </c:strRef>
          </c:tx>
          <c:invertIfNegative val="0"/>
          <c:cat>
            <c:strRef>
              <c:f>'US reg'!$E$1:$F$1</c:f>
              <c:strCache>
                <c:ptCount val="2"/>
                <c:pt idx="0">
                  <c:v>Irrigation</c:v>
                </c:pt>
                <c:pt idx="1">
                  <c:v>Soil moisture stress </c:v>
                </c:pt>
              </c:strCache>
            </c:strRef>
          </c:cat>
          <c:val>
            <c:numRef>
              <c:f>'US reg'!$E$2:$F$2</c:f>
              <c:numCache>
                <c:formatCode>General</c:formatCode>
                <c:ptCount val="2"/>
                <c:pt idx="0">
                  <c:v>6.1544796380090503</c:v>
                </c:pt>
                <c:pt idx="1">
                  <c:v>40.626794403424519</c:v>
                </c:pt>
              </c:numCache>
            </c:numRef>
          </c:val>
          <c:extLst>
            <c:ext xmlns:c16="http://schemas.microsoft.com/office/drawing/2014/chart" uri="{C3380CC4-5D6E-409C-BE32-E72D297353CC}">
              <c16:uniqueId val="{00000000-6CB8-4941-950A-43E0B5D45DDF}"/>
            </c:ext>
          </c:extLst>
        </c:ser>
        <c:ser>
          <c:idx val="1"/>
          <c:order val="1"/>
          <c:tx>
            <c:strRef>
              <c:f>'US reg'!$A$3</c:f>
              <c:strCache>
                <c:ptCount val="1"/>
                <c:pt idx="0">
                  <c:v>Eastern Mountain</c:v>
                </c:pt>
              </c:strCache>
            </c:strRef>
          </c:tx>
          <c:invertIfNegative val="0"/>
          <c:cat>
            <c:strRef>
              <c:f>'US reg'!$E$1:$F$1</c:f>
              <c:strCache>
                <c:ptCount val="2"/>
                <c:pt idx="0">
                  <c:v>Irrigation</c:v>
                </c:pt>
                <c:pt idx="1">
                  <c:v>Soil moisture stress </c:v>
                </c:pt>
              </c:strCache>
            </c:strRef>
          </c:cat>
          <c:val>
            <c:numRef>
              <c:f>'US reg'!$E$3:$F$3</c:f>
              <c:numCache>
                <c:formatCode>General</c:formatCode>
                <c:ptCount val="2"/>
                <c:pt idx="0">
                  <c:v>0.53607692307692301</c:v>
                </c:pt>
                <c:pt idx="1">
                  <c:v>1.1509839247145188</c:v>
                </c:pt>
              </c:numCache>
            </c:numRef>
          </c:val>
          <c:extLst>
            <c:ext xmlns:c16="http://schemas.microsoft.com/office/drawing/2014/chart" uri="{C3380CC4-5D6E-409C-BE32-E72D297353CC}">
              <c16:uniqueId val="{00000001-6CB8-4941-950A-43E0B5D45DDF}"/>
            </c:ext>
          </c:extLst>
        </c:ser>
        <c:ser>
          <c:idx val="2"/>
          <c:order val="2"/>
          <c:tx>
            <c:strRef>
              <c:f>'US reg'!$A$4</c:f>
              <c:strCache>
                <c:ptCount val="1"/>
                <c:pt idx="0">
                  <c:v>Great Lakes</c:v>
                </c:pt>
              </c:strCache>
            </c:strRef>
          </c:tx>
          <c:invertIfNegative val="0"/>
          <c:cat>
            <c:strRef>
              <c:f>'US reg'!$E$1:$F$1</c:f>
              <c:strCache>
                <c:ptCount val="2"/>
                <c:pt idx="0">
                  <c:v>Irrigation</c:v>
                </c:pt>
                <c:pt idx="1">
                  <c:v>Soil moisture stress </c:v>
                </c:pt>
              </c:strCache>
            </c:strRef>
          </c:cat>
          <c:val>
            <c:numRef>
              <c:f>'US reg'!$E$4:$F$4</c:f>
              <c:numCache>
                <c:formatCode>General</c:formatCode>
                <c:ptCount val="2"/>
                <c:pt idx="0">
                  <c:v>1.0632243346007588</c:v>
                </c:pt>
                <c:pt idx="1">
                  <c:v>7.6450727371991614E-2</c:v>
                </c:pt>
              </c:numCache>
            </c:numRef>
          </c:val>
          <c:extLst>
            <c:ext xmlns:c16="http://schemas.microsoft.com/office/drawing/2014/chart" uri="{C3380CC4-5D6E-409C-BE32-E72D297353CC}">
              <c16:uniqueId val="{00000002-6CB8-4941-950A-43E0B5D45DDF}"/>
            </c:ext>
          </c:extLst>
        </c:ser>
        <c:ser>
          <c:idx val="3"/>
          <c:order val="3"/>
          <c:tx>
            <c:strRef>
              <c:f>'US reg'!$A$5</c:f>
              <c:strCache>
                <c:ptCount val="1"/>
                <c:pt idx="0">
                  <c:v>Heartland</c:v>
                </c:pt>
              </c:strCache>
            </c:strRef>
          </c:tx>
          <c:invertIfNegative val="0"/>
          <c:cat>
            <c:strRef>
              <c:f>'US reg'!$E$1:$F$1</c:f>
              <c:strCache>
                <c:ptCount val="2"/>
                <c:pt idx="0">
                  <c:v>Irrigation</c:v>
                </c:pt>
                <c:pt idx="1">
                  <c:v>Soil moisture stress </c:v>
                </c:pt>
              </c:strCache>
            </c:strRef>
          </c:cat>
          <c:val>
            <c:numRef>
              <c:f>'US reg'!$E$5:$F$5</c:f>
              <c:numCache>
                <c:formatCode>General</c:formatCode>
                <c:ptCount val="2"/>
                <c:pt idx="0">
                  <c:v>0.73785648148148153</c:v>
                </c:pt>
                <c:pt idx="1">
                  <c:v>3.2721715586836413</c:v>
                </c:pt>
              </c:numCache>
            </c:numRef>
          </c:val>
          <c:extLst>
            <c:ext xmlns:c16="http://schemas.microsoft.com/office/drawing/2014/chart" uri="{C3380CC4-5D6E-409C-BE32-E72D297353CC}">
              <c16:uniqueId val="{00000003-6CB8-4941-950A-43E0B5D45DDF}"/>
            </c:ext>
          </c:extLst>
        </c:ser>
        <c:ser>
          <c:idx val="4"/>
          <c:order val="4"/>
          <c:tx>
            <c:strRef>
              <c:f>'US reg'!$A$6</c:f>
              <c:strCache>
                <c:ptCount val="1"/>
                <c:pt idx="0">
                  <c:v>Mountain</c:v>
                </c:pt>
              </c:strCache>
            </c:strRef>
          </c:tx>
          <c:invertIfNegative val="0"/>
          <c:cat>
            <c:strRef>
              <c:f>'US reg'!$E$1:$F$1</c:f>
              <c:strCache>
                <c:ptCount val="2"/>
                <c:pt idx="0">
                  <c:v>Irrigation</c:v>
                </c:pt>
                <c:pt idx="1">
                  <c:v>Soil moisture stress </c:v>
                </c:pt>
              </c:strCache>
            </c:strRef>
          </c:cat>
          <c:val>
            <c:numRef>
              <c:f>'US reg'!$E$6:$F$6</c:f>
              <c:numCache>
                <c:formatCode>General</c:formatCode>
                <c:ptCount val="2"/>
                <c:pt idx="0">
                  <c:v>39.101116279069778</c:v>
                </c:pt>
                <c:pt idx="1">
                  <c:v>26.676395924306309</c:v>
                </c:pt>
              </c:numCache>
            </c:numRef>
          </c:val>
          <c:extLst>
            <c:ext xmlns:c16="http://schemas.microsoft.com/office/drawing/2014/chart" uri="{C3380CC4-5D6E-409C-BE32-E72D297353CC}">
              <c16:uniqueId val="{00000004-6CB8-4941-950A-43E0B5D45DDF}"/>
            </c:ext>
          </c:extLst>
        </c:ser>
        <c:ser>
          <c:idx val="5"/>
          <c:order val="5"/>
          <c:tx>
            <c:strRef>
              <c:f>'US reg'!$A$7</c:f>
              <c:strCache>
                <c:ptCount val="1"/>
                <c:pt idx="0">
                  <c:v>Northeast</c:v>
                </c:pt>
              </c:strCache>
            </c:strRef>
          </c:tx>
          <c:invertIfNegative val="0"/>
          <c:cat>
            <c:strRef>
              <c:f>'US reg'!$E$1:$F$1</c:f>
              <c:strCache>
                <c:ptCount val="2"/>
                <c:pt idx="0">
                  <c:v>Irrigation</c:v>
                </c:pt>
                <c:pt idx="1">
                  <c:v>Soil moisture stress </c:v>
                </c:pt>
              </c:strCache>
            </c:strRef>
          </c:cat>
          <c:val>
            <c:numRef>
              <c:f>'US reg'!$E$7:$F$7</c:f>
              <c:numCache>
                <c:formatCode>General</c:formatCode>
                <c:ptCount val="2"/>
                <c:pt idx="0">
                  <c:v>2.1401249999999998</c:v>
                </c:pt>
                <c:pt idx="1">
                  <c:v>0</c:v>
                </c:pt>
              </c:numCache>
            </c:numRef>
          </c:val>
          <c:extLst>
            <c:ext xmlns:c16="http://schemas.microsoft.com/office/drawing/2014/chart" uri="{C3380CC4-5D6E-409C-BE32-E72D297353CC}">
              <c16:uniqueId val="{00000005-6CB8-4941-950A-43E0B5D45DDF}"/>
            </c:ext>
          </c:extLst>
        </c:ser>
        <c:ser>
          <c:idx val="6"/>
          <c:order val="6"/>
          <c:tx>
            <c:strRef>
              <c:f>'US reg'!$A$8</c:f>
              <c:strCache>
                <c:ptCount val="1"/>
                <c:pt idx="0">
                  <c:v>Northern Plains</c:v>
                </c:pt>
              </c:strCache>
            </c:strRef>
          </c:tx>
          <c:invertIfNegative val="0"/>
          <c:cat>
            <c:strRef>
              <c:f>'US reg'!$E$1:$F$1</c:f>
              <c:strCache>
                <c:ptCount val="2"/>
                <c:pt idx="0">
                  <c:v>Irrigation</c:v>
                </c:pt>
                <c:pt idx="1">
                  <c:v>Soil moisture stress </c:v>
                </c:pt>
              </c:strCache>
            </c:strRef>
          </c:cat>
          <c:val>
            <c:numRef>
              <c:f>'US reg'!$E$8:$F$8</c:f>
              <c:numCache>
                <c:formatCode>General</c:formatCode>
                <c:ptCount val="2"/>
                <c:pt idx="0">
                  <c:v>9.3911671924290285</c:v>
                </c:pt>
                <c:pt idx="1">
                  <c:v>68.985550724520252</c:v>
                </c:pt>
              </c:numCache>
            </c:numRef>
          </c:val>
          <c:extLst>
            <c:ext xmlns:c16="http://schemas.microsoft.com/office/drawing/2014/chart" uri="{C3380CC4-5D6E-409C-BE32-E72D297353CC}">
              <c16:uniqueId val="{00000006-6CB8-4941-950A-43E0B5D45DDF}"/>
            </c:ext>
          </c:extLst>
        </c:ser>
        <c:ser>
          <c:idx val="7"/>
          <c:order val="7"/>
          <c:tx>
            <c:strRef>
              <c:f>'US reg'!$A$9</c:f>
              <c:strCache>
                <c:ptCount val="1"/>
                <c:pt idx="0">
                  <c:v>Northwest</c:v>
                </c:pt>
              </c:strCache>
            </c:strRef>
          </c:tx>
          <c:invertIfNegative val="0"/>
          <c:cat>
            <c:strRef>
              <c:f>'US reg'!$E$1:$F$1</c:f>
              <c:strCache>
                <c:ptCount val="2"/>
                <c:pt idx="0">
                  <c:v>Irrigation</c:v>
                </c:pt>
                <c:pt idx="1">
                  <c:v>Soil moisture stress </c:v>
                </c:pt>
              </c:strCache>
            </c:strRef>
          </c:cat>
          <c:val>
            <c:numRef>
              <c:f>'US reg'!$E$9:$F$9</c:f>
              <c:numCache>
                <c:formatCode>General</c:formatCode>
                <c:ptCount val="2"/>
                <c:pt idx="0">
                  <c:v>30.444789915966386</c:v>
                </c:pt>
                <c:pt idx="1">
                  <c:v>36.164100809209927</c:v>
                </c:pt>
              </c:numCache>
            </c:numRef>
          </c:val>
          <c:extLst>
            <c:ext xmlns:c16="http://schemas.microsoft.com/office/drawing/2014/chart" uri="{C3380CC4-5D6E-409C-BE32-E72D297353CC}">
              <c16:uniqueId val="{00000007-6CB8-4941-950A-43E0B5D45DDF}"/>
            </c:ext>
          </c:extLst>
        </c:ser>
        <c:ser>
          <c:idx val="8"/>
          <c:order val="8"/>
          <c:tx>
            <c:strRef>
              <c:f>'US reg'!$A$10</c:f>
              <c:strCache>
                <c:ptCount val="1"/>
                <c:pt idx="0">
                  <c:v>Pacific</c:v>
                </c:pt>
              </c:strCache>
            </c:strRef>
          </c:tx>
          <c:invertIfNegative val="0"/>
          <c:cat>
            <c:strRef>
              <c:f>'US reg'!$E$1:$F$1</c:f>
              <c:strCache>
                <c:ptCount val="2"/>
                <c:pt idx="0">
                  <c:v>Irrigation</c:v>
                </c:pt>
                <c:pt idx="1">
                  <c:v>Soil moisture stress </c:v>
                </c:pt>
              </c:strCache>
            </c:strRef>
          </c:cat>
          <c:val>
            <c:numRef>
              <c:f>'US reg'!$E$10:$F$10</c:f>
              <c:numCache>
                <c:formatCode>General</c:formatCode>
                <c:ptCount val="2"/>
                <c:pt idx="0">
                  <c:v>48.96333333333331</c:v>
                </c:pt>
                <c:pt idx="1">
                  <c:v>65.670188422762536</c:v>
                </c:pt>
              </c:numCache>
            </c:numRef>
          </c:val>
          <c:extLst>
            <c:ext xmlns:c16="http://schemas.microsoft.com/office/drawing/2014/chart" uri="{C3380CC4-5D6E-409C-BE32-E72D297353CC}">
              <c16:uniqueId val="{00000008-6CB8-4941-950A-43E0B5D45DDF}"/>
            </c:ext>
          </c:extLst>
        </c:ser>
        <c:ser>
          <c:idx val="9"/>
          <c:order val="9"/>
          <c:tx>
            <c:strRef>
              <c:f>'US reg'!$A$11</c:f>
              <c:strCache>
                <c:ptCount val="1"/>
                <c:pt idx="0">
                  <c:v>Southern</c:v>
                </c:pt>
              </c:strCache>
            </c:strRef>
          </c:tx>
          <c:invertIfNegative val="0"/>
          <c:cat>
            <c:strRef>
              <c:f>'US reg'!$E$1:$F$1</c:f>
              <c:strCache>
                <c:ptCount val="2"/>
                <c:pt idx="0">
                  <c:v>Irrigation</c:v>
                </c:pt>
                <c:pt idx="1">
                  <c:v>Soil moisture stress </c:v>
                </c:pt>
              </c:strCache>
            </c:strRef>
          </c:cat>
          <c:val>
            <c:numRef>
              <c:f>'US reg'!$E$11:$F$11</c:f>
              <c:numCache>
                <c:formatCode>General</c:formatCode>
                <c:ptCount val="2"/>
                <c:pt idx="0">
                  <c:v>7.3098520710059169</c:v>
                </c:pt>
                <c:pt idx="1">
                  <c:v>0</c:v>
                </c:pt>
              </c:numCache>
            </c:numRef>
          </c:val>
          <c:extLst>
            <c:ext xmlns:c16="http://schemas.microsoft.com/office/drawing/2014/chart" uri="{C3380CC4-5D6E-409C-BE32-E72D297353CC}">
              <c16:uniqueId val="{00000009-6CB8-4941-950A-43E0B5D45DDF}"/>
            </c:ext>
          </c:extLst>
        </c:ser>
        <c:ser>
          <c:idx val="10"/>
          <c:order val="10"/>
          <c:tx>
            <c:strRef>
              <c:f>'US reg'!$A$12</c:f>
              <c:strCache>
                <c:ptCount val="1"/>
                <c:pt idx="0">
                  <c:v>Southern Plains</c:v>
                </c:pt>
              </c:strCache>
            </c:strRef>
          </c:tx>
          <c:invertIfNegative val="0"/>
          <c:cat>
            <c:strRef>
              <c:f>'US reg'!$E$1:$F$1</c:f>
              <c:strCache>
                <c:ptCount val="2"/>
                <c:pt idx="0">
                  <c:v>Irrigation</c:v>
                </c:pt>
                <c:pt idx="1">
                  <c:v>Soil moisture stress </c:v>
                </c:pt>
              </c:strCache>
            </c:strRef>
          </c:cat>
          <c:val>
            <c:numRef>
              <c:f>'US reg'!$E$12:$F$12</c:f>
              <c:numCache>
                <c:formatCode>General</c:formatCode>
                <c:ptCount val="2"/>
                <c:pt idx="0">
                  <c:v>5.8805740181268904</c:v>
                </c:pt>
                <c:pt idx="1">
                  <c:v>62.888157958692119</c:v>
                </c:pt>
              </c:numCache>
            </c:numRef>
          </c:val>
          <c:extLst>
            <c:ext xmlns:c16="http://schemas.microsoft.com/office/drawing/2014/chart" uri="{C3380CC4-5D6E-409C-BE32-E72D297353CC}">
              <c16:uniqueId val="{0000000A-6CB8-4941-950A-43E0B5D45DDF}"/>
            </c:ext>
          </c:extLst>
        </c:ser>
        <c:ser>
          <c:idx val="11"/>
          <c:order val="11"/>
          <c:tx>
            <c:strRef>
              <c:f>'US reg'!$A$13</c:f>
              <c:strCache>
                <c:ptCount val="1"/>
                <c:pt idx="0">
                  <c:v>Upper Midwest</c:v>
                </c:pt>
              </c:strCache>
            </c:strRef>
          </c:tx>
          <c:invertIfNegative val="0"/>
          <c:cat>
            <c:strRef>
              <c:f>'US reg'!$E$1:$F$1</c:f>
              <c:strCache>
                <c:ptCount val="2"/>
                <c:pt idx="0">
                  <c:v>Irrigation</c:v>
                </c:pt>
                <c:pt idx="1">
                  <c:v>Soil moisture stress </c:v>
                </c:pt>
              </c:strCache>
            </c:strRef>
          </c:cat>
          <c:val>
            <c:numRef>
              <c:f>'US reg'!$E$13:$F$13</c:f>
              <c:numCache>
                <c:formatCode>General</c:formatCode>
                <c:ptCount val="2"/>
                <c:pt idx="0">
                  <c:v>1.2343735408560312</c:v>
                </c:pt>
                <c:pt idx="1">
                  <c:v>2.5094816811694258</c:v>
                </c:pt>
              </c:numCache>
            </c:numRef>
          </c:val>
          <c:extLst>
            <c:ext xmlns:c16="http://schemas.microsoft.com/office/drawing/2014/chart" uri="{C3380CC4-5D6E-409C-BE32-E72D297353CC}">
              <c16:uniqueId val="{0000000B-6CB8-4941-950A-43E0B5D45DDF}"/>
            </c:ext>
          </c:extLst>
        </c:ser>
        <c:dLbls>
          <c:showLegendKey val="0"/>
          <c:showVal val="0"/>
          <c:showCatName val="0"/>
          <c:showSerName val="0"/>
          <c:showPercent val="0"/>
          <c:showBubbleSize val="0"/>
        </c:dLbls>
        <c:gapWidth val="150"/>
        <c:axId val="158755024"/>
        <c:axId val="158755584"/>
      </c:barChart>
      <c:catAx>
        <c:axId val="158755024"/>
        <c:scaling>
          <c:orientation val="minMax"/>
        </c:scaling>
        <c:delete val="0"/>
        <c:axPos val="b"/>
        <c:numFmt formatCode="General" sourceLinked="0"/>
        <c:majorTickMark val="out"/>
        <c:minorTickMark val="none"/>
        <c:tickLblPos val="nextTo"/>
        <c:crossAx val="158755584"/>
        <c:crosses val="autoZero"/>
        <c:auto val="1"/>
        <c:lblAlgn val="ctr"/>
        <c:lblOffset val="100"/>
        <c:noMultiLvlLbl val="0"/>
      </c:catAx>
      <c:valAx>
        <c:axId val="158755584"/>
        <c:scaling>
          <c:orientation val="minMax"/>
        </c:scaling>
        <c:delete val="0"/>
        <c:axPos val="l"/>
        <c:majorGridlines/>
        <c:numFmt formatCode="General" sourceLinked="1"/>
        <c:majorTickMark val="out"/>
        <c:minorTickMark val="none"/>
        <c:tickLblPos val="nextTo"/>
        <c:crossAx val="158755024"/>
        <c:crosses val="autoZero"/>
        <c:crossBetween val="between"/>
      </c:valAx>
    </c:plotArea>
    <c:legend>
      <c:legendPos val="t"/>
      <c:overlay val="0"/>
    </c:legend>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marL="0" marR="0" indent="0" algn="ctr" defTabSz="914400" rtl="0" eaLnBrk="1" fontAlgn="auto" latinLnBrk="0" hangingPunct="1">
              <a:lnSpc>
                <a:spcPct val="100000"/>
              </a:lnSpc>
              <a:spcBef>
                <a:spcPts val="0"/>
              </a:spcBef>
              <a:spcAft>
                <a:spcPts val="0"/>
              </a:spcAft>
              <a:buClrTx/>
              <a:buSzTx/>
              <a:buFontTx/>
              <a:buNone/>
              <a:tabLst/>
              <a:defRPr sz="1800" b="1" i="0" u="none" strike="noStrike" kern="1200" baseline="0">
                <a:solidFill>
                  <a:sysClr val="windowText" lastClr="000000"/>
                </a:solidFill>
                <a:latin typeface="+mn-lt"/>
                <a:ea typeface="+mn-ea"/>
                <a:cs typeface="+mn-cs"/>
              </a:defRPr>
            </a:pPr>
            <a:r>
              <a:rPr lang="en-US" sz="1800" b="1" i="0" baseline="0" dirty="0">
                <a:effectLst/>
              </a:rPr>
              <a:t>U.S. Regions</a:t>
            </a:r>
            <a:endParaRPr lang="en-US" dirty="0">
              <a:effectLst/>
            </a:endParaRPr>
          </a:p>
        </c:rich>
      </c:tx>
      <c:overlay val="0"/>
    </c:title>
    <c:autoTitleDeleted val="0"/>
    <c:plotArea>
      <c:layout>
        <c:manualLayout>
          <c:layoutTarget val="inner"/>
          <c:xMode val="edge"/>
          <c:yMode val="edge"/>
          <c:x val="6.1771211182871801E-2"/>
          <c:y val="0.11660999299753048"/>
          <c:w val="0.92137485623285853"/>
          <c:h val="0.81396408948584331"/>
        </c:manualLayout>
      </c:layout>
      <c:barChart>
        <c:barDir val="col"/>
        <c:grouping val="clustered"/>
        <c:varyColors val="0"/>
        <c:ser>
          <c:idx val="0"/>
          <c:order val="0"/>
          <c:tx>
            <c:strRef>
              <c:f>'US reg'!$A$2</c:f>
              <c:strCache>
                <c:ptCount val="1"/>
                <c:pt idx="0">
                  <c:v>Delta</c:v>
                </c:pt>
              </c:strCache>
            </c:strRef>
          </c:tx>
          <c:invertIfNegative val="0"/>
          <c:cat>
            <c:strRef>
              <c:f>'US reg'!$U$1:$W$1</c:f>
              <c:strCache>
                <c:ptCount val="3"/>
                <c:pt idx="0">
                  <c:v>clayey topsoil: &gt;35%</c:v>
                </c:pt>
                <c:pt idx="1">
                  <c:v>loamy topsoil: &lt; 35% clay</c:v>
                </c:pt>
                <c:pt idx="2">
                  <c:v>sandy topsoil</c:v>
                </c:pt>
              </c:strCache>
            </c:strRef>
          </c:cat>
          <c:val>
            <c:numRef>
              <c:f>'US reg'!$U$2:$W$2</c:f>
              <c:numCache>
                <c:formatCode>General</c:formatCode>
                <c:ptCount val="3"/>
                <c:pt idx="0">
                  <c:v>10.353554931374747</c:v>
                </c:pt>
                <c:pt idx="1">
                  <c:v>84.07527100097424</c:v>
                </c:pt>
                <c:pt idx="2">
                  <c:v>3.3977934882371041</c:v>
                </c:pt>
              </c:numCache>
            </c:numRef>
          </c:val>
          <c:extLst>
            <c:ext xmlns:c16="http://schemas.microsoft.com/office/drawing/2014/chart" uri="{C3380CC4-5D6E-409C-BE32-E72D297353CC}">
              <c16:uniqueId val="{00000000-B3B7-4412-9C04-D4A1576537BE}"/>
            </c:ext>
          </c:extLst>
        </c:ser>
        <c:ser>
          <c:idx val="1"/>
          <c:order val="1"/>
          <c:tx>
            <c:strRef>
              <c:f>'US reg'!$A$3</c:f>
              <c:strCache>
                <c:ptCount val="1"/>
                <c:pt idx="0">
                  <c:v>Eastern Mountain</c:v>
                </c:pt>
              </c:strCache>
            </c:strRef>
          </c:tx>
          <c:invertIfNegative val="0"/>
          <c:cat>
            <c:strRef>
              <c:f>'US reg'!$U$1:$W$1</c:f>
              <c:strCache>
                <c:ptCount val="3"/>
                <c:pt idx="0">
                  <c:v>clayey topsoil: &gt;35%</c:v>
                </c:pt>
                <c:pt idx="1">
                  <c:v>loamy topsoil: &lt; 35% clay</c:v>
                </c:pt>
                <c:pt idx="2">
                  <c:v>sandy topsoil</c:v>
                </c:pt>
              </c:strCache>
            </c:strRef>
          </c:cat>
          <c:val>
            <c:numRef>
              <c:f>'US reg'!$U$3:$W$3</c:f>
              <c:numCache>
                <c:formatCode>General</c:formatCode>
                <c:ptCount val="3"/>
                <c:pt idx="0">
                  <c:v>7.2196371204692342E-2</c:v>
                </c:pt>
                <c:pt idx="1">
                  <c:v>97.930600437812714</c:v>
                </c:pt>
                <c:pt idx="2">
                  <c:v>0.58359382293765549</c:v>
                </c:pt>
              </c:numCache>
            </c:numRef>
          </c:val>
          <c:extLst>
            <c:ext xmlns:c16="http://schemas.microsoft.com/office/drawing/2014/chart" uri="{C3380CC4-5D6E-409C-BE32-E72D297353CC}">
              <c16:uniqueId val="{00000001-B3B7-4412-9C04-D4A1576537BE}"/>
            </c:ext>
          </c:extLst>
        </c:ser>
        <c:ser>
          <c:idx val="2"/>
          <c:order val="2"/>
          <c:tx>
            <c:strRef>
              <c:f>'US reg'!$A$4</c:f>
              <c:strCache>
                <c:ptCount val="1"/>
                <c:pt idx="0">
                  <c:v>Great Lakes</c:v>
                </c:pt>
              </c:strCache>
            </c:strRef>
          </c:tx>
          <c:invertIfNegative val="0"/>
          <c:cat>
            <c:strRef>
              <c:f>'US reg'!$U$1:$W$1</c:f>
              <c:strCache>
                <c:ptCount val="3"/>
                <c:pt idx="0">
                  <c:v>clayey topsoil: &gt;35%</c:v>
                </c:pt>
                <c:pt idx="1">
                  <c:v>loamy topsoil: &lt; 35% clay</c:v>
                </c:pt>
                <c:pt idx="2">
                  <c:v>sandy topsoil</c:v>
                </c:pt>
              </c:strCache>
            </c:strRef>
          </c:cat>
          <c:val>
            <c:numRef>
              <c:f>'US reg'!$U$4:$W$4</c:f>
              <c:numCache>
                <c:formatCode>General</c:formatCode>
                <c:ptCount val="3"/>
                <c:pt idx="0">
                  <c:v>0.10826871291268132</c:v>
                </c:pt>
                <c:pt idx="1">
                  <c:v>86.356971340701008</c:v>
                </c:pt>
                <c:pt idx="2">
                  <c:v>11.932822428408089</c:v>
                </c:pt>
              </c:numCache>
            </c:numRef>
          </c:val>
          <c:extLst>
            <c:ext xmlns:c16="http://schemas.microsoft.com/office/drawing/2014/chart" uri="{C3380CC4-5D6E-409C-BE32-E72D297353CC}">
              <c16:uniqueId val="{00000002-B3B7-4412-9C04-D4A1576537BE}"/>
            </c:ext>
          </c:extLst>
        </c:ser>
        <c:ser>
          <c:idx val="3"/>
          <c:order val="3"/>
          <c:tx>
            <c:strRef>
              <c:f>'US reg'!$A$5</c:f>
              <c:strCache>
                <c:ptCount val="1"/>
                <c:pt idx="0">
                  <c:v>Heartland</c:v>
                </c:pt>
              </c:strCache>
            </c:strRef>
          </c:tx>
          <c:invertIfNegative val="0"/>
          <c:cat>
            <c:strRef>
              <c:f>'US reg'!$U$1:$W$1</c:f>
              <c:strCache>
                <c:ptCount val="3"/>
                <c:pt idx="0">
                  <c:v>clayey topsoil: &gt;35%</c:v>
                </c:pt>
                <c:pt idx="1">
                  <c:v>loamy topsoil: &lt; 35% clay</c:v>
                </c:pt>
                <c:pt idx="2">
                  <c:v>sandy topsoil</c:v>
                </c:pt>
              </c:strCache>
            </c:strRef>
          </c:cat>
          <c:val>
            <c:numRef>
              <c:f>'US reg'!$U$5:$W$5</c:f>
              <c:numCache>
                <c:formatCode>General</c:formatCode>
                <c:ptCount val="3"/>
                <c:pt idx="0">
                  <c:v>1.2296480058638872</c:v>
                </c:pt>
                <c:pt idx="1">
                  <c:v>98.506676310617351</c:v>
                </c:pt>
                <c:pt idx="2">
                  <c:v>0.26367568351877535</c:v>
                </c:pt>
              </c:numCache>
            </c:numRef>
          </c:val>
          <c:extLst>
            <c:ext xmlns:c16="http://schemas.microsoft.com/office/drawing/2014/chart" uri="{C3380CC4-5D6E-409C-BE32-E72D297353CC}">
              <c16:uniqueId val="{00000003-B3B7-4412-9C04-D4A1576537BE}"/>
            </c:ext>
          </c:extLst>
        </c:ser>
        <c:ser>
          <c:idx val="4"/>
          <c:order val="4"/>
          <c:tx>
            <c:strRef>
              <c:f>'US reg'!$A$6</c:f>
              <c:strCache>
                <c:ptCount val="1"/>
                <c:pt idx="0">
                  <c:v>Mountain</c:v>
                </c:pt>
              </c:strCache>
            </c:strRef>
          </c:tx>
          <c:invertIfNegative val="0"/>
          <c:cat>
            <c:strRef>
              <c:f>'US reg'!$U$1:$W$1</c:f>
              <c:strCache>
                <c:ptCount val="3"/>
                <c:pt idx="0">
                  <c:v>clayey topsoil: &gt;35%</c:v>
                </c:pt>
                <c:pt idx="1">
                  <c:v>loamy topsoil: &lt; 35% clay</c:v>
                </c:pt>
                <c:pt idx="2">
                  <c:v>sandy topsoil</c:v>
                </c:pt>
              </c:strCache>
            </c:strRef>
          </c:cat>
          <c:val>
            <c:numRef>
              <c:f>'US reg'!$U$6:$W$6</c:f>
              <c:numCache>
                <c:formatCode>General</c:formatCode>
                <c:ptCount val="3"/>
                <c:pt idx="0">
                  <c:v>0.91845270519515743</c:v>
                </c:pt>
                <c:pt idx="1">
                  <c:v>91.991821902129459</c:v>
                </c:pt>
                <c:pt idx="2">
                  <c:v>6.9619854025950092</c:v>
                </c:pt>
              </c:numCache>
            </c:numRef>
          </c:val>
          <c:extLst>
            <c:ext xmlns:c16="http://schemas.microsoft.com/office/drawing/2014/chart" uri="{C3380CC4-5D6E-409C-BE32-E72D297353CC}">
              <c16:uniqueId val="{00000004-B3B7-4412-9C04-D4A1576537BE}"/>
            </c:ext>
          </c:extLst>
        </c:ser>
        <c:ser>
          <c:idx val="5"/>
          <c:order val="5"/>
          <c:tx>
            <c:strRef>
              <c:f>'US reg'!$A$7</c:f>
              <c:strCache>
                <c:ptCount val="1"/>
                <c:pt idx="0">
                  <c:v>Northeast</c:v>
                </c:pt>
              </c:strCache>
            </c:strRef>
          </c:tx>
          <c:invertIfNegative val="0"/>
          <c:cat>
            <c:strRef>
              <c:f>'US reg'!$U$1:$W$1</c:f>
              <c:strCache>
                <c:ptCount val="3"/>
                <c:pt idx="0">
                  <c:v>clayey topsoil: &gt;35%</c:v>
                </c:pt>
                <c:pt idx="1">
                  <c:v>loamy topsoil: &lt; 35% clay</c:v>
                </c:pt>
                <c:pt idx="2">
                  <c:v>sandy topsoil</c:v>
                </c:pt>
              </c:strCache>
            </c:strRef>
          </c:cat>
          <c:val>
            <c:numRef>
              <c:f>'US reg'!$U$7:$W$7</c:f>
              <c:numCache>
                <c:formatCode>General</c:formatCode>
                <c:ptCount val="3"/>
                <c:pt idx="0">
                  <c:v>0</c:v>
                </c:pt>
                <c:pt idx="1">
                  <c:v>84.828988319142468</c:v>
                </c:pt>
                <c:pt idx="2">
                  <c:v>14.453802359394132</c:v>
                </c:pt>
              </c:numCache>
            </c:numRef>
          </c:val>
          <c:extLst>
            <c:ext xmlns:c16="http://schemas.microsoft.com/office/drawing/2014/chart" uri="{C3380CC4-5D6E-409C-BE32-E72D297353CC}">
              <c16:uniqueId val="{00000005-B3B7-4412-9C04-D4A1576537BE}"/>
            </c:ext>
          </c:extLst>
        </c:ser>
        <c:ser>
          <c:idx val="6"/>
          <c:order val="6"/>
          <c:tx>
            <c:strRef>
              <c:f>'US reg'!$A$8</c:f>
              <c:strCache>
                <c:ptCount val="1"/>
                <c:pt idx="0">
                  <c:v>Northern Plains</c:v>
                </c:pt>
              </c:strCache>
            </c:strRef>
          </c:tx>
          <c:invertIfNegative val="0"/>
          <c:cat>
            <c:strRef>
              <c:f>'US reg'!$U$1:$W$1</c:f>
              <c:strCache>
                <c:ptCount val="3"/>
                <c:pt idx="0">
                  <c:v>clayey topsoil: &gt;35%</c:v>
                </c:pt>
                <c:pt idx="1">
                  <c:v>loamy topsoil: &lt; 35% clay</c:v>
                </c:pt>
                <c:pt idx="2">
                  <c:v>sandy topsoil</c:v>
                </c:pt>
              </c:strCache>
            </c:strRef>
          </c:cat>
          <c:val>
            <c:numRef>
              <c:f>'US reg'!$U$8:$W$8</c:f>
              <c:numCache>
                <c:formatCode>General</c:formatCode>
                <c:ptCount val="3"/>
                <c:pt idx="0">
                  <c:v>3.4264389199504328</c:v>
                </c:pt>
                <c:pt idx="1">
                  <c:v>88.009148889471305</c:v>
                </c:pt>
                <c:pt idx="2">
                  <c:v>8.5609335100879438</c:v>
                </c:pt>
              </c:numCache>
            </c:numRef>
          </c:val>
          <c:extLst>
            <c:ext xmlns:c16="http://schemas.microsoft.com/office/drawing/2014/chart" uri="{C3380CC4-5D6E-409C-BE32-E72D297353CC}">
              <c16:uniqueId val="{00000006-B3B7-4412-9C04-D4A1576537BE}"/>
            </c:ext>
          </c:extLst>
        </c:ser>
        <c:ser>
          <c:idx val="7"/>
          <c:order val="7"/>
          <c:tx>
            <c:strRef>
              <c:f>'US reg'!$A$9</c:f>
              <c:strCache>
                <c:ptCount val="1"/>
                <c:pt idx="0">
                  <c:v>Northwest</c:v>
                </c:pt>
              </c:strCache>
            </c:strRef>
          </c:tx>
          <c:invertIfNegative val="0"/>
          <c:cat>
            <c:strRef>
              <c:f>'US reg'!$U$1:$W$1</c:f>
              <c:strCache>
                <c:ptCount val="3"/>
                <c:pt idx="0">
                  <c:v>clayey topsoil: &gt;35%</c:v>
                </c:pt>
                <c:pt idx="1">
                  <c:v>loamy topsoil: &lt; 35% clay</c:v>
                </c:pt>
                <c:pt idx="2">
                  <c:v>sandy topsoil</c:v>
                </c:pt>
              </c:strCache>
            </c:strRef>
          </c:cat>
          <c:val>
            <c:numRef>
              <c:f>'US reg'!$U$9:$W$9</c:f>
              <c:numCache>
                <c:formatCode>General</c:formatCode>
                <c:ptCount val="3"/>
                <c:pt idx="0">
                  <c:v>0.22279965692040568</c:v>
                </c:pt>
                <c:pt idx="1">
                  <c:v>92.639845825725033</c:v>
                </c:pt>
                <c:pt idx="2">
                  <c:v>5.8862345909022453</c:v>
                </c:pt>
              </c:numCache>
            </c:numRef>
          </c:val>
          <c:extLst>
            <c:ext xmlns:c16="http://schemas.microsoft.com/office/drawing/2014/chart" uri="{C3380CC4-5D6E-409C-BE32-E72D297353CC}">
              <c16:uniqueId val="{00000007-B3B7-4412-9C04-D4A1576537BE}"/>
            </c:ext>
          </c:extLst>
        </c:ser>
        <c:ser>
          <c:idx val="8"/>
          <c:order val="8"/>
          <c:tx>
            <c:strRef>
              <c:f>'US reg'!$A$10</c:f>
              <c:strCache>
                <c:ptCount val="1"/>
                <c:pt idx="0">
                  <c:v>Pacific</c:v>
                </c:pt>
              </c:strCache>
            </c:strRef>
          </c:tx>
          <c:invertIfNegative val="0"/>
          <c:cat>
            <c:strRef>
              <c:f>'US reg'!$U$1:$W$1</c:f>
              <c:strCache>
                <c:ptCount val="3"/>
                <c:pt idx="0">
                  <c:v>clayey topsoil: &gt;35%</c:v>
                </c:pt>
                <c:pt idx="1">
                  <c:v>loamy topsoil: &lt; 35% clay</c:v>
                </c:pt>
                <c:pt idx="2">
                  <c:v>sandy topsoil</c:v>
                </c:pt>
              </c:strCache>
            </c:strRef>
          </c:cat>
          <c:val>
            <c:numRef>
              <c:f>'US reg'!$U$10:$W$10</c:f>
              <c:numCache>
                <c:formatCode>General</c:formatCode>
                <c:ptCount val="3"/>
                <c:pt idx="0">
                  <c:v>2.9393395590064122</c:v>
                </c:pt>
                <c:pt idx="1">
                  <c:v>93.705944141847155</c:v>
                </c:pt>
                <c:pt idx="2">
                  <c:v>1.6162045858660912</c:v>
                </c:pt>
              </c:numCache>
            </c:numRef>
          </c:val>
          <c:extLst>
            <c:ext xmlns:c16="http://schemas.microsoft.com/office/drawing/2014/chart" uri="{C3380CC4-5D6E-409C-BE32-E72D297353CC}">
              <c16:uniqueId val="{00000008-B3B7-4412-9C04-D4A1576537BE}"/>
            </c:ext>
          </c:extLst>
        </c:ser>
        <c:ser>
          <c:idx val="9"/>
          <c:order val="9"/>
          <c:tx>
            <c:strRef>
              <c:f>'US reg'!$A$11</c:f>
              <c:strCache>
                <c:ptCount val="1"/>
                <c:pt idx="0">
                  <c:v>Southern</c:v>
                </c:pt>
              </c:strCache>
            </c:strRef>
          </c:tx>
          <c:invertIfNegative val="0"/>
          <c:cat>
            <c:strRef>
              <c:f>'US reg'!$U$1:$W$1</c:f>
              <c:strCache>
                <c:ptCount val="3"/>
                <c:pt idx="0">
                  <c:v>clayey topsoil: &gt;35%</c:v>
                </c:pt>
                <c:pt idx="1">
                  <c:v>loamy topsoil: &lt; 35% clay</c:v>
                </c:pt>
                <c:pt idx="2">
                  <c:v>sandy topsoil</c:v>
                </c:pt>
              </c:strCache>
            </c:strRef>
          </c:cat>
          <c:val>
            <c:numRef>
              <c:f>'US reg'!$U$11:$W$11</c:f>
              <c:numCache>
                <c:formatCode>General</c:formatCode>
                <c:ptCount val="3"/>
                <c:pt idx="0">
                  <c:v>1.6072683902378782</c:v>
                </c:pt>
                <c:pt idx="1">
                  <c:v>76.094932677451027</c:v>
                </c:pt>
                <c:pt idx="2">
                  <c:v>20.608659703715759</c:v>
                </c:pt>
              </c:numCache>
            </c:numRef>
          </c:val>
          <c:extLst>
            <c:ext xmlns:c16="http://schemas.microsoft.com/office/drawing/2014/chart" uri="{C3380CC4-5D6E-409C-BE32-E72D297353CC}">
              <c16:uniqueId val="{00000009-B3B7-4412-9C04-D4A1576537BE}"/>
            </c:ext>
          </c:extLst>
        </c:ser>
        <c:ser>
          <c:idx val="10"/>
          <c:order val="10"/>
          <c:tx>
            <c:strRef>
              <c:f>'US reg'!$A$12</c:f>
              <c:strCache>
                <c:ptCount val="1"/>
                <c:pt idx="0">
                  <c:v>Southern Plains</c:v>
                </c:pt>
              </c:strCache>
            </c:strRef>
          </c:tx>
          <c:invertIfNegative val="0"/>
          <c:cat>
            <c:strRef>
              <c:f>'US reg'!$U$1:$W$1</c:f>
              <c:strCache>
                <c:ptCount val="3"/>
                <c:pt idx="0">
                  <c:v>clayey topsoil: &gt;35%</c:v>
                </c:pt>
                <c:pt idx="1">
                  <c:v>loamy topsoil: &lt; 35% clay</c:v>
                </c:pt>
                <c:pt idx="2">
                  <c:v>sandy topsoil</c:v>
                </c:pt>
              </c:strCache>
            </c:strRef>
          </c:cat>
          <c:val>
            <c:numRef>
              <c:f>'US reg'!$U$12:$W$12</c:f>
              <c:numCache>
                <c:formatCode>General</c:formatCode>
                <c:ptCount val="3"/>
                <c:pt idx="0">
                  <c:v>19.158805912242119</c:v>
                </c:pt>
                <c:pt idx="1">
                  <c:v>77.510057200961739</c:v>
                </c:pt>
                <c:pt idx="2">
                  <c:v>3.2834042814990041</c:v>
                </c:pt>
              </c:numCache>
            </c:numRef>
          </c:val>
          <c:extLst>
            <c:ext xmlns:c16="http://schemas.microsoft.com/office/drawing/2014/chart" uri="{C3380CC4-5D6E-409C-BE32-E72D297353CC}">
              <c16:uniqueId val="{0000000A-B3B7-4412-9C04-D4A1576537BE}"/>
            </c:ext>
          </c:extLst>
        </c:ser>
        <c:ser>
          <c:idx val="11"/>
          <c:order val="11"/>
          <c:tx>
            <c:strRef>
              <c:f>'US reg'!$A$13</c:f>
              <c:strCache>
                <c:ptCount val="1"/>
                <c:pt idx="0">
                  <c:v>Upper Midwest</c:v>
                </c:pt>
              </c:strCache>
            </c:strRef>
          </c:tx>
          <c:invertIfNegative val="0"/>
          <c:cat>
            <c:strRef>
              <c:f>'US reg'!$U$1:$W$1</c:f>
              <c:strCache>
                <c:ptCount val="3"/>
                <c:pt idx="0">
                  <c:v>clayey topsoil: &gt;35%</c:v>
                </c:pt>
                <c:pt idx="1">
                  <c:v>loamy topsoil: &lt; 35% clay</c:v>
                </c:pt>
                <c:pt idx="2">
                  <c:v>sandy topsoil</c:v>
                </c:pt>
              </c:strCache>
            </c:strRef>
          </c:cat>
          <c:val>
            <c:numRef>
              <c:f>'US reg'!$U$13:$W$13</c:f>
              <c:numCache>
                <c:formatCode>General</c:formatCode>
                <c:ptCount val="3"/>
                <c:pt idx="0">
                  <c:v>3.7567576484173286</c:v>
                </c:pt>
                <c:pt idx="1">
                  <c:v>84.828834746072999</c:v>
                </c:pt>
                <c:pt idx="2">
                  <c:v>9.4980958497412296</c:v>
                </c:pt>
              </c:numCache>
            </c:numRef>
          </c:val>
          <c:extLst>
            <c:ext xmlns:c16="http://schemas.microsoft.com/office/drawing/2014/chart" uri="{C3380CC4-5D6E-409C-BE32-E72D297353CC}">
              <c16:uniqueId val="{0000000B-B3B7-4412-9C04-D4A1576537BE}"/>
            </c:ext>
          </c:extLst>
        </c:ser>
        <c:dLbls>
          <c:showLegendKey val="0"/>
          <c:showVal val="0"/>
          <c:showCatName val="0"/>
          <c:showSerName val="0"/>
          <c:showPercent val="0"/>
          <c:showBubbleSize val="0"/>
        </c:dLbls>
        <c:gapWidth val="150"/>
        <c:axId val="160613008"/>
        <c:axId val="160613568"/>
      </c:barChart>
      <c:catAx>
        <c:axId val="160613008"/>
        <c:scaling>
          <c:orientation val="minMax"/>
        </c:scaling>
        <c:delete val="0"/>
        <c:axPos val="b"/>
        <c:numFmt formatCode="General" sourceLinked="0"/>
        <c:majorTickMark val="out"/>
        <c:minorTickMark val="none"/>
        <c:tickLblPos val="nextTo"/>
        <c:crossAx val="160613568"/>
        <c:crosses val="autoZero"/>
        <c:auto val="1"/>
        <c:lblAlgn val="ctr"/>
        <c:lblOffset val="100"/>
        <c:noMultiLvlLbl val="0"/>
      </c:catAx>
      <c:valAx>
        <c:axId val="160613568"/>
        <c:scaling>
          <c:orientation val="minMax"/>
        </c:scaling>
        <c:delete val="0"/>
        <c:axPos val="l"/>
        <c:majorGridlines/>
        <c:numFmt formatCode="General" sourceLinked="1"/>
        <c:majorTickMark val="out"/>
        <c:minorTickMark val="none"/>
        <c:tickLblPos val="nextTo"/>
        <c:crossAx val="160613008"/>
        <c:crosses val="autoZero"/>
        <c:crossBetween val="between"/>
      </c:valAx>
      <c:spPr>
        <a:noFill/>
        <a:ln w="25400">
          <a:noFill/>
        </a:ln>
      </c:spPr>
    </c:plotArea>
    <c:plotVisOnly val="1"/>
    <c:dispBlanksAs val="gap"/>
    <c:showDLblsOverMax val="0"/>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a:pPr>
            <a:r>
              <a:rPr lang="en-US" dirty="0"/>
              <a:t>India Sanchez Soil Characteristics</a:t>
            </a:r>
          </a:p>
        </c:rich>
      </c:tx>
      <c:overlay val="0"/>
    </c:title>
    <c:autoTitleDeleted val="0"/>
    <c:plotArea>
      <c:layout>
        <c:manualLayout>
          <c:layoutTarget val="inner"/>
          <c:xMode val="edge"/>
          <c:yMode val="edge"/>
          <c:x val="0.23158946040835804"/>
          <c:y val="6.7118964780565227E-2"/>
          <c:w val="0.7487785617706878"/>
          <c:h val="0.86245030417709412"/>
        </c:manualLayout>
      </c:layout>
      <c:barChart>
        <c:barDir val="bar"/>
        <c:grouping val="clustered"/>
        <c:varyColors val="0"/>
        <c:ser>
          <c:idx val="0"/>
          <c:order val="0"/>
          <c:tx>
            <c:strRef>
              <c:f>India!$A$2</c:f>
              <c:strCache>
                <c:ptCount val="1"/>
                <c:pt idx="0">
                  <c:v>India</c:v>
                </c:pt>
              </c:strCache>
            </c:strRef>
          </c:tx>
          <c:invertIfNegative val="0"/>
          <c:cat>
            <c:strRef>
              <c:f>India!$E$1:$AB$1</c:f>
              <c:strCache>
                <c:ptCount val="24"/>
                <c:pt idx="0">
                  <c:v>Irrigation</c:v>
                </c:pt>
                <c:pt idx="1">
                  <c:v>Aluminum toxicity</c:v>
                </c:pt>
                <c:pt idx="2">
                  <c:v>Calcareous reaction</c:v>
                </c:pt>
                <c:pt idx="3">
                  <c:v>Salinity</c:v>
                </c:pt>
                <c:pt idx="4">
                  <c:v>Sulfidic soils</c:v>
                </c:pt>
                <c:pt idx="5">
                  <c:v>Soil moisture stress </c:v>
                </c:pt>
                <c:pt idx="6">
                  <c:v>aridic or torric</c:v>
                </c:pt>
                <c:pt idx="7">
                  <c:v>High leaching potential </c:v>
                </c:pt>
                <c:pt idx="8">
                  <c:v>Waterlogging </c:v>
                </c:pt>
                <c:pt idx="9">
                  <c:v>High phosphorus fixation </c:v>
                </c:pt>
                <c:pt idx="10">
                  <c:v>Alkalinity </c:v>
                </c:pt>
                <c:pt idx="11">
                  <c:v>cryic and frigid ( &lt; 8 jC mean annual)</c:v>
                </c:pt>
                <c:pt idx="12">
                  <c:v>permafrost </c:v>
                </c:pt>
                <c:pt idx="13">
                  <c:v>Cracking clays</c:v>
                </c:pt>
                <c:pt idx="14">
                  <c:v>Amorphous</c:v>
                </c:pt>
                <c:pt idx="15">
                  <c:v>volcanic soils </c:v>
                </c:pt>
                <c:pt idx="16">
                  <c:v>clayey subsoil</c:v>
                </c:pt>
                <c:pt idx="17">
                  <c:v>clayey topsoil: &gt;35%</c:v>
                </c:pt>
                <c:pt idx="18">
                  <c:v>Loamy subsoil</c:v>
                </c:pt>
                <c:pt idx="19">
                  <c:v>loamy topsoil: &lt; 35% clay</c:v>
                </c:pt>
                <c:pt idx="20">
                  <c:v>organic soil: &gt;12% </c:v>
                </c:pt>
                <c:pt idx="21">
                  <c:v>rock </c:v>
                </c:pt>
                <c:pt idx="22">
                  <c:v>sandy subsoil</c:v>
                </c:pt>
                <c:pt idx="23">
                  <c:v>sandy topsoil</c:v>
                </c:pt>
              </c:strCache>
            </c:strRef>
          </c:cat>
          <c:val>
            <c:numRef>
              <c:f>India!$E$2:$AB$2</c:f>
              <c:numCache>
                <c:formatCode>General</c:formatCode>
                <c:ptCount val="24"/>
                <c:pt idx="0">
                  <c:v>32.288482037377655</c:v>
                </c:pt>
                <c:pt idx="1">
                  <c:v>12.878980314323201</c:v>
                </c:pt>
                <c:pt idx="2">
                  <c:v>33.988915487341217</c:v>
                </c:pt>
                <c:pt idx="3">
                  <c:v>2.6461027061744065</c:v>
                </c:pt>
                <c:pt idx="4">
                  <c:v>0.19483245133625698</c:v>
                </c:pt>
                <c:pt idx="5">
                  <c:v>60.48716489685188</c:v>
                </c:pt>
                <c:pt idx="6">
                  <c:v>8.7150160408398616</c:v>
                </c:pt>
                <c:pt idx="7">
                  <c:v>0.52606907804046443</c:v>
                </c:pt>
                <c:pt idx="8">
                  <c:v>7.7553116562268158</c:v>
                </c:pt>
                <c:pt idx="9">
                  <c:v>2.4622410464078222</c:v>
                </c:pt>
                <c:pt idx="10">
                  <c:v>0.44104796764154797</c:v>
                </c:pt>
                <c:pt idx="11">
                  <c:v>1.1732393722961596</c:v>
                </c:pt>
                <c:pt idx="12">
                  <c:v>0.26863045311389949</c:v>
                </c:pt>
                <c:pt idx="13">
                  <c:v>10.710648570838591</c:v>
                </c:pt>
                <c:pt idx="14">
                  <c:v>0</c:v>
                </c:pt>
                <c:pt idx="15">
                  <c:v>15.337328391713239</c:v>
                </c:pt>
                <c:pt idx="16">
                  <c:v>23.409484613012665</c:v>
                </c:pt>
                <c:pt idx="17">
                  <c:v>18.659755308448847</c:v>
                </c:pt>
                <c:pt idx="18">
                  <c:v>4.045117533381112</c:v>
                </c:pt>
                <c:pt idx="19">
                  <c:v>73.195940438263605</c:v>
                </c:pt>
                <c:pt idx="20">
                  <c:v>9.6191418949350432E-2</c:v>
                </c:pt>
                <c:pt idx="21">
                  <c:v>7.1683640066163408</c:v>
                </c:pt>
                <c:pt idx="22">
                  <c:v>2.0709244047571582</c:v>
                </c:pt>
                <c:pt idx="23">
                  <c:v>6.6456065122317352</c:v>
                </c:pt>
              </c:numCache>
            </c:numRef>
          </c:val>
          <c:extLst>
            <c:ext xmlns:c16="http://schemas.microsoft.com/office/drawing/2014/chart" uri="{C3380CC4-5D6E-409C-BE32-E72D297353CC}">
              <c16:uniqueId val="{00000000-8A37-4083-AFAD-5B2487961076}"/>
            </c:ext>
          </c:extLst>
        </c:ser>
        <c:dLbls>
          <c:showLegendKey val="0"/>
          <c:showVal val="0"/>
          <c:showCatName val="0"/>
          <c:showSerName val="0"/>
          <c:showPercent val="0"/>
          <c:showBubbleSize val="0"/>
        </c:dLbls>
        <c:gapWidth val="150"/>
        <c:axId val="198839296"/>
        <c:axId val="198853376"/>
      </c:barChart>
      <c:catAx>
        <c:axId val="198839296"/>
        <c:scaling>
          <c:orientation val="minMax"/>
        </c:scaling>
        <c:delete val="0"/>
        <c:axPos val="l"/>
        <c:numFmt formatCode="General" sourceLinked="0"/>
        <c:majorTickMark val="out"/>
        <c:minorTickMark val="none"/>
        <c:tickLblPos val="nextTo"/>
        <c:crossAx val="198853376"/>
        <c:crosses val="autoZero"/>
        <c:auto val="0"/>
        <c:lblAlgn val="ctr"/>
        <c:lblOffset val="100"/>
        <c:noMultiLvlLbl val="0"/>
      </c:catAx>
      <c:valAx>
        <c:axId val="198853376"/>
        <c:scaling>
          <c:orientation val="minMax"/>
          <c:max val="100"/>
        </c:scaling>
        <c:delete val="0"/>
        <c:axPos val="b"/>
        <c:majorGridlines/>
        <c:title>
          <c:tx>
            <c:rich>
              <a:bodyPr/>
              <a:lstStyle/>
              <a:p>
                <a:pPr>
                  <a:defRPr/>
                </a:pPr>
                <a:r>
                  <a:rPr lang="en-US"/>
                  <a:t>Percent</a:t>
                </a:r>
              </a:p>
            </c:rich>
          </c:tx>
          <c:overlay val="0"/>
        </c:title>
        <c:numFmt formatCode="General" sourceLinked="1"/>
        <c:majorTickMark val="out"/>
        <c:minorTickMark val="none"/>
        <c:tickLblPos val="nextTo"/>
        <c:crossAx val="198839296"/>
        <c:crosses val="autoZero"/>
        <c:crossBetween val="between"/>
      </c:valAx>
    </c:plotArea>
    <c:plotVisOnly val="1"/>
    <c:dispBlanksAs val="gap"/>
    <c:showDLblsOverMax val="0"/>
  </c:chart>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India Regions</a:t>
            </a:r>
          </a:p>
        </c:rich>
      </c:tx>
      <c:layout>
        <c:manualLayout>
          <c:xMode val="edge"/>
          <c:yMode val="edge"/>
          <c:x val="0.40634104330708659"/>
          <c:y val="0"/>
        </c:manualLayout>
      </c:layout>
      <c:overlay val="0"/>
    </c:title>
    <c:autoTitleDeleted val="0"/>
    <c:plotArea>
      <c:layout>
        <c:manualLayout>
          <c:layoutTarget val="inner"/>
          <c:xMode val="edge"/>
          <c:yMode val="edge"/>
          <c:x val="4.5114282589676293E-2"/>
          <c:y val="0.23214098237720285"/>
          <c:w val="0.9596243849659214"/>
          <c:h val="0.72005053026908217"/>
        </c:manualLayout>
      </c:layout>
      <c:barChart>
        <c:barDir val="col"/>
        <c:grouping val="clustered"/>
        <c:varyColors val="0"/>
        <c:ser>
          <c:idx val="0"/>
          <c:order val="0"/>
          <c:tx>
            <c:strRef>
              <c:f>'India reg'!$A$3</c:f>
              <c:strCache>
                <c:ptCount val="1"/>
                <c:pt idx="0">
                  <c:v>Andaman and Nicobar</c:v>
                </c:pt>
              </c:strCache>
            </c:strRef>
          </c:tx>
          <c:invertIfNegative val="0"/>
          <c:cat>
            <c:strRef>
              <c:f>'India reg'!$E$1:$F$1</c:f>
              <c:strCache>
                <c:ptCount val="2"/>
                <c:pt idx="0">
                  <c:v>Irrigation</c:v>
                </c:pt>
                <c:pt idx="1">
                  <c:v>Soil moisture stress </c:v>
                </c:pt>
              </c:strCache>
            </c:strRef>
          </c:cat>
          <c:val>
            <c:numRef>
              <c:f>'India reg'!$E$3:$F$3</c:f>
              <c:numCache>
                <c:formatCode>General</c:formatCode>
                <c:ptCount val="2"/>
                <c:pt idx="1">
                  <c:v>46.678735788537551</c:v>
                </c:pt>
              </c:numCache>
            </c:numRef>
          </c:val>
          <c:extLst>
            <c:ext xmlns:c16="http://schemas.microsoft.com/office/drawing/2014/chart" uri="{C3380CC4-5D6E-409C-BE32-E72D297353CC}">
              <c16:uniqueId val="{00000000-4734-4126-B85A-56A857155B72}"/>
            </c:ext>
          </c:extLst>
        </c:ser>
        <c:ser>
          <c:idx val="1"/>
          <c:order val="1"/>
          <c:tx>
            <c:strRef>
              <c:f>'India reg'!$A$4</c:f>
              <c:strCache>
                <c:ptCount val="1"/>
                <c:pt idx="0">
                  <c:v>Andhra Pradesh</c:v>
                </c:pt>
              </c:strCache>
            </c:strRef>
          </c:tx>
          <c:invertIfNegative val="0"/>
          <c:cat>
            <c:strRef>
              <c:f>'India reg'!$E$1:$F$1</c:f>
              <c:strCache>
                <c:ptCount val="2"/>
                <c:pt idx="0">
                  <c:v>Irrigation</c:v>
                </c:pt>
                <c:pt idx="1">
                  <c:v>Soil moisture stress </c:v>
                </c:pt>
              </c:strCache>
            </c:strRef>
          </c:cat>
          <c:val>
            <c:numRef>
              <c:f>'India reg'!$E$4:$F$4</c:f>
              <c:numCache>
                <c:formatCode>General</c:formatCode>
                <c:ptCount val="2"/>
                <c:pt idx="0">
                  <c:v>39.110707803992916</c:v>
                </c:pt>
                <c:pt idx="1">
                  <c:v>91.296914714585654</c:v>
                </c:pt>
              </c:numCache>
            </c:numRef>
          </c:val>
          <c:extLst>
            <c:ext xmlns:c16="http://schemas.microsoft.com/office/drawing/2014/chart" uri="{C3380CC4-5D6E-409C-BE32-E72D297353CC}">
              <c16:uniqueId val="{00000001-4734-4126-B85A-56A857155B72}"/>
            </c:ext>
          </c:extLst>
        </c:ser>
        <c:ser>
          <c:idx val="2"/>
          <c:order val="2"/>
          <c:tx>
            <c:strRef>
              <c:f>'India reg'!$A$5</c:f>
              <c:strCache>
                <c:ptCount val="1"/>
                <c:pt idx="0">
                  <c:v>Arunachal Pradesh</c:v>
                </c:pt>
              </c:strCache>
            </c:strRef>
          </c:tx>
          <c:invertIfNegative val="0"/>
          <c:cat>
            <c:strRef>
              <c:f>'India reg'!$E$1:$F$1</c:f>
              <c:strCache>
                <c:ptCount val="2"/>
                <c:pt idx="0">
                  <c:v>Irrigation</c:v>
                </c:pt>
                <c:pt idx="1">
                  <c:v>Soil moisture stress </c:v>
                </c:pt>
              </c:strCache>
            </c:strRef>
          </c:cat>
          <c:val>
            <c:numRef>
              <c:f>'India reg'!$E$5:$F$5</c:f>
              <c:numCache>
                <c:formatCode>General</c:formatCode>
                <c:ptCount val="2"/>
                <c:pt idx="0">
                  <c:v>20</c:v>
                </c:pt>
                <c:pt idx="1">
                  <c:v>2.6402265215867877</c:v>
                </c:pt>
              </c:numCache>
            </c:numRef>
          </c:val>
          <c:extLst>
            <c:ext xmlns:c16="http://schemas.microsoft.com/office/drawing/2014/chart" uri="{C3380CC4-5D6E-409C-BE32-E72D297353CC}">
              <c16:uniqueId val="{00000002-4734-4126-B85A-56A857155B72}"/>
            </c:ext>
          </c:extLst>
        </c:ser>
        <c:ser>
          <c:idx val="3"/>
          <c:order val="3"/>
          <c:tx>
            <c:strRef>
              <c:f>'India reg'!$A$6</c:f>
              <c:strCache>
                <c:ptCount val="1"/>
                <c:pt idx="0">
                  <c:v>Assam</c:v>
                </c:pt>
              </c:strCache>
            </c:strRef>
          </c:tx>
          <c:invertIfNegative val="0"/>
          <c:cat>
            <c:strRef>
              <c:f>'India reg'!$E$1:$F$1</c:f>
              <c:strCache>
                <c:ptCount val="2"/>
                <c:pt idx="0">
                  <c:v>Irrigation</c:v>
                </c:pt>
                <c:pt idx="1">
                  <c:v>Soil moisture stress </c:v>
                </c:pt>
              </c:strCache>
            </c:strRef>
          </c:cat>
          <c:val>
            <c:numRef>
              <c:f>'India reg'!$E$6:$F$6</c:f>
              <c:numCache>
                <c:formatCode>General</c:formatCode>
                <c:ptCount val="2"/>
                <c:pt idx="0">
                  <c:v>21.033210332103309</c:v>
                </c:pt>
                <c:pt idx="1">
                  <c:v>35.154677301127862</c:v>
                </c:pt>
              </c:numCache>
            </c:numRef>
          </c:val>
          <c:extLst>
            <c:ext xmlns:c16="http://schemas.microsoft.com/office/drawing/2014/chart" uri="{C3380CC4-5D6E-409C-BE32-E72D297353CC}">
              <c16:uniqueId val="{00000003-4734-4126-B85A-56A857155B72}"/>
            </c:ext>
          </c:extLst>
        </c:ser>
        <c:ser>
          <c:idx val="4"/>
          <c:order val="4"/>
          <c:tx>
            <c:strRef>
              <c:f>'India reg'!$A$7</c:f>
              <c:strCache>
                <c:ptCount val="1"/>
                <c:pt idx="0">
                  <c:v>Bihar</c:v>
                </c:pt>
              </c:strCache>
            </c:strRef>
          </c:tx>
          <c:invertIfNegative val="0"/>
          <c:cat>
            <c:strRef>
              <c:f>'India reg'!$E$1:$F$1</c:f>
              <c:strCache>
                <c:ptCount val="2"/>
                <c:pt idx="0">
                  <c:v>Irrigation</c:v>
                </c:pt>
                <c:pt idx="1">
                  <c:v>Soil moisture stress </c:v>
                </c:pt>
              </c:strCache>
            </c:strRef>
          </c:cat>
          <c:val>
            <c:numRef>
              <c:f>'India reg'!$E$7:$F$7</c:f>
              <c:numCache>
                <c:formatCode>General</c:formatCode>
                <c:ptCount val="2"/>
                <c:pt idx="0">
                  <c:v>43.50649350649352</c:v>
                </c:pt>
                <c:pt idx="1">
                  <c:v>100</c:v>
                </c:pt>
              </c:numCache>
            </c:numRef>
          </c:val>
          <c:extLst>
            <c:ext xmlns:c16="http://schemas.microsoft.com/office/drawing/2014/chart" uri="{C3380CC4-5D6E-409C-BE32-E72D297353CC}">
              <c16:uniqueId val="{00000004-4734-4126-B85A-56A857155B72}"/>
            </c:ext>
          </c:extLst>
        </c:ser>
        <c:ser>
          <c:idx val="5"/>
          <c:order val="5"/>
          <c:tx>
            <c:strRef>
              <c:f>'India reg'!$A$8</c:f>
              <c:strCache>
                <c:ptCount val="1"/>
                <c:pt idx="0">
                  <c:v>Chandigarh</c:v>
                </c:pt>
              </c:strCache>
            </c:strRef>
          </c:tx>
          <c:invertIfNegative val="0"/>
          <c:cat>
            <c:strRef>
              <c:f>'India reg'!$E$1:$F$1</c:f>
              <c:strCache>
                <c:ptCount val="2"/>
                <c:pt idx="0">
                  <c:v>Irrigation</c:v>
                </c:pt>
                <c:pt idx="1">
                  <c:v>Soil moisture stress </c:v>
                </c:pt>
              </c:strCache>
            </c:strRef>
          </c:cat>
          <c:val>
            <c:numRef>
              <c:f>'India reg'!$E$8:$F$8</c:f>
              <c:numCache>
                <c:formatCode>General</c:formatCode>
                <c:ptCount val="2"/>
                <c:pt idx="1">
                  <c:v>100</c:v>
                </c:pt>
              </c:numCache>
            </c:numRef>
          </c:val>
          <c:extLst>
            <c:ext xmlns:c16="http://schemas.microsoft.com/office/drawing/2014/chart" uri="{C3380CC4-5D6E-409C-BE32-E72D297353CC}">
              <c16:uniqueId val="{00000005-4734-4126-B85A-56A857155B72}"/>
            </c:ext>
          </c:extLst>
        </c:ser>
        <c:ser>
          <c:idx val="6"/>
          <c:order val="6"/>
          <c:tx>
            <c:strRef>
              <c:f>'India reg'!$A$9</c:f>
              <c:strCache>
                <c:ptCount val="1"/>
                <c:pt idx="0">
                  <c:v>Chhattisgarh</c:v>
                </c:pt>
              </c:strCache>
            </c:strRef>
          </c:tx>
          <c:invertIfNegative val="0"/>
          <c:cat>
            <c:strRef>
              <c:f>'India reg'!$E$1:$F$1</c:f>
              <c:strCache>
                <c:ptCount val="2"/>
                <c:pt idx="0">
                  <c:v>Irrigation</c:v>
                </c:pt>
                <c:pt idx="1">
                  <c:v>Soil moisture stress </c:v>
                </c:pt>
              </c:strCache>
            </c:strRef>
          </c:cat>
          <c:val>
            <c:numRef>
              <c:f>'India reg'!$E$9:$F$9</c:f>
              <c:numCache>
                <c:formatCode>General</c:formatCode>
                <c:ptCount val="2"/>
                <c:pt idx="1">
                  <c:v>96.077837236978155</c:v>
                </c:pt>
              </c:numCache>
            </c:numRef>
          </c:val>
          <c:extLst>
            <c:ext xmlns:c16="http://schemas.microsoft.com/office/drawing/2014/chart" uri="{C3380CC4-5D6E-409C-BE32-E72D297353CC}">
              <c16:uniqueId val="{00000006-4734-4126-B85A-56A857155B72}"/>
            </c:ext>
          </c:extLst>
        </c:ser>
        <c:ser>
          <c:idx val="7"/>
          <c:order val="7"/>
          <c:tx>
            <c:strRef>
              <c:f>'India reg'!$A$10</c:f>
              <c:strCache>
                <c:ptCount val="1"/>
                <c:pt idx="0">
                  <c:v>Dadra and Nagar Haveli</c:v>
                </c:pt>
              </c:strCache>
            </c:strRef>
          </c:tx>
          <c:invertIfNegative val="0"/>
          <c:cat>
            <c:strRef>
              <c:f>'India reg'!$E$1:$F$1</c:f>
              <c:strCache>
                <c:ptCount val="2"/>
                <c:pt idx="0">
                  <c:v>Irrigation</c:v>
                </c:pt>
                <c:pt idx="1">
                  <c:v>Soil moisture stress </c:v>
                </c:pt>
              </c:strCache>
            </c:strRef>
          </c:cat>
          <c:val>
            <c:numRef>
              <c:f>'India reg'!$E$10:$F$10</c:f>
              <c:numCache>
                <c:formatCode>General</c:formatCode>
                <c:ptCount val="2"/>
                <c:pt idx="1">
                  <c:v>100</c:v>
                </c:pt>
              </c:numCache>
            </c:numRef>
          </c:val>
          <c:extLst>
            <c:ext xmlns:c16="http://schemas.microsoft.com/office/drawing/2014/chart" uri="{C3380CC4-5D6E-409C-BE32-E72D297353CC}">
              <c16:uniqueId val="{00000007-4734-4126-B85A-56A857155B72}"/>
            </c:ext>
          </c:extLst>
        </c:ser>
        <c:ser>
          <c:idx val="8"/>
          <c:order val="8"/>
          <c:tx>
            <c:strRef>
              <c:f>'India reg'!$A$11</c:f>
              <c:strCache>
                <c:ptCount val="1"/>
                <c:pt idx="0">
                  <c:v>Daman and Diu</c:v>
                </c:pt>
              </c:strCache>
            </c:strRef>
          </c:tx>
          <c:invertIfNegative val="0"/>
          <c:cat>
            <c:strRef>
              <c:f>'India reg'!$E$1:$F$1</c:f>
              <c:strCache>
                <c:ptCount val="2"/>
                <c:pt idx="0">
                  <c:v>Irrigation</c:v>
                </c:pt>
                <c:pt idx="1">
                  <c:v>Soil moisture stress </c:v>
                </c:pt>
              </c:strCache>
            </c:strRef>
          </c:cat>
          <c:val>
            <c:numRef>
              <c:f>'India reg'!$E$11:$F$11</c:f>
              <c:numCache>
                <c:formatCode>General</c:formatCode>
                <c:ptCount val="2"/>
                <c:pt idx="1">
                  <c:v>73.216022368101136</c:v>
                </c:pt>
              </c:numCache>
            </c:numRef>
          </c:val>
          <c:extLst>
            <c:ext xmlns:c16="http://schemas.microsoft.com/office/drawing/2014/chart" uri="{C3380CC4-5D6E-409C-BE32-E72D297353CC}">
              <c16:uniqueId val="{00000008-4734-4126-B85A-56A857155B72}"/>
            </c:ext>
          </c:extLst>
        </c:ser>
        <c:ser>
          <c:idx val="9"/>
          <c:order val="9"/>
          <c:tx>
            <c:strRef>
              <c:f>'India reg'!$A$12</c:f>
              <c:strCache>
                <c:ptCount val="1"/>
                <c:pt idx="0">
                  <c:v>Delhi</c:v>
                </c:pt>
              </c:strCache>
            </c:strRef>
          </c:tx>
          <c:invertIfNegative val="0"/>
          <c:cat>
            <c:strRef>
              <c:f>'India reg'!$E$1:$F$1</c:f>
              <c:strCache>
                <c:ptCount val="2"/>
                <c:pt idx="0">
                  <c:v>Irrigation</c:v>
                </c:pt>
                <c:pt idx="1">
                  <c:v>Soil moisture stress </c:v>
                </c:pt>
              </c:strCache>
            </c:strRef>
          </c:cat>
          <c:val>
            <c:numRef>
              <c:f>'India reg'!$E$12:$F$12</c:f>
              <c:numCache>
                <c:formatCode>General</c:formatCode>
                <c:ptCount val="2"/>
                <c:pt idx="1">
                  <c:v>68.289768728415467</c:v>
                </c:pt>
              </c:numCache>
            </c:numRef>
          </c:val>
          <c:extLst>
            <c:ext xmlns:c16="http://schemas.microsoft.com/office/drawing/2014/chart" uri="{C3380CC4-5D6E-409C-BE32-E72D297353CC}">
              <c16:uniqueId val="{00000009-4734-4126-B85A-56A857155B72}"/>
            </c:ext>
          </c:extLst>
        </c:ser>
        <c:ser>
          <c:idx val="10"/>
          <c:order val="10"/>
          <c:tx>
            <c:strRef>
              <c:f>'India reg'!$A$13</c:f>
              <c:strCache>
                <c:ptCount val="1"/>
                <c:pt idx="0">
                  <c:v>Goa</c:v>
                </c:pt>
              </c:strCache>
            </c:strRef>
          </c:tx>
          <c:invertIfNegative val="0"/>
          <c:cat>
            <c:strRef>
              <c:f>'India reg'!$E$1:$F$1</c:f>
              <c:strCache>
                <c:ptCount val="2"/>
                <c:pt idx="0">
                  <c:v>Irrigation</c:v>
                </c:pt>
                <c:pt idx="1">
                  <c:v>Soil moisture stress </c:v>
                </c:pt>
              </c:strCache>
            </c:strRef>
          </c:cat>
          <c:val>
            <c:numRef>
              <c:f>'India reg'!$E$13:$F$13</c:f>
              <c:numCache>
                <c:formatCode>General</c:formatCode>
                <c:ptCount val="2"/>
                <c:pt idx="0">
                  <c:v>15.384615384615385</c:v>
                </c:pt>
                <c:pt idx="1">
                  <c:v>100</c:v>
                </c:pt>
              </c:numCache>
            </c:numRef>
          </c:val>
          <c:extLst>
            <c:ext xmlns:c16="http://schemas.microsoft.com/office/drawing/2014/chart" uri="{C3380CC4-5D6E-409C-BE32-E72D297353CC}">
              <c16:uniqueId val="{0000000A-4734-4126-B85A-56A857155B72}"/>
            </c:ext>
          </c:extLst>
        </c:ser>
        <c:ser>
          <c:idx val="11"/>
          <c:order val="11"/>
          <c:tx>
            <c:strRef>
              <c:f>'India reg'!$A$14</c:f>
              <c:strCache>
                <c:ptCount val="1"/>
                <c:pt idx="0">
                  <c:v>Gujarat</c:v>
                </c:pt>
              </c:strCache>
            </c:strRef>
          </c:tx>
          <c:invertIfNegative val="0"/>
          <c:cat>
            <c:strRef>
              <c:f>'India reg'!$E$1:$F$1</c:f>
              <c:strCache>
                <c:ptCount val="2"/>
                <c:pt idx="0">
                  <c:v>Irrigation</c:v>
                </c:pt>
                <c:pt idx="1">
                  <c:v>Soil moisture stress </c:v>
                </c:pt>
              </c:strCache>
            </c:strRef>
          </c:cat>
          <c:val>
            <c:numRef>
              <c:f>'India reg'!$E$14:$F$14</c:f>
              <c:numCache>
                <c:formatCode>General</c:formatCode>
                <c:ptCount val="2"/>
                <c:pt idx="0">
                  <c:v>26.803013993541501</c:v>
                </c:pt>
                <c:pt idx="1">
                  <c:v>70.848208611543015</c:v>
                </c:pt>
              </c:numCache>
            </c:numRef>
          </c:val>
          <c:extLst>
            <c:ext xmlns:c16="http://schemas.microsoft.com/office/drawing/2014/chart" uri="{C3380CC4-5D6E-409C-BE32-E72D297353CC}">
              <c16:uniqueId val="{0000000B-4734-4126-B85A-56A857155B72}"/>
            </c:ext>
          </c:extLst>
        </c:ser>
        <c:ser>
          <c:idx val="12"/>
          <c:order val="12"/>
          <c:tx>
            <c:strRef>
              <c:f>'India reg'!$A$15</c:f>
              <c:strCache>
                <c:ptCount val="1"/>
                <c:pt idx="0">
                  <c:v>Haryana</c:v>
                </c:pt>
              </c:strCache>
            </c:strRef>
          </c:tx>
          <c:invertIfNegative val="0"/>
          <c:cat>
            <c:strRef>
              <c:f>'India reg'!$E$1:$F$1</c:f>
              <c:strCache>
                <c:ptCount val="2"/>
                <c:pt idx="0">
                  <c:v>Irrigation</c:v>
                </c:pt>
                <c:pt idx="1">
                  <c:v>Soil moisture stress </c:v>
                </c:pt>
              </c:strCache>
            </c:strRef>
          </c:cat>
          <c:val>
            <c:numRef>
              <c:f>'India reg'!$E$15:$F$15</c:f>
              <c:numCache>
                <c:formatCode>General</c:formatCode>
                <c:ptCount val="2"/>
                <c:pt idx="0">
                  <c:v>72.625698324022338</c:v>
                </c:pt>
                <c:pt idx="1">
                  <c:v>25.749058243344415</c:v>
                </c:pt>
              </c:numCache>
            </c:numRef>
          </c:val>
          <c:extLst>
            <c:ext xmlns:c16="http://schemas.microsoft.com/office/drawing/2014/chart" uri="{C3380CC4-5D6E-409C-BE32-E72D297353CC}">
              <c16:uniqueId val="{0000000C-4734-4126-B85A-56A857155B72}"/>
            </c:ext>
          </c:extLst>
        </c:ser>
        <c:ser>
          <c:idx val="13"/>
          <c:order val="13"/>
          <c:tx>
            <c:strRef>
              <c:f>'India reg'!$A$16</c:f>
              <c:strCache>
                <c:ptCount val="1"/>
                <c:pt idx="0">
                  <c:v>Himachal Pradesh</c:v>
                </c:pt>
              </c:strCache>
            </c:strRef>
          </c:tx>
          <c:invertIfNegative val="0"/>
          <c:cat>
            <c:strRef>
              <c:f>'India reg'!$E$1:$F$1</c:f>
              <c:strCache>
                <c:ptCount val="2"/>
                <c:pt idx="0">
                  <c:v>Irrigation</c:v>
                </c:pt>
                <c:pt idx="1">
                  <c:v>Soil moisture stress </c:v>
                </c:pt>
              </c:strCache>
            </c:strRef>
          </c:cat>
          <c:val>
            <c:numRef>
              <c:f>'India reg'!$E$16:$F$16</c:f>
              <c:numCache>
                <c:formatCode>General</c:formatCode>
                <c:ptCount val="2"/>
                <c:pt idx="0">
                  <c:v>17.241379310344861</c:v>
                </c:pt>
                <c:pt idx="1">
                  <c:v>10.836059368198354</c:v>
                </c:pt>
              </c:numCache>
            </c:numRef>
          </c:val>
          <c:extLst>
            <c:ext xmlns:c16="http://schemas.microsoft.com/office/drawing/2014/chart" uri="{C3380CC4-5D6E-409C-BE32-E72D297353CC}">
              <c16:uniqueId val="{0000000D-4734-4126-B85A-56A857155B72}"/>
            </c:ext>
          </c:extLst>
        </c:ser>
        <c:ser>
          <c:idx val="14"/>
          <c:order val="14"/>
          <c:tx>
            <c:strRef>
              <c:f>'India reg'!$A$17</c:f>
              <c:strCache>
                <c:ptCount val="1"/>
                <c:pt idx="0">
                  <c:v>Jammu and Kashmir</c:v>
                </c:pt>
              </c:strCache>
            </c:strRef>
          </c:tx>
          <c:invertIfNegative val="0"/>
          <c:cat>
            <c:strRef>
              <c:f>'India reg'!$E$1:$F$1</c:f>
              <c:strCache>
                <c:ptCount val="2"/>
                <c:pt idx="0">
                  <c:v>Irrigation</c:v>
                </c:pt>
                <c:pt idx="1">
                  <c:v>Soil moisture stress </c:v>
                </c:pt>
              </c:strCache>
            </c:strRef>
          </c:cat>
          <c:val>
            <c:numRef>
              <c:f>'India reg'!$E$17:$F$17</c:f>
              <c:numCache>
                <c:formatCode>General</c:formatCode>
                <c:ptCount val="2"/>
                <c:pt idx="0">
                  <c:v>41.095890410958887</c:v>
                </c:pt>
                <c:pt idx="1">
                  <c:v>46.412779755897581</c:v>
                </c:pt>
              </c:numCache>
            </c:numRef>
          </c:val>
          <c:extLst>
            <c:ext xmlns:c16="http://schemas.microsoft.com/office/drawing/2014/chart" uri="{C3380CC4-5D6E-409C-BE32-E72D297353CC}">
              <c16:uniqueId val="{0000000E-4734-4126-B85A-56A857155B72}"/>
            </c:ext>
          </c:extLst>
        </c:ser>
        <c:ser>
          <c:idx val="15"/>
          <c:order val="15"/>
          <c:tx>
            <c:strRef>
              <c:f>'India reg'!$A$18</c:f>
              <c:strCache>
                <c:ptCount val="1"/>
                <c:pt idx="0">
                  <c:v>Jharkhand</c:v>
                </c:pt>
              </c:strCache>
            </c:strRef>
          </c:tx>
          <c:invertIfNegative val="0"/>
          <c:cat>
            <c:strRef>
              <c:f>'India reg'!$E$1:$F$1</c:f>
              <c:strCache>
                <c:ptCount val="2"/>
                <c:pt idx="0">
                  <c:v>Irrigation</c:v>
                </c:pt>
                <c:pt idx="1">
                  <c:v>Soil moisture stress </c:v>
                </c:pt>
              </c:strCache>
            </c:strRef>
          </c:cat>
          <c:val>
            <c:numRef>
              <c:f>'India reg'!$E$18:$F$18</c:f>
              <c:numCache>
                <c:formatCode>General</c:formatCode>
                <c:ptCount val="2"/>
                <c:pt idx="1">
                  <c:v>93.872657294665487</c:v>
                </c:pt>
              </c:numCache>
            </c:numRef>
          </c:val>
          <c:extLst>
            <c:ext xmlns:c16="http://schemas.microsoft.com/office/drawing/2014/chart" uri="{C3380CC4-5D6E-409C-BE32-E72D297353CC}">
              <c16:uniqueId val="{0000000F-4734-4126-B85A-56A857155B72}"/>
            </c:ext>
          </c:extLst>
        </c:ser>
        <c:ser>
          <c:idx val="16"/>
          <c:order val="16"/>
          <c:tx>
            <c:strRef>
              <c:f>'India reg'!$A$19</c:f>
              <c:strCache>
                <c:ptCount val="1"/>
                <c:pt idx="0">
                  <c:v>Karnataka</c:v>
                </c:pt>
              </c:strCache>
            </c:strRef>
          </c:tx>
          <c:invertIfNegative val="0"/>
          <c:cat>
            <c:strRef>
              <c:f>'India reg'!$E$1:$F$1</c:f>
              <c:strCache>
                <c:ptCount val="2"/>
                <c:pt idx="0">
                  <c:v>Irrigation</c:v>
                </c:pt>
                <c:pt idx="1">
                  <c:v>Soil moisture stress </c:v>
                </c:pt>
              </c:strCache>
            </c:strRef>
          </c:cat>
          <c:val>
            <c:numRef>
              <c:f>'India reg'!$E$19:$F$19</c:f>
              <c:numCache>
                <c:formatCode>General</c:formatCode>
                <c:ptCount val="2"/>
                <c:pt idx="0">
                  <c:v>20.3275529865126</c:v>
                </c:pt>
                <c:pt idx="1">
                  <c:v>80.903292333353136</c:v>
                </c:pt>
              </c:numCache>
            </c:numRef>
          </c:val>
          <c:extLst>
            <c:ext xmlns:c16="http://schemas.microsoft.com/office/drawing/2014/chart" uri="{C3380CC4-5D6E-409C-BE32-E72D297353CC}">
              <c16:uniqueId val="{00000010-4734-4126-B85A-56A857155B72}"/>
            </c:ext>
          </c:extLst>
        </c:ser>
        <c:ser>
          <c:idx val="17"/>
          <c:order val="17"/>
          <c:tx>
            <c:strRef>
              <c:f>'India reg'!$A$20</c:f>
              <c:strCache>
                <c:ptCount val="1"/>
                <c:pt idx="0">
                  <c:v>Kerala</c:v>
                </c:pt>
              </c:strCache>
            </c:strRef>
          </c:tx>
          <c:invertIfNegative val="0"/>
          <c:cat>
            <c:strRef>
              <c:f>'India reg'!$E$1:$F$1</c:f>
              <c:strCache>
                <c:ptCount val="2"/>
                <c:pt idx="0">
                  <c:v>Irrigation</c:v>
                </c:pt>
                <c:pt idx="1">
                  <c:v>Soil moisture stress </c:v>
                </c:pt>
              </c:strCache>
            </c:strRef>
          </c:cat>
          <c:val>
            <c:numRef>
              <c:f>'India reg'!$E$20:$F$20</c:f>
              <c:numCache>
                <c:formatCode>General</c:formatCode>
                <c:ptCount val="2"/>
                <c:pt idx="0">
                  <c:v>14.666666666666654</c:v>
                </c:pt>
                <c:pt idx="1">
                  <c:v>82.245782727750637</c:v>
                </c:pt>
              </c:numCache>
            </c:numRef>
          </c:val>
          <c:extLst>
            <c:ext xmlns:c16="http://schemas.microsoft.com/office/drawing/2014/chart" uri="{C3380CC4-5D6E-409C-BE32-E72D297353CC}">
              <c16:uniqueId val="{00000011-4734-4126-B85A-56A857155B72}"/>
            </c:ext>
          </c:extLst>
        </c:ser>
        <c:ser>
          <c:idx val="18"/>
          <c:order val="18"/>
          <c:tx>
            <c:strRef>
              <c:f>'India reg'!$A$21</c:f>
              <c:strCache>
                <c:ptCount val="1"/>
                <c:pt idx="0">
                  <c:v>Lakshadweep</c:v>
                </c:pt>
              </c:strCache>
            </c:strRef>
          </c:tx>
          <c:invertIfNegative val="0"/>
          <c:cat>
            <c:strRef>
              <c:f>'India reg'!$E$1:$F$1</c:f>
              <c:strCache>
                <c:ptCount val="2"/>
                <c:pt idx="0">
                  <c:v>Irrigation</c:v>
                </c:pt>
                <c:pt idx="1">
                  <c:v>Soil moisture stress </c:v>
                </c:pt>
              </c:strCache>
            </c:strRef>
          </c:cat>
          <c:val>
            <c:numRef>
              <c:f>'India reg'!$E$21:$F$21</c:f>
              <c:numCache>
                <c:formatCode>General</c:formatCode>
                <c:ptCount val="2"/>
              </c:numCache>
            </c:numRef>
          </c:val>
          <c:extLst>
            <c:ext xmlns:c16="http://schemas.microsoft.com/office/drawing/2014/chart" uri="{C3380CC4-5D6E-409C-BE32-E72D297353CC}">
              <c16:uniqueId val="{00000012-4734-4126-B85A-56A857155B72}"/>
            </c:ext>
          </c:extLst>
        </c:ser>
        <c:ser>
          <c:idx val="19"/>
          <c:order val="19"/>
          <c:tx>
            <c:strRef>
              <c:f>'India reg'!$A$22</c:f>
              <c:strCache>
                <c:ptCount val="1"/>
                <c:pt idx="0">
                  <c:v>Madhya Pradesh</c:v>
                </c:pt>
              </c:strCache>
            </c:strRef>
          </c:tx>
          <c:invertIfNegative val="0"/>
          <c:cat>
            <c:strRef>
              <c:f>'India reg'!$E$1:$F$1</c:f>
              <c:strCache>
                <c:ptCount val="2"/>
                <c:pt idx="0">
                  <c:v>Irrigation</c:v>
                </c:pt>
                <c:pt idx="1">
                  <c:v>Soil moisture stress </c:v>
                </c:pt>
              </c:strCache>
            </c:strRef>
          </c:cat>
          <c:val>
            <c:numRef>
              <c:f>'India reg'!$E$22:$F$22</c:f>
              <c:numCache>
                <c:formatCode>General</c:formatCode>
                <c:ptCount val="2"/>
                <c:pt idx="0">
                  <c:v>22.034764826175884</c:v>
                </c:pt>
                <c:pt idx="1">
                  <c:v>99.446163804824749</c:v>
                </c:pt>
              </c:numCache>
            </c:numRef>
          </c:val>
          <c:extLst>
            <c:ext xmlns:c16="http://schemas.microsoft.com/office/drawing/2014/chart" uri="{C3380CC4-5D6E-409C-BE32-E72D297353CC}">
              <c16:uniqueId val="{00000013-4734-4126-B85A-56A857155B72}"/>
            </c:ext>
          </c:extLst>
        </c:ser>
        <c:ser>
          <c:idx val="20"/>
          <c:order val="20"/>
          <c:tx>
            <c:strRef>
              <c:f>'India reg'!$A$23</c:f>
              <c:strCache>
                <c:ptCount val="1"/>
                <c:pt idx="0">
                  <c:v>Maharashtra</c:v>
                </c:pt>
              </c:strCache>
            </c:strRef>
          </c:tx>
          <c:invertIfNegative val="0"/>
          <c:cat>
            <c:strRef>
              <c:f>'India reg'!$E$1:$F$1</c:f>
              <c:strCache>
                <c:ptCount val="2"/>
                <c:pt idx="0">
                  <c:v>Irrigation</c:v>
                </c:pt>
                <c:pt idx="1">
                  <c:v>Soil moisture stress </c:v>
                </c:pt>
              </c:strCache>
            </c:strRef>
          </c:cat>
          <c:val>
            <c:numRef>
              <c:f>'India reg'!$E$23:$F$23</c:f>
              <c:numCache>
                <c:formatCode>General</c:formatCode>
                <c:ptCount val="2"/>
                <c:pt idx="0">
                  <c:v>11.371237458194047</c:v>
                </c:pt>
                <c:pt idx="1">
                  <c:v>97.83505815083663</c:v>
                </c:pt>
              </c:numCache>
            </c:numRef>
          </c:val>
          <c:extLst>
            <c:ext xmlns:c16="http://schemas.microsoft.com/office/drawing/2014/chart" uri="{C3380CC4-5D6E-409C-BE32-E72D297353CC}">
              <c16:uniqueId val="{00000014-4734-4126-B85A-56A857155B72}"/>
            </c:ext>
          </c:extLst>
        </c:ser>
        <c:ser>
          <c:idx val="21"/>
          <c:order val="21"/>
          <c:tx>
            <c:strRef>
              <c:f>'India reg'!$A$24</c:f>
              <c:strCache>
                <c:ptCount val="1"/>
                <c:pt idx="0">
                  <c:v>Manipur</c:v>
                </c:pt>
              </c:strCache>
            </c:strRef>
          </c:tx>
          <c:invertIfNegative val="0"/>
          <c:cat>
            <c:strRef>
              <c:f>'India reg'!$E$1:$F$1</c:f>
              <c:strCache>
                <c:ptCount val="2"/>
                <c:pt idx="0">
                  <c:v>Irrigation</c:v>
                </c:pt>
                <c:pt idx="1">
                  <c:v>Soil moisture stress </c:v>
                </c:pt>
              </c:strCache>
            </c:strRef>
          </c:cat>
          <c:val>
            <c:numRef>
              <c:f>'India reg'!$E$24:$F$24</c:f>
              <c:numCache>
                <c:formatCode>General</c:formatCode>
                <c:ptCount val="2"/>
                <c:pt idx="0">
                  <c:v>50</c:v>
                </c:pt>
                <c:pt idx="1">
                  <c:v>4</c:v>
                </c:pt>
              </c:numCache>
            </c:numRef>
          </c:val>
          <c:extLst>
            <c:ext xmlns:c16="http://schemas.microsoft.com/office/drawing/2014/chart" uri="{C3380CC4-5D6E-409C-BE32-E72D297353CC}">
              <c16:uniqueId val="{00000015-4734-4126-B85A-56A857155B72}"/>
            </c:ext>
          </c:extLst>
        </c:ser>
        <c:ser>
          <c:idx val="22"/>
          <c:order val="22"/>
          <c:tx>
            <c:strRef>
              <c:f>'India reg'!$A$25</c:f>
              <c:strCache>
                <c:ptCount val="1"/>
                <c:pt idx="0">
                  <c:v>Meghalaya</c:v>
                </c:pt>
              </c:strCache>
            </c:strRef>
          </c:tx>
          <c:invertIfNegative val="0"/>
          <c:cat>
            <c:strRef>
              <c:f>'India reg'!$E$1:$F$1</c:f>
              <c:strCache>
                <c:ptCount val="2"/>
                <c:pt idx="0">
                  <c:v>Irrigation</c:v>
                </c:pt>
                <c:pt idx="1">
                  <c:v>Soil moisture stress </c:v>
                </c:pt>
              </c:strCache>
            </c:strRef>
          </c:cat>
          <c:val>
            <c:numRef>
              <c:f>'India reg'!$E$25:$F$25</c:f>
              <c:numCache>
                <c:formatCode>General</c:formatCode>
                <c:ptCount val="2"/>
                <c:pt idx="0">
                  <c:v>25</c:v>
                </c:pt>
                <c:pt idx="1">
                  <c:v>12.489165005581572</c:v>
                </c:pt>
              </c:numCache>
            </c:numRef>
          </c:val>
          <c:extLst>
            <c:ext xmlns:c16="http://schemas.microsoft.com/office/drawing/2014/chart" uri="{C3380CC4-5D6E-409C-BE32-E72D297353CC}">
              <c16:uniqueId val="{00000016-4734-4126-B85A-56A857155B72}"/>
            </c:ext>
          </c:extLst>
        </c:ser>
        <c:ser>
          <c:idx val="23"/>
          <c:order val="23"/>
          <c:tx>
            <c:strRef>
              <c:f>'India reg'!$A$26</c:f>
              <c:strCache>
                <c:ptCount val="1"/>
                <c:pt idx="0">
                  <c:v>Mizoram</c:v>
                </c:pt>
              </c:strCache>
            </c:strRef>
          </c:tx>
          <c:invertIfNegative val="0"/>
          <c:cat>
            <c:strRef>
              <c:f>'India reg'!$E$1:$F$1</c:f>
              <c:strCache>
                <c:ptCount val="2"/>
                <c:pt idx="0">
                  <c:v>Irrigation</c:v>
                </c:pt>
                <c:pt idx="1">
                  <c:v>Soil moisture stress </c:v>
                </c:pt>
              </c:strCache>
            </c:strRef>
          </c:cat>
          <c:val>
            <c:numRef>
              <c:f>'India reg'!$E$26:$F$26</c:f>
              <c:numCache>
                <c:formatCode>General</c:formatCode>
                <c:ptCount val="2"/>
                <c:pt idx="0">
                  <c:v>14.285714285714281</c:v>
                </c:pt>
                <c:pt idx="1">
                  <c:v>0</c:v>
                </c:pt>
              </c:numCache>
            </c:numRef>
          </c:val>
          <c:extLst>
            <c:ext xmlns:c16="http://schemas.microsoft.com/office/drawing/2014/chart" uri="{C3380CC4-5D6E-409C-BE32-E72D297353CC}">
              <c16:uniqueId val="{00000017-4734-4126-B85A-56A857155B72}"/>
            </c:ext>
          </c:extLst>
        </c:ser>
        <c:ser>
          <c:idx val="24"/>
          <c:order val="24"/>
          <c:tx>
            <c:strRef>
              <c:f>'India reg'!$A$27</c:f>
              <c:strCache>
                <c:ptCount val="1"/>
                <c:pt idx="0">
                  <c:v>Nagaland</c:v>
                </c:pt>
              </c:strCache>
            </c:strRef>
          </c:tx>
          <c:invertIfNegative val="0"/>
          <c:cat>
            <c:strRef>
              <c:f>'India reg'!$E$1:$F$1</c:f>
              <c:strCache>
                <c:ptCount val="2"/>
                <c:pt idx="0">
                  <c:v>Irrigation</c:v>
                </c:pt>
                <c:pt idx="1">
                  <c:v>Soil moisture stress </c:v>
                </c:pt>
              </c:strCache>
            </c:strRef>
          </c:cat>
          <c:val>
            <c:numRef>
              <c:f>'India reg'!$E$27:$F$27</c:f>
              <c:numCache>
                <c:formatCode>General</c:formatCode>
                <c:ptCount val="2"/>
                <c:pt idx="0">
                  <c:v>31.578947368421048</c:v>
                </c:pt>
                <c:pt idx="1">
                  <c:v>0</c:v>
                </c:pt>
              </c:numCache>
            </c:numRef>
          </c:val>
          <c:extLst>
            <c:ext xmlns:c16="http://schemas.microsoft.com/office/drawing/2014/chart" uri="{C3380CC4-5D6E-409C-BE32-E72D297353CC}">
              <c16:uniqueId val="{00000018-4734-4126-B85A-56A857155B72}"/>
            </c:ext>
          </c:extLst>
        </c:ser>
        <c:ser>
          <c:idx val="25"/>
          <c:order val="25"/>
          <c:tx>
            <c:strRef>
              <c:f>'India reg'!$A$28</c:f>
              <c:strCache>
                <c:ptCount val="1"/>
                <c:pt idx="0">
                  <c:v>Orissa</c:v>
                </c:pt>
              </c:strCache>
            </c:strRef>
          </c:tx>
          <c:invertIfNegative val="0"/>
          <c:cat>
            <c:strRef>
              <c:f>'India reg'!$E$1:$F$1</c:f>
              <c:strCache>
                <c:ptCount val="2"/>
                <c:pt idx="0">
                  <c:v>Irrigation</c:v>
                </c:pt>
                <c:pt idx="1">
                  <c:v>Soil moisture stress </c:v>
                </c:pt>
              </c:strCache>
            </c:strRef>
          </c:cat>
          <c:val>
            <c:numRef>
              <c:f>'India reg'!$E$28:$F$28</c:f>
              <c:numCache>
                <c:formatCode>General</c:formatCode>
                <c:ptCount val="2"/>
                <c:pt idx="0">
                  <c:v>30.634920634920665</c:v>
                </c:pt>
                <c:pt idx="1">
                  <c:v>99.470582227192452</c:v>
                </c:pt>
              </c:numCache>
            </c:numRef>
          </c:val>
          <c:extLst>
            <c:ext xmlns:c16="http://schemas.microsoft.com/office/drawing/2014/chart" uri="{C3380CC4-5D6E-409C-BE32-E72D297353CC}">
              <c16:uniqueId val="{00000019-4734-4126-B85A-56A857155B72}"/>
            </c:ext>
          </c:extLst>
        </c:ser>
        <c:ser>
          <c:idx val="26"/>
          <c:order val="26"/>
          <c:tx>
            <c:strRef>
              <c:f>'India reg'!$A$29</c:f>
              <c:strCache>
                <c:ptCount val="1"/>
                <c:pt idx="0">
                  <c:v>Puducherry</c:v>
                </c:pt>
              </c:strCache>
            </c:strRef>
          </c:tx>
          <c:invertIfNegative val="0"/>
          <c:cat>
            <c:strRef>
              <c:f>'India reg'!$E$1:$F$1</c:f>
              <c:strCache>
                <c:ptCount val="2"/>
                <c:pt idx="0">
                  <c:v>Irrigation</c:v>
                </c:pt>
                <c:pt idx="1">
                  <c:v>Soil moisture stress </c:v>
                </c:pt>
              </c:strCache>
            </c:strRef>
          </c:cat>
          <c:val>
            <c:numRef>
              <c:f>'India reg'!$E$29:$F$29</c:f>
              <c:numCache>
                <c:formatCode>General</c:formatCode>
                <c:ptCount val="2"/>
                <c:pt idx="1">
                  <c:v>100</c:v>
                </c:pt>
              </c:numCache>
            </c:numRef>
          </c:val>
          <c:extLst>
            <c:ext xmlns:c16="http://schemas.microsoft.com/office/drawing/2014/chart" uri="{C3380CC4-5D6E-409C-BE32-E72D297353CC}">
              <c16:uniqueId val="{0000001A-4734-4126-B85A-56A857155B72}"/>
            </c:ext>
          </c:extLst>
        </c:ser>
        <c:ser>
          <c:idx val="27"/>
          <c:order val="27"/>
          <c:tx>
            <c:strRef>
              <c:f>'India reg'!$A$30</c:f>
              <c:strCache>
                <c:ptCount val="1"/>
                <c:pt idx="0">
                  <c:v>Punjab</c:v>
                </c:pt>
              </c:strCache>
            </c:strRef>
          </c:tx>
          <c:invertIfNegative val="0"/>
          <c:cat>
            <c:strRef>
              <c:f>'India reg'!$E$1:$F$1</c:f>
              <c:strCache>
                <c:ptCount val="2"/>
                <c:pt idx="0">
                  <c:v>Irrigation</c:v>
                </c:pt>
                <c:pt idx="1">
                  <c:v>Soil moisture stress </c:v>
                </c:pt>
              </c:strCache>
            </c:strRef>
          </c:cat>
          <c:val>
            <c:numRef>
              <c:f>'India reg'!$E$30:$F$30</c:f>
              <c:numCache>
                <c:formatCode>General</c:formatCode>
                <c:ptCount val="2"/>
                <c:pt idx="0">
                  <c:v>92.654028436018962</c:v>
                </c:pt>
                <c:pt idx="1">
                  <c:v>42.712781869745896</c:v>
                </c:pt>
              </c:numCache>
            </c:numRef>
          </c:val>
          <c:extLst>
            <c:ext xmlns:c16="http://schemas.microsoft.com/office/drawing/2014/chart" uri="{C3380CC4-5D6E-409C-BE32-E72D297353CC}">
              <c16:uniqueId val="{0000001B-4734-4126-B85A-56A857155B72}"/>
            </c:ext>
          </c:extLst>
        </c:ser>
        <c:ser>
          <c:idx val="28"/>
          <c:order val="28"/>
          <c:tx>
            <c:strRef>
              <c:f>'India reg'!$A$31</c:f>
              <c:strCache>
                <c:ptCount val="1"/>
                <c:pt idx="0">
                  <c:v>Rajasthan</c:v>
                </c:pt>
              </c:strCache>
            </c:strRef>
          </c:tx>
          <c:invertIfNegative val="0"/>
          <c:cat>
            <c:strRef>
              <c:f>'India reg'!$E$1:$F$1</c:f>
              <c:strCache>
                <c:ptCount val="2"/>
                <c:pt idx="0">
                  <c:v>Irrigation</c:v>
                </c:pt>
                <c:pt idx="1">
                  <c:v>Soil moisture stress </c:v>
                </c:pt>
              </c:strCache>
            </c:strRef>
          </c:cat>
          <c:val>
            <c:numRef>
              <c:f>'India reg'!$E$31:$F$31</c:f>
              <c:numCache>
                <c:formatCode>General</c:formatCode>
                <c:ptCount val="2"/>
                <c:pt idx="0">
                  <c:v>23.809523809523842</c:v>
                </c:pt>
                <c:pt idx="1">
                  <c:v>67.06223131422702</c:v>
                </c:pt>
              </c:numCache>
            </c:numRef>
          </c:val>
          <c:extLst>
            <c:ext xmlns:c16="http://schemas.microsoft.com/office/drawing/2014/chart" uri="{C3380CC4-5D6E-409C-BE32-E72D297353CC}">
              <c16:uniqueId val="{0000001C-4734-4126-B85A-56A857155B72}"/>
            </c:ext>
          </c:extLst>
        </c:ser>
        <c:ser>
          <c:idx val="29"/>
          <c:order val="29"/>
          <c:tx>
            <c:strRef>
              <c:f>'India reg'!$A$32</c:f>
              <c:strCache>
                <c:ptCount val="1"/>
                <c:pt idx="0">
                  <c:v>Sikkim</c:v>
                </c:pt>
              </c:strCache>
            </c:strRef>
          </c:tx>
          <c:invertIfNegative val="0"/>
          <c:cat>
            <c:strRef>
              <c:f>'India reg'!$E$1:$F$1</c:f>
              <c:strCache>
                <c:ptCount val="2"/>
                <c:pt idx="0">
                  <c:v>Irrigation</c:v>
                </c:pt>
                <c:pt idx="1">
                  <c:v>Soil moisture stress </c:v>
                </c:pt>
              </c:strCache>
            </c:strRef>
          </c:cat>
          <c:val>
            <c:numRef>
              <c:f>'India reg'!$E$32:$F$32</c:f>
              <c:numCache>
                <c:formatCode>General</c:formatCode>
                <c:ptCount val="2"/>
                <c:pt idx="0">
                  <c:v>20</c:v>
                </c:pt>
                <c:pt idx="1">
                  <c:v>0</c:v>
                </c:pt>
              </c:numCache>
            </c:numRef>
          </c:val>
          <c:extLst>
            <c:ext xmlns:c16="http://schemas.microsoft.com/office/drawing/2014/chart" uri="{C3380CC4-5D6E-409C-BE32-E72D297353CC}">
              <c16:uniqueId val="{0000001D-4734-4126-B85A-56A857155B72}"/>
            </c:ext>
          </c:extLst>
        </c:ser>
        <c:ser>
          <c:idx val="30"/>
          <c:order val="30"/>
          <c:tx>
            <c:strRef>
              <c:f>'India reg'!$A$33</c:f>
              <c:strCache>
                <c:ptCount val="1"/>
                <c:pt idx="0">
                  <c:v>Tamil Nadu</c:v>
                </c:pt>
              </c:strCache>
            </c:strRef>
          </c:tx>
          <c:invertIfNegative val="0"/>
          <c:cat>
            <c:strRef>
              <c:f>'India reg'!$E$1:$F$1</c:f>
              <c:strCache>
                <c:ptCount val="2"/>
                <c:pt idx="0">
                  <c:v>Irrigation</c:v>
                </c:pt>
                <c:pt idx="1">
                  <c:v>Soil moisture stress </c:v>
                </c:pt>
              </c:strCache>
            </c:strRef>
          </c:cat>
          <c:val>
            <c:numRef>
              <c:f>'India reg'!$E$33:$F$33</c:f>
              <c:numCache>
                <c:formatCode>General</c:formatCode>
                <c:ptCount val="2"/>
                <c:pt idx="0">
                  <c:v>42.473118279569746</c:v>
                </c:pt>
                <c:pt idx="1">
                  <c:v>91.568121147338246</c:v>
                </c:pt>
              </c:numCache>
            </c:numRef>
          </c:val>
          <c:extLst>
            <c:ext xmlns:c16="http://schemas.microsoft.com/office/drawing/2014/chart" uri="{C3380CC4-5D6E-409C-BE32-E72D297353CC}">
              <c16:uniqueId val="{0000001E-4734-4126-B85A-56A857155B72}"/>
            </c:ext>
          </c:extLst>
        </c:ser>
        <c:ser>
          <c:idx val="31"/>
          <c:order val="31"/>
          <c:tx>
            <c:strRef>
              <c:f>'India reg'!$A$34</c:f>
              <c:strCache>
                <c:ptCount val="1"/>
                <c:pt idx="0">
                  <c:v>Tripura</c:v>
                </c:pt>
              </c:strCache>
            </c:strRef>
          </c:tx>
          <c:invertIfNegative val="0"/>
          <c:cat>
            <c:strRef>
              <c:f>'India reg'!$E$1:$F$1</c:f>
              <c:strCache>
                <c:ptCount val="2"/>
                <c:pt idx="0">
                  <c:v>Irrigation</c:v>
                </c:pt>
                <c:pt idx="1">
                  <c:v>Soil moisture stress </c:v>
                </c:pt>
              </c:strCache>
            </c:strRef>
          </c:cat>
          <c:val>
            <c:numRef>
              <c:f>'India reg'!$E$34:$F$34</c:f>
              <c:numCache>
                <c:formatCode>General</c:formatCode>
                <c:ptCount val="2"/>
                <c:pt idx="0">
                  <c:v>14.814814814814813</c:v>
                </c:pt>
                <c:pt idx="1">
                  <c:v>0</c:v>
                </c:pt>
              </c:numCache>
            </c:numRef>
          </c:val>
          <c:extLst>
            <c:ext xmlns:c16="http://schemas.microsoft.com/office/drawing/2014/chart" uri="{C3380CC4-5D6E-409C-BE32-E72D297353CC}">
              <c16:uniqueId val="{0000001F-4734-4126-B85A-56A857155B72}"/>
            </c:ext>
          </c:extLst>
        </c:ser>
        <c:ser>
          <c:idx val="32"/>
          <c:order val="32"/>
          <c:tx>
            <c:strRef>
              <c:f>'India reg'!$A$35</c:f>
              <c:strCache>
                <c:ptCount val="1"/>
                <c:pt idx="0">
                  <c:v>Uttar Pradesh</c:v>
                </c:pt>
              </c:strCache>
            </c:strRef>
          </c:tx>
          <c:invertIfNegative val="0"/>
          <c:cat>
            <c:strRef>
              <c:f>'India reg'!$E$1:$F$1</c:f>
              <c:strCache>
                <c:ptCount val="2"/>
                <c:pt idx="0">
                  <c:v>Irrigation</c:v>
                </c:pt>
                <c:pt idx="1">
                  <c:v>Soil moisture stress </c:v>
                </c:pt>
              </c:strCache>
            </c:strRef>
          </c:cat>
          <c:val>
            <c:numRef>
              <c:f>'India reg'!$E$35:$F$35</c:f>
              <c:numCache>
                <c:formatCode>General</c:formatCode>
                <c:ptCount val="2"/>
                <c:pt idx="0">
                  <c:v>60.924855491329581</c:v>
                </c:pt>
                <c:pt idx="1">
                  <c:v>99.299849664635246</c:v>
                </c:pt>
              </c:numCache>
            </c:numRef>
          </c:val>
          <c:extLst>
            <c:ext xmlns:c16="http://schemas.microsoft.com/office/drawing/2014/chart" uri="{C3380CC4-5D6E-409C-BE32-E72D297353CC}">
              <c16:uniqueId val="{00000020-4734-4126-B85A-56A857155B72}"/>
            </c:ext>
          </c:extLst>
        </c:ser>
        <c:ser>
          <c:idx val="33"/>
          <c:order val="33"/>
          <c:tx>
            <c:strRef>
              <c:f>'India reg'!$A$36</c:f>
              <c:strCache>
                <c:ptCount val="1"/>
                <c:pt idx="0">
                  <c:v>Uttaranchal</c:v>
                </c:pt>
              </c:strCache>
            </c:strRef>
          </c:tx>
          <c:invertIfNegative val="0"/>
          <c:cat>
            <c:strRef>
              <c:f>'India reg'!$E$1:$F$1</c:f>
              <c:strCache>
                <c:ptCount val="2"/>
                <c:pt idx="0">
                  <c:v>Irrigation</c:v>
                </c:pt>
                <c:pt idx="1">
                  <c:v>Soil moisture stress </c:v>
                </c:pt>
              </c:strCache>
            </c:strRef>
          </c:cat>
          <c:val>
            <c:numRef>
              <c:f>'India reg'!$E$36:$F$36</c:f>
              <c:numCache>
                <c:formatCode>General</c:formatCode>
                <c:ptCount val="2"/>
                <c:pt idx="1">
                  <c:v>22.481369227529171</c:v>
                </c:pt>
              </c:numCache>
            </c:numRef>
          </c:val>
          <c:extLst>
            <c:ext xmlns:c16="http://schemas.microsoft.com/office/drawing/2014/chart" uri="{C3380CC4-5D6E-409C-BE32-E72D297353CC}">
              <c16:uniqueId val="{00000021-4734-4126-B85A-56A857155B72}"/>
            </c:ext>
          </c:extLst>
        </c:ser>
        <c:ser>
          <c:idx val="34"/>
          <c:order val="34"/>
          <c:tx>
            <c:strRef>
              <c:f>'India reg'!$A$37</c:f>
              <c:strCache>
                <c:ptCount val="1"/>
                <c:pt idx="0">
                  <c:v>West Bengal</c:v>
                </c:pt>
              </c:strCache>
            </c:strRef>
          </c:tx>
          <c:invertIfNegative val="0"/>
          <c:cat>
            <c:strRef>
              <c:f>'India reg'!$E$1:$F$1</c:f>
              <c:strCache>
                <c:ptCount val="2"/>
                <c:pt idx="0">
                  <c:v>Irrigation</c:v>
                </c:pt>
                <c:pt idx="1">
                  <c:v>Soil moisture stress </c:v>
                </c:pt>
              </c:strCache>
            </c:strRef>
          </c:cat>
          <c:val>
            <c:numRef>
              <c:f>'India reg'!$E$37:$F$37</c:f>
              <c:numCache>
                <c:formatCode>General</c:formatCode>
                <c:ptCount val="2"/>
                <c:pt idx="0">
                  <c:v>35.834896810506528</c:v>
                </c:pt>
                <c:pt idx="1">
                  <c:v>95.976263086968288</c:v>
                </c:pt>
              </c:numCache>
            </c:numRef>
          </c:val>
          <c:extLst>
            <c:ext xmlns:c16="http://schemas.microsoft.com/office/drawing/2014/chart" uri="{C3380CC4-5D6E-409C-BE32-E72D297353CC}">
              <c16:uniqueId val="{00000022-4734-4126-B85A-56A857155B72}"/>
            </c:ext>
          </c:extLst>
        </c:ser>
        <c:dLbls>
          <c:showLegendKey val="0"/>
          <c:showVal val="0"/>
          <c:showCatName val="0"/>
          <c:showSerName val="0"/>
          <c:showPercent val="0"/>
          <c:showBubbleSize val="0"/>
        </c:dLbls>
        <c:gapWidth val="150"/>
        <c:axId val="160262896"/>
        <c:axId val="160263456"/>
      </c:barChart>
      <c:catAx>
        <c:axId val="160262896"/>
        <c:scaling>
          <c:orientation val="minMax"/>
        </c:scaling>
        <c:delete val="0"/>
        <c:axPos val="b"/>
        <c:numFmt formatCode="General" sourceLinked="0"/>
        <c:majorTickMark val="out"/>
        <c:minorTickMark val="none"/>
        <c:tickLblPos val="nextTo"/>
        <c:crossAx val="160263456"/>
        <c:crosses val="autoZero"/>
        <c:auto val="0"/>
        <c:lblAlgn val="ctr"/>
        <c:lblOffset val="100"/>
        <c:noMultiLvlLbl val="0"/>
      </c:catAx>
      <c:valAx>
        <c:axId val="160263456"/>
        <c:scaling>
          <c:orientation val="minMax"/>
          <c:max val="100"/>
        </c:scaling>
        <c:delete val="0"/>
        <c:axPos val="l"/>
        <c:majorGridlines/>
        <c:title>
          <c:tx>
            <c:rich>
              <a:bodyPr/>
              <a:lstStyle/>
              <a:p>
                <a:pPr>
                  <a:defRPr/>
                </a:pPr>
                <a:r>
                  <a:rPr lang="en-US"/>
                  <a:t>Percent</a:t>
                </a:r>
              </a:p>
            </c:rich>
          </c:tx>
          <c:overlay val="0"/>
        </c:title>
        <c:numFmt formatCode="General" sourceLinked="1"/>
        <c:majorTickMark val="out"/>
        <c:minorTickMark val="none"/>
        <c:tickLblPos val="nextTo"/>
        <c:crossAx val="160262896"/>
        <c:crosses val="autoZero"/>
        <c:crossBetween val="between"/>
      </c:valAx>
    </c:plotArea>
    <c:legend>
      <c:legendPos val="t"/>
      <c:layout>
        <c:manualLayout>
          <c:xMode val="edge"/>
          <c:yMode val="edge"/>
          <c:x val="7.1274084721355671E-2"/>
          <c:y val="8.016268698120052E-2"/>
          <c:w val="0.85611437988506212"/>
          <c:h val="0.14958803320316669"/>
        </c:manualLayout>
      </c:layout>
      <c:overlay val="0"/>
    </c:legend>
    <c:plotVisOnly val="1"/>
    <c:dispBlanksAs val="gap"/>
    <c:showDLblsOverMax val="0"/>
  </c:chart>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India Regions</a:t>
            </a:r>
          </a:p>
        </c:rich>
      </c:tx>
      <c:layout>
        <c:manualLayout>
          <c:xMode val="edge"/>
          <c:yMode val="edge"/>
          <c:x val="0.41829080392728685"/>
          <c:y val="8.4181017025997344E-3"/>
        </c:manualLayout>
      </c:layout>
      <c:overlay val="0"/>
    </c:title>
    <c:autoTitleDeleted val="0"/>
    <c:plotArea>
      <c:layout>
        <c:manualLayout>
          <c:layoutTarget val="inner"/>
          <c:xMode val="edge"/>
          <c:yMode val="edge"/>
          <c:x val="3.5026233556311986E-2"/>
          <c:y val="0.23214100676439836"/>
          <c:w val="0.9596243849659214"/>
          <c:h val="0.72005053026908217"/>
        </c:manualLayout>
      </c:layout>
      <c:barChart>
        <c:barDir val="col"/>
        <c:grouping val="clustered"/>
        <c:varyColors val="0"/>
        <c:ser>
          <c:idx val="0"/>
          <c:order val="0"/>
          <c:tx>
            <c:strRef>
              <c:f>'India reg'!$A$3</c:f>
              <c:strCache>
                <c:ptCount val="1"/>
                <c:pt idx="0">
                  <c:v>Andaman and Nicobar</c:v>
                </c:pt>
              </c:strCache>
            </c:strRef>
          </c:tx>
          <c:invertIfNegative val="0"/>
          <c:cat>
            <c:strRef>
              <c:f>'India reg'!$U$1:$W$1</c:f>
              <c:strCache>
                <c:ptCount val="3"/>
                <c:pt idx="0">
                  <c:v>clayey topsoil: &gt;35%</c:v>
                </c:pt>
                <c:pt idx="1">
                  <c:v>loamy topsoil: &lt; 35% clay</c:v>
                </c:pt>
                <c:pt idx="2">
                  <c:v>sandy topsoil</c:v>
                </c:pt>
              </c:strCache>
            </c:strRef>
          </c:cat>
          <c:val>
            <c:numRef>
              <c:f>'India reg'!$U$3:$W$3</c:f>
              <c:numCache>
                <c:formatCode>General</c:formatCode>
                <c:ptCount val="3"/>
                <c:pt idx="0">
                  <c:v>19.622903191122816</c:v>
                </c:pt>
                <c:pt idx="1">
                  <c:v>76.805840168322504</c:v>
                </c:pt>
                <c:pt idx="2">
                  <c:v>1.8020081028712349</c:v>
                </c:pt>
              </c:numCache>
            </c:numRef>
          </c:val>
          <c:extLst>
            <c:ext xmlns:c16="http://schemas.microsoft.com/office/drawing/2014/chart" uri="{C3380CC4-5D6E-409C-BE32-E72D297353CC}">
              <c16:uniqueId val="{00000000-059C-4F1C-BEC8-970511D60A7C}"/>
            </c:ext>
          </c:extLst>
        </c:ser>
        <c:ser>
          <c:idx val="1"/>
          <c:order val="1"/>
          <c:tx>
            <c:strRef>
              <c:f>'India reg'!$A$4</c:f>
              <c:strCache>
                <c:ptCount val="1"/>
                <c:pt idx="0">
                  <c:v>Andhra Pradesh</c:v>
                </c:pt>
              </c:strCache>
            </c:strRef>
          </c:tx>
          <c:invertIfNegative val="0"/>
          <c:cat>
            <c:strRef>
              <c:f>'India reg'!$U$1:$W$1</c:f>
              <c:strCache>
                <c:ptCount val="3"/>
                <c:pt idx="0">
                  <c:v>clayey topsoil: &gt;35%</c:v>
                </c:pt>
                <c:pt idx="1">
                  <c:v>loamy topsoil: &lt; 35% clay</c:v>
                </c:pt>
                <c:pt idx="2">
                  <c:v>sandy topsoil</c:v>
                </c:pt>
              </c:strCache>
            </c:strRef>
          </c:cat>
          <c:val>
            <c:numRef>
              <c:f>'India reg'!$U$4:$W$4</c:f>
              <c:numCache>
                <c:formatCode>General</c:formatCode>
                <c:ptCount val="3"/>
                <c:pt idx="0">
                  <c:v>39.649259210770687</c:v>
                </c:pt>
                <c:pt idx="1">
                  <c:v>52.288359067003874</c:v>
                </c:pt>
                <c:pt idx="2">
                  <c:v>8.1264195526786622</c:v>
                </c:pt>
              </c:numCache>
            </c:numRef>
          </c:val>
          <c:extLst>
            <c:ext xmlns:c16="http://schemas.microsoft.com/office/drawing/2014/chart" uri="{C3380CC4-5D6E-409C-BE32-E72D297353CC}">
              <c16:uniqueId val="{00000001-059C-4F1C-BEC8-970511D60A7C}"/>
            </c:ext>
          </c:extLst>
        </c:ser>
        <c:ser>
          <c:idx val="2"/>
          <c:order val="2"/>
          <c:tx>
            <c:strRef>
              <c:f>'India reg'!$A$5</c:f>
              <c:strCache>
                <c:ptCount val="1"/>
                <c:pt idx="0">
                  <c:v>Arunachal Pradesh</c:v>
                </c:pt>
              </c:strCache>
            </c:strRef>
          </c:tx>
          <c:invertIfNegative val="0"/>
          <c:cat>
            <c:strRef>
              <c:f>'India reg'!$U$1:$W$1</c:f>
              <c:strCache>
                <c:ptCount val="3"/>
                <c:pt idx="0">
                  <c:v>clayey topsoil: &gt;35%</c:v>
                </c:pt>
                <c:pt idx="1">
                  <c:v>loamy topsoil: &lt; 35% clay</c:v>
                </c:pt>
                <c:pt idx="2">
                  <c:v>sandy topsoil</c:v>
                </c:pt>
              </c:strCache>
            </c:strRef>
          </c:cat>
          <c:val>
            <c:numRef>
              <c:f>'India reg'!$U$5:$W$5</c:f>
              <c:numCache>
                <c:formatCode>General</c:formatCode>
                <c:ptCount val="3"/>
                <c:pt idx="0">
                  <c:v>4.7781253541085524</c:v>
                </c:pt>
                <c:pt idx="1">
                  <c:v>91.992648547096636</c:v>
                </c:pt>
                <c:pt idx="2">
                  <c:v>1.122637198426967</c:v>
                </c:pt>
              </c:numCache>
            </c:numRef>
          </c:val>
          <c:extLst>
            <c:ext xmlns:c16="http://schemas.microsoft.com/office/drawing/2014/chart" uri="{C3380CC4-5D6E-409C-BE32-E72D297353CC}">
              <c16:uniqueId val="{00000002-059C-4F1C-BEC8-970511D60A7C}"/>
            </c:ext>
          </c:extLst>
        </c:ser>
        <c:ser>
          <c:idx val="3"/>
          <c:order val="3"/>
          <c:tx>
            <c:strRef>
              <c:f>'India reg'!$A$6</c:f>
              <c:strCache>
                <c:ptCount val="1"/>
                <c:pt idx="0">
                  <c:v>Assam</c:v>
                </c:pt>
              </c:strCache>
            </c:strRef>
          </c:tx>
          <c:invertIfNegative val="0"/>
          <c:cat>
            <c:strRef>
              <c:f>'India reg'!$U$1:$W$1</c:f>
              <c:strCache>
                <c:ptCount val="3"/>
                <c:pt idx="0">
                  <c:v>clayey topsoil: &gt;35%</c:v>
                </c:pt>
                <c:pt idx="1">
                  <c:v>loamy topsoil: &lt; 35% clay</c:v>
                </c:pt>
                <c:pt idx="2">
                  <c:v>sandy topsoil</c:v>
                </c:pt>
              </c:strCache>
            </c:strRef>
          </c:cat>
          <c:val>
            <c:numRef>
              <c:f>'India reg'!$U$6:$W$6</c:f>
              <c:numCache>
                <c:formatCode>General</c:formatCode>
                <c:ptCount val="3"/>
                <c:pt idx="0">
                  <c:v>5.7563970204970465</c:v>
                </c:pt>
                <c:pt idx="1">
                  <c:v>91.837179710225868</c:v>
                </c:pt>
                <c:pt idx="2">
                  <c:v>8.3553842583239852</c:v>
                </c:pt>
              </c:numCache>
            </c:numRef>
          </c:val>
          <c:extLst>
            <c:ext xmlns:c16="http://schemas.microsoft.com/office/drawing/2014/chart" uri="{C3380CC4-5D6E-409C-BE32-E72D297353CC}">
              <c16:uniqueId val="{00000003-059C-4F1C-BEC8-970511D60A7C}"/>
            </c:ext>
          </c:extLst>
        </c:ser>
        <c:ser>
          <c:idx val="4"/>
          <c:order val="4"/>
          <c:tx>
            <c:strRef>
              <c:f>'India reg'!$A$7</c:f>
              <c:strCache>
                <c:ptCount val="1"/>
                <c:pt idx="0">
                  <c:v>Bihar</c:v>
                </c:pt>
              </c:strCache>
            </c:strRef>
          </c:tx>
          <c:invertIfNegative val="0"/>
          <c:cat>
            <c:strRef>
              <c:f>'India reg'!$U$1:$W$1</c:f>
              <c:strCache>
                <c:ptCount val="3"/>
                <c:pt idx="0">
                  <c:v>clayey topsoil: &gt;35%</c:v>
                </c:pt>
                <c:pt idx="1">
                  <c:v>loamy topsoil: &lt; 35% clay</c:v>
                </c:pt>
                <c:pt idx="2">
                  <c:v>sandy topsoil</c:v>
                </c:pt>
              </c:strCache>
            </c:strRef>
          </c:cat>
          <c:val>
            <c:numRef>
              <c:f>'India reg'!$U$7:$W$7</c:f>
              <c:numCache>
                <c:formatCode>General</c:formatCode>
                <c:ptCount val="3"/>
                <c:pt idx="0">
                  <c:v>3.2158472931520725</c:v>
                </c:pt>
                <c:pt idx="1">
                  <c:v>94.112846874385198</c:v>
                </c:pt>
                <c:pt idx="2">
                  <c:v>5.2603708557977704</c:v>
                </c:pt>
              </c:numCache>
            </c:numRef>
          </c:val>
          <c:extLst>
            <c:ext xmlns:c16="http://schemas.microsoft.com/office/drawing/2014/chart" uri="{C3380CC4-5D6E-409C-BE32-E72D297353CC}">
              <c16:uniqueId val="{00000004-059C-4F1C-BEC8-970511D60A7C}"/>
            </c:ext>
          </c:extLst>
        </c:ser>
        <c:ser>
          <c:idx val="5"/>
          <c:order val="5"/>
          <c:tx>
            <c:strRef>
              <c:f>'India reg'!$A$8</c:f>
              <c:strCache>
                <c:ptCount val="1"/>
                <c:pt idx="0">
                  <c:v>Chandigarh</c:v>
                </c:pt>
              </c:strCache>
            </c:strRef>
          </c:tx>
          <c:invertIfNegative val="0"/>
          <c:cat>
            <c:strRef>
              <c:f>'India reg'!$U$1:$W$1</c:f>
              <c:strCache>
                <c:ptCount val="3"/>
                <c:pt idx="0">
                  <c:v>clayey topsoil: &gt;35%</c:v>
                </c:pt>
                <c:pt idx="1">
                  <c:v>loamy topsoil: &lt; 35% clay</c:v>
                </c:pt>
                <c:pt idx="2">
                  <c:v>sandy topsoil</c:v>
                </c:pt>
              </c:strCache>
            </c:strRef>
          </c:cat>
          <c:val>
            <c:numRef>
              <c:f>'India reg'!$U$8:$W$8</c:f>
              <c:numCache>
                <c:formatCode>General</c:formatCode>
                <c:ptCount val="3"/>
                <c:pt idx="0">
                  <c:v>0</c:v>
                </c:pt>
                <c:pt idx="1">
                  <c:v>100</c:v>
                </c:pt>
                <c:pt idx="2">
                  <c:v>0</c:v>
                </c:pt>
              </c:numCache>
            </c:numRef>
          </c:val>
          <c:extLst>
            <c:ext xmlns:c16="http://schemas.microsoft.com/office/drawing/2014/chart" uri="{C3380CC4-5D6E-409C-BE32-E72D297353CC}">
              <c16:uniqueId val="{00000005-059C-4F1C-BEC8-970511D60A7C}"/>
            </c:ext>
          </c:extLst>
        </c:ser>
        <c:ser>
          <c:idx val="6"/>
          <c:order val="6"/>
          <c:tx>
            <c:strRef>
              <c:f>'India reg'!$A$9</c:f>
              <c:strCache>
                <c:ptCount val="1"/>
                <c:pt idx="0">
                  <c:v>Chhattisgarh</c:v>
                </c:pt>
              </c:strCache>
            </c:strRef>
          </c:tx>
          <c:invertIfNegative val="0"/>
          <c:cat>
            <c:strRef>
              <c:f>'India reg'!$U$1:$W$1</c:f>
              <c:strCache>
                <c:ptCount val="3"/>
                <c:pt idx="0">
                  <c:v>clayey topsoil: &gt;35%</c:v>
                </c:pt>
                <c:pt idx="1">
                  <c:v>loamy topsoil: &lt; 35% clay</c:v>
                </c:pt>
                <c:pt idx="2">
                  <c:v>sandy topsoil</c:v>
                </c:pt>
              </c:strCache>
            </c:strRef>
          </c:cat>
          <c:val>
            <c:numRef>
              <c:f>'India reg'!$U$9:$W$9</c:f>
              <c:numCache>
                <c:formatCode>General</c:formatCode>
                <c:ptCount val="3"/>
                <c:pt idx="0">
                  <c:v>10.273234821454606</c:v>
                </c:pt>
                <c:pt idx="1">
                  <c:v>54.487472805091294</c:v>
                </c:pt>
                <c:pt idx="2">
                  <c:v>5.3283378317349959</c:v>
                </c:pt>
              </c:numCache>
            </c:numRef>
          </c:val>
          <c:extLst>
            <c:ext xmlns:c16="http://schemas.microsoft.com/office/drawing/2014/chart" uri="{C3380CC4-5D6E-409C-BE32-E72D297353CC}">
              <c16:uniqueId val="{00000006-059C-4F1C-BEC8-970511D60A7C}"/>
            </c:ext>
          </c:extLst>
        </c:ser>
        <c:ser>
          <c:idx val="7"/>
          <c:order val="7"/>
          <c:tx>
            <c:strRef>
              <c:f>'India reg'!$A$10</c:f>
              <c:strCache>
                <c:ptCount val="1"/>
                <c:pt idx="0">
                  <c:v>Dadra and Nagar Haveli</c:v>
                </c:pt>
              </c:strCache>
            </c:strRef>
          </c:tx>
          <c:invertIfNegative val="0"/>
          <c:cat>
            <c:strRef>
              <c:f>'India reg'!$U$1:$W$1</c:f>
              <c:strCache>
                <c:ptCount val="3"/>
                <c:pt idx="0">
                  <c:v>clayey topsoil: &gt;35%</c:v>
                </c:pt>
                <c:pt idx="1">
                  <c:v>loamy topsoil: &lt; 35% clay</c:v>
                </c:pt>
                <c:pt idx="2">
                  <c:v>sandy topsoil</c:v>
                </c:pt>
              </c:strCache>
            </c:strRef>
          </c:cat>
          <c:val>
            <c:numRef>
              <c:f>'India reg'!$U$10:$W$10</c:f>
              <c:numCache>
                <c:formatCode>General</c:formatCode>
                <c:ptCount val="3"/>
                <c:pt idx="0">
                  <c:v>47.827420568319923</c:v>
                </c:pt>
                <c:pt idx="1">
                  <c:v>52.172579431680077</c:v>
                </c:pt>
                <c:pt idx="2">
                  <c:v>15.488609750904834</c:v>
                </c:pt>
              </c:numCache>
            </c:numRef>
          </c:val>
          <c:extLst>
            <c:ext xmlns:c16="http://schemas.microsoft.com/office/drawing/2014/chart" uri="{C3380CC4-5D6E-409C-BE32-E72D297353CC}">
              <c16:uniqueId val="{00000007-059C-4F1C-BEC8-970511D60A7C}"/>
            </c:ext>
          </c:extLst>
        </c:ser>
        <c:ser>
          <c:idx val="8"/>
          <c:order val="8"/>
          <c:tx>
            <c:strRef>
              <c:f>'India reg'!$A$11</c:f>
              <c:strCache>
                <c:ptCount val="1"/>
                <c:pt idx="0">
                  <c:v>Daman and Diu</c:v>
                </c:pt>
              </c:strCache>
            </c:strRef>
          </c:tx>
          <c:invertIfNegative val="0"/>
          <c:cat>
            <c:strRef>
              <c:f>'India reg'!$U$1:$W$1</c:f>
              <c:strCache>
                <c:ptCount val="3"/>
                <c:pt idx="0">
                  <c:v>clayey topsoil: &gt;35%</c:v>
                </c:pt>
                <c:pt idx="1">
                  <c:v>loamy topsoil: &lt; 35% clay</c:v>
                </c:pt>
                <c:pt idx="2">
                  <c:v>sandy topsoil</c:v>
                </c:pt>
              </c:strCache>
            </c:strRef>
          </c:cat>
          <c:val>
            <c:numRef>
              <c:f>'India reg'!$U$11:$W$11</c:f>
              <c:numCache>
                <c:formatCode>General</c:formatCode>
                <c:ptCount val="3"/>
                <c:pt idx="0">
                  <c:v>45</c:v>
                </c:pt>
                <c:pt idx="1">
                  <c:v>42.5</c:v>
                </c:pt>
                <c:pt idx="2">
                  <c:v>0.95992723886657205</c:v>
                </c:pt>
              </c:numCache>
            </c:numRef>
          </c:val>
          <c:extLst>
            <c:ext xmlns:c16="http://schemas.microsoft.com/office/drawing/2014/chart" uri="{C3380CC4-5D6E-409C-BE32-E72D297353CC}">
              <c16:uniqueId val="{00000008-059C-4F1C-BEC8-970511D60A7C}"/>
            </c:ext>
          </c:extLst>
        </c:ser>
        <c:ser>
          <c:idx val="9"/>
          <c:order val="9"/>
          <c:tx>
            <c:strRef>
              <c:f>'India reg'!$A$12</c:f>
              <c:strCache>
                <c:ptCount val="1"/>
                <c:pt idx="0">
                  <c:v>Delhi</c:v>
                </c:pt>
              </c:strCache>
            </c:strRef>
          </c:tx>
          <c:invertIfNegative val="0"/>
          <c:cat>
            <c:strRef>
              <c:f>'India reg'!$U$1:$W$1</c:f>
              <c:strCache>
                <c:ptCount val="3"/>
                <c:pt idx="0">
                  <c:v>clayey topsoil: &gt;35%</c:v>
                </c:pt>
                <c:pt idx="1">
                  <c:v>loamy topsoil: &lt; 35% clay</c:v>
                </c:pt>
                <c:pt idx="2">
                  <c:v>sandy topsoil</c:v>
                </c:pt>
              </c:strCache>
            </c:strRef>
          </c:cat>
          <c:val>
            <c:numRef>
              <c:f>'India reg'!$U$12:$W$12</c:f>
              <c:numCache>
                <c:formatCode>General</c:formatCode>
                <c:ptCount val="3"/>
                <c:pt idx="0">
                  <c:v>3.8461790267934597</c:v>
                </c:pt>
                <c:pt idx="1">
                  <c:v>96.153820973206535</c:v>
                </c:pt>
                <c:pt idx="2">
                  <c:v>0</c:v>
                </c:pt>
              </c:numCache>
            </c:numRef>
          </c:val>
          <c:extLst>
            <c:ext xmlns:c16="http://schemas.microsoft.com/office/drawing/2014/chart" uri="{C3380CC4-5D6E-409C-BE32-E72D297353CC}">
              <c16:uniqueId val="{00000009-059C-4F1C-BEC8-970511D60A7C}"/>
            </c:ext>
          </c:extLst>
        </c:ser>
        <c:ser>
          <c:idx val="10"/>
          <c:order val="10"/>
          <c:tx>
            <c:strRef>
              <c:f>'India reg'!$A$13</c:f>
              <c:strCache>
                <c:ptCount val="1"/>
                <c:pt idx="0">
                  <c:v>Goa</c:v>
                </c:pt>
              </c:strCache>
            </c:strRef>
          </c:tx>
          <c:invertIfNegative val="0"/>
          <c:cat>
            <c:strRef>
              <c:f>'India reg'!$U$1:$W$1</c:f>
              <c:strCache>
                <c:ptCount val="3"/>
                <c:pt idx="0">
                  <c:v>clayey topsoil: &gt;35%</c:v>
                </c:pt>
                <c:pt idx="1">
                  <c:v>loamy topsoil: &lt; 35% clay</c:v>
                </c:pt>
                <c:pt idx="2">
                  <c:v>sandy topsoil</c:v>
                </c:pt>
              </c:strCache>
            </c:strRef>
          </c:cat>
          <c:val>
            <c:numRef>
              <c:f>'India reg'!$U$13:$W$13</c:f>
              <c:numCache>
                <c:formatCode>General</c:formatCode>
                <c:ptCount val="3"/>
                <c:pt idx="0">
                  <c:v>0</c:v>
                </c:pt>
                <c:pt idx="1">
                  <c:v>85.140865524252106</c:v>
                </c:pt>
                <c:pt idx="2">
                  <c:v>12.092155117647691</c:v>
                </c:pt>
              </c:numCache>
            </c:numRef>
          </c:val>
          <c:extLst>
            <c:ext xmlns:c16="http://schemas.microsoft.com/office/drawing/2014/chart" uri="{C3380CC4-5D6E-409C-BE32-E72D297353CC}">
              <c16:uniqueId val="{0000000A-059C-4F1C-BEC8-970511D60A7C}"/>
            </c:ext>
          </c:extLst>
        </c:ser>
        <c:ser>
          <c:idx val="11"/>
          <c:order val="11"/>
          <c:tx>
            <c:strRef>
              <c:f>'India reg'!$A$14</c:f>
              <c:strCache>
                <c:ptCount val="1"/>
                <c:pt idx="0">
                  <c:v>Gujarat</c:v>
                </c:pt>
              </c:strCache>
            </c:strRef>
          </c:tx>
          <c:invertIfNegative val="0"/>
          <c:cat>
            <c:strRef>
              <c:f>'India reg'!$U$1:$W$1</c:f>
              <c:strCache>
                <c:ptCount val="3"/>
                <c:pt idx="0">
                  <c:v>clayey topsoil: &gt;35%</c:v>
                </c:pt>
                <c:pt idx="1">
                  <c:v>loamy topsoil: &lt; 35% clay</c:v>
                </c:pt>
                <c:pt idx="2">
                  <c:v>sandy topsoil</c:v>
                </c:pt>
              </c:strCache>
            </c:strRef>
          </c:cat>
          <c:val>
            <c:numRef>
              <c:f>'India reg'!$U$14:$W$14</c:f>
              <c:numCache>
                <c:formatCode>General</c:formatCode>
                <c:ptCount val="3"/>
                <c:pt idx="0">
                  <c:v>41.022094241668043</c:v>
                </c:pt>
                <c:pt idx="1">
                  <c:v>56.424802623642456</c:v>
                </c:pt>
                <c:pt idx="2">
                  <c:v>4.8389039033044492</c:v>
                </c:pt>
              </c:numCache>
            </c:numRef>
          </c:val>
          <c:extLst>
            <c:ext xmlns:c16="http://schemas.microsoft.com/office/drawing/2014/chart" uri="{C3380CC4-5D6E-409C-BE32-E72D297353CC}">
              <c16:uniqueId val="{0000000B-059C-4F1C-BEC8-970511D60A7C}"/>
            </c:ext>
          </c:extLst>
        </c:ser>
        <c:ser>
          <c:idx val="12"/>
          <c:order val="12"/>
          <c:tx>
            <c:strRef>
              <c:f>'India reg'!$A$15</c:f>
              <c:strCache>
                <c:ptCount val="1"/>
                <c:pt idx="0">
                  <c:v>Haryana</c:v>
                </c:pt>
              </c:strCache>
            </c:strRef>
          </c:tx>
          <c:invertIfNegative val="0"/>
          <c:cat>
            <c:strRef>
              <c:f>'India reg'!$U$1:$W$1</c:f>
              <c:strCache>
                <c:ptCount val="3"/>
                <c:pt idx="0">
                  <c:v>clayey topsoil: &gt;35%</c:v>
                </c:pt>
                <c:pt idx="1">
                  <c:v>loamy topsoil: &lt; 35% clay</c:v>
                </c:pt>
                <c:pt idx="2">
                  <c:v>sandy topsoil</c:v>
                </c:pt>
              </c:strCache>
            </c:strRef>
          </c:cat>
          <c:val>
            <c:numRef>
              <c:f>'India reg'!$U$15:$W$15</c:f>
              <c:numCache>
                <c:formatCode>General</c:formatCode>
                <c:ptCount val="3"/>
                <c:pt idx="0">
                  <c:v>15.861512872819274</c:v>
                </c:pt>
                <c:pt idx="1">
                  <c:v>76.711558022346424</c:v>
                </c:pt>
                <c:pt idx="2">
                  <c:v>6.8594661679892814</c:v>
                </c:pt>
              </c:numCache>
            </c:numRef>
          </c:val>
          <c:extLst>
            <c:ext xmlns:c16="http://schemas.microsoft.com/office/drawing/2014/chart" uri="{C3380CC4-5D6E-409C-BE32-E72D297353CC}">
              <c16:uniqueId val="{0000000C-059C-4F1C-BEC8-970511D60A7C}"/>
            </c:ext>
          </c:extLst>
        </c:ser>
        <c:ser>
          <c:idx val="13"/>
          <c:order val="13"/>
          <c:tx>
            <c:strRef>
              <c:f>'India reg'!$A$16</c:f>
              <c:strCache>
                <c:ptCount val="1"/>
                <c:pt idx="0">
                  <c:v>Himachal Pradesh</c:v>
                </c:pt>
              </c:strCache>
            </c:strRef>
          </c:tx>
          <c:invertIfNegative val="0"/>
          <c:cat>
            <c:strRef>
              <c:f>'India reg'!$U$1:$W$1</c:f>
              <c:strCache>
                <c:ptCount val="3"/>
                <c:pt idx="0">
                  <c:v>clayey topsoil: &gt;35%</c:v>
                </c:pt>
                <c:pt idx="1">
                  <c:v>loamy topsoil: &lt; 35% clay</c:v>
                </c:pt>
                <c:pt idx="2">
                  <c:v>sandy topsoil</c:v>
                </c:pt>
              </c:strCache>
            </c:strRef>
          </c:cat>
          <c:val>
            <c:numRef>
              <c:f>'India reg'!$U$16:$W$16</c:f>
              <c:numCache>
                <c:formatCode>General</c:formatCode>
                <c:ptCount val="3"/>
                <c:pt idx="0">
                  <c:v>20.065363857828597</c:v>
                </c:pt>
                <c:pt idx="1">
                  <c:v>70.484308086520215</c:v>
                </c:pt>
                <c:pt idx="2">
                  <c:v>7.0327122050615696</c:v>
                </c:pt>
              </c:numCache>
            </c:numRef>
          </c:val>
          <c:extLst>
            <c:ext xmlns:c16="http://schemas.microsoft.com/office/drawing/2014/chart" uri="{C3380CC4-5D6E-409C-BE32-E72D297353CC}">
              <c16:uniqueId val="{0000000D-059C-4F1C-BEC8-970511D60A7C}"/>
            </c:ext>
          </c:extLst>
        </c:ser>
        <c:ser>
          <c:idx val="14"/>
          <c:order val="14"/>
          <c:tx>
            <c:strRef>
              <c:f>'India reg'!$A$17</c:f>
              <c:strCache>
                <c:ptCount val="1"/>
                <c:pt idx="0">
                  <c:v>Jammu and Kashmir</c:v>
                </c:pt>
              </c:strCache>
            </c:strRef>
          </c:tx>
          <c:invertIfNegative val="0"/>
          <c:cat>
            <c:strRef>
              <c:f>'India reg'!$U$1:$W$1</c:f>
              <c:strCache>
                <c:ptCount val="3"/>
                <c:pt idx="0">
                  <c:v>clayey topsoil: &gt;35%</c:v>
                </c:pt>
                <c:pt idx="1">
                  <c:v>loamy topsoil: &lt; 35% clay</c:v>
                </c:pt>
                <c:pt idx="2">
                  <c:v>sandy topsoil</c:v>
                </c:pt>
              </c:strCache>
            </c:strRef>
          </c:cat>
          <c:val>
            <c:numRef>
              <c:f>'India reg'!$U$17:$W$17</c:f>
              <c:numCache>
                <c:formatCode>General</c:formatCode>
                <c:ptCount val="3"/>
                <c:pt idx="0">
                  <c:v>18.30564334865015</c:v>
                </c:pt>
                <c:pt idx="1">
                  <c:v>74.025489648266984</c:v>
                </c:pt>
                <c:pt idx="2">
                  <c:v>16.20057602149998</c:v>
                </c:pt>
              </c:numCache>
            </c:numRef>
          </c:val>
          <c:extLst>
            <c:ext xmlns:c16="http://schemas.microsoft.com/office/drawing/2014/chart" uri="{C3380CC4-5D6E-409C-BE32-E72D297353CC}">
              <c16:uniqueId val="{0000000E-059C-4F1C-BEC8-970511D60A7C}"/>
            </c:ext>
          </c:extLst>
        </c:ser>
        <c:ser>
          <c:idx val="15"/>
          <c:order val="15"/>
          <c:tx>
            <c:strRef>
              <c:f>'India reg'!$A$18</c:f>
              <c:strCache>
                <c:ptCount val="1"/>
                <c:pt idx="0">
                  <c:v>Jharkhand</c:v>
                </c:pt>
              </c:strCache>
            </c:strRef>
          </c:tx>
          <c:invertIfNegative val="0"/>
          <c:cat>
            <c:strRef>
              <c:f>'India reg'!$U$1:$W$1</c:f>
              <c:strCache>
                <c:ptCount val="3"/>
                <c:pt idx="0">
                  <c:v>clayey topsoil: &gt;35%</c:v>
                </c:pt>
                <c:pt idx="1">
                  <c:v>loamy topsoil: &lt; 35% clay</c:v>
                </c:pt>
                <c:pt idx="2">
                  <c:v>sandy topsoil</c:v>
                </c:pt>
              </c:strCache>
            </c:strRef>
          </c:cat>
          <c:val>
            <c:numRef>
              <c:f>'India reg'!$U$18:$W$18</c:f>
              <c:numCache>
                <c:formatCode>General</c:formatCode>
                <c:ptCount val="3"/>
                <c:pt idx="0">
                  <c:v>4.7686578864913312</c:v>
                </c:pt>
                <c:pt idx="1">
                  <c:v>73.989679636256184</c:v>
                </c:pt>
                <c:pt idx="2">
                  <c:v>11.088561834917742</c:v>
                </c:pt>
              </c:numCache>
            </c:numRef>
          </c:val>
          <c:extLst>
            <c:ext xmlns:c16="http://schemas.microsoft.com/office/drawing/2014/chart" uri="{C3380CC4-5D6E-409C-BE32-E72D297353CC}">
              <c16:uniqueId val="{0000000F-059C-4F1C-BEC8-970511D60A7C}"/>
            </c:ext>
          </c:extLst>
        </c:ser>
        <c:ser>
          <c:idx val="16"/>
          <c:order val="16"/>
          <c:tx>
            <c:strRef>
              <c:f>'India reg'!$A$19</c:f>
              <c:strCache>
                <c:ptCount val="1"/>
                <c:pt idx="0">
                  <c:v>Karnataka</c:v>
                </c:pt>
              </c:strCache>
            </c:strRef>
          </c:tx>
          <c:invertIfNegative val="0"/>
          <c:cat>
            <c:strRef>
              <c:f>'India reg'!$U$1:$W$1</c:f>
              <c:strCache>
                <c:ptCount val="3"/>
                <c:pt idx="0">
                  <c:v>clayey topsoil: &gt;35%</c:v>
                </c:pt>
                <c:pt idx="1">
                  <c:v>loamy topsoil: &lt; 35% clay</c:v>
                </c:pt>
                <c:pt idx="2">
                  <c:v>sandy topsoil</c:v>
                </c:pt>
              </c:strCache>
            </c:strRef>
          </c:cat>
          <c:val>
            <c:numRef>
              <c:f>'India reg'!$U$19:$W$19</c:f>
              <c:numCache>
                <c:formatCode>General</c:formatCode>
                <c:ptCount val="3"/>
                <c:pt idx="0">
                  <c:v>35.070127052993712</c:v>
                </c:pt>
                <c:pt idx="1">
                  <c:v>64.286467167196591</c:v>
                </c:pt>
                <c:pt idx="2">
                  <c:v>7.0712474728477206</c:v>
                </c:pt>
              </c:numCache>
            </c:numRef>
          </c:val>
          <c:extLst>
            <c:ext xmlns:c16="http://schemas.microsoft.com/office/drawing/2014/chart" uri="{C3380CC4-5D6E-409C-BE32-E72D297353CC}">
              <c16:uniqueId val="{00000010-059C-4F1C-BEC8-970511D60A7C}"/>
            </c:ext>
          </c:extLst>
        </c:ser>
        <c:ser>
          <c:idx val="17"/>
          <c:order val="17"/>
          <c:tx>
            <c:strRef>
              <c:f>'India reg'!$A$20</c:f>
              <c:strCache>
                <c:ptCount val="1"/>
                <c:pt idx="0">
                  <c:v>Kerala</c:v>
                </c:pt>
              </c:strCache>
            </c:strRef>
          </c:tx>
          <c:invertIfNegative val="0"/>
          <c:cat>
            <c:strRef>
              <c:f>'India reg'!$U$1:$W$1</c:f>
              <c:strCache>
                <c:ptCount val="3"/>
                <c:pt idx="0">
                  <c:v>clayey topsoil: &gt;35%</c:v>
                </c:pt>
                <c:pt idx="1">
                  <c:v>loamy topsoil: &lt; 35% clay</c:v>
                </c:pt>
                <c:pt idx="2">
                  <c:v>sandy topsoil</c:v>
                </c:pt>
              </c:strCache>
            </c:strRef>
          </c:cat>
          <c:val>
            <c:numRef>
              <c:f>'India reg'!$U$20:$W$20</c:f>
              <c:numCache>
                <c:formatCode>General</c:formatCode>
                <c:ptCount val="3"/>
                <c:pt idx="0">
                  <c:v>12.815079343152622</c:v>
                </c:pt>
                <c:pt idx="1">
                  <c:v>78.721971260386582</c:v>
                </c:pt>
                <c:pt idx="2">
                  <c:v>5.2853266623148407</c:v>
                </c:pt>
              </c:numCache>
            </c:numRef>
          </c:val>
          <c:extLst>
            <c:ext xmlns:c16="http://schemas.microsoft.com/office/drawing/2014/chart" uri="{C3380CC4-5D6E-409C-BE32-E72D297353CC}">
              <c16:uniqueId val="{00000011-059C-4F1C-BEC8-970511D60A7C}"/>
            </c:ext>
          </c:extLst>
        </c:ser>
        <c:ser>
          <c:idx val="18"/>
          <c:order val="18"/>
          <c:tx>
            <c:strRef>
              <c:f>'India reg'!$A$21</c:f>
              <c:strCache>
                <c:ptCount val="1"/>
                <c:pt idx="0">
                  <c:v>Lakshadweep</c:v>
                </c:pt>
              </c:strCache>
            </c:strRef>
          </c:tx>
          <c:invertIfNegative val="0"/>
          <c:cat>
            <c:strRef>
              <c:f>'India reg'!$U$1:$W$1</c:f>
              <c:strCache>
                <c:ptCount val="3"/>
                <c:pt idx="0">
                  <c:v>clayey topsoil: &gt;35%</c:v>
                </c:pt>
                <c:pt idx="1">
                  <c:v>loamy topsoil: &lt; 35% clay</c:v>
                </c:pt>
                <c:pt idx="2">
                  <c:v>sandy topsoil</c:v>
                </c:pt>
              </c:strCache>
            </c:strRef>
          </c:cat>
          <c:val>
            <c:numRef>
              <c:f>'India reg'!$U$21:$W$21</c:f>
              <c:numCache>
                <c:formatCode>General</c:formatCode>
                <c:ptCount val="3"/>
                <c:pt idx="2">
                  <c:v>0</c:v>
                </c:pt>
              </c:numCache>
            </c:numRef>
          </c:val>
          <c:extLst>
            <c:ext xmlns:c16="http://schemas.microsoft.com/office/drawing/2014/chart" uri="{C3380CC4-5D6E-409C-BE32-E72D297353CC}">
              <c16:uniqueId val="{00000012-059C-4F1C-BEC8-970511D60A7C}"/>
            </c:ext>
          </c:extLst>
        </c:ser>
        <c:ser>
          <c:idx val="19"/>
          <c:order val="19"/>
          <c:tx>
            <c:strRef>
              <c:f>'India reg'!$A$22</c:f>
              <c:strCache>
                <c:ptCount val="1"/>
                <c:pt idx="0">
                  <c:v>Madhya Pradesh</c:v>
                </c:pt>
              </c:strCache>
            </c:strRef>
          </c:tx>
          <c:invertIfNegative val="0"/>
          <c:cat>
            <c:strRef>
              <c:f>'India reg'!$U$1:$W$1</c:f>
              <c:strCache>
                <c:ptCount val="3"/>
                <c:pt idx="0">
                  <c:v>clayey topsoil: &gt;35%</c:v>
                </c:pt>
                <c:pt idx="1">
                  <c:v>loamy topsoil: &lt; 35% clay</c:v>
                </c:pt>
                <c:pt idx="2">
                  <c:v>sandy topsoil</c:v>
                </c:pt>
              </c:strCache>
            </c:strRef>
          </c:cat>
          <c:val>
            <c:numRef>
              <c:f>'India reg'!$U$22:$W$22</c:f>
              <c:numCache>
                <c:formatCode>General</c:formatCode>
                <c:ptCount val="3"/>
                <c:pt idx="0">
                  <c:v>64.496186304014671</c:v>
                </c:pt>
                <c:pt idx="1">
                  <c:v>25.358291623363353</c:v>
                </c:pt>
                <c:pt idx="2">
                  <c:v>7.2136058396820291</c:v>
                </c:pt>
              </c:numCache>
            </c:numRef>
          </c:val>
          <c:extLst>
            <c:ext xmlns:c16="http://schemas.microsoft.com/office/drawing/2014/chart" uri="{C3380CC4-5D6E-409C-BE32-E72D297353CC}">
              <c16:uniqueId val="{00000013-059C-4F1C-BEC8-970511D60A7C}"/>
            </c:ext>
          </c:extLst>
        </c:ser>
        <c:ser>
          <c:idx val="20"/>
          <c:order val="20"/>
          <c:tx>
            <c:strRef>
              <c:f>'India reg'!$A$23</c:f>
              <c:strCache>
                <c:ptCount val="1"/>
                <c:pt idx="0">
                  <c:v>Maharashtra</c:v>
                </c:pt>
              </c:strCache>
            </c:strRef>
          </c:tx>
          <c:invertIfNegative val="0"/>
          <c:cat>
            <c:strRef>
              <c:f>'India reg'!$U$1:$W$1</c:f>
              <c:strCache>
                <c:ptCount val="3"/>
                <c:pt idx="0">
                  <c:v>clayey topsoil: &gt;35%</c:v>
                </c:pt>
                <c:pt idx="1">
                  <c:v>loamy topsoil: &lt; 35% clay</c:v>
                </c:pt>
                <c:pt idx="2">
                  <c:v>sandy topsoil</c:v>
                </c:pt>
              </c:strCache>
            </c:strRef>
          </c:cat>
          <c:val>
            <c:numRef>
              <c:f>'India reg'!$U$23:$W$23</c:f>
              <c:numCache>
                <c:formatCode>General</c:formatCode>
                <c:ptCount val="3"/>
                <c:pt idx="0">
                  <c:v>59.8118991419487</c:v>
                </c:pt>
                <c:pt idx="1">
                  <c:v>39.252305887321469</c:v>
                </c:pt>
                <c:pt idx="2">
                  <c:v>6.0582958258686137</c:v>
                </c:pt>
              </c:numCache>
            </c:numRef>
          </c:val>
          <c:extLst>
            <c:ext xmlns:c16="http://schemas.microsoft.com/office/drawing/2014/chart" uri="{C3380CC4-5D6E-409C-BE32-E72D297353CC}">
              <c16:uniqueId val="{00000014-059C-4F1C-BEC8-970511D60A7C}"/>
            </c:ext>
          </c:extLst>
        </c:ser>
        <c:ser>
          <c:idx val="21"/>
          <c:order val="21"/>
          <c:tx>
            <c:strRef>
              <c:f>'India reg'!$A$24</c:f>
              <c:strCache>
                <c:ptCount val="1"/>
                <c:pt idx="0">
                  <c:v>Manipur</c:v>
                </c:pt>
              </c:strCache>
            </c:strRef>
          </c:tx>
          <c:invertIfNegative val="0"/>
          <c:cat>
            <c:strRef>
              <c:f>'India reg'!$U$1:$W$1</c:f>
              <c:strCache>
                <c:ptCount val="3"/>
                <c:pt idx="0">
                  <c:v>clayey topsoil: &gt;35%</c:v>
                </c:pt>
                <c:pt idx="1">
                  <c:v>loamy topsoil: &lt; 35% clay</c:v>
                </c:pt>
                <c:pt idx="2">
                  <c:v>sandy topsoil</c:v>
                </c:pt>
              </c:strCache>
            </c:strRef>
          </c:cat>
          <c:val>
            <c:numRef>
              <c:f>'India reg'!$U$24:$W$24</c:f>
              <c:numCache>
                <c:formatCode>General</c:formatCode>
                <c:ptCount val="3"/>
                <c:pt idx="0">
                  <c:v>19.488582042574357</c:v>
                </c:pt>
                <c:pt idx="1">
                  <c:v>80.51141795742565</c:v>
                </c:pt>
                <c:pt idx="2">
                  <c:v>7.1868852345197052</c:v>
                </c:pt>
              </c:numCache>
            </c:numRef>
          </c:val>
          <c:extLst>
            <c:ext xmlns:c16="http://schemas.microsoft.com/office/drawing/2014/chart" uri="{C3380CC4-5D6E-409C-BE32-E72D297353CC}">
              <c16:uniqueId val="{00000015-059C-4F1C-BEC8-970511D60A7C}"/>
            </c:ext>
          </c:extLst>
        </c:ser>
        <c:ser>
          <c:idx val="22"/>
          <c:order val="22"/>
          <c:tx>
            <c:strRef>
              <c:f>'India reg'!$A$25</c:f>
              <c:strCache>
                <c:ptCount val="1"/>
                <c:pt idx="0">
                  <c:v>Meghalaya</c:v>
                </c:pt>
              </c:strCache>
            </c:strRef>
          </c:tx>
          <c:invertIfNegative val="0"/>
          <c:cat>
            <c:strRef>
              <c:f>'India reg'!$U$1:$W$1</c:f>
              <c:strCache>
                <c:ptCount val="3"/>
                <c:pt idx="0">
                  <c:v>clayey topsoil: &gt;35%</c:v>
                </c:pt>
                <c:pt idx="1">
                  <c:v>loamy topsoil: &lt; 35% clay</c:v>
                </c:pt>
                <c:pt idx="2">
                  <c:v>sandy topsoil</c:v>
                </c:pt>
              </c:strCache>
            </c:strRef>
          </c:cat>
          <c:val>
            <c:numRef>
              <c:f>'India reg'!$U$25:$W$25</c:f>
              <c:numCache>
                <c:formatCode>General</c:formatCode>
                <c:ptCount val="3"/>
                <c:pt idx="0">
                  <c:v>13.879079514422175</c:v>
                </c:pt>
                <c:pt idx="1">
                  <c:v>86.119790398419838</c:v>
                </c:pt>
                <c:pt idx="2">
                  <c:v>4.8099928876244666</c:v>
                </c:pt>
              </c:numCache>
            </c:numRef>
          </c:val>
          <c:extLst>
            <c:ext xmlns:c16="http://schemas.microsoft.com/office/drawing/2014/chart" uri="{C3380CC4-5D6E-409C-BE32-E72D297353CC}">
              <c16:uniqueId val="{00000016-059C-4F1C-BEC8-970511D60A7C}"/>
            </c:ext>
          </c:extLst>
        </c:ser>
        <c:ser>
          <c:idx val="23"/>
          <c:order val="23"/>
          <c:tx>
            <c:strRef>
              <c:f>'India reg'!$A$26</c:f>
              <c:strCache>
                <c:ptCount val="1"/>
                <c:pt idx="0">
                  <c:v>Mizoram</c:v>
                </c:pt>
              </c:strCache>
            </c:strRef>
          </c:tx>
          <c:invertIfNegative val="0"/>
          <c:cat>
            <c:strRef>
              <c:f>'India reg'!$U$1:$W$1</c:f>
              <c:strCache>
                <c:ptCount val="3"/>
                <c:pt idx="0">
                  <c:v>clayey topsoil: &gt;35%</c:v>
                </c:pt>
                <c:pt idx="1">
                  <c:v>loamy topsoil: &lt; 35% clay</c:v>
                </c:pt>
                <c:pt idx="2">
                  <c:v>sandy topsoil</c:v>
                </c:pt>
              </c:strCache>
            </c:strRef>
          </c:cat>
          <c:val>
            <c:numRef>
              <c:f>'India reg'!$U$26:$W$26</c:f>
              <c:numCache>
                <c:formatCode>General</c:formatCode>
                <c:ptCount val="3"/>
                <c:pt idx="0">
                  <c:v>11.195955302324309</c:v>
                </c:pt>
                <c:pt idx="1">
                  <c:v>88.804044697675693</c:v>
                </c:pt>
                <c:pt idx="2">
                  <c:v>12.266672429026409</c:v>
                </c:pt>
              </c:numCache>
            </c:numRef>
          </c:val>
          <c:extLst>
            <c:ext xmlns:c16="http://schemas.microsoft.com/office/drawing/2014/chart" uri="{C3380CC4-5D6E-409C-BE32-E72D297353CC}">
              <c16:uniqueId val="{00000017-059C-4F1C-BEC8-970511D60A7C}"/>
            </c:ext>
          </c:extLst>
        </c:ser>
        <c:ser>
          <c:idx val="24"/>
          <c:order val="24"/>
          <c:tx>
            <c:strRef>
              <c:f>'India reg'!$A$27</c:f>
              <c:strCache>
                <c:ptCount val="1"/>
                <c:pt idx="0">
                  <c:v>Nagaland</c:v>
                </c:pt>
              </c:strCache>
            </c:strRef>
          </c:tx>
          <c:invertIfNegative val="0"/>
          <c:cat>
            <c:strRef>
              <c:f>'India reg'!$U$1:$W$1</c:f>
              <c:strCache>
                <c:ptCount val="3"/>
                <c:pt idx="0">
                  <c:v>clayey topsoil: &gt;35%</c:v>
                </c:pt>
                <c:pt idx="1">
                  <c:v>loamy topsoil: &lt; 35% clay</c:v>
                </c:pt>
                <c:pt idx="2">
                  <c:v>sandy topsoil</c:v>
                </c:pt>
              </c:strCache>
            </c:strRef>
          </c:cat>
          <c:val>
            <c:numRef>
              <c:f>'India reg'!$U$27:$W$27</c:f>
              <c:numCache>
                <c:formatCode>General</c:formatCode>
                <c:ptCount val="3"/>
                <c:pt idx="0">
                  <c:v>23.637743979728086</c:v>
                </c:pt>
                <c:pt idx="1">
                  <c:v>76.362256020271914</c:v>
                </c:pt>
                <c:pt idx="2">
                  <c:v>3.7506500260010398</c:v>
                </c:pt>
              </c:numCache>
            </c:numRef>
          </c:val>
          <c:extLst>
            <c:ext xmlns:c16="http://schemas.microsoft.com/office/drawing/2014/chart" uri="{C3380CC4-5D6E-409C-BE32-E72D297353CC}">
              <c16:uniqueId val="{00000018-059C-4F1C-BEC8-970511D60A7C}"/>
            </c:ext>
          </c:extLst>
        </c:ser>
        <c:ser>
          <c:idx val="25"/>
          <c:order val="25"/>
          <c:tx>
            <c:strRef>
              <c:f>'India reg'!$A$28</c:f>
              <c:strCache>
                <c:ptCount val="1"/>
                <c:pt idx="0">
                  <c:v>Orissa</c:v>
                </c:pt>
              </c:strCache>
            </c:strRef>
          </c:tx>
          <c:invertIfNegative val="0"/>
          <c:cat>
            <c:strRef>
              <c:f>'India reg'!$U$1:$W$1</c:f>
              <c:strCache>
                <c:ptCount val="3"/>
                <c:pt idx="0">
                  <c:v>clayey topsoil: &gt;35%</c:v>
                </c:pt>
                <c:pt idx="1">
                  <c:v>loamy topsoil: &lt; 35% clay</c:v>
                </c:pt>
                <c:pt idx="2">
                  <c:v>sandy topsoil</c:v>
                </c:pt>
              </c:strCache>
            </c:strRef>
          </c:cat>
          <c:val>
            <c:numRef>
              <c:f>'India reg'!$U$28:$W$28</c:f>
              <c:numCache>
                <c:formatCode>General</c:formatCode>
                <c:ptCount val="3"/>
                <c:pt idx="0">
                  <c:v>12.717280044552481</c:v>
                </c:pt>
                <c:pt idx="1">
                  <c:v>49.804092673105515</c:v>
                </c:pt>
                <c:pt idx="2">
                  <c:v>7.5104238241345325</c:v>
                </c:pt>
              </c:numCache>
            </c:numRef>
          </c:val>
          <c:extLst>
            <c:ext xmlns:c16="http://schemas.microsoft.com/office/drawing/2014/chart" uri="{C3380CC4-5D6E-409C-BE32-E72D297353CC}">
              <c16:uniqueId val="{00000019-059C-4F1C-BEC8-970511D60A7C}"/>
            </c:ext>
          </c:extLst>
        </c:ser>
        <c:ser>
          <c:idx val="26"/>
          <c:order val="26"/>
          <c:tx>
            <c:strRef>
              <c:f>'India reg'!$A$29</c:f>
              <c:strCache>
                <c:ptCount val="1"/>
                <c:pt idx="0">
                  <c:v>Puducherry</c:v>
                </c:pt>
              </c:strCache>
            </c:strRef>
          </c:tx>
          <c:invertIfNegative val="0"/>
          <c:cat>
            <c:strRef>
              <c:f>'India reg'!$U$1:$W$1</c:f>
              <c:strCache>
                <c:ptCount val="3"/>
                <c:pt idx="0">
                  <c:v>clayey topsoil: &gt;35%</c:v>
                </c:pt>
                <c:pt idx="1">
                  <c:v>loamy topsoil: &lt; 35% clay</c:v>
                </c:pt>
                <c:pt idx="2">
                  <c:v>sandy topsoil</c:v>
                </c:pt>
              </c:strCache>
            </c:strRef>
          </c:cat>
          <c:val>
            <c:numRef>
              <c:f>'India reg'!$U$29:$W$29</c:f>
              <c:numCache>
                <c:formatCode>General</c:formatCode>
                <c:ptCount val="3"/>
                <c:pt idx="0">
                  <c:v>1.8290231446267522</c:v>
                </c:pt>
                <c:pt idx="1">
                  <c:v>82.316092578507011</c:v>
                </c:pt>
                <c:pt idx="2">
                  <c:v>13.893157289040403</c:v>
                </c:pt>
              </c:numCache>
            </c:numRef>
          </c:val>
          <c:extLst>
            <c:ext xmlns:c16="http://schemas.microsoft.com/office/drawing/2014/chart" uri="{C3380CC4-5D6E-409C-BE32-E72D297353CC}">
              <c16:uniqueId val="{0000001A-059C-4F1C-BEC8-970511D60A7C}"/>
            </c:ext>
          </c:extLst>
        </c:ser>
        <c:ser>
          <c:idx val="27"/>
          <c:order val="27"/>
          <c:tx>
            <c:strRef>
              <c:f>'India reg'!$A$30</c:f>
              <c:strCache>
                <c:ptCount val="1"/>
                <c:pt idx="0">
                  <c:v>Punjab</c:v>
                </c:pt>
              </c:strCache>
            </c:strRef>
          </c:tx>
          <c:invertIfNegative val="0"/>
          <c:cat>
            <c:strRef>
              <c:f>'India reg'!$U$1:$W$1</c:f>
              <c:strCache>
                <c:ptCount val="3"/>
                <c:pt idx="0">
                  <c:v>clayey topsoil: &gt;35%</c:v>
                </c:pt>
                <c:pt idx="1">
                  <c:v>loamy topsoil: &lt; 35% clay</c:v>
                </c:pt>
                <c:pt idx="2">
                  <c:v>sandy topsoil</c:v>
                </c:pt>
              </c:strCache>
            </c:strRef>
          </c:cat>
          <c:val>
            <c:numRef>
              <c:f>'India reg'!$U$30:$W$30</c:f>
              <c:numCache>
                <c:formatCode>General</c:formatCode>
                <c:ptCount val="3"/>
                <c:pt idx="0">
                  <c:v>8.9700414494095551</c:v>
                </c:pt>
                <c:pt idx="1">
                  <c:v>88.61504889860359</c:v>
                </c:pt>
                <c:pt idx="2">
                  <c:v>6.9615006409971913</c:v>
                </c:pt>
              </c:numCache>
            </c:numRef>
          </c:val>
          <c:extLst>
            <c:ext xmlns:c16="http://schemas.microsoft.com/office/drawing/2014/chart" uri="{C3380CC4-5D6E-409C-BE32-E72D297353CC}">
              <c16:uniqueId val="{0000001B-059C-4F1C-BEC8-970511D60A7C}"/>
            </c:ext>
          </c:extLst>
        </c:ser>
        <c:ser>
          <c:idx val="28"/>
          <c:order val="28"/>
          <c:tx>
            <c:strRef>
              <c:f>'India reg'!$A$31</c:f>
              <c:strCache>
                <c:ptCount val="1"/>
                <c:pt idx="0">
                  <c:v>Rajasthan</c:v>
                </c:pt>
              </c:strCache>
            </c:strRef>
          </c:tx>
          <c:invertIfNegative val="0"/>
          <c:cat>
            <c:strRef>
              <c:f>'India reg'!$U$1:$W$1</c:f>
              <c:strCache>
                <c:ptCount val="3"/>
                <c:pt idx="0">
                  <c:v>clayey topsoil: &gt;35%</c:v>
                </c:pt>
                <c:pt idx="1">
                  <c:v>loamy topsoil: &lt; 35% clay</c:v>
                </c:pt>
                <c:pt idx="2">
                  <c:v>sandy topsoil</c:v>
                </c:pt>
              </c:strCache>
            </c:strRef>
          </c:cat>
          <c:val>
            <c:numRef>
              <c:f>'India reg'!$U$31:$W$31</c:f>
              <c:numCache>
                <c:formatCode>General</c:formatCode>
                <c:ptCount val="3"/>
                <c:pt idx="0">
                  <c:v>18.634373111474918</c:v>
                </c:pt>
                <c:pt idx="1">
                  <c:v>67.986601783057395</c:v>
                </c:pt>
                <c:pt idx="2">
                  <c:v>6.8520091839543937</c:v>
                </c:pt>
              </c:numCache>
            </c:numRef>
          </c:val>
          <c:extLst>
            <c:ext xmlns:c16="http://schemas.microsoft.com/office/drawing/2014/chart" uri="{C3380CC4-5D6E-409C-BE32-E72D297353CC}">
              <c16:uniqueId val="{0000001C-059C-4F1C-BEC8-970511D60A7C}"/>
            </c:ext>
          </c:extLst>
        </c:ser>
        <c:ser>
          <c:idx val="29"/>
          <c:order val="29"/>
          <c:tx>
            <c:strRef>
              <c:f>'India reg'!$A$32</c:f>
              <c:strCache>
                <c:ptCount val="1"/>
                <c:pt idx="0">
                  <c:v>Sikkim</c:v>
                </c:pt>
              </c:strCache>
            </c:strRef>
          </c:tx>
          <c:invertIfNegative val="0"/>
          <c:cat>
            <c:strRef>
              <c:f>'India reg'!$U$1:$W$1</c:f>
              <c:strCache>
                <c:ptCount val="3"/>
                <c:pt idx="0">
                  <c:v>clayey topsoil: &gt;35%</c:v>
                </c:pt>
                <c:pt idx="1">
                  <c:v>loamy topsoil: &lt; 35% clay</c:v>
                </c:pt>
                <c:pt idx="2">
                  <c:v>sandy topsoil</c:v>
                </c:pt>
              </c:strCache>
            </c:strRef>
          </c:cat>
          <c:val>
            <c:numRef>
              <c:f>'India reg'!$U$32:$W$32</c:f>
              <c:numCache>
                <c:formatCode>General</c:formatCode>
                <c:ptCount val="3"/>
                <c:pt idx="0">
                  <c:v>0</c:v>
                </c:pt>
                <c:pt idx="1">
                  <c:v>87.419394316453904</c:v>
                </c:pt>
                <c:pt idx="2">
                  <c:v>8.7868039867640402</c:v>
                </c:pt>
              </c:numCache>
            </c:numRef>
          </c:val>
          <c:extLst>
            <c:ext xmlns:c16="http://schemas.microsoft.com/office/drawing/2014/chart" uri="{C3380CC4-5D6E-409C-BE32-E72D297353CC}">
              <c16:uniqueId val="{0000001D-059C-4F1C-BEC8-970511D60A7C}"/>
            </c:ext>
          </c:extLst>
        </c:ser>
        <c:ser>
          <c:idx val="30"/>
          <c:order val="30"/>
          <c:tx>
            <c:strRef>
              <c:f>'India reg'!$A$33</c:f>
              <c:strCache>
                <c:ptCount val="1"/>
                <c:pt idx="0">
                  <c:v>Tamil Nadu</c:v>
                </c:pt>
              </c:strCache>
            </c:strRef>
          </c:tx>
          <c:invertIfNegative val="0"/>
          <c:cat>
            <c:strRef>
              <c:f>'India reg'!$U$1:$W$1</c:f>
              <c:strCache>
                <c:ptCount val="3"/>
                <c:pt idx="0">
                  <c:v>clayey topsoil: &gt;35%</c:v>
                </c:pt>
                <c:pt idx="1">
                  <c:v>loamy topsoil: &lt; 35% clay</c:v>
                </c:pt>
                <c:pt idx="2">
                  <c:v>sandy topsoil</c:v>
                </c:pt>
              </c:strCache>
            </c:strRef>
          </c:cat>
          <c:val>
            <c:numRef>
              <c:f>'India reg'!$U$33:$W$33</c:f>
              <c:numCache>
                <c:formatCode>General</c:formatCode>
                <c:ptCount val="3"/>
                <c:pt idx="0">
                  <c:v>22.393264251045519</c:v>
                </c:pt>
                <c:pt idx="1">
                  <c:v>66.917558730773933</c:v>
                </c:pt>
                <c:pt idx="2">
                  <c:v>5.7562100701378265</c:v>
                </c:pt>
              </c:numCache>
            </c:numRef>
          </c:val>
          <c:extLst>
            <c:ext xmlns:c16="http://schemas.microsoft.com/office/drawing/2014/chart" uri="{C3380CC4-5D6E-409C-BE32-E72D297353CC}">
              <c16:uniqueId val="{0000001E-059C-4F1C-BEC8-970511D60A7C}"/>
            </c:ext>
          </c:extLst>
        </c:ser>
        <c:ser>
          <c:idx val="31"/>
          <c:order val="31"/>
          <c:tx>
            <c:strRef>
              <c:f>'India reg'!$A$34</c:f>
              <c:strCache>
                <c:ptCount val="1"/>
                <c:pt idx="0">
                  <c:v>Tripura</c:v>
                </c:pt>
              </c:strCache>
            </c:strRef>
          </c:tx>
          <c:invertIfNegative val="0"/>
          <c:cat>
            <c:strRef>
              <c:f>'India reg'!$U$1:$W$1</c:f>
              <c:strCache>
                <c:ptCount val="3"/>
                <c:pt idx="0">
                  <c:v>clayey topsoil: &gt;35%</c:v>
                </c:pt>
                <c:pt idx="1">
                  <c:v>loamy topsoil: &lt; 35% clay</c:v>
                </c:pt>
                <c:pt idx="2">
                  <c:v>sandy topsoil</c:v>
                </c:pt>
              </c:strCache>
            </c:strRef>
          </c:cat>
          <c:val>
            <c:numRef>
              <c:f>'India reg'!$U$34:$W$34</c:f>
              <c:numCache>
                <c:formatCode>General</c:formatCode>
                <c:ptCount val="3"/>
                <c:pt idx="0">
                  <c:v>0</c:v>
                </c:pt>
                <c:pt idx="1">
                  <c:v>90.251936568254891</c:v>
                </c:pt>
                <c:pt idx="2">
                  <c:v>1.7328018415799089</c:v>
                </c:pt>
              </c:numCache>
            </c:numRef>
          </c:val>
          <c:extLst>
            <c:ext xmlns:c16="http://schemas.microsoft.com/office/drawing/2014/chart" uri="{C3380CC4-5D6E-409C-BE32-E72D297353CC}">
              <c16:uniqueId val="{0000001F-059C-4F1C-BEC8-970511D60A7C}"/>
            </c:ext>
          </c:extLst>
        </c:ser>
        <c:ser>
          <c:idx val="32"/>
          <c:order val="32"/>
          <c:tx>
            <c:strRef>
              <c:f>'India reg'!$A$35</c:f>
              <c:strCache>
                <c:ptCount val="1"/>
                <c:pt idx="0">
                  <c:v>Uttar Pradesh</c:v>
                </c:pt>
              </c:strCache>
            </c:strRef>
          </c:tx>
          <c:invertIfNegative val="0"/>
          <c:cat>
            <c:strRef>
              <c:f>'India reg'!$U$1:$W$1</c:f>
              <c:strCache>
                <c:ptCount val="3"/>
                <c:pt idx="0">
                  <c:v>clayey topsoil: &gt;35%</c:v>
                </c:pt>
                <c:pt idx="1">
                  <c:v>loamy topsoil: &lt; 35% clay</c:v>
                </c:pt>
                <c:pt idx="2">
                  <c:v>sandy topsoil</c:v>
                </c:pt>
              </c:strCache>
            </c:strRef>
          </c:cat>
          <c:val>
            <c:numRef>
              <c:f>'India reg'!$U$35:$W$35</c:f>
              <c:numCache>
                <c:formatCode>General</c:formatCode>
                <c:ptCount val="3"/>
                <c:pt idx="0">
                  <c:v>3.3504671376255946</c:v>
                </c:pt>
                <c:pt idx="1">
                  <c:v>88.813795058985605</c:v>
                </c:pt>
                <c:pt idx="2">
                  <c:v>8.5912452569913746</c:v>
                </c:pt>
              </c:numCache>
            </c:numRef>
          </c:val>
          <c:extLst>
            <c:ext xmlns:c16="http://schemas.microsoft.com/office/drawing/2014/chart" uri="{C3380CC4-5D6E-409C-BE32-E72D297353CC}">
              <c16:uniqueId val="{00000020-059C-4F1C-BEC8-970511D60A7C}"/>
            </c:ext>
          </c:extLst>
        </c:ser>
        <c:ser>
          <c:idx val="33"/>
          <c:order val="33"/>
          <c:tx>
            <c:strRef>
              <c:f>'India reg'!$A$36</c:f>
              <c:strCache>
                <c:ptCount val="1"/>
                <c:pt idx="0">
                  <c:v>Uttaranchal</c:v>
                </c:pt>
              </c:strCache>
            </c:strRef>
          </c:tx>
          <c:invertIfNegative val="0"/>
          <c:cat>
            <c:strRef>
              <c:f>'India reg'!$U$1:$W$1</c:f>
              <c:strCache>
                <c:ptCount val="3"/>
                <c:pt idx="0">
                  <c:v>clayey topsoil: &gt;35%</c:v>
                </c:pt>
                <c:pt idx="1">
                  <c:v>loamy topsoil: &lt; 35% clay</c:v>
                </c:pt>
                <c:pt idx="2">
                  <c:v>sandy topsoil</c:v>
                </c:pt>
              </c:strCache>
            </c:strRef>
          </c:cat>
          <c:val>
            <c:numRef>
              <c:f>'India reg'!$U$36:$W$36</c:f>
              <c:numCache>
                <c:formatCode>General</c:formatCode>
                <c:ptCount val="3"/>
                <c:pt idx="0">
                  <c:v>32.637151332146573</c:v>
                </c:pt>
                <c:pt idx="1">
                  <c:v>62.327480409778801</c:v>
                </c:pt>
                <c:pt idx="2">
                  <c:v>9.602339427835032</c:v>
                </c:pt>
              </c:numCache>
            </c:numRef>
          </c:val>
          <c:extLst>
            <c:ext xmlns:c16="http://schemas.microsoft.com/office/drawing/2014/chart" uri="{C3380CC4-5D6E-409C-BE32-E72D297353CC}">
              <c16:uniqueId val="{00000021-059C-4F1C-BEC8-970511D60A7C}"/>
            </c:ext>
          </c:extLst>
        </c:ser>
        <c:ser>
          <c:idx val="34"/>
          <c:order val="34"/>
          <c:tx>
            <c:strRef>
              <c:f>'India reg'!$A$37</c:f>
              <c:strCache>
                <c:ptCount val="1"/>
                <c:pt idx="0">
                  <c:v>West Bengal</c:v>
                </c:pt>
              </c:strCache>
            </c:strRef>
          </c:tx>
          <c:invertIfNegative val="0"/>
          <c:cat>
            <c:strRef>
              <c:f>'India reg'!$U$1:$W$1</c:f>
              <c:strCache>
                <c:ptCount val="3"/>
                <c:pt idx="0">
                  <c:v>clayey topsoil: &gt;35%</c:v>
                </c:pt>
                <c:pt idx="1">
                  <c:v>loamy topsoil: &lt; 35% clay</c:v>
                </c:pt>
                <c:pt idx="2">
                  <c:v>sandy topsoil</c:v>
                </c:pt>
              </c:strCache>
            </c:strRef>
          </c:cat>
          <c:val>
            <c:numRef>
              <c:f>'India reg'!$U$37:$W$37</c:f>
              <c:numCache>
                <c:formatCode>General</c:formatCode>
                <c:ptCount val="3"/>
                <c:pt idx="0">
                  <c:v>13.512788641544226</c:v>
                </c:pt>
                <c:pt idx="1">
                  <c:v>75.665977753084078</c:v>
                </c:pt>
                <c:pt idx="2">
                  <c:v>4.710989988765407</c:v>
                </c:pt>
              </c:numCache>
            </c:numRef>
          </c:val>
          <c:extLst>
            <c:ext xmlns:c16="http://schemas.microsoft.com/office/drawing/2014/chart" uri="{C3380CC4-5D6E-409C-BE32-E72D297353CC}">
              <c16:uniqueId val="{00000022-059C-4F1C-BEC8-970511D60A7C}"/>
            </c:ext>
          </c:extLst>
        </c:ser>
        <c:dLbls>
          <c:showLegendKey val="0"/>
          <c:showVal val="0"/>
          <c:showCatName val="0"/>
          <c:showSerName val="0"/>
          <c:showPercent val="0"/>
          <c:showBubbleSize val="0"/>
        </c:dLbls>
        <c:gapWidth val="150"/>
        <c:axId val="161066240"/>
        <c:axId val="161066800"/>
      </c:barChart>
      <c:catAx>
        <c:axId val="161066240"/>
        <c:scaling>
          <c:orientation val="minMax"/>
        </c:scaling>
        <c:delete val="0"/>
        <c:axPos val="b"/>
        <c:numFmt formatCode="General" sourceLinked="0"/>
        <c:majorTickMark val="out"/>
        <c:minorTickMark val="none"/>
        <c:tickLblPos val="nextTo"/>
        <c:crossAx val="161066800"/>
        <c:crosses val="autoZero"/>
        <c:auto val="0"/>
        <c:lblAlgn val="ctr"/>
        <c:lblOffset val="100"/>
        <c:noMultiLvlLbl val="0"/>
      </c:catAx>
      <c:valAx>
        <c:axId val="161066800"/>
        <c:scaling>
          <c:orientation val="minMax"/>
          <c:max val="100"/>
        </c:scaling>
        <c:delete val="0"/>
        <c:axPos val="l"/>
        <c:majorGridlines/>
        <c:title>
          <c:tx>
            <c:rich>
              <a:bodyPr/>
              <a:lstStyle/>
              <a:p>
                <a:pPr>
                  <a:defRPr/>
                </a:pPr>
                <a:r>
                  <a:rPr lang="en-US"/>
                  <a:t>Percent</a:t>
                </a:r>
              </a:p>
            </c:rich>
          </c:tx>
          <c:overlay val="0"/>
        </c:title>
        <c:numFmt formatCode="General" sourceLinked="1"/>
        <c:majorTickMark val="out"/>
        <c:minorTickMark val="none"/>
        <c:tickLblPos val="nextTo"/>
        <c:crossAx val="161066240"/>
        <c:crosses val="autoZero"/>
        <c:crossBetween val="between"/>
      </c:valAx>
    </c:plotArea>
    <c:legend>
      <c:legendPos val="t"/>
      <c:layout>
        <c:manualLayout>
          <c:xMode val="edge"/>
          <c:yMode val="edge"/>
          <c:x val="7.1274084721355671E-2"/>
          <c:y val="8.016268698120052E-2"/>
          <c:w val="0.85611437988506212"/>
          <c:h val="0.14958803320316669"/>
        </c:manualLayout>
      </c:layout>
      <c:overlay val="0"/>
    </c:legend>
    <c:plotVisOnly val="1"/>
    <c:dispBlanksAs val="gap"/>
    <c:showDLblsOverMax val="0"/>
  </c:chart>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a:pPr>
            <a:r>
              <a:rPr lang="en-US" dirty="0"/>
              <a:t>China Sanchez Soil Characteristics</a:t>
            </a:r>
          </a:p>
        </c:rich>
      </c:tx>
      <c:overlay val="0"/>
    </c:title>
    <c:autoTitleDeleted val="0"/>
    <c:plotArea>
      <c:layout>
        <c:manualLayout>
          <c:layoutTarget val="inner"/>
          <c:xMode val="edge"/>
          <c:yMode val="edge"/>
          <c:x val="0.16874550875315342"/>
          <c:y val="5.7126586324001673E-2"/>
          <c:w val="0.81168604733469807"/>
          <c:h val="0.87439975916988866"/>
        </c:manualLayout>
      </c:layout>
      <c:barChart>
        <c:barDir val="bar"/>
        <c:grouping val="clustered"/>
        <c:varyColors val="0"/>
        <c:ser>
          <c:idx val="0"/>
          <c:order val="0"/>
          <c:tx>
            <c:strRef>
              <c:f>China!$A$2</c:f>
              <c:strCache>
                <c:ptCount val="1"/>
                <c:pt idx="0">
                  <c:v>China</c:v>
                </c:pt>
              </c:strCache>
            </c:strRef>
          </c:tx>
          <c:invertIfNegative val="0"/>
          <c:cat>
            <c:strRef>
              <c:f>China!$E$1:$AB$1</c:f>
              <c:strCache>
                <c:ptCount val="24"/>
                <c:pt idx="0">
                  <c:v>Irrigation</c:v>
                </c:pt>
                <c:pt idx="1">
                  <c:v>Aluminum toxicity</c:v>
                </c:pt>
                <c:pt idx="2">
                  <c:v>Calcareous reaction</c:v>
                </c:pt>
                <c:pt idx="3">
                  <c:v>Salinity</c:v>
                </c:pt>
                <c:pt idx="4">
                  <c:v>Sulfidic soils</c:v>
                </c:pt>
                <c:pt idx="5">
                  <c:v>Soil moisture stress </c:v>
                </c:pt>
                <c:pt idx="6">
                  <c:v>aridic or torric</c:v>
                </c:pt>
                <c:pt idx="7">
                  <c:v>High leaching potential </c:v>
                </c:pt>
                <c:pt idx="8">
                  <c:v>Waterlogging </c:v>
                </c:pt>
                <c:pt idx="9">
                  <c:v>High phosphorus fixation </c:v>
                </c:pt>
                <c:pt idx="10">
                  <c:v>Alkalinity </c:v>
                </c:pt>
                <c:pt idx="11">
                  <c:v>cryic and frigid ( &lt; 8 jC mean annual)</c:v>
                </c:pt>
                <c:pt idx="12">
                  <c:v>permafrost </c:v>
                </c:pt>
                <c:pt idx="13">
                  <c:v>Cracking clays</c:v>
                </c:pt>
                <c:pt idx="14">
                  <c:v>Amorphous</c:v>
                </c:pt>
                <c:pt idx="15">
                  <c:v>volcanic soils </c:v>
                </c:pt>
                <c:pt idx="16">
                  <c:v>clayey subsoil</c:v>
                </c:pt>
                <c:pt idx="17">
                  <c:v>clayey topsoil: &gt;35%</c:v>
                </c:pt>
                <c:pt idx="18">
                  <c:v>Loamy subsoil</c:v>
                </c:pt>
                <c:pt idx="19">
                  <c:v>loamy topsoil: &lt; 35% clay</c:v>
                </c:pt>
                <c:pt idx="20">
                  <c:v>organic soil: &gt;12% </c:v>
                </c:pt>
                <c:pt idx="21">
                  <c:v>rock </c:v>
                </c:pt>
                <c:pt idx="22">
                  <c:v>sandy subsoil</c:v>
                </c:pt>
                <c:pt idx="23">
                  <c:v>sandy topsoil</c:v>
                </c:pt>
              </c:strCache>
            </c:strRef>
          </c:cat>
          <c:val>
            <c:numRef>
              <c:f>China!$E$2:$AB$2</c:f>
              <c:numCache>
                <c:formatCode>General</c:formatCode>
                <c:ptCount val="24"/>
                <c:pt idx="0">
                  <c:v>42.162288103333331</c:v>
                </c:pt>
                <c:pt idx="1">
                  <c:v>14.807490368305109</c:v>
                </c:pt>
                <c:pt idx="2">
                  <c:v>17.275799555954436</c:v>
                </c:pt>
                <c:pt idx="3">
                  <c:v>3.997949048621436</c:v>
                </c:pt>
                <c:pt idx="4">
                  <c:v>0.19817814557288252</c:v>
                </c:pt>
                <c:pt idx="5">
                  <c:v>10.172815456582498</c:v>
                </c:pt>
                <c:pt idx="6">
                  <c:v>5.8046498582712536</c:v>
                </c:pt>
                <c:pt idx="7">
                  <c:v>4.7529993220052628E-2</c:v>
                </c:pt>
                <c:pt idx="8">
                  <c:v>29.091889270963861</c:v>
                </c:pt>
                <c:pt idx="9">
                  <c:v>13.19645149617009</c:v>
                </c:pt>
                <c:pt idx="10">
                  <c:v>8.9954805493162787E-2</c:v>
                </c:pt>
                <c:pt idx="11">
                  <c:v>10.645609777170769</c:v>
                </c:pt>
                <c:pt idx="12">
                  <c:v>2.1965288078470007</c:v>
                </c:pt>
                <c:pt idx="13">
                  <c:v>2.560605422049548</c:v>
                </c:pt>
                <c:pt idx="14">
                  <c:v>0</c:v>
                </c:pt>
                <c:pt idx="15">
                  <c:v>20.379620589839366</c:v>
                </c:pt>
                <c:pt idx="16">
                  <c:v>8.3587182597941965</c:v>
                </c:pt>
                <c:pt idx="17">
                  <c:v>29.597756751466111</c:v>
                </c:pt>
                <c:pt idx="18">
                  <c:v>0.14258997966015791</c:v>
                </c:pt>
                <c:pt idx="19">
                  <c:v>64.623948995574295</c:v>
                </c:pt>
                <c:pt idx="20">
                  <c:v>0.13306817096493537</c:v>
                </c:pt>
                <c:pt idx="21">
                  <c:v>16.584398836783329</c:v>
                </c:pt>
                <c:pt idx="22">
                  <c:v>1.3868828647073637</c:v>
                </c:pt>
                <c:pt idx="23">
                  <c:v>1.5294728443675218</c:v>
                </c:pt>
              </c:numCache>
            </c:numRef>
          </c:val>
          <c:extLst>
            <c:ext xmlns:c16="http://schemas.microsoft.com/office/drawing/2014/chart" uri="{C3380CC4-5D6E-409C-BE32-E72D297353CC}">
              <c16:uniqueId val="{00000000-06B3-47DD-85BC-39CF52B6E1FE}"/>
            </c:ext>
          </c:extLst>
        </c:ser>
        <c:dLbls>
          <c:showLegendKey val="0"/>
          <c:showVal val="0"/>
          <c:showCatName val="0"/>
          <c:showSerName val="0"/>
          <c:showPercent val="0"/>
          <c:showBubbleSize val="0"/>
        </c:dLbls>
        <c:gapWidth val="150"/>
        <c:axId val="199473024"/>
        <c:axId val="199474560"/>
      </c:barChart>
      <c:catAx>
        <c:axId val="199473024"/>
        <c:scaling>
          <c:orientation val="minMax"/>
        </c:scaling>
        <c:delete val="0"/>
        <c:axPos val="l"/>
        <c:numFmt formatCode="General" sourceLinked="0"/>
        <c:majorTickMark val="out"/>
        <c:minorTickMark val="none"/>
        <c:tickLblPos val="nextTo"/>
        <c:crossAx val="199474560"/>
        <c:crosses val="autoZero"/>
        <c:auto val="0"/>
        <c:lblAlgn val="ctr"/>
        <c:lblOffset val="100"/>
        <c:noMultiLvlLbl val="0"/>
      </c:catAx>
      <c:valAx>
        <c:axId val="199474560"/>
        <c:scaling>
          <c:orientation val="minMax"/>
          <c:max val="100"/>
        </c:scaling>
        <c:delete val="0"/>
        <c:axPos val="b"/>
        <c:majorGridlines/>
        <c:title>
          <c:tx>
            <c:rich>
              <a:bodyPr/>
              <a:lstStyle/>
              <a:p>
                <a:pPr>
                  <a:defRPr/>
                </a:pPr>
                <a:r>
                  <a:rPr lang="en-US"/>
                  <a:t>Percent</a:t>
                </a:r>
              </a:p>
            </c:rich>
          </c:tx>
          <c:overlay val="0"/>
        </c:title>
        <c:numFmt formatCode="General" sourceLinked="1"/>
        <c:majorTickMark val="out"/>
        <c:minorTickMark val="none"/>
        <c:tickLblPos val="nextTo"/>
        <c:crossAx val="199473024"/>
        <c:crosses val="autoZero"/>
        <c:crossBetween val="between"/>
      </c:valAx>
    </c:plotArea>
    <c:plotVisOnly val="1"/>
    <c:dispBlanksAs val="gap"/>
    <c:showDLblsOverMax val="0"/>
  </c:chart>
  <c:externalData r:id="rId2">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a:pPr>
            <a:r>
              <a:rPr lang="en-US"/>
              <a:t>China</a:t>
            </a:r>
          </a:p>
        </c:rich>
      </c:tx>
      <c:overlay val="0"/>
    </c:title>
    <c:autoTitleDeleted val="0"/>
    <c:plotArea>
      <c:layout/>
      <c:barChart>
        <c:barDir val="col"/>
        <c:grouping val="clustered"/>
        <c:varyColors val="0"/>
        <c:ser>
          <c:idx val="0"/>
          <c:order val="0"/>
          <c:tx>
            <c:strRef>
              <c:f>'China reg'!$A$2</c:f>
              <c:strCache>
                <c:ptCount val="1"/>
                <c:pt idx="0">
                  <c:v>Anhui</c:v>
                </c:pt>
              </c:strCache>
            </c:strRef>
          </c:tx>
          <c:invertIfNegative val="0"/>
          <c:cat>
            <c:strRef>
              <c:f>'China reg'!$U$1:$W$1</c:f>
              <c:strCache>
                <c:ptCount val="3"/>
                <c:pt idx="0">
                  <c:v>clayey topsoil: &gt;35%</c:v>
                </c:pt>
                <c:pt idx="1">
                  <c:v>loamy topsoil: &lt; 35% clay</c:v>
                </c:pt>
                <c:pt idx="2">
                  <c:v>sandy topsoil</c:v>
                </c:pt>
              </c:strCache>
            </c:strRef>
          </c:cat>
          <c:val>
            <c:numRef>
              <c:f>'China reg'!$U$2:$W$2</c:f>
              <c:numCache>
                <c:formatCode>General</c:formatCode>
                <c:ptCount val="3"/>
                <c:pt idx="0">
                  <c:v>30.983351796906916</c:v>
                </c:pt>
                <c:pt idx="1">
                  <c:v>60.010560298080151</c:v>
                </c:pt>
                <c:pt idx="2">
                  <c:v>4.575406141110415</c:v>
                </c:pt>
              </c:numCache>
            </c:numRef>
          </c:val>
          <c:extLst>
            <c:ext xmlns:c16="http://schemas.microsoft.com/office/drawing/2014/chart" uri="{C3380CC4-5D6E-409C-BE32-E72D297353CC}">
              <c16:uniqueId val="{00000000-665E-47CE-87F6-4BAEB879B90D}"/>
            </c:ext>
          </c:extLst>
        </c:ser>
        <c:ser>
          <c:idx val="1"/>
          <c:order val="1"/>
          <c:tx>
            <c:strRef>
              <c:f>'China reg'!$A$3</c:f>
              <c:strCache>
                <c:ptCount val="1"/>
                <c:pt idx="0">
                  <c:v>Beijing</c:v>
                </c:pt>
              </c:strCache>
            </c:strRef>
          </c:tx>
          <c:invertIfNegative val="0"/>
          <c:cat>
            <c:strRef>
              <c:f>'China reg'!$U$1:$W$1</c:f>
              <c:strCache>
                <c:ptCount val="3"/>
                <c:pt idx="0">
                  <c:v>clayey topsoil: &gt;35%</c:v>
                </c:pt>
                <c:pt idx="1">
                  <c:v>loamy topsoil: &lt; 35% clay</c:v>
                </c:pt>
                <c:pt idx="2">
                  <c:v>sandy topsoil</c:v>
                </c:pt>
              </c:strCache>
            </c:strRef>
          </c:cat>
          <c:val>
            <c:numRef>
              <c:f>'China reg'!$U$3:$W$3</c:f>
              <c:numCache>
                <c:formatCode>General</c:formatCode>
                <c:ptCount val="3"/>
                <c:pt idx="0">
                  <c:v>8.3302353672937723</c:v>
                </c:pt>
                <c:pt idx="1">
                  <c:v>91.151329180676626</c:v>
                </c:pt>
                <c:pt idx="2">
                  <c:v>0.22907160177764957</c:v>
                </c:pt>
              </c:numCache>
            </c:numRef>
          </c:val>
          <c:extLst>
            <c:ext xmlns:c16="http://schemas.microsoft.com/office/drawing/2014/chart" uri="{C3380CC4-5D6E-409C-BE32-E72D297353CC}">
              <c16:uniqueId val="{00000001-665E-47CE-87F6-4BAEB879B90D}"/>
            </c:ext>
          </c:extLst>
        </c:ser>
        <c:ser>
          <c:idx val="2"/>
          <c:order val="2"/>
          <c:tx>
            <c:strRef>
              <c:f>'China reg'!$A$4</c:f>
              <c:strCache>
                <c:ptCount val="1"/>
                <c:pt idx="0">
                  <c:v>Fujian</c:v>
                </c:pt>
              </c:strCache>
            </c:strRef>
          </c:tx>
          <c:invertIfNegative val="0"/>
          <c:cat>
            <c:strRef>
              <c:f>'China reg'!$U$1:$W$1</c:f>
              <c:strCache>
                <c:ptCount val="3"/>
                <c:pt idx="0">
                  <c:v>clayey topsoil: &gt;35%</c:v>
                </c:pt>
                <c:pt idx="1">
                  <c:v>loamy topsoil: &lt; 35% clay</c:v>
                </c:pt>
                <c:pt idx="2">
                  <c:v>sandy topsoil</c:v>
                </c:pt>
              </c:strCache>
            </c:strRef>
          </c:cat>
          <c:val>
            <c:numRef>
              <c:f>'China reg'!$U$4:$W$4</c:f>
              <c:numCache>
                <c:formatCode>General</c:formatCode>
                <c:ptCount val="3"/>
                <c:pt idx="0">
                  <c:v>60.834852972105161</c:v>
                </c:pt>
                <c:pt idx="1">
                  <c:v>39.159453199319749</c:v>
                </c:pt>
                <c:pt idx="2">
                  <c:v>0</c:v>
                </c:pt>
              </c:numCache>
            </c:numRef>
          </c:val>
          <c:extLst>
            <c:ext xmlns:c16="http://schemas.microsoft.com/office/drawing/2014/chart" uri="{C3380CC4-5D6E-409C-BE32-E72D297353CC}">
              <c16:uniqueId val="{00000002-665E-47CE-87F6-4BAEB879B90D}"/>
            </c:ext>
          </c:extLst>
        </c:ser>
        <c:ser>
          <c:idx val="3"/>
          <c:order val="3"/>
          <c:tx>
            <c:strRef>
              <c:f>'China reg'!$A$5</c:f>
              <c:strCache>
                <c:ptCount val="1"/>
                <c:pt idx="0">
                  <c:v>Gansu</c:v>
                </c:pt>
              </c:strCache>
            </c:strRef>
          </c:tx>
          <c:invertIfNegative val="0"/>
          <c:cat>
            <c:strRef>
              <c:f>'China reg'!$U$1:$W$1</c:f>
              <c:strCache>
                <c:ptCount val="3"/>
                <c:pt idx="0">
                  <c:v>clayey topsoil: &gt;35%</c:v>
                </c:pt>
                <c:pt idx="1">
                  <c:v>loamy topsoil: &lt; 35% clay</c:v>
                </c:pt>
                <c:pt idx="2">
                  <c:v>sandy topsoil</c:v>
                </c:pt>
              </c:strCache>
            </c:strRef>
          </c:cat>
          <c:val>
            <c:numRef>
              <c:f>'China reg'!$U$5:$W$5</c:f>
              <c:numCache>
                <c:formatCode>General</c:formatCode>
                <c:ptCount val="3"/>
                <c:pt idx="0">
                  <c:v>7.367227686742309</c:v>
                </c:pt>
                <c:pt idx="1">
                  <c:v>81.978343029814766</c:v>
                </c:pt>
                <c:pt idx="2">
                  <c:v>0</c:v>
                </c:pt>
              </c:numCache>
            </c:numRef>
          </c:val>
          <c:extLst>
            <c:ext xmlns:c16="http://schemas.microsoft.com/office/drawing/2014/chart" uri="{C3380CC4-5D6E-409C-BE32-E72D297353CC}">
              <c16:uniqueId val="{00000003-665E-47CE-87F6-4BAEB879B90D}"/>
            </c:ext>
          </c:extLst>
        </c:ser>
        <c:ser>
          <c:idx val="4"/>
          <c:order val="4"/>
          <c:tx>
            <c:strRef>
              <c:f>'China reg'!$A$6</c:f>
              <c:strCache>
                <c:ptCount val="1"/>
                <c:pt idx="0">
                  <c:v>Guangdong</c:v>
                </c:pt>
              </c:strCache>
            </c:strRef>
          </c:tx>
          <c:invertIfNegative val="0"/>
          <c:cat>
            <c:strRef>
              <c:f>'China reg'!$U$1:$W$1</c:f>
              <c:strCache>
                <c:ptCount val="3"/>
                <c:pt idx="0">
                  <c:v>clayey topsoil: &gt;35%</c:v>
                </c:pt>
                <c:pt idx="1">
                  <c:v>loamy topsoil: &lt; 35% clay</c:v>
                </c:pt>
                <c:pt idx="2">
                  <c:v>sandy topsoil</c:v>
                </c:pt>
              </c:strCache>
            </c:strRef>
          </c:cat>
          <c:val>
            <c:numRef>
              <c:f>'China reg'!$U$6:$W$6</c:f>
              <c:numCache>
                <c:formatCode>General</c:formatCode>
                <c:ptCount val="3"/>
                <c:pt idx="0">
                  <c:v>47.236994244719561</c:v>
                </c:pt>
                <c:pt idx="1">
                  <c:v>52.753360392997749</c:v>
                </c:pt>
                <c:pt idx="2">
                  <c:v>0</c:v>
                </c:pt>
              </c:numCache>
            </c:numRef>
          </c:val>
          <c:extLst>
            <c:ext xmlns:c16="http://schemas.microsoft.com/office/drawing/2014/chart" uri="{C3380CC4-5D6E-409C-BE32-E72D297353CC}">
              <c16:uniqueId val="{00000004-665E-47CE-87F6-4BAEB879B90D}"/>
            </c:ext>
          </c:extLst>
        </c:ser>
        <c:ser>
          <c:idx val="5"/>
          <c:order val="5"/>
          <c:tx>
            <c:strRef>
              <c:f>'China reg'!$A$7</c:f>
              <c:strCache>
                <c:ptCount val="1"/>
                <c:pt idx="0">
                  <c:v>Guangxi</c:v>
                </c:pt>
              </c:strCache>
            </c:strRef>
          </c:tx>
          <c:invertIfNegative val="0"/>
          <c:cat>
            <c:strRef>
              <c:f>'China reg'!$U$1:$W$1</c:f>
              <c:strCache>
                <c:ptCount val="3"/>
                <c:pt idx="0">
                  <c:v>clayey topsoil: &gt;35%</c:v>
                </c:pt>
                <c:pt idx="1">
                  <c:v>loamy topsoil: &lt; 35% clay</c:v>
                </c:pt>
                <c:pt idx="2">
                  <c:v>sandy topsoil</c:v>
                </c:pt>
              </c:strCache>
            </c:strRef>
          </c:cat>
          <c:val>
            <c:numRef>
              <c:f>'China reg'!$U$7:$W$7</c:f>
              <c:numCache>
                <c:formatCode>General</c:formatCode>
                <c:ptCount val="3"/>
                <c:pt idx="0">
                  <c:v>53.501302094450942</c:v>
                </c:pt>
                <c:pt idx="1">
                  <c:v>46.498362242676251</c:v>
                </c:pt>
                <c:pt idx="2">
                  <c:v>0</c:v>
                </c:pt>
              </c:numCache>
            </c:numRef>
          </c:val>
          <c:extLst>
            <c:ext xmlns:c16="http://schemas.microsoft.com/office/drawing/2014/chart" uri="{C3380CC4-5D6E-409C-BE32-E72D297353CC}">
              <c16:uniqueId val="{00000005-665E-47CE-87F6-4BAEB879B90D}"/>
            </c:ext>
          </c:extLst>
        </c:ser>
        <c:ser>
          <c:idx val="6"/>
          <c:order val="6"/>
          <c:tx>
            <c:strRef>
              <c:f>'China reg'!$A$8</c:f>
              <c:strCache>
                <c:ptCount val="1"/>
                <c:pt idx="0">
                  <c:v>Guizhou</c:v>
                </c:pt>
              </c:strCache>
            </c:strRef>
          </c:tx>
          <c:invertIfNegative val="0"/>
          <c:cat>
            <c:strRef>
              <c:f>'China reg'!$U$1:$W$1</c:f>
              <c:strCache>
                <c:ptCount val="3"/>
                <c:pt idx="0">
                  <c:v>clayey topsoil: &gt;35%</c:v>
                </c:pt>
                <c:pt idx="1">
                  <c:v>loamy topsoil: &lt; 35% clay</c:v>
                </c:pt>
                <c:pt idx="2">
                  <c:v>sandy topsoil</c:v>
                </c:pt>
              </c:strCache>
            </c:strRef>
          </c:cat>
          <c:val>
            <c:numRef>
              <c:f>'China reg'!$U$8:$W$8</c:f>
              <c:numCache>
                <c:formatCode>General</c:formatCode>
                <c:ptCount val="3"/>
                <c:pt idx="0">
                  <c:v>61.510268666489431</c:v>
                </c:pt>
                <c:pt idx="1">
                  <c:v>38.489731333510569</c:v>
                </c:pt>
                <c:pt idx="2">
                  <c:v>0</c:v>
                </c:pt>
              </c:numCache>
            </c:numRef>
          </c:val>
          <c:extLst>
            <c:ext xmlns:c16="http://schemas.microsoft.com/office/drawing/2014/chart" uri="{C3380CC4-5D6E-409C-BE32-E72D297353CC}">
              <c16:uniqueId val="{00000006-665E-47CE-87F6-4BAEB879B90D}"/>
            </c:ext>
          </c:extLst>
        </c:ser>
        <c:ser>
          <c:idx val="7"/>
          <c:order val="7"/>
          <c:tx>
            <c:strRef>
              <c:f>'China reg'!$A$9</c:f>
              <c:strCache>
                <c:ptCount val="1"/>
                <c:pt idx="0">
                  <c:v>Hebei</c:v>
                </c:pt>
              </c:strCache>
            </c:strRef>
          </c:tx>
          <c:invertIfNegative val="0"/>
          <c:cat>
            <c:strRef>
              <c:f>'China reg'!$U$1:$W$1</c:f>
              <c:strCache>
                <c:ptCount val="3"/>
                <c:pt idx="0">
                  <c:v>clayey topsoil: &gt;35%</c:v>
                </c:pt>
                <c:pt idx="1">
                  <c:v>loamy topsoil: &lt; 35% clay</c:v>
                </c:pt>
                <c:pt idx="2">
                  <c:v>sandy topsoil</c:v>
                </c:pt>
              </c:strCache>
            </c:strRef>
          </c:cat>
          <c:val>
            <c:numRef>
              <c:f>'China reg'!$U$9:$W$9</c:f>
              <c:numCache>
                <c:formatCode>General</c:formatCode>
                <c:ptCount val="3"/>
                <c:pt idx="0">
                  <c:v>14.161367495980842</c:v>
                </c:pt>
                <c:pt idx="1">
                  <c:v>84.928790160410003</c:v>
                </c:pt>
                <c:pt idx="2">
                  <c:v>0.61805136768781976</c:v>
                </c:pt>
              </c:numCache>
            </c:numRef>
          </c:val>
          <c:extLst>
            <c:ext xmlns:c16="http://schemas.microsoft.com/office/drawing/2014/chart" uri="{C3380CC4-5D6E-409C-BE32-E72D297353CC}">
              <c16:uniqueId val="{00000007-665E-47CE-87F6-4BAEB879B90D}"/>
            </c:ext>
          </c:extLst>
        </c:ser>
        <c:ser>
          <c:idx val="8"/>
          <c:order val="8"/>
          <c:tx>
            <c:strRef>
              <c:f>'China reg'!$A$10</c:f>
              <c:strCache>
                <c:ptCount val="1"/>
                <c:pt idx="0">
                  <c:v>Heilongjiang</c:v>
                </c:pt>
              </c:strCache>
            </c:strRef>
          </c:tx>
          <c:invertIfNegative val="0"/>
          <c:cat>
            <c:strRef>
              <c:f>'China reg'!$U$1:$W$1</c:f>
              <c:strCache>
                <c:ptCount val="3"/>
                <c:pt idx="0">
                  <c:v>clayey topsoil: &gt;35%</c:v>
                </c:pt>
                <c:pt idx="1">
                  <c:v>loamy topsoil: &lt; 35% clay</c:v>
                </c:pt>
                <c:pt idx="2">
                  <c:v>sandy topsoil</c:v>
                </c:pt>
              </c:strCache>
            </c:strRef>
          </c:cat>
          <c:val>
            <c:numRef>
              <c:f>'China reg'!$U$10:$W$10</c:f>
              <c:numCache>
                <c:formatCode>General</c:formatCode>
                <c:ptCount val="3"/>
                <c:pt idx="0">
                  <c:v>26.180543022993461</c:v>
                </c:pt>
                <c:pt idx="1">
                  <c:v>72.571651902968995</c:v>
                </c:pt>
                <c:pt idx="2">
                  <c:v>0.52843017802285752</c:v>
                </c:pt>
              </c:numCache>
            </c:numRef>
          </c:val>
          <c:extLst>
            <c:ext xmlns:c16="http://schemas.microsoft.com/office/drawing/2014/chart" uri="{C3380CC4-5D6E-409C-BE32-E72D297353CC}">
              <c16:uniqueId val="{00000008-665E-47CE-87F6-4BAEB879B90D}"/>
            </c:ext>
          </c:extLst>
        </c:ser>
        <c:ser>
          <c:idx val="9"/>
          <c:order val="9"/>
          <c:tx>
            <c:strRef>
              <c:f>'China reg'!$A$11</c:f>
              <c:strCache>
                <c:ptCount val="1"/>
                <c:pt idx="0">
                  <c:v>Henan</c:v>
                </c:pt>
              </c:strCache>
            </c:strRef>
          </c:tx>
          <c:invertIfNegative val="0"/>
          <c:cat>
            <c:strRef>
              <c:f>'China reg'!$U$1:$W$1</c:f>
              <c:strCache>
                <c:ptCount val="3"/>
                <c:pt idx="0">
                  <c:v>clayey topsoil: &gt;35%</c:v>
                </c:pt>
                <c:pt idx="1">
                  <c:v>loamy topsoil: &lt; 35% clay</c:v>
                </c:pt>
                <c:pt idx="2">
                  <c:v>sandy topsoil</c:v>
                </c:pt>
              </c:strCache>
            </c:strRef>
          </c:cat>
          <c:val>
            <c:numRef>
              <c:f>'China reg'!$U$11:$W$11</c:f>
              <c:numCache>
                <c:formatCode>General</c:formatCode>
                <c:ptCount val="3"/>
                <c:pt idx="0">
                  <c:v>11.992600621005314</c:v>
                </c:pt>
                <c:pt idx="1">
                  <c:v>64.923356498965489</c:v>
                </c:pt>
                <c:pt idx="2">
                  <c:v>19.965954819281347</c:v>
                </c:pt>
              </c:numCache>
            </c:numRef>
          </c:val>
          <c:extLst>
            <c:ext xmlns:c16="http://schemas.microsoft.com/office/drawing/2014/chart" uri="{C3380CC4-5D6E-409C-BE32-E72D297353CC}">
              <c16:uniqueId val="{00000009-665E-47CE-87F6-4BAEB879B90D}"/>
            </c:ext>
          </c:extLst>
        </c:ser>
        <c:ser>
          <c:idx val="10"/>
          <c:order val="10"/>
          <c:tx>
            <c:strRef>
              <c:f>'China reg'!$A$12</c:f>
              <c:strCache>
                <c:ptCount val="1"/>
                <c:pt idx="0">
                  <c:v>Hubei</c:v>
                </c:pt>
              </c:strCache>
            </c:strRef>
          </c:tx>
          <c:invertIfNegative val="0"/>
          <c:cat>
            <c:strRef>
              <c:f>'China reg'!$U$1:$W$1</c:f>
              <c:strCache>
                <c:ptCount val="3"/>
                <c:pt idx="0">
                  <c:v>clayey topsoil: &gt;35%</c:v>
                </c:pt>
                <c:pt idx="1">
                  <c:v>loamy topsoil: &lt; 35% clay</c:v>
                </c:pt>
                <c:pt idx="2">
                  <c:v>sandy topsoil</c:v>
                </c:pt>
              </c:strCache>
            </c:strRef>
          </c:cat>
          <c:val>
            <c:numRef>
              <c:f>'China reg'!$U$12:$W$12</c:f>
              <c:numCache>
                <c:formatCode>General</c:formatCode>
                <c:ptCount val="3"/>
                <c:pt idx="0">
                  <c:v>27.950424114898123</c:v>
                </c:pt>
                <c:pt idx="1">
                  <c:v>63.43921070744716</c:v>
                </c:pt>
                <c:pt idx="2">
                  <c:v>0</c:v>
                </c:pt>
              </c:numCache>
            </c:numRef>
          </c:val>
          <c:extLst>
            <c:ext xmlns:c16="http://schemas.microsoft.com/office/drawing/2014/chart" uri="{C3380CC4-5D6E-409C-BE32-E72D297353CC}">
              <c16:uniqueId val="{0000000A-665E-47CE-87F6-4BAEB879B90D}"/>
            </c:ext>
          </c:extLst>
        </c:ser>
        <c:ser>
          <c:idx val="11"/>
          <c:order val="11"/>
          <c:tx>
            <c:strRef>
              <c:f>'China reg'!$A$13</c:f>
              <c:strCache>
                <c:ptCount val="1"/>
                <c:pt idx="0">
                  <c:v>Hunan</c:v>
                </c:pt>
              </c:strCache>
            </c:strRef>
          </c:tx>
          <c:invertIfNegative val="0"/>
          <c:cat>
            <c:strRef>
              <c:f>'China reg'!$U$1:$W$1</c:f>
              <c:strCache>
                <c:ptCount val="3"/>
                <c:pt idx="0">
                  <c:v>clayey topsoil: &gt;35%</c:v>
                </c:pt>
                <c:pt idx="1">
                  <c:v>loamy topsoil: &lt; 35% clay</c:v>
                </c:pt>
                <c:pt idx="2">
                  <c:v>sandy topsoil</c:v>
                </c:pt>
              </c:strCache>
            </c:strRef>
          </c:cat>
          <c:val>
            <c:numRef>
              <c:f>'China reg'!$U$13:$W$13</c:f>
              <c:numCache>
                <c:formatCode>General</c:formatCode>
                <c:ptCount val="3"/>
                <c:pt idx="0">
                  <c:v>64.932868796884222</c:v>
                </c:pt>
                <c:pt idx="1">
                  <c:v>33.872036816195184</c:v>
                </c:pt>
                <c:pt idx="2">
                  <c:v>0</c:v>
                </c:pt>
              </c:numCache>
            </c:numRef>
          </c:val>
          <c:extLst>
            <c:ext xmlns:c16="http://schemas.microsoft.com/office/drawing/2014/chart" uri="{C3380CC4-5D6E-409C-BE32-E72D297353CC}">
              <c16:uniqueId val="{0000000B-665E-47CE-87F6-4BAEB879B90D}"/>
            </c:ext>
          </c:extLst>
        </c:ser>
        <c:ser>
          <c:idx val="12"/>
          <c:order val="12"/>
          <c:tx>
            <c:strRef>
              <c:f>'China reg'!$A$14</c:f>
              <c:strCache>
                <c:ptCount val="1"/>
                <c:pt idx="0">
                  <c:v>Mongolia</c:v>
                </c:pt>
              </c:strCache>
            </c:strRef>
          </c:tx>
          <c:invertIfNegative val="0"/>
          <c:cat>
            <c:strRef>
              <c:f>'China reg'!$U$1:$W$1</c:f>
              <c:strCache>
                <c:ptCount val="3"/>
                <c:pt idx="0">
                  <c:v>clayey topsoil: &gt;35%</c:v>
                </c:pt>
                <c:pt idx="1">
                  <c:v>loamy topsoil: &lt; 35% clay</c:v>
                </c:pt>
                <c:pt idx="2">
                  <c:v>sandy topsoil</c:v>
                </c:pt>
              </c:strCache>
            </c:strRef>
          </c:cat>
          <c:val>
            <c:numRef>
              <c:f>'China reg'!$U$14:$W$14</c:f>
              <c:numCache>
                <c:formatCode>General</c:formatCode>
                <c:ptCount val="3"/>
                <c:pt idx="0">
                  <c:v>12.620537752624511</c:v>
                </c:pt>
                <c:pt idx="1">
                  <c:v>81.578454157009375</c:v>
                </c:pt>
                <c:pt idx="2">
                  <c:v>4.2600934641793167</c:v>
                </c:pt>
              </c:numCache>
            </c:numRef>
          </c:val>
          <c:extLst>
            <c:ext xmlns:c16="http://schemas.microsoft.com/office/drawing/2014/chart" uri="{C3380CC4-5D6E-409C-BE32-E72D297353CC}">
              <c16:uniqueId val="{0000000C-665E-47CE-87F6-4BAEB879B90D}"/>
            </c:ext>
          </c:extLst>
        </c:ser>
        <c:ser>
          <c:idx val="13"/>
          <c:order val="13"/>
          <c:tx>
            <c:strRef>
              <c:f>'China reg'!$A$15</c:f>
              <c:strCache>
                <c:ptCount val="1"/>
                <c:pt idx="0">
                  <c:v>Jiangsu</c:v>
                </c:pt>
              </c:strCache>
            </c:strRef>
          </c:tx>
          <c:invertIfNegative val="0"/>
          <c:cat>
            <c:strRef>
              <c:f>'China reg'!$U$1:$W$1</c:f>
              <c:strCache>
                <c:ptCount val="3"/>
                <c:pt idx="0">
                  <c:v>clayey topsoil: &gt;35%</c:v>
                </c:pt>
                <c:pt idx="1">
                  <c:v>loamy topsoil: &lt; 35% clay</c:v>
                </c:pt>
                <c:pt idx="2">
                  <c:v>sandy topsoil</c:v>
                </c:pt>
              </c:strCache>
            </c:strRef>
          </c:cat>
          <c:val>
            <c:numRef>
              <c:f>'China reg'!$U$15:$W$15</c:f>
              <c:numCache>
                <c:formatCode>General</c:formatCode>
                <c:ptCount val="3"/>
                <c:pt idx="0">
                  <c:v>19.634827216784931</c:v>
                </c:pt>
                <c:pt idx="1">
                  <c:v>68.800112456719489</c:v>
                </c:pt>
                <c:pt idx="2">
                  <c:v>9.3353210905558939</c:v>
                </c:pt>
              </c:numCache>
            </c:numRef>
          </c:val>
          <c:extLst>
            <c:ext xmlns:c16="http://schemas.microsoft.com/office/drawing/2014/chart" uri="{C3380CC4-5D6E-409C-BE32-E72D297353CC}">
              <c16:uniqueId val="{0000000D-665E-47CE-87F6-4BAEB879B90D}"/>
            </c:ext>
          </c:extLst>
        </c:ser>
        <c:ser>
          <c:idx val="14"/>
          <c:order val="14"/>
          <c:tx>
            <c:strRef>
              <c:f>'China reg'!$A$16</c:f>
              <c:strCache>
                <c:ptCount val="1"/>
                <c:pt idx="0">
                  <c:v>Jiangxi</c:v>
                </c:pt>
              </c:strCache>
            </c:strRef>
          </c:tx>
          <c:invertIfNegative val="0"/>
          <c:cat>
            <c:strRef>
              <c:f>'China reg'!$U$1:$W$1</c:f>
              <c:strCache>
                <c:ptCount val="3"/>
                <c:pt idx="0">
                  <c:v>clayey topsoil: &gt;35%</c:v>
                </c:pt>
                <c:pt idx="1">
                  <c:v>loamy topsoil: &lt; 35% clay</c:v>
                </c:pt>
                <c:pt idx="2">
                  <c:v>sandy topsoil</c:v>
                </c:pt>
              </c:strCache>
            </c:strRef>
          </c:cat>
          <c:val>
            <c:numRef>
              <c:f>'China reg'!$U$16:$W$16</c:f>
              <c:numCache>
                <c:formatCode>General</c:formatCode>
                <c:ptCount val="3"/>
                <c:pt idx="0">
                  <c:v>67.141389413990936</c:v>
                </c:pt>
                <c:pt idx="1">
                  <c:v>31.744302713041947</c:v>
                </c:pt>
                <c:pt idx="2">
                  <c:v>0</c:v>
                </c:pt>
              </c:numCache>
            </c:numRef>
          </c:val>
          <c:extLst>
            <c:ext xmlns:c16="http://schemas.microsoft.com/office/drawing/2014/chart" uri="{C3380CC4-5D6E-409C-BE32-E72D297353CC}">
              <c16:uniqueId val="{0000000E-665E-47CE-87F6-4BAEB879B90D}"/>
            </c:ext>
          </c:extLst>
        </c:ser>
        <c:ser>
          <c:idx val="15"/>
          <c:order val="15"/>
          <c:tx>
            <c:strRef>
              <c:f>'China reg'!$A$17</c:f>
              <c:strCache>
                <c:ptCount val="1"/>
                <c:pt idx="0">
                  <c:v>Jilin</c:v>
                </c:pt>
              </c:strCache>
            </c:strRef>
          </c:tx>
          <c:invertIfNegative val="0"/>
          <c:cat>
            <c:strRef>
              <c:f>'China reg'!$U$1:$W$1</c:f>
              <c:strCache>
                <c:ptCount val="3"/>
                <c:pt idx="0">
                  <c:v>clayey topsoil: &gt;35%</c:v>
                </c:pt>
                <c:pt idx="1">
                  <c:v>loamy topsoil: &lt; 35% clay</c:v>
                </c:pt>
                <c:pt idx="2">
                  <c:v>sandy topsoil</c:v>
                </c:pt>
              </c:strCache>
            </c:strRef>
          </c:cat>
          <c:val>
            <c:numRef>
              <c:f>'China reg'!$U$17:$W$17</c:f>
              <c:numCache>
                <c:formatCode>General</c:formatCode>
                <c:ptCount val="3"/>
                <c:pt idx="0">
                  <c:v>29.318107517507585</c:v>
                </c:pt>
                <c:pt idx="1">
                  <c:v>69.31453184876986</c:v>
                </c:pt>
                <c:pt idx="2">
                  <c:v>0.86474156288842585</c:v>
                </c:pt>
              </c:numCache>
            </c:numRef>
          </c:val>
          <c:extLst>
            <c:ext xmlns:c16="http://schemas.microsoft.com/office/drawing/2014/chart" uri="{C3380CC4-5D6E-409C-BE32-E72D297353CC}">
              <c16:uniqueId val="{0000000F-665E-47CE-87F6-4BAEB879B90D}"/>
            </c:ext>
          </c:extLst>
        </c:ser>
        <c:ser>
          <c:idx val="16"/>
          <c:order val="16"/>
          <c:tx>
            <c:strRef>
              <c:f>'China reg'!$A$18</c:f>
              <c:strCache>
                <c:ptCount val="1"/>
                <c:pt idx="0">
                  <c:v>Liaoning</c:v>
                </c:pt>
              </c:strCache>
            </c:strRef>
          </c:tx>
          <c:invertIfNegative val="0"/>
          <c:cat>
            <c:strRef>
              <c:f>'China reg'!$U$1:$W$1</c:f>
              <c:strCache>
                <c:ptCount val="3"/>
                <c:pt idx="0">
                  <c:v>clayey topsoil: &gt;35%</c:v>
                </c:pt>
                <c:pt idx="1">
                  <c:v>loamy topsoil: &lt; 35% clay</c:v>
                </c:pt>
                <c:pt idx="2">
                  <c:v>sandy topsoil</c:v>
                </c:pt>
              </c:strCache>
            </c:strRef>
          </c:cat>
          <c:val>
            <c:numRef>
              <c:f>'China reg'!$U$18:$W$18</c:f>
              <c:numCache>
                <c:formatCode>General</c:formatCode>
                <c:ptCount val="3"/>
                <c:pt idx="0">
                  <c:v>14.942010859003588</c:v>
                </c:pt>
                <c:pt idx="1">
                  <c:v>84.376278575389733</c:v>
                </c:pt>
                <c:pt idx="2">
                  <c:v>0.64811685633979055</c:v>
                </c:pt>
              </c:numCache>
            </c:numRef>
          </c:val>
          <c:extLst>
            <c:ext xmlns:c16="http://schemas.microsoft.com/office/drawing/2014/chart" uri="{C3380CC4-5D6E-409C-BE32-E72D297353CC}">
              <c16:uniqueId val="{00000010-665E-47CE-87F6-4BAEB879B90D}"/>
            </c:ext>
          </c:extLst>
        </c:ser>
        <c:ser>
          <c:idx val="17"/>
          <c:order val="17"/>
          <c:tx>
            <c:strRef>
              <c:f>'China reg'!$A$19</c:f>
              <c:strCache>
                <c:ptCount val="1"/>
                <c:pt idx="0">
                  <c:v>Ningxia</c:v>
                </c:pt>
              </c:strCache>
            </c:strRef>
          </c:tx>
          <c:invertIfNegative val="0"/>
          <c:cat>
            <c:strRef>
              <c:f>'China reg'!$U$1:$W$1</c:f>
              <c:strCache>
                <c:ptCount val="3"/>
                <c:pt idx="0">
                  <c:v>clayey topsoil: &gt;35%</c:v>
                </c:pt>
                <c:pt idx="1">
                  <c:v>loamy topsoil: &lt; 35% clay</c:v>
                </c:pt>
                <c:pt idx="2">
                  <c:v>sandy topsoil</c:v>
                </c:pt>
              </c:strCache>
            </c:strRef>
          </c:cat>
          <c:val>
            <c:numRef>
              <c:f>'China reg'!$U$19:$W$19</c:f>
              <c:numCache>
                <c:formatCode>General</c:formatCode>
                <c:ptCount val="3"/>
                <c:pt idx="0">
                  <c:v>17.211766631501003</c:v>
                </c:pt>
                <c:pt idx="1">
                  <c:v>68.304262335857828</c:v>
                </c:pt>
                <c:pt idx="2">
                  <c:v>0</c:v>
                </c:pt>
              </c:numCache>
            </c:numRef>
          </c:val>
          <c:extLst>
            <c:ext xmlns:c16="http://schemas.microsoft.com/office/drawing/2014/chart" uri="{C3380CC4-5D6E-409C-BE32-E72D297353CC}">
              <c16:uniqueId val="{00000011-665E-47CE-87F6-4BAEB879B90D}"/>
            </c:ext>
          </c:extLst>
        </c:ser>
        <c:ser>
          <c:idx val="18"/>
          <c:order val="18"/>
          <c:tx>
            <c:strRef>
              <c:f>'China reg'!$A$20</c:f>
              <c:strCache>
                <c:ptCount val="1"/>
                <c:pt idx="0">
                  <c:v>Qinghai</c:v>
                </c:pt>
              </c:strCache>
            </c:strRef>
          </c:tx>
          <c:invertIfNegative val="0"/>
          <c:cat>
            <c:strRef>
              <c:f>'China reg'!$U$1:$W$1</c:f>
              <c:strCache>
                <c:ptCount val="3"/>
                <c:pt idx="0">
                  <c:v>clayey topsoil: &gt;35%</c:v>
                </c:pt>
                <c:pt idx="1">
                  <c:v>loamy topsoil: &lt; 35% clay</c:v>
                </c:pt>
                <c:pt idx="2">
                  <c:v>sandy topsoil</c:v>
                </c:pt>
              </c:strCache>
            </c:strRef>
          </c:cat>
          <c:val>
            <c:numRef>
              <c:f>'China reg'!$U$20:$W$20</c:f>
              <c:numCache>
                <c:formatCode>General</c:formatCode>
                <c:ptCount val="3"/>
                <c:pt idx="0">
                  <c:v>6.5177185045054848</c:v>
                </c:pt>
                <c:pt idx="1">
                  <c:v>71.346114568641156</c:v>
                </c:pt>
                <c:pt idx="2">
                  <c:v>0</c:v>
                </c:pt>
              </c:numCache>
            </c:numRef>
          </c:val>
          <c:extLst>
            <c:ext xmlns:c16="http://schemas.microsoft.com/office/drawing/2014/chart" uri="{C3380CC4-5D6E-409C-BE32-E72D297353CC}">
              <c16:uniqueId val="{00000012-665E-47CE-87F6-4BAEB879B90D}"/>
            </c:ext>
          </c:extLst>
        </c:ser>
        <c:ser>
          <c:idx val="19"/>
          <c:order val="19"/>
          <c:tx>
            <c:strRef>
              <c:f>'China reg'!$A$21</c:f>
              <c:strCache>
                <c:ptCount val="1"/>
                <c:pt idx="0">
                  <c:v>Shaanxi</c:v>
                </c:pt>
              </c:strCache>
            </c:strRef>
          </c:tx>
          <c:invertIfNegative val="0"/>
          <c:cat>
            <c:strRef>
              <c:f>'China reg'!$U$1:$W$1</c:f>
              <c:strCache>
                <c:ptCount val="3"/>
                <c:pt idx="0">
                  <c:v>clayey topsoil: &gt;35%</c:v>
                </c:pt>
                <c:pt idx="1">
                  <c:v>loamy topsoil: &lt; 35% clay</c:v>
                </c:pt>
                <c:pt idx="2">
                  <c:v>sandy topsoil</c:v>
                </c:pt>
              </c:strCache>
            </c:strRef>
          </c:cat>
          <c:val>
            <c:numRef>
              <c:f>'China reg'!$U$21:$W$21</c:f>
              <c:numCache>
                <c:formatCode>General</c:formatCode>
                <c:ptCount val="3"/>
                <c:pt idx="0">
                  <c:v>10.687849634748396</c:v>
                </c:pt>
                <c:pt idx="1">
                  <c:v>81.511215830635848</c:v>
                </c:pt>
                <c:pt idx="2">
                  <c:v>0</c:v>
                </c:pt>
              </c:numCache>
            </c:numRef>
          </c:val>
          <c:extLst>
            <c:ext xmlns:c16="http://schemas.microsoft.com/office/drawing/2014/chart" uri="{C3380CC4-5D6E-409C-BE32-E72D297353CC}">
              <c16:uniqueId val="{00000013-665E-47CE-87F6-4BAEB879B90D}"/>
            </c:ext>
          </c:extLst>
        </c:ser>
        <c:ser>
          <c:idx val="20"/>
          <c:order val="20"/>
          <c:tx>
            <c:strRef>
              <c:f>'China reg'!$A$22</c:f>
              <c:strCache>
                <c:ptCount val="1"/>
                <c:pt idx="0">
                  <c:v>Shandong</c:v>
                </c:pt>
              </c:strCache>
            </c:strRef>
          </c:tx>
          <c:invertIfNegative val="0"/>
          <c:cat>
            <c:strRef>
              <c:f>'China reg'!$U$1:$W$1</c:f>
              <c:strCache>
                <c:ptCount val="3"/>
                <c:pt idx="0">
                  <c:v>clayey topsoil: &gt;35%</c:v>
                </c:pt>
                <c:pt idx="1">
                  <c:v>loamy topsoil: &lt; 35% clay</c:v>
                </c:pt>
                <c:pt idx="2">
                  <c:v>sandy topsoil</c:v>
                </c:pt>
              </c:strCache>
            </c:strRef>
          </c:cat>
          <c:val>
            <c:numRef>
              <c:f>'China reg'!$U$22:$W$22</c:f>
              <c:numCache>
                <c:formatCode>General</c:formatCode>
                <c:ptCount val="3"/>
                <c:pt idx="0">
                  <c:v>11.254441077491029</c:v>
                </c:pt>
                <c:pt idx="1">
                  <c:v>87.537312847750627</c:v>
                </c:pt>
                <c:pt idx="2">
                  <c:v>0.60862565023633586</c:v>
                </c:pt>
              </c:numCache>
            </c:numRef>
          </c:val>
          <c:extLst>
            <c:ext xmlns:c16="http://schemas.microsoft.com/office/drawing/2014/chart" uri="{C3380CC4-5D6E-409C-BE32-E72D297353CC}">
              <c16:uniqueId val="{00000014-665E-47CE-87F6-4BAEB879B90D}"/>
            </c:ext>
          </c:extLst>
        </c:ser>
        <c:ser>
          <c:idx val="21"/>
          <c:order val="21"/>
          <c:tx>
            <c:strRef>
              <c:f>'China reg'!$A$23</c:f>
              <c:strCache>
                <c:ptCount val="1"/>
                <c:pt idx="0">
                  <c:v>Shanghai</c:v>
                </c:pt>
              </c:strCache>
            </c:strRef>
          </c:tx>
          <c:invertIfNegative val="0"/>
          <c:cat>
            <c:strRef>
              <c:f>'China reg'!$U$1:$W$1</c:f>
              <c:strCache>
                <c:ptCount val="3"/>
                <c:pt idx="0">
                  <c:v>clayey topsoil: &gt;35%</c:v>
                </c:pt>
                <c:pt idx="1">
                  <c:v>loamy topsoil: &lt; 35% clay</c:v>
                </c:pt>
                <c:pt idx="2">
                  <c:v>sandy topsoil</c:v>
                </c:pt>
              </c:strCache>
            </c:strRef>
          </c:cat>
          <c:val>
            <c:numRef>
              <c:f>'China reg'!$U$23:$W$23</c:f>
              <c:numCache>
                <c:formatCode>General</c:formatCode>
                <c:ptCount val="3"/>
                <c:pt idx="0">
                  <c:v>22.790156144271975</c:v>
                </c:pt>
                <c:pt idx="1">
                  <c:v>76.04158122987964</c:v>
                </c:pt>
                <c:pt idx="2">
                  <c:v>0</c:v>
                </c:pt>
              </c:numCache>
            </c:numRef>
          </c:val>
          <c:extLst>
            <c:ext xmlns:c16="http://schemas.microsoft.com/office/drawing/2014/chart" uri="{C3380CC4-5D6E-409C-BE32-E72D297353CC}">
              <c16:uniqueId val="{00000015-665E-47CE-87F6-4BAEB879B90D}"/>
            </c:ext>
          </c:extLst>
        </c:ser>
        <c:ser>
          <c:idx val="22"/>
          <c:order val="22"/>
          <c:tx>
            <c:strRef>
              <c:f>'China reg'!$A$24</c:f>
              <c:strCache>
                <c:ptCount val="1"/>
                <c:pt idx="0">
                  <c:v>Shanxi</c:v>
                </c:pt>
              </c:strCache>
            </c:strRef>
          </c:tx>
          <c:invertIfNegative val="0"/>
          <c:cat>
            <c:strRef>
              <c:f>'China reg'!$U$1:$W$1</c:f>
              <c:strCache>
                <c:ptCount val="3"/>
                <c:pt idx="0">
                  <c:v>clayey topsoil: &gt;35%</c:v>
                </c:pt>
                <c:pt idx="1">
                  <c:v>loamy topsoil: &lt; 35% clay</c:v>
                </c:pt>
                <c:pt idx="2">
                  <c:v>sandy topsoil</c:v>
                </c:pt>
              </c:strCache>
            </c:strRef>
          </c:cat>
          <c:val>
            <c:numRef>
              <c:f>'China reg'!$U$24:$W$24</c:f>
              <c:numCache>
                <c:formatCode>General</c:formatCode>
                <c:ptCount val="3"/>
                <c:pt idx="0">
                  <c:v>19.214285454958844</c:v>
                </c:pt>
                <c:pt idx="1">
                  <c:v>80.340721177649996</c:v>
                </c:pt>
                <c:pt idx="2">
                  <c:v>2.3052343378078672E-2</c:v>
                </c:pt>
              </c:numCache>
            </c:numRef>
          </c:val>
          <c:extLst>
            <c:ext xmlns:c16="http://schemas.microsoft.com/office/drawing/2014/chart" uri="{C3380CC4-5D6E-409C-BE32-E72D297353CC}">
              <c16:uniqueId val="{00000016-665E-47CE-87F6-4BAEB879B90D}"/>
            </c:ext>
          </c:extLst>
        </c:ser>
        <c:ser>
          <c:idx val="23"/>
          <c:order val="23"/>
          <c:tx>
            <c:strRef>
              <c:f>'China reg'!$A$25</c:f>
              <c:strCache>
                <c:ptCount val="1"/>
                <c:pt idx="0">
                  <c:v>Sichuan</c:v>
                </c:pt>
              </c:strCache>
            </c:strRef>
          </c:tx>
          <c:invertIfNegative val="0"/>
          <c:cat>
            <c:strRef>
              <c:f>'China reg'!$U$1:$W$1</c:f>
              <c:strCache>
                <c:ptCount val="3"/>
                <c:pt idx="0">
                  <c:v>clayey topsoil: &gt;35%</c:v>
                </c:pt>
                <c:pt idx="1">
                  <c:v>loamy topsoil: &lt; 35% clay</c:v>
                </c:pt>
                <c:pt idx="2">
                  <c:v>sandy topsoil</c:v>
                </c:pt>
              </c:strCache>
            </c:strRef>
          </c:cat>
          <c:val>
            <c:numRef>
              <c:f>'China reg'!$U$25:$W$25</c:f>
              <c:numCache>
                <c:formatCode>General</c:formatCode>
                <c:ptCount val="3"/>
                <c:pt idx="0">
                  <c:v>35.056726072536755</c:v>
                </c:pt>
                <c:pt idx="1">
                  <c:v>63.43359911986029</c:v>
                </c:pt>
                <c:pt idx="2">
                  <c:v>0</c:v>
                </c:pt>
              </c:numCache>
            </c:numRef>
          </c:val>
          <c:extLst>
            <c:ext xmlns:c16="http://schemas.microsoft.com/office/drawing/2014/chart" uri="{C3380CC4-5D6E-409C-BE32-E72D297353CC}">
              <c16:uniqueId val="{00000017-665E-47CE-87F6-4BAEB879B90D}"/>
            </c:ext>
          </c:extLst>
        </c:ser>
        <c:ser>
          <c:idx val="24"/>
          <c:order val="24"/>
          <c:tx>
            <c:strRef>
              <c:f>'China reg'!$A$26</c:f>
              <c:strCache>
                <c:ptCount val="1"/>
                <c:pt idx="0">
                  <c:v>Tianjin</c:v>
                </c:pt>
              </c:strCache>
            </c:strRef>
          </c:tx>
          <c:invertIfNegative val="0"/>
          <c:cat>
            <c:strRef>
              <c:f>'China reg'!$U$1:$W$1</c:f>
              <c:strCache>
                <c:ptCount val="3"/>
                <c:pt idx="0">
                  <c:v>clayey topsoil: &gt;35%</c:v>
                </c:pt>
                <c:pt idx="1">
                  <c:v>loamy topsoil: &lt; 35% clay</c:v>
                </c:pt>
                <c:pt idx="2">
                  <c:v>sandy topsoil</c:v>
                </c:pt>
              </c:strCache>
            </c:strRef>
          </c:cat>
          <c:val>
            <c:numRef>
              <c:f>'China reg'!$U$26:$W$26</c:f>
              <c:numCache>
                <c:formatCode>General</c:formatCode>
                <c:ptCount val="3"/>
                <c:pt idx="0">
                  <c:v>25.298643411468849</c:v>
                </c:pt>
                <c:pt idx="1">
                  <c:v>74.701356588531155</c:v>
                </c:pt>
                <c:pt idx="2">
                  <c:v>0</c:v>
                </c:pt>
              </c:numCache>
            </c:numRef>
          </c:val>
          <c:extLst>
            <c:ext xmlns:c16="http://schemas.microsoft.com/office/drawing/2014/chart" uri="{C3380CC4-5D6E-409C-BE32-E72D297353CC}">
              <c16:uniqueId val="{00000018-665E-47CE-87F6-4BAEB879B90D}"/>
            </c:ext>
          </c:extLst>
        </c:ser>
        <c:ser>
          <c:idx val="25"/>
          <c:order val="25"/>
          <c:tx>
            <c:strRef>
              <c:f>'China reg'!$A$27</c:f>
              <c:strCache>
                <c:ptCount val="1"/>
                <c:pt idx="0">
                  <c:v>Tibet</c:v>
                </c:pt>
              </c:strCache>
            </c:strRef>
          </c:tx>
          <c:invertIfNegative val="0"/>
          <c:cat>
            <c:strRef>
              <c:f>'China reg'!$U$1:$W$1</c:f>
              <c:strCache>
                <c:ptCount val="3"/>
                <c:pt idx="0">
                  <c:v>clayey topsoil: &gt;35%</c:v>
                </c:pt>
                <c:pt idx="1">
                  <c:v>loamy topsoil: &lt; 35% clay</c:v>
                </c:pt>
                <c:pt idx="2">
                  <c:v>sandy topsoil</c:v>
                </c:pt>
              </c:strCache>
            </c:strRef>
          </c:cat>
          <c:val>
            <c:numRef>
              <c:f>'China reg'!$U$27:$W$27</c:f>
              <c:numCache>
                <c:formatCode>General</c:formatCode>
                <c:ptCount val="3"/>
                <c:pt idx="0">
                  <c:v>5.3479033577325634E-3</c:v>
                </c:pt>
                <c:pt idx="1">
                  <c:v>71.675886470592317</c:v>
                </c:pt>
                <c:pt idx="2">
                  <c:v>2.8384669034759056E-3</c:v>
                </c:pt>
              </c:numCache>
            </c:numRef>
          </c:val>
          <c:extLst>
            <c:ext xmlns:c16="http://schemas.microsoft.com/office/drawing/2014/chart" uri="{C3380CC4-5D6E-409C-BE32-E72D297353CC}">
              <c16:uniqueId val="{00000019-665E-47CE-87F6-4BAEB879B90D}"/>
            </c:ext>
          </c:extLst>
        </c:ser>
        <c:ser>
          <c:idx val="26"/>
          <c:order val="26"/>
          <c:tx>
            <c:strRef>
              <c:f>'China reg'!$A$28</c:f>
              <c:strCache>
                <c:ptCount val="1"/>
                <c:pt idx="0">
                  <c:v>Xinjiang</c:v>
                </c:pt>
              </c:strCache>
            </c:strRef>
          </c:tx>
          <c:invertIfNegative val="0"/>
          <c:cat>
            <c:strRef>
              <c:f>'China reg'!$U$1:$W$1</c:f>
              <c:strCache>
                <c:ptCount val="3"/>
                <c:pt idx="0">
                  <c:v>clayey topsoil: &gt;35%</c:v>
                </c:pt>
                <c:pt idx="1">
                  <c:v>loamy topsoil: &lt; 35% clay</c:v>
                </c:pt>
                <c:pt idx="2">
                  <c:v>sandy topsoil</c:v>
                </c:pt>
              </c:strCache>
            </c:strRef>
          </c:cat>
          <c:val>
            <c:numRef>
              <c:f>'China reg'!$U$28:$W$28</c:f>
              <c:numCache>
                <c:formatCode>General</c:formatCode>
                <c:ptCount val="3"/>
                <c:pt idx="0">
                  <c:v>23.542758658842253</c:v>
                </c:pt>
                <c:pt idx="1">
                  <c:v>59.308770293330383</c:v>
                </c:pt>
                <c:pt idx="2">
                  <c:v>4.2244817886642467</c:v>
                </c:pt>
              </c:numCache>
            </c:numRef>
          </c:val>
          <c:extLst>
            <c:ext xmlns:c16="http://schemas.microsoft.com/office/drawing/2014/chart" uri="{C3380CC4-5D6E-409C-BE32-E72D297353CC}">
              <c16:uniqueId val="{0000001A-665E-47CE-87F6-4BAEB879B90D}"/>
            </c:ext>
          </c:extLst>
        </c:ser>
        <c:ser>
          <c:idx val="27"/>
          <c:order val="27"/>
          <c:tx>
            <c:strRef>
              <c:f>'China reg'!$A$29</c:f>
              <c:strCache>
                <c:ptCount val="1"/>
                <c:pt idx="0">
                  <c:v>Yunnan</c:v>
                </c:pt>
              </c:strCache>
            </c:strRef>
          </c:tx>
          <c:invertIfNegative val="0"/>
          <c:cat>
            <c:strRef>
              <c:f>'China reg'!$U$1:$W$1</c:f>
              <c:strCache>
                <c:ptCount val="3"/>
                <c:pt idx="0">
                  <c:v>clayey topsoil: &gt;35%</c:v>
                </c:pt>
                <c:pt idx="1">
                  <c:v>loamy topsoil: &lt; 35% clay</c:v>
                </c:pt>
                <c:pt idx="2">
                  <c:v>sandy topsoil</c:v>
                </c:pt>
              </c:strCache>
            </c:strRef>
          </c:cat>
          <c:val>
            <c:numRef>
              <c:f>'China reg'!$U$29:$W$29</c:f>
              <c:numCache>
                <c:formatCode>General</c:formatCode>
                <c:ptCount val="3"/>
                <c:pt idx="0">
                  <c:v>50.806488127455381</c:v>
                </c:pt>
                <c:pt idx="1">
                  <c:v>47.59854754832137</c:v>
                </c:pt>
                <c:pt idx="2">
                  <c:v>0</c:v>
                </c:pt>
              </c:numCache>
            </c:numRef>
          </c:val>
          <c:extLst>
            <c:ext xmlns:c16="http://schemas.microsoft.com/office/drawing/2014/chart" uri="{C3380CC4-5D6E-409C-BE32-E72D297353CC}">
              <c16:uniqueId val="{0000001B-665E-47CE-87F6-4BAEB879B90D}"/>
            </c:ext>
          </c:extLst>
        </c:ser>
        <c:ser>
          <c:idx val="28"/>
          <c:order val="28"/>
          <c:tx>
            <c:strRef>
              <c:f>'China reg'!$A$30</c:f>
              <c:strCache>
                <c:ptCount val="1"/>
                <c:pt idx="0">
                  <c:v>Zhejiang</c:v>
                </c:pt>
              </c:strCache>
            </c:strRef>
          </c:tx>
          <c:invertIfNegative val="0"/>
          <c:cat>
            <c:strRef>
              <c:f>'China reg'!$U$1:$W$1</c:f>
              <c:strCache>
                <c:ptCount val="3"/>
                <c:pt idx="0">
                  <c:v>clayey topsoil: &gt;35%</c:v>
                </c:pt>
                <c:pt idx="1">
                  <c:v>loamy topsoil: &lt; 35% clay</c:v>
                </c:pt>
                <c:pt idx="2">
                  <c:v>sandy topsoil</c:v>
                </c:pt>
              </c:strCache>
            </c:strRef>
          </c:cat>
          <c:val>
            <c:numRef>
              <c:f>'China reg'!$U$30:$W$30</c:f>
              <c:numCache>
                <c:formatCode>General</c:formatCode>
                <c:ptCount val="3"/>
                <c:pt idx="0">
                  <c:v>59.100557746810942</c:v>
                </c:pt>
                <c:pt idx="1">
                  <c:v>40.880294010259334</c:v>
                </c:pt>
                <c:pt idx="2">
                  <c:v>0</c:v>
                </c:pt>
              </c:numCache>
            </c:numRef>
          </c:val>
          <c:extLst>
            <c:ext xmlns:c16="http://schemas.microsoft.com/office/drawing/2014/chart" uri="{C3380CC4-5D6E-409C-BE32-E72D297353CC}">
              <c16:uniqueId val="{0000001C-665E-47CE-87F6-4BAEB879B90D}"/>
            </c:ext>
          </c:extLst>
        </c:ser>
        <c:ser>
          <c:idx val="29"/>
          <c:order val="29"/>
          <c:tx>
            <c:strRef>
              <c:f>'China reg'!$A$31</c:f>
              <c:strCache>
                <c:ptCount val="1"/>
                <c:pt idx="0">
                  <c:v>Chongqing</c:v>
                </c:pt>
              </c:strCache>
            </c:strRef>
          </c:tx>
          <c:invertIfNegative val="0"/>
          <c:cat>
            <c:strRef>
              <c:f>'China reg'!$U$1:$W$1</c:f>
              <c:strCache>
                <c:ptCount val="3"/>
                <c:pt idx="0">
                  <c:v>clayey topsoil: &gt;35%</c:v>
                </c:pt>
                <c:pt idx="1">
                  <c:v>loamy topsoil: &lt; 35% clay</c:v>
                </c:pt>
                <c:pt idx="2">
                  <c:v>sandy topsoil</c:v>
                </c:pt>
              </c:strCache>
            </c:strRef>
          </c:cat>
          <c:val>
            <c:numRef>
              <c:f>'China reg'!$U$31:$W$31</c:f>
              <c:numCache>
                <c:formatCode>General</c:formatCode>
                <c:ptCount val="3"/>
                <c:pt idx="0">
                  <c:v>47.807053535652905</c:v>
                </c:pt>
                <c:pt idx="1">
                  <c:v>50.448942331925984</c:v>
                </c:pt>
                <c:pt idx="2">
                  <c:v>0</c:v>
                </c:pt>
              </c:numCache>
            </c:numRef>
          </c:val>
          <c:extLst>
            <c:ext xmlns:c16="http://schemas.microsoft.com/office/drawing/2014/chart" uri="{C3380CC4-5D6E-409C-BE32-E72D297353CC}">
              <c16:uniqueId val="{0000001D-665E-47CE-87F6-4BAEB879B90D}"/>
            </c:ext>
          </c:extLst>
        </c:ser>
        <c:dLbls>
          <c:showLegendKey val="0"/>
          <c:showVal val="0"/>
          <c:showCatName val="0"/>
          <c:showSerName val="0"/>
          <c:showPercent val="0"/>
          <c:showBubbleSize val="0"/>
        </c:dLbls>
        <c:gapWidth val="150"/>
        <c:axId val="199721344"/>
        <c:axId val="199722880"/>
      </c:barChart>
      <c:catAx>
        <c:axId val="199721344"/>
        <c:scaling>
          <c:orientation val="minMax"/>
        </c:scaling>
        <c:delete val="0"/>
        <c:axPos val="b"/>
        <c:numFmt formatCode="General" sourceLinked="0"/>
        <c:majorTickMark val="out"/>
        <c:minorTickMark val="none"/>
        <c:tickLblPos val="nextTo"/>
        <c:crossAx val="199722880"/>
        <c:crosses val="autoZero"/>
        <c:auto val="1"/>
        <c:lblAlgn val="ctr"/>
        <c:lblOffset val="100"/>
        <c:noMultiLvlLbl val="0"/>
      </c:catAx>
      <c:valAx>
        <c:axId val="199722880"/>
        <c:scaling>
          <c:orientation val="minMax"/>
        </c:scaling>
        <c:delete val="0"/>
        <c:axPos val="l"/>
        <c:majorGridlines/>
        <c:numFmt formatCode="General" sourceLinked="1"/>
        <c:majorTickMark val="out"/>
        <c:minorTickMark val="none"/>
        <c:tickLblPos val="nextTo"/>
        <c:crossAx val="199721344"/>
        <c:crosses val="autoZero"/>
        <c:crossBetween val="between"/>
      </c:valAx>
    </c:plotArea>
    <c:plotVisOnly val="1"/>
    <c:dispBlanksAs val="gap"/>
    <c:showDLblsOverMax val="0"/>
  </c:chart>
  <c:externalData r:id="rId2">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35" tIns="45718" rIns="91435" bIns="45718"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35" tIns="45718" rIns="91435" bIns="45718" rtlCol="0"/>
          <a:lstStyle>
            <a:lvl1pPr algn="r">
              <a:defRPr sz="1200"/>
            </a:lvl1pPr>
          </a:lstStyle>
          <a:p>
            <a:fld id="{B30E274A-31FB-4EFE-B77D-DFEB496C4D94}" type="datetimeFigureOut">
              <a:rPr lang="en-US" smtClean="0"/>
              <a:t>10/2/2019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35" tIns="45718" rIns="91435" bIns="45718"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35" tIns="45718" rIns="91435" bIns="45718"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35" tIns="45718" rIns="91435" bIns="45718"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35" tIns="45718" rIns="91435" bIns="45718" rtlCol="0" anchor="b"/>
          <a:lstStyle>
            <a:lvl1pPr algn="r">
              <a:defRPr sz="1200"/>
            </a:lvl1pPr>
          </a:lstStyle>
          <a:p>
            <a:fld id="{5D62FD9E-0548-417A-B2C8-9EC4D87D517F}" type="slidenum">
              <a:rPr lang="en-US" smtClean="0"/>
              <a:t>‹#›</a:t>
            </a:fld>
            <a:endParaRPr lang="en-US"/>
          </a:p>
        </p:txBody>
      </p:sp>
    </p:spTree>
    <p:extLst>
      <p:ext uri="{BB962C8B-B14F-4D97-AF65-F5344CB8AC3E}">
        <p14:creationId xmlns:p14="http://schemas.microsoft.com/office/powerpoint/2010/main" val="19767554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D62FD9E-0548-417A-B2C8-9EC4D87D517F}" type="slidenum">
              <a:rPr lang="en-US" smtClean="0"/>
              <a:t>1</a:t>
            </a:fld>
            <a:endParaRPr lang="en-US"/>
          </a:p>
        </p:txBody>
      </p:sp>
    </p:spTree>
    <p:extLst>
      <p:ext uri="{BB962C8B-B14F-4D97-AF65-F5344CB8AC3E}">
        <p14:creationId xmlns:p14="http://schemas.microsoft.com/office/powerpoint/2010/main" val="29740191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Tree>
    <p:extLst>
      <p:ext uri="{BB962C8B-B14F-4D97-AF65-F5344CB8AC3E}">
        <p14:creationId xmlns:p14="http://schemas.microsoft.com/office/powerpoint/2010/main" val="18778383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209800"/>
            <a:ext cx="8229600" cy="2895600"/>
          </a:xfrm>
          <a:prstGeom prst="rect">
            <a:avLst/>
          </a:prstGeom>
        </p:spPr>
        <p:txBody>
          <a:bodyPr/>
          <a:lstStyle/>
          <a:p>
            <a:r>
              <a:rPr lang="en-US"/>
              <a:t>Click to edit Master title style</a:t>
            </a:r>
            <a:endParaRPr lang="en-US" dirty="0"/>
          </a:p>
        </p:txBody>
      </p:sp>
    </p:spTree>
    <p:extLst>
      <p:ext uri="{BB962C8B-B14F-4D97-AF65-F5344CB8AC3E}">
        <p14:creationId xmlns:p14="http://schemas.microsoft.com/office/powerpoint/2010/main" val="4510058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541112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007071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787512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2051943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610793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5.xml"/><Relationship Id="rId7" Type="http://schemas.openxmlformats.org/officeDocument/2006/relationships/image" Target="../media/image3.png"/><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theme" Target="../theme/theme2.xml"/><Relationship Id="rId5" Type="http://schemas.openxmlformats.org/officeDocument/2006/relationships/slideLayout" Target="../slideLayouts/slideLayout7.xml"/><Relationship Id="rId4"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0" y="5932797"/>
            <a:ext cx="9144000" cy="925203"/>
          </a:xfrm>
          <a:prstGeom prst="rect">
            <a:avLst/>
          </a:prstGeom>
        </p:spPr>
      </p:pic>
      <p:pic>
        <p:nvPicPr>
          <p:cNvPr id="9" name="Picture 8"/>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0" y="0"/>
            <a:ext cx="9144000" cy="1180050"/>
          </a:xfrm>
          <a:prstGeom prst="rect">
            <a:avLst/>
          </a:prstGeom>
        </p:spPr>
      </p:pic>
    </p:spTree>
    <p:extLst>
      <p:ext uri="{BB962C8B-B14F-4D97-AF65-F5344CB8AC3E}">
        <p14:creationId xmlns:p14="http://schemas.microsoft.com/office/powerpoint/2010/main" val="320841970"/>
      </p:ext>
    </p:extLst>
  </p:cSld>
  <p:clrMap bg1="lt1" tx1="dk1" bg2="lt2" tx2="dk2" accent1="accent1" accent2="accent2" accent3="accent3" accent4="accent4" accent5="accent5" accent6="accent6" hlink="hlink" folHlink="folHlink"/>
  <p:sldLayoutIdLst>
    <p:sldLayoutId id="2147483667" r:id="rId1"/>
    <p:sldLayoutId id="2147483650" r:id="rId2"/>
  </p:sldLayoutIdLst>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0" y="5946574"/>
            <a:ext cx="9144000" cy="914123"/>
          </a:xfrm>
          <a:prstGeom prst="rect">
            <a:avLst/>
          </a:prstGeom>
        </p:spPr>
      </p:pic>
      <p:sp>
        <p:nvSpPr>
          <p:cNvPr id="5" name="Title Placeholder 4"/>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6" name="Text Placeholder 5"/>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5"/>
          <p:cNvSpPr txBox="1">
            <a:spLocks/>
          </p:cNvSpPr>
          <p:nvPr userDrawn="1"/>
        </p:nvSpPr>
        <p:spPr>
          <a:xfrm>
            <a:off x="8305800" y="6549154"/>
            <a:ext cx="762000" cy="307497"/>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70BA3FA7-BEB2-4323-A93B-546EB2C33319}" type="slidenum">
              <a:rPr lang="en-US" smtClean="0">
                <a:solidFill>
                  <a:schemeClr val="bg1"/>
                </a:solidFill>
              </a:rPr>
              <a:pPr algn="ctr"/>
              <a:t>‹#›</a:t>
            </a:fld>
            <a:endParaRPr lang="en-US" dirty="0">
              <a:solidFill>
                <a:schemeClr val="bg1"/>
              </a:solidFill>
            </a:endParaRPr>
          </a:p>
        </p:txBody>
      </p:sp>
    </p:spTree>
    <p:extLst>
      <p:ext uri="{BB962C8B-B14F-4D97-AF65-F5344CB8AC3E}">
        <p14:creationId xmlns:p14="http://schemas.microsoft.com/office/powerpoint/2010/main" val="3365754007"/>
      </p:ext>
    </p:extLst>
  </p:cSld>
  <p:clrMap bg1="lt1" tx1="dk1" bg2="lt2" tx2="dk2" accent1="accent1" accent2="accent2" accent3="accent3" accent4="accent4" accent5="accent5" accent6="accent6" hlink="hlink" folHlink="folHlink"/>
  <p:sldLayoutIdLst>
    <p:sldLayoutId id="2147483668" r:id="rId1"/>
    <p:sldLayoutId id="2147483670" r:id="rId2"/>
    <p:sldLayoutId id="2147483671" r:id="rId3"/>
    <p:sldLayoutId id="2147483672" r:id="rId4"/>
    <p:sldLayoutId id="2147483673" r:id="rId5"/>
  </p:sldLayoutIdLst>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3.xml"/><Relationship Id="rId1" Type="http://schemas.openxmlformats.org/officeDocument/2006/relationships/vmlDrawing" Target="../drawings/vmlDrawing2.vml"/><Relationship Id="rId4" Type="http://schemas.openxmlformats.org/officeDocument/2006/relationships/image" Target="../media/image9.emf"/></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4.xml"/><Relationship Id="rId1" Type="http://schemas.openxmlformats.org/officeDocument/2006/relationships/vmlDrawing" Target="../drawings/vmlDrawing3.vml"/><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3.xml"/><Relationship Id="rId5" Type="http://schemas.openxmlformats.org/officeDocument/2006/relationships/image" Target="../media/image15.jpeg"/><Relationship Id="rId4" Type="http://schemas.openxmlformats.org/officeDocument/2006/relationships/image" Target="../media/image14.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chart" Target="../charts/chart7.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3.xml"/><Relationship Id="rId1" Type="http://schemas.openxmlformats.org/officeDocument/2006/relationships/vmlDrawing" Target="../drawings/vmlDrawing1.vml"/><Relationship Id="rId4" Type="http://schemas.openxmlformats.org/officeDocument/2006/relationships/image" Target="../media/image5.wm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227317"/>
            <a:ext cx="8229600" cy="990600"/>
          </a:xfrm>
        </p:spPr>
        <p:txBody>
          <a:bodyPr/>
          <a:lstStyle/>
          <a:p>
            <a:r>
              <a:rPr lang="en-US" sz="2600" b="1" dirty="0"/>
              <a:t>Constructing Rigorous Relative Price Indices of Agricultural Land in the Developed and Developing World</a:t>
            </a:r>
            <a:br>
              <a:rPr lang="en-US" dirty="0"/>
            </a:br>
            <a:endParaRPr lang="en-US" dirty="0"/>
          </a:p>
        </p:txBody>
      </p:sp>
      <p:sp>
        <p:nvSpPr>
          <p:cNvPr id="3" name="TextBox 2"/>
          <p:cNvSpPr txBox="1"/>
          <p:nvPr/>
        </p:nvSpPr>
        <p:spPr>
          <a:xfrm>
            <a:off x="228600" y="5791200"/>
            <a:ext cx="8936182" cy="307777"/>
          </a:xfrm>
          <a:prstGeom prst="rect">
            <a:avLst/>
          </a:prstGeom>
          <a:noFill/>
        </p:spPr>
        <p:txBody>
          <a:bodyPr wrap="square" rtlCol="0">
            <a:spAutoFit/>
          </a:bodyPr>
          <a:lstStyle/>
          <a:p>
            <a:r>
              <a:rPr lang="en-US" sz="1400" i="1" dirty="0"/>
              <a:t>The views expressed are those of the authors and should not be attributed to the Economic Research Service or USDA</a:t>
            </a:r>
          </a:p>
        </p:txBody>
      </p:sp>
      <p:sp>
        <p:nvSpPr>
          <p:cNvPr id="5" name="TextBox 4"/>
          <p:cNvSpPr txBox="1"/>
          <p:nvPr/>
        </p:nvSpPr>
        <p:spPr>
          <a:xfrm>
            <a:off x="457200" y="2066065"/>
            <a:ext cx="8439150" cy="830997"/>
          </a:xfrm>
          <a:prstGeom prst="rect">
            <a:avLst/>
          </a:prstGeom>
          <a:noFill/>
        </p:spPr>
        <p:txBody>
          <a:bodyPr wrap="square" rtlCol="0">
            <a:spAutoFit/>
          </a:bodyPr>
          <a:lstStyle/>
          <a:p>
            <a:pPr algn="ctr"/>
            <a:r>
              <a:rPr lang="en-US" sz="2400" dirty="0"/>
              <a:t>Richard Nehring</a:t>
            </a:r>
            <a:r>
              <a:rPr lang="en-US" sz="2400" baseline="30000" dirty="0"/>
              <a:t>1</a:t>
            </a:r>
            <a:r>
              <a:rPr lang="en-US" sz="2400" dirty="0"/>
              <a:t>, V. Eldon Ball</a:t>
            </a:r>
            <a:r>
              <a:rPr lang="en-US" sz="2400" baseline="30000" dirty="0"/>
              <a:t>1</a:t>
            </a:r>
            <a:r>
              <a:rPr lang="en-US" sz="2400" dirty="0"/>
              <a:t>, Nilabja Ghosh</a:t>
            </a:r>
            <a:r>
              <a:rPr lang="en-US" sz="2400" baseline="30000" dirty="0"/>
              <a:t>2</a:t>
            </a:r>
            <a:r>
              <a:rPr lang="en-US" sz="2400" dirty="0"/>
              <a:t>, Yu Sheng</a:t>
            </a:r>
            <a:r>
              <a:rPr lang="en-US" sz="2400" baseline="30000" dirty="0"/>
              <a:t>3</a:t>
            </a:r>
            <a:r>
              <a:rPr lang="en-US" sz="2400" dirty="0"/>
              <a:t>, and David Marquardt</a:t>
            </a:r>
            <a:r>
              <a:rPr lang="en-US" sz="2400" baseline="30000" dirty="0"/>
              <a:t>1</a:t>
            </a:r>
          </a:p>
        </p:txBody>
      </p:sp>
      <p:sp>
        <p:nvSpPr>
          <p:cNvPr id="6" name="TextBox 5"/>
          <p:cNvSpPr txBox="1"/>
          <p:nvPr/>
        </p:nvSpPr>
        <p:spPr>
          <a:xfrm>
            <a:off x="722950" y="2897062"/>
            <a:ext cx="7850500" cy="1446550"/>
          </a:xfrm>
          <a:prstGeom prst="rect">
            <a:avLst/>
          </a:prstGeom>
          <a:noFill/>
        </p:spPr>
        <p:txBody>
          <a:bodyPr wrap="square" rtlCol="0">
            <a:spAutoFit/>
          </a:bodyPr>
          <a:lstStyle/>
          <a:p>
            <a:r>
              <a:rPr lang="en-US" sz="2200" dirty="0">
                <a:solidFill>
                  <a:schemeClr val="accent1"/>
                </a:solidFill>
              </a:rPr>
              <a:t>Third Meeting of the OECD NETWORK ON AGRICULTURAL TOTAL                  </a:t>
            </a:r>
          </a:p>
          <a:p>
            <a:r>
              <a:rPr lang="en-US" sz="2200" dirty="0">
                <a:solidFill>
                  <a:schemeClr val="accent1"/>
                </a:solidFill>
              </a:rPr>
              <a:t>                 FACTOR PRODUCTIVITY AND THE ENVIRONMENT </a:t>
            </a:r>
          </a:p>
          <a:p>
            <a:r>
              <a:rPr lang="en-US" sz="2200" dirty="0"/>
              <a:t>                                    30 – 31 October, 2019</a:t>
            </a:r>
          </a:p>
          <a:p>
            <a:r>
              <a:rPr lang="en-US" sz="2200" dirty="0"/>
              <a:t>THE HOTEL University of Maryland, College Park, United States</a:t>
            </a:r>
          </a:p>
        </p:txBody>
      </p:sp>
      <p:sp>
        <p:nvSpPr>
          <p:cNvPr id="7" name="TextBox 6"/>
          <p:cNvSpPr txBox="1"/>
          <p:nvPr/>
        </p:nvSpPr>
        <p:spPr>
          <a:xfrm>
            <a:off x="457200" y="4419600"/>
            <a:ext cx="8342950" cy="1046440"/>
          </a:xfrm>
          <a:prstGeom prst="rect">
            <a:avLst/>
          </a:prstGeom>
          <a:noFill/>
        </p:spPr>
        <p:txBody>
          <a:bodyPr wrap="square" rtlCol="0">
            <a:spAutoFit/>
          </a:bodyPr>
          <a:lstStyle/>
          <a:p>
            <a:r>
              <a:rPr lang="en-US" sz="1550" baseline="30000" dirty="0"/>
              <a:t>1</a:t>
            </a:r>
            <a:r>
              <a:rPr lang="en-US" sz="1550" dirty="0"/>
              <a:t>USDA, Economic Research Service</a:t>
            </a:r>
          </a:p>
          <a:p>
            <a:r>
              <a:rPr lang="en-US" sz="1550" baseline="30000" dirty="0"/>
              <a:t>2</a:t>
            </a:r>
            <a:r>
              <a:rPr lang="en-US" sz="1550" dirty="0"/>
              <a:t>University of Delhi, Institute of Economic Growth</a:t>
            </a:r>
          </a:p>
          <a:p>
            <a:r>
              <a:rPr lang="en-US" sz="1550" baseline="30000" dirty="0"/>
              <a:t>3</a:t>
            </a:r>
            <a:r>
              <a:rPr lang="en-US" sz="1550" dirty="0"/>
              <a:t>Peking University, School of Advanced Agricultural Sciences and China Center for Agricultural Policy</a:t>
            </a:r>
          </a:p>
          <a:p>
            <a:r>
              <a:rPr lang="en-US" sz="1550" baseline="30000" dirty="0"/>
              <a:t>4</a:t>
            </a:r>
            <a:r>
              <a:rPr lang="en-US" sz="1550" dirty="0"/>
              <a:t>USDA, Natural Resources Conservation Service</a:t>
            </a:r>
          </a:p>
        </p:txBody>
      </p:sp>
      <p:sp>
        <p:nvSpPr>
          <p:cNvPr id="8" name="TextBox 7"/>
          <p:cNvSpPr txBox="1"/>
          <p:nvPr/>
        </p:nvSpPr>
        <p:spPr>
          <a:xfrm>
            <a:off x="343850" y="5449547"/>
            <a:ext cx="8419150" cy="330860"/>
          </a:xfrm>
          <a:prstGeom prst="rect">
            <a:avLst/>
          </a:prstGeom>
          <a:noFill/>
        </p:spPr>
        <p:txBody>
          <a:bodyPr wrap="square" rtlCol="0">
            <a:spAutoFit/>
          </a:bodyPr>
          <a:lstStyle/>
          <a:p>
            <a:r>
              <a:rPr lang="en-US" sz="1550" dirty="0"/>
              <a:t>Corresponding author: Richard Nehring, rnehring@ers.usda.gov</a:t>
            </a:r>
          </a:p>
        </p:txBody>
      </p:sp>
    </p:spTree>
    <p:extLst>
      <p:ext uri="{BB962C8B-B14F-4D97-AF65-F5344CB8AC3E}">
        <p14:creationId xmlns:p14="http://schemas.microsoft.com/office/powerpoint/2010/main" val="33387609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Land Price (Dependent Variable)</a:t>
            </a:r>
          </a:p>
        </p:txBody>
      </p:sp>
      <p:pic>
        <p:nvPicPr>
          <p:cNvPr id="5" name="Chart 1"/>
          <p:cNvPicPr/>
          <p:nvPr/>
        </p:nvPicPr>
        <p:blipFill>
          <a:blip r:embed="rId2">
            <a:extLst>
              <a:ext uri="{28A0092B-C50C-407E-A947-70E740481C1C}">
                <a14:useLocalDpi xmlns:a14="http://schemas.microsoft.com/office/drawing/2010/main" val="0"/>
              </a:ext>
            </a:extLst>
          </a:blip>
          <a:srcRect/>
          <a:stretch>
            <a:fillRect/>
          </a:stretch>
        </p:blipFill>
        <p:spPr bwMode="auto">
          <a:xfrm>
            <a:off x="1219200" y="1417638"/>
            <a:ext cx="6629400" cy="414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544757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Population Density (people/km</a:t>
            </a:r>
            <a:r>
              <a:rPr lang="en-US" baseline="30000" dirty="0"/>
              <a:t>2</a:t>
            </a:r>
            <a:r>
              <a:rPr lang="en-US" dirty="0"/>
              <a:t>)</a:t>
            </a:r>
            <a:endParaRPr lang="en-US" baseline="30000" dirty="0"/>
          </a:p>
        </p:txBody>
      </p:sp>
      <p:pic>
        <p:nvPicPr>
          <p:cNvPr id="2" name="Picture 1"/>
          <p:cNvPicPr preferRelativeResize="0">
            <a:picLocks/>
          </p:cNvPicPr>
          <p:nvPr/>
        </p:nvPicPr>
        <p:blipFill>
          <a:blip r:embed="rId2">
            <a:extLst>
              <a:ext uri="{28A0092B-C50C-407E-A947-70E740481C1C}">
                <a14:useLocalDpi xmlns:a14="http://schemas.microsoft.com/office/drawing/2010/main" val="0"/>
              </a:ext>
            </a:extLst>
          </a:blip>
          <a:stretch>
            <a:fillRect/>
          </a:stretch>
        </p:blipFill>
        <p:spPr>
          <a:xfrm>
            <a:off x="1257300" y="1433587"/>
            <a:ext cx="6629400" cy="4142232"/>
          </a:xfrm>
          <a:prstGeom prst="rect">
            <a:avLst/>
          </a:prstGeom>
        </p:spPr>
      </p:pic>
    </p:spTree>
    <p:extLst>
      <p:ext uri="{BB962C8B-B14F-4D97-AF65-F5344CB8AC3E}">
        <p14:creationId xmlns:p14="http://schemas.microsoft.com/office/powerpoint/2010/main" val="5716935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a:t>Variables used in Hedonic Estimation </a:t>
            </a:r>
          </a:p>
        </p:txBody>
      </p:sp>
      <p:sp>
        <p:nvSpPr>
          <p:cNvPr id="2" name="Rectangle 2"/>
          <p:cNvSpPr>
            <a:spLocks noChangeArrowheads="1"/>
          </p:cNvSpPr>
          <p:nvPr/>
        </p:nvSpPr>
        <p:spPr bwMode="auto">
          <a:xfrm>
            <a:off x="990600" y="1295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 name="Object 4"/>
          <p:cNvGraphicFramePr>
            <a:graphicFrameLocks noChangeAspect="1"/>
          </p:cNvGraphicFramePr>
          <p:nvPr>
            <p:extLst>
              <p:ext uri="{D42A27DB-BD31-4B8C-83A1-F6EECF244321}">
                <p14:modId xmlns:p14="http://schemas.microsoft.com/office/powerpoint/2010/main" val="4006233052"/>
              </p:ext>
            </p:extLst>
          </p:nvPr>
        </p:nvGraphicFramePr>
        <p:xfrm>
          <a:off x="990600" y="1295400"/>
          <a:ext cx="7334250" cy="4695825"/>
        </p:xfrm>
        <a:graphic>
          <a:graphicData uri="http://schemas.openxmlformats.org/presentationml/2006/ole">
            <mc:AlternateContent xmlns:mc="http://schemas.openxmlformats.org/markup-compatibility/2006">
              <mc:Choice xmlns:v="urn:schemas-microsoft-com:vml" Requires="v">
                <p:oleObj spid="_x0000_s3129" name="Document" r:id="rId3" imgW="7323416" imgH="4688457" progId="Word.Document.8">
                  <p:embed/>
                </p:oleObj>
              </mc:Choice>
              <mc:Fallback>
                <p:oleObj name="Document" r:id="rId3" imgW="7323416" imgH="4688457" progId="Word.Document.8">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0600" y="1295400"/>
                        <a:ext cx="7334250" cy="46958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0674052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ct 1">
            <a:extLst>
              <a:ext uri="{FF2B5EF4-FFF2-40B4-BE49-F238E27FC236}">
                <a16:creationId xmlns:a16="http://schemas.microsoft.com/office/drawing/2014/main" id="{AC9EB1E0-86A2-47D0-9433-2842A4540054}"/>
              </a:ext>
            </a:extLst>
          </p:cNvPr>
          <p:cNvGraphicFramePr>
            <a:graphicFrameLocks noChangeAspect="1"/>
          </p:cNvGraphicFramePr>
          <p:nvPr>
            <p:extLst>
              <p:ext uri="{D42A27DB-BD31-4B8C-83A1-F6EECF244321}">
                <p14:modId xmlns:p14="http://schemas.microsoft.com/office/powerpoint/2010/main" val="2621284685"/>
              </p:ext>
            </p:extLst>
          </p:nvPr>
        </p:nvGraphicFramePr>
        <p:xfrm>
          <a:off x="-1" y="0"/>
          <a:ext cx="8135753" cy="6324600"/>
        </p:xfrm>
        <a:graphic>
          <a:graphicData uri="http://schemas.openxmlformats.org/presentationml/2006/ole">
            <mc:AlternateContent xmlns:mc="http://schemas.openxmlformats.org/markup-compatibility/2006">
              <mc:Choice xmlns:v="urn:schemas-microsoft-com:vml" Requires="v">
                <p:oleObj spid="_x0000_s4103" name="Picture" r:id="rId3" imgW="5943980" imgH="4619313" progId="Word.Picture.8">
                  <p:embed/>
                </p:oleObj>
              </mc:Choice>
              <mc:Fallback>
                <p:oleObj name="Picture" r:id="rId3" imgW="5943980" imgH="4619313" progId="Word.Picture.8">
                  <p:embed/>
                  <p:pic>
                    <p:nvPicPr>
                      <p:cNvPr id="25606" name="Object 1">
                        <a:extLst>
                          <a:ext uri="{FF2B5EF4-FFF2-40B4-BE49-F238E27FC236}">
                            <a16:creationId xmlns:a16="http://schemas.microsoft.com/office/drawing/2014/main" id="{D841A0FA-D1F2-4F9F-A9F9-B97D2DBC05E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 y="0"/>
                        <a:ext cx="8135753" cy="6324600"/>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34999161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a:extLst>
              <a:ext uri="{FF2B5EF4-FFF2-40B4-BE49-F238E27FC236}">
                <a16:creationId xmlns:a16="http://schemas.microsoft.com/office/drawing/2014/main" id="{B3E28B62-9B1E-4FD4-A9A8-6ADEB5CAFC5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4763"/>
            <a:ext cx="8504302" cy="593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700671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sz="3000" dirty="0"/>
              <a:t>Loamy Topsoil, Soil Moisture Stress, and Aridic Soils requiring irrigation in the U.S. and Europe</a:t>
            </a:r>
          </a:p>
        </p:txBody>
      </p:sp>
      <p:pic>
        <p:nvPicPr>
          <p:cNvPr id="5" name="Picture 4" descr="C:\Users\rnehring\AppData\Local\Microsoft\Windows\Temporary Internet Files\Content.Outlook\A7S1KIBO\soilStressesNAmoistureTopSoil.jpg"/>
          <p:cNvPicPr preferRelativeResize="0">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19200" y="1417638"/>
            <a:ext cx="342900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descr="C:\Users\rnehring\AppData\Local\Microsoft\Windows\Temporary Internet Files\Content.Outlook\A7S1KIBO\soilStressesEuropetopsoil.jpg"/>
          <p:cNvPicPr preferRelativeResize="0">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48200" y="1417638"/>
            <a:ext cx="342900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 descr="C:\Users\rnehring\AppData\Local\Microsoft\Windows\Temporary Internet Files\Content.Outlook\A7S1KIBO\soilStressesNAmoisture.jpg"/>
          <p:cNvPicPr preferRelativeResize="0">
            <a:picLocks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19200" y="3703638"/>
            <a:ext cx="342900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2" descr="C:\Users\rnehring\AppData\Local\Microsoft\Windows\Temporary Internet Files\Content.Outlook\A7S1KIBO\soilStressesEUmoisture.jpg"/>
          <p:cNvPicPr preferRelativeResize="0">
            <a:picLocks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648200" y="3703638"/>
            <a:ext cx="342900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908566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normAutofit/>
          </a:bodyPr>
          <a:lstStyle/>
          <a:p>
            <a:r>
              <a:rPr lang="en-US" sz="3000" dirty="0"/>
              <a:t>Hedonic Regression Results</a:t>
            </a:r>
          </a:p>
        </p:txBody>
      </p:sp>
      <p:graphicFrame>
        <p:nvGraphicFramePr>
          <p:cNvPr id="5" name="Table 4"/>
          <p:cNvGraphicFramePr>
            <a:graphicFrameLocks noGrp="1"/>
          </p:cNvGraphicFramePr>
          <p:nvPr>
            <p:extLst>
              <p:ext uri="{D42A27DB-BD31-4B8C-83A1-F6EECF244321}">
                <p14:modId xmlns:p14="http://schemas.microsoft.com/office/powerpoint/2010/main" val="639430119"/>
              </p:ext>
            </p:extLst>
          </p:nvPr>
        </p:nvGraphicFramePr>
        <p:xfrm>
          <a:off x="1222261" y="914400"/>
          <a:ext cx="6699480" cy="4915724"/>
        </p:xfrm>
        <a:graphic>
          <a:graphicData uri="http://schemas.openxmlformats.org/drawingml/2006/table">
            <a:tbl>
              <a:tblPr>
                <a:tableStyleId>{2D5ABB26-0587-4C30-8999-92F81FD0307C}</a:tableStyleId>
              </a:tblPr>
              <a:tblGrid>
                <a:gridCol w="1116580">
                  <a:extLst>
                    <a:ext uri="{9D8B030D-6E8A-4147-A177-3AD203B41FA5}">
                      <a16:colId xmlns:a16="http://schemas.microsoft.com/office/drawing/2014/main" val="20000"/>
                    </a:ext>
                  </a:extLst>
                </a:gridCol>
                <a:gridCol w="1116580">
                  <a:extLst>
                    <a:ext uri="{9D8B030D-6E8A-4147-A177-3AD203B41FA5}">
                      <a16:colId xmlns:a16="http://schemas.microsoft.com/office/drawing/2014/main" val="20001"/>
                    </a:ext>
                  </a:extLst>
                </a:gridCol>
                <a:gridCol w="1116580">
                  <a:extLst>
                    <a:ext uri="{9D8B030D-6E8A-4147-A177-3AD203B41FA5}">
                      <a16:colId xmlns:a16="http://schemas.microsoft.com/office/drawing/2014/main" val="20002"/>
                    </a:ext>
                  </a:extLst>
                </a:gridCol>
                <a:gridCol w="1116580">
                  <a:extLst>
                    <a:ext uri="{9D8B030D-6E8A-4147-A177-3AD203B41FA5}">
                      <a16:colId xmlns:a16="http://schemas.microsoft.com/office/drawing/2014/main" val="20003"/>
                    </a:ext>
                  </a:extLst>
                </a:gridCol>
                <a:gridCol w="1116580">
                  <a:extLst>
                    <a:ext uri="{9D8B030D-6E8A-4147-A177-3AD203B41FA5}">
                      <a16:colId xmlns:a16="http://schemas.microsoft.com/office/drawing/2014/main" val="20004"/>
                    </a:ext>
                  </a:extLst>
                </a:gridCol>
                <a:gridCol w="1116580">
                  <a:extLst>
                    <a:ext uri="{9D8B030D-6E8A-4147-A177-3AD203B41FA5}">
                      <a16:colId xmlns:a16="http://schemas.microsoft.com/office/drawing/2014/main" val="20005"/>
                    </a:ext>
                  </a:extLst>
                </a:gridCol>
              </a:tblGrid>
              <a:tr h="172654">
                <a:tc>
                  <a:txBody>
                    <a:bodyPr/>
                    <a:lstStyle/>
                    <a:p>
                      <a:pPr marL="0" marR="0">
                        <a:spcBef>
                          <a:spcPts val="0"/>
                        </a:spcBef>
                        <a:spcAft>
                          <a:spcPts val="0"/>
                        </a:spcAft>
                      </a:pPr>
                      <a:r>
                        <a:rPr lang="en-US" sz="800" dirty="0">
                          <a:effectLst/>
                        </a:rPr>
                        <a:t>Variable</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lnB w="12700" cap="flat" cmpd="sng" algn="ctr">
                      <a:solidFill>
                        <a:schemeClr val="tx1"/>
                      </a:solidFill>
                      <a:prstDash val="solid"/>
                      <a:round/>
                      <a:headEnd type="none" w="med" len="med"/>
                      <a:tailEnd type="none" w="med" len="med"/>
                    </a:lnB>
                  </a:tcPr>
                </a:tc>
                <a:tc>
                  <a:txBody>
                    <a:bodyPr/>
                    <a:lstStyle/>
                    <a:p>
                      <a:pPr marL="0" marR="0" algn="l">
                        <a:spcBef>
                          <a:spcPts val="0"/>
                        </a:spcBef>
                        <a:spcAft>
                          <a:spcPts val="0"/>
                        </a:spcAft>
                      </a:pPr>
                      <a:r>
                        <a:rPr lang="en-US" sz="800" dirty="0">
                          <a:effectLst/>
                        </a:rPr>
                        <a:t>Coefficient</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800" dirty="0">
                          <a:effectLst/>
                        </a:rPr>
                        <a:t>t-value</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pPr>
                      <a:r>
                        <a:rPr lang="en-US" sz="800" dirty="0">
                          <a:effectLst/>
                        </a:rPr>
                        <a:t>Variable</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pPr>
                      <a:r>
                        <a:rPr lang="en-US" sz="800" dirty="0">
                          <a:effectLst/>
                        </a:rPr>
                        <a:t>Coefficient</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800" dirty="0">
                          <a:effectLst/>
                          <a:latin typeface="+mn-lt"/>
                          <a:ea typeface="Times New Roman" panose="02020603050405020304" pitchFamily="18" charset="0"/>
                          <a:cs typeface="Times New Roman" panose="02020603050405020304" pitchFamily="18" charset="0"/>
                        </a:rPr>
                        <a:t>t-value</a:t>
                      </a:r>
                    </a:p>
                  </a:txBody>
                  <a:tcPr marL="46362" marR="46362" marT="0" marB="0" anchor="b">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172654">
                <a:tc>
                  <a:txBody>
                    <a:bodyPr/>
                    <a:lstStyle/>
                    <a:p>
                      <a:pPr marL="0" marR="0">
                        <a:spcBef>
                          <a:spcPts val="0"/>
                        </a:spcBef>
                        <a:spcAft>
                          <a:spcPts val="0"/>
                        </a:spcAft>
                      </a:pPr>
                      <a:r>
                        <a:rPr lang="en-US" sz="800" dirty="0">
                          <a:effectLst/>
                        </a:rPr>
                        <a:t>D1 (US)</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lnT w="12700" cap="flat" cmpd="sng" algn="ctr">
                      <a:solidFill>
                        <a:schemeClr val="tx1"/>
                      </a:solidFill>
                      <a:prstDash val="solid"/>
                      <a:round/>
                      <a:headEnd type="none" w="med" len="med"/>
                      <a:tailEnd type="none" w="med" len="med"/>
                    </a:lnT>
                  </a:tcPr>
                </a:tc>
                <a:tc>
                  <a:txBody>
                    <a:bodyPr/>
                    <a:lstStyle/>
                    <a:p>
                      <a:pPr marL="0" marR="0" algn="l">
                        <a:spcBef>
                          <a:spcPts val="0"/>
                        </a:spcBef>
                        <a:spcAft>
                          <a:spcPts val="0"/>
                        </a:spcAft>
                      </a:pPr>
                      <a:r>
                        <a:rPr lang="en-US" sz="800" dirty="0">
                          <a:effectLst/>
                        </a:rPr>
                        <a:t>  8.780***</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lnT w="12700" cap="flat" cmpd="sng" algn="ctr">
                      <a:solidFill>
                        <a:schemeClr val="tx1"/>
                      </a:solidFill>
                      <a:prstDash val="solid"/>
                      <a:round/>
                      <a:headEnd type="none" w="med" len="med"/>
                      <a:tailEnd type="none" w="med" len="med"/>
                    </a:lnT>
                  </a:tcPr>
                </a:tc>
                <a:tc>
                  <a:txBody>
                    <a:bodyPr/>
                    <a:lstStyle/>
                    <a:p>
                      <a:pPr marL="0" marR="0" algn="ctr">
                        <a:spcBef>
                          <a:spcPts val="0"/>
                        </a:spcBef>
                        <a:spcAft>
                          <a:spcPts val="0"/>
                        </a:spcAft>
                      </a:pPr>
                      <a:r>
                        <a:rPr lang="en-US" sz="800" dirty="0">
                          <a:effectLst/>
                        </a:rPr>
                        <a:t>68.33</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lnT w="12700" cap="flat" cmpd="sng" algn="ctr">
                      <a:solidFill>
                        <a:schemeClr val="tx1"/>
                      </a:solidFill>
                      <a:prstDash val="solid"/>
                      <a:round/>
                      <a:headEnd type="none" w="med" len="med"/>
                      <a:tailEnd type="none" w="med" len="med"/>
                    </a:lnT>
                  </a:tcPr>
                </a:tc>
                <a:tc>
                  <a:txBody>
                    <a:bodyPr/>
                    <a:lstStyle/>
                    <a:p>
                      <a:pPr marL="0" marR="0">
                        <a:spcBef>
                          <a:spcPts val="0"/>
                        </a:spcBef>
                        <a:spcAft>
                          <a:spcPts val="0"/>
                        </a:spcAft>
                      </a:pPr>
                      <a:r>
                        <a:rPr lang="en-US" sz="800" dirty="0">
                          <a:effectLst/>
                        </a:rPr>
                        <a:t>Irrigation</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lnT w="12700" cap="flat" cmpd="sng" algn="ctr">
                      <a:solidFill>
                        <a:schemeClr val="tx1"/>
                      </a:solidFill>
                      <a:prstDash val="solid"/>
                      <a:round/>
                      <a:headEnd type="none" w="med" len="med"/>
                      <a:tailEnd type="none" w="med" len="med"/>
                    </a:lnT>
                  </a:tcPr>
                </a:tc>
                <a:tc>
                  <a:txBody>
                    <a:bodyPr/>
                    <a:lstStyle/>
                    <a:p>
                      <a:pPr marL="0" marR="0">
                        <a:spcBef>
                          <a:spcPts val="0"/>
                        </a:spcBef>
                        <a:spcAft>
                          <a:spcPts val="0"/>
                        </a:spcAft>
                      </a:pPr>
                      <a:r>
                        <a:rPr lang="en-US" sz="800" dirty="0">
                          <a:effectLst/>
                        </a:rPr>
                        <a:t>  0.044***                            </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lnT w="12700" cap="flat" cmpd="sng" algn="ctr">
                      <a:solidFill>
                        <a:schemeClr val="tx1"/>
                      </a:solidFill>
                      <a:prstDash val="solid"/>
                      <a:round/>
                      <a:headEnd type="none" w="med" len="med"/>
                      <a:tailEnd type="none" w="med" len="med"/>
                    </a:lnT>
                  </a:tcPr>
                </a:tc>
                <a:tc>
                  <a:txBody>
                    <a:bodyPr/>
                    <a:lstStyle/>
                    <a:p>
                      <a:pPr marL="0" marR="0" algn="ctr">
                        <a:spcBef>
                          <a:spcPts val="0"/>
                        </a:spcBef>
                        <a:spcAft>
                          <a:spcPts val="0"/>
                        </a:spcAft>
                      </a:pPr>
                      <a:r>
                        <a:rPr lang="en-US" sz="800" dirty="0">
                          <a:effectLst/>
                          <a:latin typeface="+mn-lt"/>
                          <a:ea typeface="Times New Roman" panose="02020603050405020304" pitchFamily="18" charset="0"/>
                          <a:cs typeface="Times New Roman" panose="02020603050405020304" pitchFamily="18" charset="0"/>
                        </a:rPr>
                        <a:t>3.47</a:t>
                      </a:r>
                    </a:p>
                  </a:txBody>
                  <a:tcPr marL="46362" marR="46362" marT="0" marB="0" anchor="b">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0001"/>
                  </a:ext>
                </a:extLst>
              </a:tr>
              <a:tr h="172654">
                <a:tc>
                  <a:txBody>
                    <a:bodyPr/>
                    <a:lstStyle/>
                    <a:p>
                      <a:pPr marL="0" marR="0">
                        <a:spcBef>
                          <a:spcPts val="0"/>
                        </a:spcBef>
                        <a:spcAft>
                          <a:spcPts val="0"/>
                        </a:spcAft>
                      </a:pPr>
                      <a:r>
                        <a:rPr lang="en-US" sz="800" dirty="0">
                          <a:effectLst/>
                        </a:rPr>
                        <a:t>D2 (Canada)</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lgn="l">
                        <a:spcBef>
                          <a:spcPts val="0"/>
                        </a:spcBef>
                        <a:spcAft>
                          <a:spcPts val="0"/>
                        </a:spcAft>
                      </a:pPr>
                      <a:r>
                        <a:rPr lang="en-US" sz="800" dirty="0">
                          <a:effectLst/>
                        </a:rPr>
                        <a:t>  8.715***</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lgn="ctr">
                        <a:spcBef>
                          <a:spcPts val="0"/>
                        </a:spcBef>
                        <a:spcAft>
                          <a:spcPts val="0"/>
                        </a:spcAft>
                      </a:pPr>
                      <a:r>
                        <a:rPr lang="en-US" sz="800" dirty="0">
                          <a:effectLst/>
                        </a:rPr>
                        <a:t>62.91</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spcBef>
                          <a:spcPts val="0"/>
                        </a:spcBef>
                        <a:spcAft>
                          <a:spcPts val="0"/>
                        </a:spcAft>
                      </a:pPr>
                      <a:r>
                        <a:rPr lang="en-US" sz="800">
                          <a:effectLst/>
                        </a:rPr>
                        <a:t>Moisture stress</a:t>
                      </a:r>
                      <a:endParaRPr lang="en-US" sz="80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spcBef>
                          <a:spcPts val="0"/>
                        </a:spcBef>
                        <a:spcAft>
                          <a:spcPts val="0"/>
                        </a:spcAft>
                      </a:pPr>
                      <a:r>
                        <a:rPr lang="en-US" sz="800" dirty="0">
                          <a:effectLst/>
                        </a:rPr>
                        <a:t> -1.407**                              </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lgn="ctr">
                        <a:spcBef>
                          <a:spcPts val="0"/>
                        </a:spcBef>
                        <a:spcAft>
                          <a:spcPts val="0"/>
                        </a:spcAft>
                      </a:pPr>
                      <a:r>
                        <a:rPr lang="en-US" sz="800" dirty="0">
                          <a:effectLst/>
                          <a:latin typeface="+mn-lt"/>
                          <a:ea typeface="Times New Roman" panose="02020603050405020304" pitchFamily="18" charset="0"/>
                          <a:cs typeface="Times New Roman" panose="02020603050405020304" pitchFamily="18" charset="0"/>
                        </a:rPr>
                        <a:t>-2.89</a:t>
                      </a:r>
                    </a:p>
                  </a:txBody>
                  <a:tcPr marL="46362" marR="46362" marT="0" marB="0" anchor="b"/>
                </a:tc>
                <a:extLst>
                  <a:ext uri="{0D108BD9-81ED-4DB2-BD59-A6C34878D82A}">
                    <a16:rowId xmlns:a16="http://schemas.microsoft.com/office/drawing/2014/main" val="10002"/>
                  </a:ext>
                </a:extLst>
              </a:tr>
              <a:tr h="172654">
                <a:tc>
                  <a:txBody>
                    <a:bodyPr/>
                    <a:lstStyle/>
                    <a:p>
                      <a:pPr marL="0" marR="0">
                        <a:spcBef>
                          <a:spcPts val="0"/>
                        </a:spcBef>
                        <a:spcAft>
                          <a:spcPts val="0"/>
                        </a:spcAft>
                      </a:pPr>
                      <a:r>
                        <a:rPr lang="en-US" sz="800" dirty="0">
                          <a:effectLst/>
                        </a:rPr>
                        <a:t>D3 (Australia)</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lgn="l">
                        <a:spcBef>
                          <a:spcPts val="0"/>
                        </a:spcBef>
                        <a:spcAft>
                          <a:spcPts val="0"/>
                        </a:spcAft>
                      </a:pPr>
                      <a:r>
                        <a:rPr lang="en-US" sz="800" dirty="0">
                          <a:effectLst/>
                        </a:rPr>
                        <a:t>  8.147***</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lgn="ctr">
                        <a:spcBef>
                          <a:spcPts val="0"/>
                        </a:spcBef>
                        <a:spcAft>
                          <a:spcPts val="0"/>
                        </a:spcAft>
                      </a:pPr>
                      <a:r>
                        <a:rPr lang="en-US" sz="800" dirty="0">
                          <a:effectLst/>
                        </a:rPr>
                        <a:t>25.70</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spcBef>
                          <a:spcPts val="0"/>
                        </a:spcBef>
                        <a:spcAft>
                          <a:spcPts val="0"/>
                        </a:spcAft>
                      </a:pPr>
                      <a:r>
                        <a:rPr lang="en-US" sz="800">
                          <a:effectLst/>
                        </a:rPr>
                        <a:t>Irrigation*moisture stress</a:t>
                      </a:r>
                      <a:endParaRPr lang="en-US" sz="80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spcBef>
                          <a:spcPts val="0"/>
                        </a:spcBef>
                        <a:spcAft>
                          <a:spcPts val="0"/>
                        </a:spcAft>
                      </a:pPr>
                      <a:r>
                        <a:rPr lang="en-US" sz="800" dirty="0">
                          <a:effectLst/>
                        </a:rPr>
                        <a:t>  0.049***                           </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lgn="ctr">
                        <a:spcBef>
                          <a:spcPts val="0"/>
                        </a:spcBef>
                        <a:spcAft>
                          <a:spcPts val="0"/>
                        </a:spcAft>
                      </a:pPr>
                      <a:r>
                        <a:rPr lang="en-US" sz="800" dirty="0">
                          <a:effectLst/>
                          <a:latin typeface="+mn-lt"/>
                          <a:ea typeface="Times New Roman" panose="02020603050405020304" pitchFamily="18" charset="0"/>
                          <a:cs typeface="Times New Roman" panose="02020603050405020304" pitchFamily="18" charset="0"/>
                        </a:rPr>
                        <a:t>4.37</a:t>
                      </a:r>
                    </a:p>
                  </a:txBody>
                  <a:tcPr marL="46362" marR="46362" marT="0" marB="0" anchor="b"/>
                </a:tc>
                <a:extLst>
                  <a:ext uri="{0D108BD9-81ED-4DB2-BD59-A6C34878D82A}">
                    <a16:rowId xmlns:a16="http://schemas.microsoft.com/office/drawing/2014/main" val="10003"/>
                  </a:ext>
                </a:extLst>
              </a:tr>
              <a:tr h="172654">
                <a:tc>
                  <a:txBody>
                    <a:bodyPr/>
                    <a:lstStyle/>
                    <a:p>
                      <a:pPr marL="0" marR="0">
                        <a:spcBef>
                          <a:spcPts val="0"/>
                        </a:spcBef>
                        <a:spcAft>
                          <a:spcPts val="0"/>
                        </a:spcAft>
                      </a:pPr>
                      <a:r>
                        <a:rPr lang="en-US" sz="800">
                          <a:effectLst/>
                        </a:rPr>
                        <a:t>D4 (France)</a:t>
                      </a:r>
                      <a:endParaRPr lang="en-US" sz="80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lgn="l">
                        <a:spcBef>
                          <a:spcPts val="0"/>
                        </a:spcBef>
                        <a:spcAft>
                          <a:spcPts val="0"/>
                        </a:spcAft>
                      </a:pPr>
                      <a:r>
                        <a:rPr lang="en-US" sz="800" dirty="0">
                          <a:effectLst/>
                        </a:rPr>
                        <a:t>  8.267***</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lgn="ctr">
                        <a:spcBef>
                          <a:spcPts val="0"/>
                        </a:spcBef>
                        <a:spcAft>
                          <a:spcPts val="0"/>
                        </a:spcAft>
                      </a:pPr>
                      <a:r>
                        <a:rPr lang="en-US" sz="800" dirty="0">
                          <a:effectLst/>
                        </a:rPr>
                        <a:t>39.39</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spcBef>
                          <a:spcPts val="0"/>
                        </a:spcBef>
                        <a:spcAft>
                          <a:spcPts val="0"/>
                        </a:spcAft>
                      </a:pPr>
                      <a:r>
                        <a:rPr lang="en-US" sz="800">
                          <a:effectLst/>
                        </a:rPr>
                        <a:t>Population accessibility</a:t>
                      </a:r>
                      <a:endParaRPr lang="en-US" sz="80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spcBef>
                          <a:spcPts val="0"/>
                        </a:spcBef>
                        <a:spcAft>
                          <a:spcPts val="0"/>
                        </a:spcAft>
                      </a:pPr>
                      <a:r>
                        <a:rPr lang="en-US" sz="800" dirty="0">
                          <a:effectLst/>
                        </a:rPr>
                        <a:t>  0.378***                         </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lgn="ctr">
                        <a:spcBef>
                          <a:spcPts val="0"/>
                        </a:spcBef>
                        <a:spcAft>
                          <a:spcPts val="0"/>
                        </a:spcAft>
                      </a:pPr>
                      <a:r>
                        <a:rPr lang="en-US" sz="800" dirty="0">
                          <a:effectLst/>
                          <a:latin typeface="+mn-lt"/>
                          <a:ea typeface="Times New Roman" panose="02020603050405020304" pitchFamily="18" charset="0"/>
                          <a:cs typeface="Times New Roman" panose="02020603050405020304" pitchFamily="18" charset="0"/>
                        </a:rPr>
                        <a:t>30.71</a:t>
                      </a:r>
                    </a:p>
                  </a:txBody>
                  <a:tcPr marL="46362" marR="46362" marT="0" marB="0" anchor="b"/>
                </a:tc>
                <a:extLst>
                  <a:ext uri="{0D108BD9-81ED-4DB2-BD59-A6C34878D82A}">
                    <a16:rowId xmlns:a16="http://schemas.microsoft.com/office/drawing/2014/main" val="10004"/>
                  </a:ext>
                </a:extLst>
              </a:tr>
              <a:tr h="172654">
                <a:tc>
                  <a:txBody>
                    <a:bodyPr/>
                    <a:lstStyle/>
                    <a:p>
                      <a:pPr marL="0" marR="0">
                        <a:spcBef>
                          <a:spcPts val="0"/>
                        </a:spcBef>
                        <a:spcAft>
                          <a:spcPts val="0"/>
                        </a:spcAft>
                      </a:pPr>
                      <a:r>
                        <a:rPr lang="en-US" sz="800">
                          <a:effectLst/>
                        </a:rPr>
                        <a:t>D5 (Finland)</a:t>
                      </a:r>
                      <a:endParaRPr lang="en-US" sz="80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lgn="l">
                        <a:spcBef>
                          <a:spcPts val="0"/>
                        </a:spcBef>
                        <a:spcAft>
                          <a:spcPts val="0"/>
                        </a:spcAft>
                      </a:pPr>
                      <a:r>
                        <a:rPr lang="en-US" sz="800" dirty="0">
                          <a:effectLst/>
                        </a:rPr>
                        <a:t>  8.538***</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lgn="ctr">
                        <a:spcBef>
                          <a:spcPts val="0"/>
                        </a:spcBef>
                        <a:spcAft>
                          <a:spcPts val="0"/>
                        </a:spcAft>
                      </a:pPr>
                      <a:r>
                        <a:rPr lang="en-US" sz="800" dirty="0">
                          <a:effectLst/>
                        </a:rPr>
                        <a:t>8.48</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spcBef>
                          <a:spcPts val="0"/>
                        </a:spcBef>
                        <a:spcAft>
                          <a:spcPts val="0"/>
                        </a:spcAft>
                      </a:pPr>
                      <a:r>
                        <a:rPr lang="en-US" sz="800" dirty="0">
                          <a:effectLst/>
                        </a:rPr>
                        <a:t>Aluminum toxicity</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spcBef>
                          <a:spcPts val="0"/>
                        </a:spcBef>
                        <a:spcAft>
                          <a:spcPts val="0"/>
                        </a:spcAft>
                      </a:pPr>
                      <a:r>
                        <a:rPr lang="en-US" sz="800" dirty="0">
                          <a:effectLst/>
                        </a:rPr>
                        <a:t>  0.011***                             </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lgn="ctr">
                        <a:spcBef>
                          <a:spcPts val="0"/>
                        </a:spcBef>
                        <a:spcAft>
                          <a:spcPts val="0"/>
                        </a:spcAft>
                      </a:pPr>
                      <a:r>
                        <a:rPr lang="en-US" sz="800" dirty="0">
                          <a:effectLst/>
                          <a:latin typeface="+mn-lt"/>
                          <a:ea typeface="Times New Roman" panose="02020603050405020304" pitchFamily="18" charset="0"/>
                          <a:cs typeface="Times New Roman" panose="02020603050405020304" pitchFamily="18" charset="0"/>
                        </a:rPr>
                        <a:t>0.84</a:t>
                      </a:r>
                    </a:p>
                  </a:txBody>
                  <a:tcPr marL="46362" marR="46362" marT="0" marB="0" anchor="b"/>
                </a:tc>
                <a:extLst>
                  <a:ext uri="{0D108BD9-81ED-4DB2-BD59-A6C34878D82A}">
                    <a16:rowId xmlns:a16="http://schemas.microsoft.com/office/drawing/2014/main" val="10005"/>
                  </a:ext>
                </a:extLst>
              </a:tr>
              <a:tr h="172654">
                <a:tc>
                  <a:txBody>
                    <a:bodyPr/>
                    <a:lstStyle/>
                    <a:p>
                      <a:pPr marL="0" marR="0">
                        <a:spcBef>
                          <a:spcPts val="0"/>
                        </a:spcBef>
                        <a:spcAft>
                          <a:spcPts val="0"/>
                        </a:spcAft>
                      </a:pPr>
                      <a:r>
                        <a:rPr lang="en-US" sz="800" dirty="0">
                          <a:effectLst/>
                        </a:rPr>
                        <a:t>D6 (UK)</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lgn="l">
                        <a:spcBef>
                          <a:spcPts val="0"/>
                        </a:spcBef>
                        <a:spcAft>
                          <a:spcPts val="0"/>
                        </a:spcAft>
                      </a:pPr>
                      <a:r>
                        <a:rPr lang="en-US" sz="800" dirty="0">
                          <a:effectLst/>
                        </a:rPr>
                        <a:t>  8.048***</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lgn="ctr">
                        <a:spcBef>
                          <a:spcPts val="0"/>
                        </a:spcBef>
                        <a:spcAft>
                          <a:spcPts val="0"/>
                        </a:spcAft>
                      </a:pPr>
                      <a:r>
                        <a:rPr lang="en-US" sz="800" dirty="0">
                          <a:effectLst/>
                        </a:rPr>
                        <a:t>10.26</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spcBef>
                          <a:spcPts val="0"/>
                        </a:spcBef>
                        <a:spcAft>
                          <a:spcPts val="0"/>
                        </a:spcAft>
                      </a:pPr>
                      <a:r>
                        <a:rPr lang="en-US" sz="800" dirty="0">
                          <a:effectLst/>
                        </a:rPr>
                        <a:t>Salinity </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spcBef>
                          <a:spcPts val="0"/>
                        </a:spcBef>
                        <a:spcAft>
                          <a:spcPts val="0"/>
                        </a:spcAft>
                      </a:pPr>
                      <a:r>
                        <a:rPr lang="en-US" sz="800" dirty="0">
                          <a:effectLst/>
                        </a:rPr>
                        <a:t>  0.001                                    </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lgn="ctr">
                        <a:spcBef>
                          <a:spcPts val="0"/>
                        </a:spcBef>
                        <a:spcAft>
                          <a:spcPts val="0"/>
                        </a:spcAft>
                      </a:pPr>
                      <a:r>
                        <a:rPr lang="en-US" sz="800" dirty="0">
                          <a:effectLst/>
                          <a:latin typeface="+mn-lt"/>
                          <a:ea typeface="Times New Roman" panose="02020603050405020304" pitchFamily="18" charset="0"/>
                          <a:cs typeface="Times New Roman" panose="02020603050405020304" pitchFamily="18" charset="0"/>
                        </a:rPr>
                        <a:t>0.18</a:t>
                      </a:r>
                    </a:p>
                  </a:txBody>
                  <a:tcPr marL="46362" marR="46362" marT="0" marB="0" anchor="b"/>
                </a:tc>
                <a:extLst>
                  <a:ext uri="{0D108BD9-81ED-4DB2-BD59-A6C34878D82A}">
                    <a16:rowId xmlns:a16="http://schemas.microsoft.com/office/drawing/2014/main" val="10006"/>
                  </a:ext>
                </a:extLst>
              </a:tr>
              <a:tr h="172654">
                <a:tc>
                  <a:txBody>
                    <a:bodyPr/>
                    <a:lstStyle/>
                    <a:p>
                      <a:pPr marL="0" marR="0">
                        <a:spcBef>
                          <a:spcPts val="0"/>
                        </a:spcBef>
                        <a:spcAft>
                          <a:spcPts val="0"/>
                        </a:spcAft>
                      </a:pPr>
                      <a:r>
                        <a:rPr lang="en-US" sz="800" dirty="0">
                          <a:effectLst/>
                        </a:rPr>
                        <a:t>D7 (Ireland)</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lgn="l">
                        <a:spcBef>
                          <a:spcPts val="0"/>
                        </a:spcBef>
                        <a:spcAft>
                          <a:spcPts val="0"/>
                        </a:spcAft>
                      </a:pPr>
                      <a:r>
                        <a:rPr lang="en-US" sz="800" dirty="0">
                          <a:effectLst/>
                        </a:rPr>
                        <a:t>  9.577***</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lgn="ctr">
                        <a:spcBef>
                          <a:spcPts val="0"/>
                        </a:spcBef>
                        <a:spcAft>
                          <a:spcPts val="0"/>
                        </a:spcAft>
                      </a:pPr>
                      <a:r>
                        <a:rPr lang="en-US" sz="800" dirty="0">
                          <a:effectLst/>
                        </a:rPr>
                        <a:t>3.92</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spcBef>
                          <a:spcPts val="0"/>
                        </a:spcBef>
                        <a:spcAft>
                          <a:spcPts val="0"/>
                        </a:spcAft>
                      </a:pPr>
                      <a:r>
                        <a:rPr lang="en-US" sz="800" dirty="0">
                          <a:effectLst/>
                        </a:rPr>
                        <a:t>Aridic </a:t>
                      </a:r>
                      <a:r>
                        <a:rPr lang="en-US" sz="800" dirty="0" err="1">
                          <a:effectLst/>
                        </a:rPr>
                        <a:t>torric</a:t>
                      </a:r>
                      <a:r>
                        <a:rPr lang="en-US" sz="800" dirty="0">
                          <a:effectLst/>
                        </a:rPr>
                        <a:t> </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spcBef>
                          <a:spcPts val="0"/>
                        </a:spcBef>
                        <a:spcAft>
                          <a:spcPts val="0"/>
                        </a:spcAft>
                      </a:pPr>
                      <a:r>
                        <a:rPr lang="en-US" sz="800" dirty="0">
                          <a:effectLst/>
                        </a:rPr>
                        <a:t> -0.070***                            </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lgn="ctr">
                        <a:spcBef>
                          <a:spcPts val="0"/>
                        </a:spcBef>
                        <a:spcAft>
                          <a:spcPts val="0"/>
                        </a:spcAft>
                      </a:pPr>
                      <a:r>
                        <a:rPr lang="en-US" sz="800" dirty="0">
                          <a:effectLst/>
                          <a:latin typeface="+mn-lt"/>
                          <a:ea typeface="Times New Roman" panose="02020603050405020304" pitchFamily="18" charset="0"/>
                          <a:cs typeface="Times New Roman" panose="02020603050405020304" pitchFamily="18" charset="0"/>
                        </a:rPr>
                        <a:t>-9.47</a:t>
                      </a:r>
                    </a:p>
                  </a:txBody>
                  <a:tcPr marL="46362" marR="46362" marT="0" marB="0" anchor="b"/>
                </a:tc>
                <a:extLst>
                  <a:ext uri="{0D108BD9-81ED-4DB2-BD59-A6C34878D82A}">
                    <a16:rowId xmlns:a16="http://schemas.microsoft.com/office/drawing/2014/main" val="10007"/>
                  </a:ext>
                </a:extLst>
              </a:tr>
              <a:tr h="172654">
                <a:tc>
                  <a:txBody>
                    <a:bodyPr/>
                    <a:lstStyle/>
                    <a:p>
                      <a:pPr marL="0" marR="0">
                        <a:spcBef>
                          <a:spcPts val="0"/>
                        </a:spcBef>
                        <a:spcAft>
                          <a:spcPts val="0"/>
                        </a:spcAft>
                      </a:pPr>
                      <a:r>
                        <a:rPr lang="en-US" sz="800">
                          <a:effectLst/>
                        </a:rPr>
                        <a:t>D8 (Belgium)</a:t>
                      </a:r>
                      <a:endParaRPr lang="en-US" sz="80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lgn="l">
                        <a:spcBef>
                          <a:spcPts val="0"/>
                        </a:spcBef>
                        <a:spcAft>
                          <a:spcPts val="0"/>
                        </a:spcAft>
                      </a:pPr>
                      <a:r>
                        <a:rPr lang="en-US" sz="800" dirty="0">
                          <a:effectLst/>
                        </a:rPr>
                        <a:t>  8.819***</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lgn="ctr">
                        <a:spcBef>
                          <a:spcPts val="0"/>
                        </a:spcBef>
                        <a:spcAft>
                          <a:spcPts val="0"/>
                        </a:spcAft>
                      </a:pPr>
                      <a:r>
                        <a:rPr lang="en-US" sz="800" dirty="0">
                          <a:effectLst/>
                        </a:rPr>
                        <a:t>4.52</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spcBef>
                          <a:spcPts val="0"/>
                        </a:spcBef>
                        <a:spcAft>
                          <a:spcPts val="0"/>
                        </a:spcAft>
                      </a:pPr>
                      <a:r>
                        <a:rPr lang="en-US" sz="800" dirty="0">
                          <a:effectLst/>
                        </a:rPr>
                        <a:t>Waterlogging </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spcBef>
                          <a:spcPts val="0"/>
                        </a:spcBef>
                        <a:spcAft>
                          <a:spcPts val="0"/>
                        </a:spcAft>
                      </a:pPr>
                      <a:r>
                        <a:rPr lang="en-US" sz="800" dirty="0">
                          <a:effectLst/>
                        </a:rPr>
                        <a:t>  0.075***                             </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lgn="ctr">
                        <a:spcBef>
                          <a:spcPts val="0"/>
                        </a:spcBef>
                        <a:spcAft>
                          <a:spcPts val="0"/>
                        </a:spcAft>
                      </a:pPr>
                      <a:r>
                        <a:rPr lang="en-US" sz="800" dirty="0">
                          <a:effectLst/>
                          <a:latin typeface="+mn-lt"/>
                          <a:ea typeface="Times New Roman" panose="02020603050405020304" pitchFamily="18" charset="0"/>
                          <a:cs typeface="Times New Roman" panose="02020603050405020304" pitchFamily="18" charset="0"/>
                        </a:rPr>
                        <a:t>3.32</a:t>
                      </a:r>
                    </a:p>
                  </a:txBody>
                  <a:tcPr marL="46362" marR="46362" marT="0" marB="0" anchor="b"/>
                </a:tc>
                <a:extLst>
                  <a:ext uri="{0D108BD9-81ED-4DB2-BD59-A6C34878D82A}">
                    <a16:rowId xmlns:a16="http://schemas.microsoft.com/office/drawing/2014/main" val="10008"/>
                  </a:ext>
                </a:extLst>
              </a:tr>
              <a:tr h="172654">
                <a:tc>
                  <a:txBody>
                    <a:bodyPr/>
                    <a:lstStyle/>
                    <a:p>
                      <a:pPr marL="0" marR="0">
                        <a:spcBef>
                          <a:spcPts val="0"/>
                        </a:spcBef>
                        <a:spcAft>
                          <a:spcPts val="0"/>
                        </a:spcAft>
                      </a:pPr>
                      <a:r>
                        <a:rPr lang="en-US" sz="800">
                          <a:effectLst/>
                        </a:rPr>
                        <a:t>D9 (Denmark)</a:t>
                      </a:r>
                      <a:endParaRPr lang="en-US" sz="80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lgn="l">
                        <a:spcBef>
                          <a:spcPts val="0"/>
                        </a:spcBef>
                        <a:spcAft>
                          <a:spcPts val="0"/>
                        </a:spcAft>
                      </a:pPr>
                      <a:r>
                        <a:rPr lang="en-US" sz="800" dirty="0">
                          <a:effectLst/>
                        </a:rPr>
                        <a:t>10.987***</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lgn="ctr">
                        <a:spcBef>
                          <a:spcPts val="0"/>
                        </a:spcBef>
                        <a:spcAft>
                          <a:spcPts val="0"/>
                        </a:spcAft>
                      </a:pPr>
                      <a:r>
                        <a:rPr lang="en-US" sz="800" dirty="0">
                          <a:effectLst/>
                        </a:rPr>
                        <a:t>9.16</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spcBef>
                          <a:spcPts val="0"/>
                        </a:spcBef>
                        <a:spcAft>
                          <a:spcPts val="0"/>
                        </a:spcAft>
                      </a:pPr>
                      <a:r>
                        <a:rPr lang="en-US" sz="800" dirty="0">
                          <a:effectLst/>
                        </a:rPr>
                        <a:t>High phosphorus </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spcBef>
                          <a:spcPts val="0"/>
                        </a:spcBef>
                        <a:spcAft>
                          <a:spcPts val="0"/>
                        </a:spcAft>
                      </a:pPr>
                      <a:r>
                        <a:rPr lang="en-US" sz="800" dirty="0">
                          <a:effectLst/>
                        </a:rPr>
                        <a:t>  0.021                               </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lgn="ctr">
                        <a:spcBef>
                          <a:spcPts val="0"/>
                        </a:spcBef>
                        <a:spcAft>
                          <a:spcPts val="0"/>
                        </a:spcAft>
                      </a:pPr>
                      <a:r>
                        <a:rPr lang="en-US" sz="800" dirty="0">
                          <a:effectLst/>
                          <a:latin typeface="+mn-lt"/>
                          <a:ea typeface="Times New Roman" panose="02020603050405020304" pitchFamily="18" charset="0"/>
                          <a:cs typeface="Times New Roman" panose="02020603050405020304" pitchFamily="18" charset="0"/>
                        </a:rPr>
                        <a:t>0.14</a:t>
                      </a:r>
                    </a:p>
                  </a:txBody>
                  <a:tcPr marL="46362" marR="46362" marT="0" marB="0" anchor="b"/>
                </a:tc>
                <a:extLst>
                  <a:ext uri="{0D108BD9-81ED-4DB2-BD59-A6C34878D82A}">
                    <a16:rowId xmlns:a16="http://schemas.microsoft.com/office/drawing/2014/main" val="10009"/>
                  </a:ext>
                </a:extLst>
              </a:tr>
              <a:tr h="172654">
                <a:tc>
                  <a:txBody>
                    <a:bodyPr/>
                    <a:lstStyle/>
                    <a:p>
                      <a:pPr marL="0" marR="0">
                        <a:spcBef>
                          <a:spcPts val="0"/>
                        </a:spcBef>
                        <a:spcAft>
                          <a:spcPts val="0"/>
                        </a:spcAft>
                      </a:pPr>
                      <a:r>
                        <a:rPr lang="en-US" sz="800">
                          <a:effectLst/>
                        </a:rPr>
                        <a:t>D10 (Lux.)</a:t>
                      </a:r>
                      <a:endParaRPr lang="en-US" sz="80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lgn="l">
                        <a:spcBef>
                          <a:spcPts val="0"/>
                        </a:spcBef>
                        <a:spcAft>
                          <a:spcPts val="0"/>
                        </a:spcAft>
                      </a:pPr>
                      <a:r>
                        <a:rPr lang="en-US" sz="800" dirty="0">
                          <a:effectLst/>
                        </a:rPr>
                        <a:t>  9.019</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lgn="ctr">
                        <a:spcBef>
                          <a:spcPts val="0"/>
                        </a:spcBef>
                        <a:spcAft>
                          <a:spcPts val="0"/>
                        </a:spcAft>
                      </a:pPr>
                      <a:r>
                        <a:rPr lang="en-US" sz="800" dirty="0">
                          <a:effectLst/>
                        </a:rPr>
                        <a:t>0.36</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spcBef>
                          <a:spcPts val="0"/>
                        </a:spcBef>
                        <a:spcAft>
                          <a:spcPts val="0"/>
                        </a:spcAft>
                      </a:pPr>
                      <a:r>
                        <a:rPr lang="en-US" sz="800" dirty="0">
                          <a:effectLst/>
                        </a:rPr>
                        <a:t>Alkalinity </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spcBef>
                          <a:spcPts val="0"/>
                        </a:spcBef>
                        <a:spcAft>
                          <a:spcPts val="0"/>
                        </a:spcAft>
                      </a:pPr>
                      <a:r>
                        <a:rPr lang="en-US" sz="800" dirty="0">
                          <a:effectLst/>
                        </a:rPr>
                        <a:t>  0.027                                   </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lgn="ctr">
                        <a:spcBef>
                          <a:spcPts val="0"/>
                        </a:spcBef>
                        <a:spcAft>
                          <a:spcPts val="0"/>
                        </a:spcAft>
                      </a:pPr>
                      <a:r>
                        <a:rPr lang="en-US" sz="800" dirty="0">
                          <a:effectLst/>
                          <a:latin typeface="+mn-lt"/>
                          <a:ea typeface="Times New Roman" panose="02020603050405020304" pitchFamily="18" charset="0"/>
                          <a:cs typeface="Times New Roman" panose="02020603050405020304" pitchFamily="18" charset="0"/>
                        </a:rPr>
                        <a:t>0.71</a:t>
                      </a:r>
                    </a:p>
                  </a:txBody>
                  <a:tcPr marL="46362" marR="46362" marT="0" marB="0" anchor="b"/>
                </a:tc>
                <a:extLst>
                  <a:ext uri="{0D108BD9-81ED-4DB2-BD59-A6C34878D82A}">
                    <a16:rowId xmlns:a16="http://schemas.microsoft.com/office/drawing/2014/main" val="10010"/>
                  </a:ext>
                </a:extLst>
              </a:tr>
              <a:tr h="172654">
                <a:tc>
                  <a:txBody>
                    <a:bodyPr/>
                    <a:lstStyle/>
                    <a:p>
                      <a:pPr marL="0" marR="0">
                        <a:spcBef>
                          <a:spcPts val="0"/>
                        </a:spcBef>
                        <a:spcAft>
                          <a:spcPts val="0"/>
                        </a:spcAft>
                      </a:pPr>
                      <a:r>
                        <a:rPr lang="en-US" sz="800">
                          <a:effectLst/>
                        </a:rPr>
                        <a:t>D11 (Netherlands)</a:t>
                      </a:r>
                      <a:endParaRPr lang="en-US" sz="80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lgn="l">
                        <a:spcBef>
                          <a:spcPts val="0"/>
                        </a:spcBef>
                        <a:spcAft>
                          <a:spcPts val="0"/>
                        </a:spcAft>
                      </a:pPr>
                      <a:r>
                        <a:rPr lang="en-US" sz="800" dirty="0">
                          <a:effectLst/>
                        </a:rPr>
                        <a:t>  9.400***</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lgn="ctr">
                        <a:spcBef>
                          <a:spcPts val="0"/>
                        </a:spcBef>
                        <a:spcAft>
                          <a:spcPts val="0"/>
                        </a:spcAft>
                      </a:pPr>
                      <a:r>
                        <a:rPr lang="en-US" sz="800" dirty="0">
                          <a:effectLst/>
                        </a:rPr>
                        <a:t>5.03</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spcBef>
                          <a:spcPts val="0"/>
                        </a:spcBef>
                        <a:spcAft>
                          <a:spcPts val="0"/>
                        </a:spcAft>
                      </a:pPr>
                      <a:r>
                        <a:rPr lang="en-US" sz="800" dirty="0">
                          <a:effectLst/>
                        </a:rPr>
                        <a:t>Cryic frigid </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spcBef>
                          <a:spcPts val="0"/>
                        </a:spcBef>
                        <a:spcAft>
                          <a:spcPts val="0"/>
                        </a:spcAft>
                      </a:pPr>
                      <a:r>
                        <a:rPr lang="en-US" sz="800" dirty="0">
                          <a:effectLst/>
                        </a:rPr>
                        <a:t>  0.044                                   </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lgn="ctr">
                        <a:spcBef>
                          <a:spcPts val="0"/>
                        </a:spcBef>
                        <a:spcAft>
                          <a:spcPts val="0"/>
                        </a:spcAft>
                      </a:pPr>
                      <a:r>
                        <a:rPr lang="en-US" sz="800" dirty="0">
                          <a:effectLst/>
                          <a:latin typeface="+mn-lt"/>
                          <a:ea typeface="Times New Roman" panose="02020603050405020304" pitchFamily="18" charset="0"/>
                          <a:cs typeface="Times New Roman" panose="02020603050405020304" pitchFamily="18" charset="0"/>
                        </a:rPr>
                        <a:t>1.15</a:t>
                      </a:r>
                    </a:p>
                  </a:txBody>
                  <a:tcPr marL="46362" marR="46362" marT="0" marB="0" anchor="b"/>
                </a:tc>
                <a:extLst>
                  <a:ext uri="{0D108BD9-81ED-4DB2-BD59-A6C34878D82A}">
                    <a16:rowId xmlns:a16="http://schemas.microsoft.com/office/drawing/2014/main" val="10011"/>
                  </a:ext>
                </a:extLst>
              </a:tr>
              <a:tr h="172654">
                <a:tc>
                  <a:txBody>
                    <a:bodyPr/>
                    <a:lstStyle/>
                    <a:p>
                      <a:pPr marL="0" marR="0">
                        <a:spcBef>
                          <a:spcPts val="0"/>
                        </a:spcBef>
                        <a:spcAft>
                          <a:spcPts val="0"/>
                        </a:spcAft>
                      </a:pPr>
                      <a:r>
                        <a:rPr lang="en-US" sz="800">
                          <a:effectLst/>
                        </a:rPr>
                        <a:t>D12 (Germany)</a:t>
                      </a:r>
                      <a:endParaRPr lang="en-US" sz="80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lgn="l">
                        <a:spcBef>
                          <a:spcPts val="0"/>
                        </a:spcBef>
                        <a:spcAft>
                          <a:spcPts val="0"/>
                        </a:spcAft>
                      </a:pPr>
                      <a:r>
                        <a:rPr lang="en-US" sz="800" dirty="0">
                          <a:effectLst/>
                        </a:rPr>
                        <a:t>  8.397***</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lgn="ctr">
                        <a:spcBef>
                          <a:spcPts val="0"/>
                        </a:spcBef>
                        <a:spcAft>
                          <a:spcPts val="0"/>
                        </a:spcAft>
                      </a:pPr>
                      <a:r>
                        <a:rPr lang="en-US" sz="800" dirty="0">
                          <a:effectLst/>
                        </a:rPr>
                        <a:t>14.93</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spcBef>
                          <a:spcPts val="0"/>
                        </a:spcBef>
                        <a:spcAft>
                          <a:spcPts val="0"/>
                        </a:spcAft>
                      </a:pPr>
                      <a:r>
                        <a:rPr lang="en-US" sz="800" dirty="0">
                          <a:effectLst/>
                        </a:rPr>
                        <a:t>Permafrost </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spcBef>
                          <a:spcPts val="0"/>
                        </a:spcBef>
                        <a:spcAft>
                          <a:spcPts val="0"/>
                        </a:spcAft>
                      </a:pPr>
                      <a:r>
                        <a:rPr lang="en-US" sz="800" dirty="0">
                          <a:effectLst/>
                        </a:rPr>
                        <a:t> -0.120                               </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lgn="ctr">
                        <a:spcBef>
                          <a:spcPts val="0"/>
                        </a:spcBef>
                        <a:spcAft>
                          <a:spcPts val="0"/>
                        </a:spcAft>
                      </a:pPr>
                      <a:r>
                        <a:rPr lang="en-US" sz="800" dirty="0">
                          <a:effectLst/>
                          <a:latin typeface="+mn-lt"/>
                          <a:ea typeface="Times New Roman" panose="02020603050405020304" pitchFamily="18" charset="0"/>
                          <a:cs typeface="Times New Roman" panose="02020603050405020304" pitchFamily="18" charset="0"/>
                        </a:rPr>
                        <a:t>-1.21</a:t>
                      </a:r>
                    </a:p>
                  </a:txBody>
                  <a:tcPr marL="46362" marR="46362" marT="0" marB="0" anchor="b"/>
                </a:tc>
                <a:extLst>
                  <a:ext uri="{0D108BD9-81ED-4DB2-BD59-A6C34878D82A}">
                    <a16:rowId xmlns:a16="http://schemas.microsoft.com/office/drawing/2014/main" val="10012"/>
                  </a:ext>
                </a:extLst>
              </a:tr>
              <a:tr h="172654">
                <a:tc>
                  <a:txBody>
                    <a:bodyPr/>
                    <a:lstStyle/>
                    <a:p>
                      <a:pPr marL="0" marR="0">
                        <a:spcBef>
                          <a:spcPts val="0"/>
                        </a:spcBef>
                        <a:spcAft>
                          <a:spcPts val="0"/>
                        </a:spcAft>
                      </a:pPr>
                      <a:r>
                        <a:rPr lang="en-US" sz="800">
                          <a:effectLst/>
                        </a:rPr>
                        <a:t>D13 (Italy)</a:t>
                      </a:r>
                      <a:endParaRPr lang="en-US" sz="80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lgn="l">
                        <a:spcBef>
                          <a:spcPts val="0"/>
                        </a:spcBef>
                        <a:spcAft>
                          <a:spcPts val="0"/>
                        </a:spcAft>
                      </a:pPr>
                      <a:r>
                        <a:rPr lang="en-US" sz="800" dirty="0">
                          <a:effectLst/>
                        </a:rPr>
                        <a:t>  9.236***</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lgn="ctr">
                        <a:spcBef>
                          <a:spcPts val="0"/>
                        </a:spcBef>
                        <a:spcAft>
                          <a:spcPts val="0"/>
                        </a:spcAft>
                      </a:pPr>
                      <a:r>
                        <a:rPr lang="en-US" sz="800" dirty="0">
                          <a:effectLst/>
                        </a:rPr>
                        <a:t>18.99</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spcBef>
                          <a:spcPts val="0"/>
                        </a:spcBef>
                        <a:spcAft>
                          <a:spcPts val="0"/>
                        </a:spcAft>
                      </a:pPr>
                      <a:r>
                        <a:rPr lang="en-US" sz="800" dirty="0">
                          <a:effectLst/>
                        </a:rPr>
                        <a:t>Cracking clays</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spcBef>
                          <a:spcPts val="0"/>
                        </a:spcBef>
                        <a:spcAft>
                          <a:spcPts val="0"/>
                        </a:spcAft>
                      </a:pPr>
                      <a:r>
                        <a:rPr lang="en-US" sz="800" dirty="0">
                          <a:effectLst/>
                        </a:rPr>
                        <a:t>  0.002                                             </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lgn="ctr">
                        <a:spcBef>
                          <a:spcPts val="0"/>
                        </a:spcBef>
                        <a:spcAft>
                          <a:spcPts val="0"/>
                        </a:spcAft>
                      </a:pPr>
                      <a:r>
                        <a:rPr lang="en-US" sz="800" dirty="0">
                          <a:effectLst/>
                          <a:latin typeface="+mn-lt"/>
                          <a:ea typeface="Times New Roman" panose="02020603050405020304" pitchFamily="18" charset="0"/>
                          <a:cs typeface="Times New Roman" panose="02020603050405020304" pitchFamily="18" charset="0"/>
                        </a:rPr>
                        <a:t>0.04</a:t>
                      </a:r>
                    </a:p>
                  </a:txBody>
                  <a:tcPr marL="46362" marR="46362" marT="0" marB="0" anchor="b"/>
                </a:tc>
                <a:extLst>
                  <a:ext uri="{0D108BD9-81ED-4DB2-BD59-A6C34878D82A}">
                    <a16:rowId xmlns:a16="http://schemas.microsoft.com/office/drawing/2014/main" val="10013"/>
                  </a:ext>
                </a:extLst>
              </a:tr>
              <a:tr h="172654">
                <a:tc>
                  <a:txBody>
                    <a:bodyPr/>
                    <a:lstStyle/>
                    <a:p>
                      <a:pPr marL="0" marR="0">
                        <a:spcBef>
                          <a:spcPts val="0"/>
                        </a:spcBef>
                        <a:spcAft>
                          <a:spcPts val="0"/>
                        </a:spcAft>
                      </a:pPr>
                      <a:r>
                        <a:rPr lang="en-US" sz="800">
                          <a:effectLst/>
                        </a:rPr>
                        <a:t>D14 (Spain)</a:t>
                      </a:r>
                      <a:endParaRPr lang="en-US" sz="80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lgn="l">
                        <a:spcBef>
                          <a:spcPts val="0"/>
                        </a:spcBef>
                        <a:spcAft>
                          <a:spcPts val="0"/>
                        </a:spcAft>
                      </a:pPr>
                      <a:r>
                        <a:rPr lang="en-US" sz="800" dirty="0">
                          <a:effectLst/>
                        </a:rPr>
                        <a:t>  9.162***</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lgn="ctr">
                        <a:spcBef>
                          <a:spcPts val="0"/>
                        </a:spcBef>
                        <a:spcAft>
                          <a:spcPts val="0"/>
                        </a:spcAft>
                      </a:pPr>
                      <a:r>
                        <a:rPr lang="en-US" sz="800" dirty="0">
                          <a:effectLst/>
                        </a:rPr>
                        <a:t>22.99</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spcBef>
                          <a:spcPts val="0"/>
                        </a:spcBef>
                        <a:spcAft>
                          <a:spcPts val="0"/>
                        </a:spcAft>
                      </a:pPr>
                      <a:r>
                        <a:rPr lang="en-US" sz="800" dirty="0">
                          <a:effectLst/>
                        </a:rPr>
                        <a:t>Volcanic soils</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spcBef>
                          <a:spcPts val="0"/>
                        </a:spcBef>
                        <a:spcAft>
                          <a:spcPts val="0"/>
                        </a:spcAft>
                      </a:pPr>
                      <a:r>
                        <a:rPr lang="en-US" sz="800" dirty="0">
                          <a:effectLst/>
                        </a:rPr>
                        <a:t> -0.016                                 </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lgn="ctr">
                        <a:spcBef>
                          <a:spcPts val="0"/>
                        </a:spcBef>
                        <a:spcAft>
                          <a:spcPts val="0"/>
                        </a:spcAft>
                      </a:pPr>
                      <a:r>
                        <a:rPr lang="en-US" sz="800" dirty="0">
                          <a:effectLst/>
                          <a:latin typeface="+mn-lt"/>
                          <a:ea typeface="Times New Roman" panose="02020603050405020304" pitchFamily="18" charset="0"/>
                          <a:cs typeface="Times New Roman" panose="02020603050405020304" pitchFamily="18" charset="0"/>
                        </a:rPr>
                        <a:t>-0.60</a:t>
                      </a:r>
                    </a:p>
                  </a:txBody>
                  <a:tcPr marL="46362" marR="46362" marT="0" marB="0" anchor="b"/>
                </a:tc>
                <a:extLst>
                  <a:ext uri="{0D108BD9-81ED-4DB2-BD59-A6C34878D82A}">
                    <a16:rowId xmlns:a16="http://schemas.microsoft.com/office/drawing/2014/main" val="10014"/>
                  </a:ext>
                </a:extLst>
              </a:tr>
              <a:tr h="172654">
                <a:tc>
                  <a:txBody>
                    <a:bodyPr/>
                    <a:lstStyle/>
                    <a:p>
                      <a:pPr marL="0" marR="0">
                        <a:spcBef>
                          <a:spcPts val="0"/>
                        </a:spcBef>
                        <a:spcAft>
                          <a:spcPts val="0"/>
                        </a:spcAft>
                      </a:pPr>
                      <a:r>
                        <a:rPr lang="en-US" sz="800">
                          <a:effectLst/>
                        </a:rPr>
                        <a:t>D15 (Greece)</a:t>
                      </a:r>
                      <a:endParaRPr lang="en-US" sz="80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lgn="l">
                        <a:spcBef>
                          <a:spcPts val="0"/>
                        </a:spcBef>
                        <a:spcAft>
                          <a:spcPts val="0"/>
                        </a:spcAft>
                      </a:pPr>
                      <a:r>
                        <a:rPr lang="en-US" sz="800" dirty="0">
                          <a:effectLst/>
                        </a:rPr>
                        <a:t>  8.942*</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lgn="ctr">
                        <a:spcBef>
                          <a:spcPts val="0"/>
                        </a:spcBef>
                        <a:spcAft>
                          <a:spcPts val="0"/>
                        </a:spcAft>
                      </a:pPr>
                      <a:r>
                        <a:rPr lang="en-US" sz="800">
                          <a:effectLst/>
                        </a:rPr>
                        <a:t>3.29</a:t>
                      </a:r>
                      <a:endParaRPr lang="en-US" sz="80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spcBef>
                          <a:spcPts val="0"/>
                        </a:spcBef>
                        <a:spcAft>
                          <a:spcPts val="0"/>
                        </a:spcAft>
                      </a:pPr>
                      <a:r>
                        <a:rPr lang="en-US" sz="800" dirty="0">
                          <a:effectLst/>
                        </a:rPr>
                        <a:t>Organic content</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spcBef>
                          <a:spcPts val="0"/>
                        </a:spcBef>
                        <a:spcAft>
                          <a:spcPts val="0"/>
                        </a:spcAft>
                      </a:pPr>
                      <a:r>
                        <a:rPr lang="en-US" sz="800" dirty="0">
                          <a:effectLst/>
                        </a:rPr>
                        <a:t>  0.023                                    </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lgn="ctr">
                        <a:spcBef>
                          <a:spcPts val="0"/>
                        </a:spcBef>
                        <a:spcAft>
                          <a:spcPts val="0"/>
                        </a:spcAft>
                      </a:pPr>
                      <a:r>
                        <a:rPr lang="en-US" sz="800" dirty="0">
                          <a:effectLst/>
                          <a:latin typeface="+mn-lt"/>
                          <a:ea typeface="Times New Roman" panose="02020603050405020304" pitchFamily="18" charset="0"/>
                          <a:cs typeface="Times New Roman" panose="02020603050405020304" pitchFamily="18" charset="0"/>
                        </a:rPr>
                        <a:t>0.60</a:t>
                      </a:r>
                    </a:p>
                  </a:txBody>
                  <a:tcPr marL="46362" marR="46362" marT="0" marB="0" anchor="b"/>
                </a:tc>
                <a:extLst>
                  <a:ext uri="{0D108BD9-81ED-4DB2-BD59-A6C34878D82A}">
                    <a16:rowId xmlns:a16="http://schemas.microsoft.com/office/drawing/2014/main" val="10015"/>
                  </a:ext>
                </a:extLst>
              </a:tr>
              <a:tr h="172654">
                <a:tc>
                  <a:txBody>
                    <a:bodyPr/>
                    <a:lstStyle/>
                    <a:p>
                      <a:pPr marL="0" marR="0">
                        <a:spcBef>
                          <a:spcPts val="0"/>
                        </a:spcBef>
                        <a:spcAft>
                          <a:spcPts val="0"/>
                        </a:spcAft>
                      </a:pPr>
                      <a:r>
                        <a:rPr lang="en-US" sz="800" dirty="0">
                          <a:effectLst/>
                        </a:rPr>
                        <a:t>D16 (Portugal)</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lgn="l">
                        <a:spcBef>
                          <a:spcPts val="0"/>
                        </a:spcBef>
                        <a:spcAft>
                          <a:spcPts val="0"/>
                        </a:spcAft>
                      </a:pPr>
                      <a:r>
                        <a:rPr lang="en-US" sz="800" dirty="0">
                          <a:effectLst/>
                        </a:rPr>
                        <a:t>  8.910***</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lgn="ctr">
                        <a:spcBef>
                          <a:spcPts val="0"/>
                        </a:spcBef>
                        <a:spcAft>
                          <a:spcPts val="0"/>
                        </a:spcAft>
                      </a:pPr>
                      <a:r>
                        <a:rPr lang="en-US" sz="800" dirty="0">
                          <a:effectLst/>
                        </a:rPr>
                        <a:t>3.89</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spcBef>
                          <a:spcPts val="0"/>
                        </a:spcBef>
                        <a:spcAft>
                          <a:spcPts val="0"/>
                        </a:spcAft>
                      </a:pPr>
                      <a:r>
                        <a:rPr lang="en-US" sz="800" dirty="0">
                          <a:effectLst/>
                        </a:rPr>
                        <a:t>Rock </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spcBef>
                          <a:spcPts val="0"/>
                        </a:spcBef>
                        <a:spcAft>
                          <a:spcPts val="0"/>
                        </a:spcAft>
                      </a:pPr>
                      <a:r>
                        <a:rPr lang="en-US" sz="800" dirty="0">
                          <a:effectLst/>
                        </a:rPr>
                        <a:t>  0.063**                               </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lgn="ctr">
                        <a:spcBef>
                          <a:spcPts val="0"/>
                        </a:spcBef>
                        <a:spcAft>
                          <a:spcPts val="0"/>
                        </a:spcAft>
                      </a:pPr>
                      <a:r>
                        <a:rPr lang="en-US" sz="800" dirty="0">
                          <a:effectLst/>
                          <a:latin typeface="+mn-lt"/>
                          <a:ea typeface="Times New Roman" panose="02020603050405020304" pitchFamily="18" charset="0"/>
                          <a:cs typeface="Times New Roman" panose="02020603050405020304" pitchFamily="18" charset="0"/>
                        </a:rPr>
                        <a:t>2.47</a:t>
                      </a:r>
                    </a:p>
                  </a:txBody>
                  <a:tcPr marL="46362" marR="46362" marT="0" marB="0" anchor="b"/>
                </a:tc>
                <a:extLst>
                  <a:ext uri="{0D108BD9-81ED-4DB2-BD59-A6C34878D82A}">
                    <a16:rowId xmlns:a16="http://schemas.microsoft.com/office/drawing/2014/main" val="10016"/>
                  </a:ext>
                </a:extLst>
              </a:tr>
              <a:tr h="172654">
                <a:tc>
                  <a:txBody>
                    <a:bodyPr/>
                    <a:lstStyle/>
                    <a:p>
                      <a:pPr marL="0" marR="0">
                        <a:spcBef>
                          <a:spcPts val="0"/>
                        </a:spcBef>
                        <a:spcAft>
                          <a:spcPts val="0"/>
                        </a:spcAft>
                      </a:pPr>
                      <a:r>
                        <a:rPr lang="en-US" sz="800" dirty="0">
                          <a:effectLst/>
                        </a:rPr>
                        <a:t>D17 (Sweden)</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lgn="l">
                        <a:spcBef>
                          <a:spcPts val="0"/>
                        </a:spcBef>
                        <a:spcAft>
                          <a:spcPts val="0"/>
                        </a:spcAft>
                      </a:pPr>
                      <a:r>
                        <a:rPr lang="en-US" sz="800" dirty="0">
                          <a:effectLst/>
                        </a:rPr>
                        <a:t>10.525***</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lgn="ctr">
                        <a:spcBef>
                          <a:spcPts val="0"/>
                        </a:spcBef>
                        <a:spcAft>
                          <a:spcPts val="0"/>
                        </a:spcAft>
                      </a:pPr>
                      <a:r>
                        <a:rPr lang="en-US" sz="800" dirty="0">
                          <a:effectLst/>
                        </a:rPr>
                        <a:t>3.76</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spcBef>
                          <a:spcPts val="0"/>
                        </a:spcBef>
                        <a:spcAft>
                          <a:spcPts val="0"/>
                        </a:spcAft>
                      </a:pPr>
                      <a:r>
                        <a:rPr lang="en-US" sz="800" dirty="0">
                          <a:effectLst/>
                        </a:rPr>
                        <a:t> </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spcBef>
                          <a:spcPts val="0"/>
                        </a:spcBef>
                        <a:spcAft>
                          <a:spcPts val="0"/>
                        </a:spcAft>
                      </a:pPr>
                      <a:r>
                        <a:rPr lang="en-US" sz="800" dirty="0">
                          <a:effectLst/>
                        </a:rPr>
                        <a:t> </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lgn="ctr">
                        <a:spcBef>
                          <a:spcPts val="0"/>
                        </a:spcBef>
                        <a:spcAft>
                          <a:spcPts val="0"/>
                        </a:spcAft>
                      </a:pPr>
                      <a:endParaRPr lang="en-US" sz="800" dirty="0">
                        <a:effectLst/>
                        <a:latin typeface="+mn-lt"/>
                        <a:ea typeface="Times New Roman" panose="02020603050405020304" pitchFamily="18" charset="0"/>
                        <a:cs typeface="Times New Roman" panose="02020603050405020304" pitchFamily="18" charset="0"/>
                      </a:endParaRPr>
                    </a:p>
                  </a:txBody>
                  <a:tcPr marL="46362" marR="46362" marT="0" marB="0" anchor="b"/>
                </a:tc>
                <a:extLst>
                  <a:ext uri="{0D108BD9-81ED-4DB2-BD59-A6C34878D82A}">
                    <a16:rowId xmlns:a16="http://schemas.microsoft.com/office/drawing/2014/main" val="10017"/>
                  </a:ext>
                </a:extLst>
              </a:tr>
              <a:tr h="172654">
                <a:tc>
                  <a:txBody>
                    <a:bodyPr/>
                    <a:lstStyle/>
                    <a:p>
                      <a:pPr marL="0" marR="0">
                        <a:spcBef>
                          <a:spcPts val="0"/>
                        </a:spcBef>
                        <a:spcAft>
                          <a:spcPts val="0"/>
                        </a:spcAft>
                      </a:pPr>
                      <a:r>
                        <a:rPr lang="en-US" sz="800" dirty="0">
                          <a:effectLst/>
                        </a:rPr>
                        <a:t>Clayey topsoil                </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lgn="l">
                        <a:spcBef>
                          <a:spcPts val="0"/>
                        </a:spcBef>
                        <a:spcAft>
                          <a:spcPts val="0"/>
                        </a:spcAft>
                      </a:pPr>
                      <a:r>
                        <a:rPr lang="en-US" sz="800" dirty="0">
                          <a:effectLst/>
                        </a:rPr>
                        <a:t>  2.598              </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lgn="ctr">
                        <a:spcBef>
                          <a:spcPts val="0"/>
                        </a:spcBef>
                        <a:spcAft>
                          <a:spcPts val="0"/>
                        </a:spcAft>
                      </a:pPr>
                      <a:r>
                        <a:rPr lang="en-US" sz="800" dirty="0">
                          <a:effectLst/>
                        </a:rPr>
                        <a:t>1.37</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spcBef>
                          <a:spcPts val="0"/>
                        </a:spcBef>
                        <a:spcAft>
                          <a:spcPts val="0"/>
                        </a:spcAft>
                      </a:pPr>
                      <a:r>
                        <a:rPr lang="el-GR" sz="800" dirty="0">
                          <a:effectLst/>
                        </a:rPr>
                        <a:t>λ-</a:t>
                      </a:r>
                      <a:r>
                        <a:rPr lang="en-US" sz="800" dirty="0">
                          <a:effectLst/>
                        </a:rPr>
                        <a:t>Clay top</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spcBef>
                          <a:spcPts val="0"/>
                        </a:spcBef>
                        <a:spcAft>
                          <a:spcPts val="0"/>
                        </a:spcAft>
                      </a:pPr>
                      <a:r>
                        <a:rPr lang="en-US" sz="800" dirty="0">
                          <a:effectLst/>
                        </a:rPr>
                        <a:t>  6.049                                  </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lgn="ctr">
                        <a:spcBef>
                          <a:spcPts val="0"/>
                        </a:spcBef>
                        <a:spcAft>
                          <a:spcPts val="0"/>
                        </a:spcAft>
                      </a:pPr>
                      <a:r>
                        <a:rPr lang="en-US" sz="800" dirty="0">
                          <a:effectLst/>
                          <a:latin typeface="+mn-lt"/>
                          <a:ea typeface="Times New Roman" panose="02020603050405020304" pitchFamily="18" charset="0"/>
                          <a:cs typeface="Times New Roman" panose="02020603050405020304" pitchFamily="18" charset="0"/>
                        </a:rPr>
                        <a:t>1.38</a:t>
                      </a:r>
                    </a:p>
                  </a:txBody>
                  <a:tcPr marL="46362" marR="46362" marT="0" marB="0" anchor="b"/>
                </a:tc>
                <a:extLst>
                  <a:ext uri="{0D108BD9-81ED-4DB2-BD59-A6C34878D82A}">
                    <a16:rowId xmlns:a16="http://schemas.microsoft.com/office/drawing/2014/main" val="10018"/>
                  </a:ext>
                </a:extLst>
              </a:tr>
              <a:tr h="172654">
                <a:tc>
                  <a:txBody>
                    <a:bodyPr/>
                    <a:lstStyle/>
                    <a:p>
                      <a:pPr marL="0" marR="0">
                        <a:spcBef>
                          <a:spcPts val="0"/>
                        </a:spcBef>
                        <a:spcAft>
                          <a:spcPts val="0"/>
                        </a:spcAft>
                      </a:pPr>
                      <a:r>
                        <a:rPr lang="en-US" sz="800" dirty="0">
                          <a:effectLst/>
                        </a:rPr>
                        <a:t>Loamy topsoil   </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lgn="l">
                        <a:spcBef>
                          <a:spcPts val="0"/>
                        </a:spcBef>
                        <a:spcAft>
                          <a:spcPts val="0"/>
                        </a:spcAft>
                      </a:pPr>
                      <a:r>
                        <a:rPr lang="en-US" sz="800" dirty="0">
                          <a:effectLst/>
                        </a:rPr>
                        <a:t>  0.288***</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lgn="ctr">
                        <a:spcBef>
                          <a:spcPts val="0"/>
                        </a:spcBef>
                        <a:spcAft>
                          <a:spcPts val="0"/>
                        </a:spcAft>
                      </a:pPr>
                      <a:r>
                        <a:rPr lang="en-US" sz="800" dirty="0">
                          <a:effectLst/>
                        </a:rPr>
                        <a:t>3.02</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spcBef>
                          <a:spcPts val="0"/>
                        </a:spcBef>
                        <a:spcAft>
                          <a:spcPts val="0"/>
                        </a:spcAft>
                      </a:pPr>
                      <a:r>
                        <a:rPr lang="el-GR" sz="800" dirty="0">
                          <a:effectLst/>
                        </a:rPr>
                        <a:t>λ-</a:t>
                      </a:r>
                      <a:r>
                        <a:rPr lang="en-US" sz="800" dirty="0">
                          <a:effectLst/>
                        </a:rPr>
                        <a:t>Sandy top</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spcBef>
                          <a:spcPts val="0"/>
                        </a:spcBef>
                        <a:spcAft>
                          <a:spcPts val="0"/>
                        </a:spcAft>
                      </a:pPr>
                      <a:r>
                        <a:rPr lang="en-US" sz="800" dirty="0">
                          <a:effectLst/>
                        </a:rPr>
                        <a:t>  0.596***                             </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lgn="ctr">
                        <a:spcBef>
                          <a:spcPts val="0"/>
                        </a:spcBef>
                        <a:spcAft>
                          <a:spcPts val="0"/>
                        </a:spcAft>
                      </a:pPr>
                      <a:r>
                        <a:rPr lang="en-US" sz="800" dirty="0">
                          <a:effectLst/>
                          <a:latin typeface="+mn-lt"/>
                          <a:ea typeface="Times New Roman" panose="02020603050405020304" pitchFamily="18" charset="0"/>
                          <a:cs typeface="Times New Roman" panose="02020603050405020304" pitchFamily="18" charset="0"/>
                        </a:rPr>
                        <a:t>3.10</a:t>
                      </a:r>
                    </a:p>
                  </a:txBody>
                  <a:tcPr marL="46362" marR="46362" marT="0" marB="0" anchor="b"/>
                </a:tc>
                <a:extLst>
                  <a:ext uri="{0D108BD9-81ED-4DB2-BD59-A6C34878D82A}">
                    <a16:rowId xmlns:a16="http://schemas.microsoft.com/office/drawing/2014/main" val="10019"/>
                  </a:ext>
                </a:extLst>
              </a:tr>
              <a:tr h="172654">
                <a:tc>
                  <a:txBody>
                    <a:bodyPr/>
                    <a:lstStyle/>
                    <a:p>
                      <a:pPr marL="0" marR="0">
                        <a:spcBef>
                          <a:spcPts val="0"/>
                        </a:spcBef>
                        <a:spcAft>
                          <a:spcPts val="0"/>
                        </a:spcAft>
                      </a:pPr>
                      <a:r>
                        <a:rPr lang="en-US" sz="800" dirty="0">
                          <a:effectLst/>
                        </a:rPr>
                        <a:t>Sandy topsoil                 </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lgn="l">
                        <a:spcBef>
                          <a:spcPts val="0"/>
                        </a:spcBef>
                        <a:spcAft>
                          <a:spcPts val="0"/>
                        </a:spcAft>
                      </a:pPr>
                      <a:r>
                        <a:rPr lang="en-US" sz="800" dirty="0">
                          <a:effectLst/>
                        </a:rPr>
                        <a:t>  0.011</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lgn="ctr">
                        <a:spcBef>
                          <a:spcPts val="0"/>
                        </a:spcBef>
                        <a:spcAft>
                          <a:spcPts val="0"/>
                        </a:spcAft>
                      </a:pPr>
                      <a:r>
                        <a:rPr lang="en-US" sz="800" dirty="0">
                          <a:effectLst/>
                        </a:rPr>
                        <a:t>1.89</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spcBef>
                          <a:spcPts val="0"/>
                        </a:spcBef>
                        <a:spcAft>
                          <a:spcPts val="0"/>
                        </a:spcAft>
                      </a:pPr>
                      <a:r>
                        <a:rPr lang="el-GR" sz="800" dirty="0">
                          <a:effectLst/>
                        </a:rPr>
                        <a:t>λ-</a:t>
                      </a:r>
                      <a:r>
                        <a:rPr lang="en-US" sz="800" dirty="0" err="1">
                          <a:effectLst/>
                        </a:rPr>
                        <a:t>Irriper</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spcBef>
                          <a:spcPts val="0"/>
                        </a:spcBef>
                        <a:spcAft>
                          <a:spcPts val="0"/>
                        </a:spcAft>
                      </a:pPr>
                      <a:r>
                        <a:rPr lang="en-US" sz="800" dirty="0">
                          <a:effectLst/>
                        </a:rPr>
                        <a:t>  1.355***                             </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lgn="ctr">
                        <a:spcBef>
                          <a:spcPts val="0"/>
                        </a:spcBef>
                        <a:spcAft>
                          <a:spcPts val="0"/>
                        </a:spcAft>
                      </a:pPr>
                      <a:r>
                        <a:rPr lang="en-US" sz="800" dirty="0">
                          <a:effectLst/>
                          <a:latin typeface="+mn-lt"/>
                          <a:ea typeface="Times New Roman" panose="02020603050405020304" pitchFamily="18" charset="0"/>
                          <a:cs typeface="Times New Roman" panose="02020603050405020304" pitchFamily="18" charset="0"/>
                        </a:rPr>
                        <a:t>7.17</a:t>
                      </a:r>
                    </a:p>
                  </a:txBody>
                  <a:tcPr marL="46362" marR="46362" marT="0" marB="0" anchor="b"/>
                </a:tc>
                <a:extLst>
                  <a:ext uri="{0D108BD9-81ED-4DB2-BD59-A6C34878D82A}">
                    <a16:rowId xmlns:a16="http://schemas.microsoft.com/office/drawing/2014/main" val="10020"/>
                  </a:ext>
                </a:extLst>
              </a:tr>
              <a:tr h="172654">
                <a:tc>
                  <a:txBody>
                    <a:bodyPr/>
                    <a:lstStyle/>
                    <a:p>
                      <a:pPr marL="0" marR="0">
                        <a:spcBef>
                          <a:spcPts val="0"/>
                        </a:spcBef>
                        <a:spcAft>
                          <a:spcPts val="0"/>
                        </a:spcAft>
                      </a:pPr>
                      <a:r>
                        <a:rPr lang="en-US" sz="800" dirty="0" err="1">
                          <a:effectLst/>
                        </a:rPr>
                        <a:t>Loamysubd</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lgn="l">
                        <a:spcBef>
                          <a:spcPts val="0"/>
                        </a:spcBef>
                        <a:spcAft>
                          <a:spcPts val="0"/>
                        </a:spcAft>
                      </a:pPr>
                      <a:r>
                        <a:rPr lang="en-US" sz="800" dirty="0">
                          <a:effectLst/>
                        </a:rPr>
                        <a:t> -0.048</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lgn="ctr">
                        <a:spcBef>
                          <a:spcPts val="0"/>
                        </a:spcBef>
                        <a:spcAft>
                          <a:spcPts val="0"/>
                        </a:spcAft>
                      </a:pPr>
                      <a:r>
                        <a:rPr lang="en-US" sz="800" dirty="0">
                          <a:effectLst/>
                        </a:rPr>
                        <a:t>-1.07</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spcBef>
                          <a:spcPts val="0"/>
                        </a:spcBef>
                        <a:spcAft>
                          <a:spcPts val="0"/>
                        </a:spcAft>
                      </a:pPr>
                      <a:r>
                        <a:rPr lang="el-GR" sz="800" dirty="0">
                          <a:effectLst/>
                        </a:rPr>
                        <a:t>λ-</a:t>
                      </a:r>
                      <a:r>
                        <a:rPr lang="en-US" sz="800" dirty="0" err="1">
                          <a:effectLst/>
                        </a:rPr>
                        <a:t>Soilmoist</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spcBef>
                          <a:spcPts val="0"/>
                        </a:spcBef>
                        <a:spcAft>
                          <a:spcPts val="0"/>
                        </a:spcAft>
                      </a:pPr>
                      <a:r>
                        <a:rPr lang="en-US" sz="800" dirty="0">
                          <a:effectLst/>
                        </a:rPr>
                        <a:t>  3.091                                  </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lgn="ctr">
                        <a:spcBef>
                          <a:spcPts val="0"/>
                        </a:spcBef>
                        <a:spcAft>
                          <a:spcPts val="0"/>
                        </a:spcAft>
                      </a:pPr>
                      <a:r>
                        <a:rPr lang="en-US" sz="800" dirty="0">
                          <a:effectLst/>
                          <a:latin typeface="+mn-lt"/>
                          <a:ea typeface="Times New Roman" panose="02020603050405020304" pitchFamily="18" charset="0"/>
                          <a:cs typeface="Times New Roman" panose="02020603050405020304" pitchFamily="18" charset="0"/>
                        </a:rPr>
                        <a:t>2.99</a:t>
                      </a:r>
                    </a:p>
                  </a:txBody>
                  <a:tcPr marL="46362" marR="46362" marT="0" marB="0" anchor="b"/>
                </a:tc>
                <a:extLst>
                  <a:ext uri="{0D108BD9-81ED-4DB2-BD59-A6C34878D82A}">
                    <a16:rowId xmlns:a16="http://schemas.microsoft.com/office/drawing/2014/main" val="10021"/>
                  </a:ext>
                </a:extLst>
              </a:tr>
              <a:tr h="172654">
                <a:tc>
                  <a:txBody>
                    <a:bodyPr/>
                    <a:lstStyle/>
                    <a:p>
                      <a:pPr marL="0" marR="0">
                        <a:spcBef>
                          <a:spcPts val="0"/>
                        </a:spcBef>
                        <a:spcAft>
                          <a:spcPts val="0"/>
                        </a:spcAft>
                      </a:pPr>
                      <a:r>
                        <a:rPr lang="en-US" sz="800" dirty="0" err="1">
                          <a:effectLst/>
                        </a:rPr>
                        <a:t>Claysubd</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lgn="l">
                        <a:spcBef>
                          <a:spcPts val="0"/>
                        </a:spcBef>
                        <a:spcAft>
                          <a:spcPts val="0"/>
                        </a:spcAft>
                      </a:pPr>
                      <a:r>
                        <a:rPr lang="en-US" sz="800" dirty="0">
                          <a:effectLst/>
                        </a:rPr>
                        <a:t> -0.011</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lgn="ctr">
                        <a:spcBef>
                          <a:spcPts val="0"/>
                        </a:spcBef>
                        <a:spcAft>
                          <a:spcPts val="0"/>
                        </a:spcAft>
                      </a:pPr>
                      <a:r>
                        <a:rPr lang="en-US" sz="800" dirty="0">
                          <a:effectLst/>
                        </a:rPr>
                        <a:t>-0.46</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spcBef>
                          <a:spcPts val="0"/>
                        </a:spcBef>
                        <a:spcAft>
                          <a:spcPts val="0"/>
                        </a:spcAft>
                      </a:pPr>
                      <a:r>
                        <a:rPr lang="el-GR" sz="800" dirty="0">
                          <a:effectLst/>
                        </a:rPr>
                        <a:t>λ-</a:t>
                      </a:r>
                      <a:r>
                        <a:rPr lang="en-US" sz="800" dirty="0">
                          <a:effectLst/>
                        </a:rPr>
                        <a:t>Pop</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spcBef>
                          <a:spcPts val="0"/>
                        </a:spcBef>
                        <a:spcAft>
                          <a:spcPts val="0"/>
                        </a:spcAft>
                      </a:pPr>
                      <a:r>
                        <a:rPr lang="en-US" sz="800" dirty="0">
                          <a:effectLst/>
                        </a:rPr>
                        <a:t>  0.088***                             </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lgn="ctr">
                        <a:spcBef>
                          <a:spcPts val="0"/>
                        </a:spcBef>
                        <a:spcAft>
                          <a:spcPts val="0"/>
                        </a:spcAft>
                      </a:pPr>
                      <a:r>
                        <a:rPr lang="en-US" sz="800" dirty="0">
                          <a:effectLst/>
                          <a:latin typeface="+mn-lt"/>
                          <a:ea typeface="Times New Roman" panose="02020603050405020304" pitchFamily="18" charset="0"/>
                          <a:cs typeface="Times New Roman" panose="02020603050405020304" pitchFamily="18" charset="0"/>
                        </a:rPr>
                        <a:t>4.32</a:t>
                      </a:r>
                    </a:p>
                  </a:txBody>
                  <a:tcPr marL="46362" marR="46362" marT="0" marB="0" anchor="b"/>
                </a:tc>
                <a:extLst>
                  <a:ext uri="{0D108BD9-81ED-4DB2-BD59-A6C34878D82A}">
                    <a16:rowId xmlns:a16="http://schemas.microsoft.com/office/drawing/2014/main" val="10022"/>
                  </a:ext>
                </a:extLst>
              </a:tr>
              <a:tr h="172654">
                <a:tc>
                  <a:txBody>
                    <a:bodyPr/>
                    <a:lstStyle/>
                    <a:p>
                      <a:pPr marL="0" marR="0">
                        <a:spcBef>
                          <a:spcPts val="0"/>
                        </a:spcBef>
                        <a:spcAft>
                          <a:spcPts val="0"/>
                        </a:spcAft>
                      </a:pPr>
                      <a:r>
                        <a:rPr lang="en-US" sz="800" baseline="0" dirty="0" err="1">
                          <a:effectLst/>
                        </a:rPr>
                        <a:t>Sandysubd</a:t>
                      </a:r>
                      <a:endParaRPr lang="en-US" sz="800" baseline="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lgn="l">
                        <a:spcBef>
                          <a:spcPts val="0"/>
                        </a:spcBef>
                        <a:spcAft>
                          <a:spcPts val="0"/>
                        </a:spcAft>
                      </a:pPr>
                      <a:r>
                        <a:rPr lang="en-US" sz="800" dirty="0">
                          <a:effectLst/>
                        </a:rPr>
                        <a:t>  0.045</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lgn="ctr">
                        <a:spcBef>
                          <a:spcPts val="0"/>
                        </a:spcBef>
                        <a:spcAft>
                          <a:spcPts val="0"/>
                        </a:spcAft>
                      </a:pPr>
                      <a:r>
                        <a:rPr lang="en-US" sz="800" dirty="0">
                          <a:effectLst/>
                        </a:rPr>
                        <a:t>0.79</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spcBef>
                          <a:spcPts val="0"/>
                        </a:spcBef>
                        <a:spcAft>
                          <a:spcPts val="0"/>
                        </a:spcAft>
                      </a:pPr>
                      <a:r>
                        <a:rPr lang="el-GR" sz="800">
                          <a:effectLst/>
                        </a:rPr>
                        <a:t>λ-</a:t>
                      </a:r>
                      <a:r>
                        <a:rPr lang="en-US" sz="800">
                          <a:effectLst/>
                        </a:rPr>
                        <a:t>Alum </a:t>
                      </a:r>
                      <a:endParaRPr lang="en-US" sz="80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spcBef>
                          <a:spcPts val="0"/>
                        </a:spcBef>
                        <a:spcAft>
                          <a:spcPts val="0"/>
                        </a:spcAft>
                      </a:pPr>
                      <a:r>
                        <a:rPr lang="en-US" sz="800" dirty="0">
                          <a:effectLst/>
                        </a:rPr>
                        <a:t>  0.572                                    </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lgn="ctr">
                        <a:spcBef>
                          <a:spcPts val="0"/>
                        </a:spcBef>
                        <a:spcAft>
                          <a:spcPts val="0"/>
                        </a:spcAft>
                      </a:pPr>
                      <a:r>
                        <a:rPr lang="en-US" sz="800" dirty="0">
                          <a:effectLst/>
                          <a:latin typeface="+mn-lt"/>
                          <a:ea typeface="Times New Roman" panose="02020603050405020304" pitchFamily="18" charset="0"/>
                          <a:cs typeface="Times New Roman" panose="02020603050405020304" pitchFamily="18" charset="0"/>
                        </a:rPr>
                        <a:t>1.25</a:t>
                      </a:r>
                    </a:p>
                  </a:txBody>
                  <a:tcPr marL="46362" marR="46362" marT="0" marB="0" anchor="b"/>
                </a:tc>
                <a:extLst>
                  <a:ext uri="{0D108BD9-81ED-4DB2-BD59-A6C34878D82A}">
                    <a16:rowId xmlns:a16="http://schemas.microsoft.com/office/drawing/2014/main" val="10023"/>
                  </a:ext>
                </a:extLst>
              </a:tr>
              <a:tr h="182880">
                <a:tc>
                  <a:txBody>
                    <a:bodyPr/>
                    <a:lstStyle/>
                    <a:p>
                      <a:endParaRPr lang="en-US" sz="800" dirty="0"/>
                    </a:p>
                  </a:txBody>
                  <a:tcPr marL="46362" marR="46362" marT="0" marB="0" anchor="b"/>
                </a:tc>
                <a:tc>
                  <a:txBody>
                    <a:bodyPr/>
                    <a:lstStyle/>
                    <a:p>
                      <a:endParaRPr lang="en-US" sz="800" dirty="0"/>
                    </a:p>
                  </a:txBody>
                  <a:tcPr marL="46362" marR="46362" marT="0" marB="0" anchor="b"/>
                </a:tc>
                <a:tc>
                  <a:txBody>
                    <a:bodyPr/>
                    <a:lstStyle/>
                    <a:p>
                      <a:endParaRPr lang="en-US" sz="800" dirty="0"/>
                    </a:p>
                  </a:txBody>
                  <a:tcPr marL="46362" marR="46362" marT="0" marB="0" anchor="b"/>
                </a:tc>
                <a:tc>
                  <a:txBody>
                    <a:bodyPr/>
                    <a:lstStyle/>
                    <a:p>
                      <a:pPr marL="0" marR="0">
                        <a:spcBef>
                          <a:spcPts val="0"/>
                        </a:spcBef>
                        <a:spcAft>
                          <a:spcPts val="0"/>
                        </a:spcAft>
                      </a:pPr>
                      <a:r>
                        <a:rPr lang="el-GR" sz="800" dirty="0">
                          <a:effectLst/>
                        </a:rPr>
                        <a:t>λ-</a:t>
                      </a:r>
                      <a:r>
                        <a:rPr lang="en-US" sz="800" dirty="0">
                          <a:effectLst/>
                        </a:rPr>
                        <a:t>Salinity</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spcBef>
                          <a:spcPts val="0"/>
                        </a:spcBef>
                        <a:spcAft>
                          <a:spcPts val="0"/>
                        </a:spcAft>
                      </a:pPr>
                      <a:r>
                        <a:rPr lang="en-US" sz="800" dirty="0">
                          <a:effectLst/>
                        </a:rPr>
                        <a:t>  2.450                               </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lgn="ctr">
                        <a:spcBef>
                          <a:spcPts val="0"/>
                        </a:spcBef>
                        <a:spcAft>
                          <a:spcPts val="0"/>
                        </a:spcAft>
                      </a:pPr>
                      <a:r>
                        <a:rPr lang="en-US" sz="800" dirty="0">
                          <a:effectLst/>
                          <a:latin typeface="+mn-lt"/>
                          <a:ea typeface="Times New Roman" panose="02020603050405020304" pitchFamily="18" charset="0"/>
                          <a:cs typeface="Times New Roman" panose="02020603050405020304" pitchFamily="18" charset="0"/>
                        </a:rPr>
                        <a:t>0.98</a:t>
                      </a:r>
                    </a:p>
                  </a:txBody>
                  <a:tcPr marL="46362" marR="46362" marT="0" marB="0" anchor="b"/>
                </a:tc>
                <a:extLst>
                  <a:ext uri="{0D108BD9-81ED-4DB2-BD59-A6C34878D82A}">
                    <a16:rowId xmlns:a16="http://schemas.microsoft.com/office/drawing/2014/main" val="10024"/>
                  </a:ext>
                </a:extLst>
              </a:tr>
              <a:tr h="172654">
                <a:tc>
                  <a:txBody>
                    <a:bodyPr/>
                    <a:lstStyle/>
                    <a:p>
                      <a:pPr marL="0" marR="0">
                        <a:spcBef>
                          <a:spcPts val="0"/>
                        </a:spcBef>
                        <a:spcAft>
                          <a:spcPts val="0"/>
                        </a:spcAft>
                      </a:pPr>
                      <a:r>
                        <a:rPr lang="en-US" sz="800" dirty="0">
                          <a:effectLst/>
                        </a:rPr>
                        <a:t>Observations </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lgn="r">
                        <a:spcBef>
                          <a:spcPts val="0"/>
                        </a:spcBef>
                        <a:spcAft>
                          <a:spcPts val="0"/>
                        </a:spcAft>
                      </a:pPr>
                      <a:r>
                        <a:rPr lang="en-US" sz="800" dirty="0">
                          <a:effectLst/>
                        </a:rPr>
                        <a:t>3579</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lgn="r">
                        <a:spcBef>
                          <a:spcPts val="0"/>
                        </a:spcBef>
                        <a:spcAft>
                          <a:spcPts val="0"/>
                        </a:spcAft>
                      </a:pPr>
                      <a:r>
                        <a:rPr lang="en-US" sz="800">
                          <a:effectLst/>
                        </a:rPr>
                        <a:t> </a:t>
                      </a:r>
                      <a:endParaRPr lang="en-US" sz="80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spcBef>
                          <a:spcPts val="0"/>
                        </a:spcBef>
                        <a:spcAft>
                          <a:spcPts val="0"/>
                        </a:spcAft>
                      </a:pPr>
                      <a:r>
                        <a:rPr lang="el-GR" sz="800">
                          <a:effectLst/>
                        </a:rPr>
                        <a:t>λ-</a:t>
                      </a:r>
                      <a:r>
                        <a:rPr lang="en-US" sz="800">
                          <a:effectLst/>
                        </a:rPr>
                        <a:t>Arid</a:t>
                      </a:r>
                      <a:endParaRPr lang="en-US" sz="80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spcBef>
                          <a:spcPts val="0"/>
                        </a:spcBef>
                        <a:spcAft>
                          <a:spcPts val="0"/>
                        </a:spcAft>
                      </a:pPr>
                      <a:r>
                        <a:rPr lang="en-US" sz="800" dirty="0">
                          <a:effectLst/>
                        </a:rPr>
                        <a:t>  0.265***                             </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lgn="ctr">
                        <a:spcBef>
                          <a:spcPts val="0"/>
                        </a:spcBef>
                        <a:spcAft>
                          <a:spcPts val="0"/>
                        </a:spcAft>
                      </a:pPr>
                      <a:r>
                        <a:rPr lang="en-US" sz="800" dirty="0">
                          <a:effectLst/>
                          <a:latin typeface="+mn-lt"/>
                          <a:ea typeface="Times New Roman" panose="02020603050405020304" pitchFamily="18" charset="0"/>
                          <a:cs typeface="Times New Roman" panose="02020603050405020304" pitchFamily="18" charset="0"/>
                        </a:rPr>
                        <a:t>3.55</a:t>
                      </a:r>
                    </a:p>
                  </a:txBody>
                  <a:tcPr marL="46362" marR="46362" marT="0" marB="0" anchor="b"/>
                </a:tc>
                <a:extLst>
                  <a:ext uri="{0D108BD9-81ED-4DB2-BD59-A6C34878D82A}">
                    <a16:rowId xmlns:a16="http://schemas.microsoft.com/office/drawing/2014/main" val="10025"/>
                  </a:ext>
                </a:extLst>
              </a:tr>
              <a:tr h="172654">
                <a:tc>
                  <a:txBody>
                    <a:bodyPr/>
                    <a:lstStyle/>
                    <a:p>
                      <a:pPr marL="0" marR="0">
                        <a:spcBef>
                          <a:spcPts val="0"/>
                        </a:spcBef>
                        <a:spcAft>
                          <a:spcPts val="0"/>
                        </a:spcAft>
                      </a:pPr>
                      <a:r>
                        <a:rPr lang="en-US" sz="800" dirty="0">
                          <a:effectLst/>
                        </a:rPr>
                        <a:t>Schwarz Criterion</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lgn="r">
                        <a:spcBef>
                          <a:spcPts val="0"/>
                        </a:spcBef>
                        <a:spcAft>
                          <a:spcPts val="0"/>
                        </a:spcAft>
                      </a:pPr>
                      <a:r>
                        <a:rPr lang="en-US" sz="800" dirty="0">
                          <a:effectLst/>
                        </a:rPr>
                        <a:t>5355</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lgn="r">
                        <a:spcBef>
                          <a:spcPts val="0"/>
                        </a:spcBef>
                        <a:spcAft>
                          <a:spcPts val="0"/>
                        </a:spcAft>
                      </a:pPr>
                      <a:r>
                        <a:rPr lang="en-US" sz="800">
                          <a:effectLst/>
                        </a:rPr>
                        <a:t> </a:t>
                      </a:r>
                      <a:endParaRPr lang="en-US" sz="80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spcBef>
                          <a:spcPts val="0"/>
                        </a:spcBef>
                        <a:spcAft>
                          <a:spcPts val="0"/>
                        </a:spcAft>
                      </a:pPr>
                      <a:r>
                        <a:rPr lang="en-US" sz="800" dirty="0">
                          <a:effectLst/>
                        </a:rPr>
                        <a:t>Log Likelihood   -2506</a:t>
                      </a: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spcBef>
                          <a:spcPts val="0"/>
                        </a:spcBef>
                        <a:spcAft>
                          <a:spcPts val="0"/>
                        </a:spcAft>
                      </a:pPr>
                      <a:endParaRPr lang="en-US" sz="800" dirty="0">
                        <a:effectLst/>
                        <a:latin typeface="CG Times"/>
                        <a:ea typeface="Times New Roman" panose="02020603050405020304" pitchFamily="18" charset="0"/>
                        <a:cs typeface="Times New Roman" panose="02020603050405020304" pitchFamily="18" charset="0"/>
                      </a:endParaRPr>
                    </a:p>
                  </a:txBody>
                  <a:tcPr marL="46362" marR="46362" marT="0" marB="0" anchor="b"/>
                </a:tc>
                <a:tc>
                  <a:txBody>
                    <a:bodyPr/>
                    <a:lstStyle/>
                    <a:p>
                      <a:pPr marL="0" marR="0" algn="r">
                        <a:spcBef>
                          <a:spcPts val="0"/>
                        </a:spcBef>
                        <a:spcAft>
                          <a:spcPts val="0"/>
                        </a:spcAft>
                      </a:pPr>
                      <a:endParaRPr lang="en-US" sz="800" dirty="0">
                        <a:effectLst/>
                        <a:latin typeface="+mn-lt"/>
                        <a:ea typeface="Times New Roman" panose="02020603050405020304" pitchFamily="18" charset="0"/>
                        <a:cs typeface="Times New Roman" panose="02020603050405020304" pitchFamily="18" charset="0"/>
                      </a:endParaRPr>
                    </a:p>
                  </a:txBody>
                  <a:tcPr marL="46362" marR="46362" marT="0" marB="0" anchor="b"/>
                </a:tc>
                <a:extLst>
                  <a:ext uri="{0D108BD9-81ED-4DB2-BD59-A6C34878D82A}">
                    <a16:rowId xmlns:a16="http://schemas.microsoft.com/office/drawing/2014/main" val="10026"/>
                  </a:ext>
                </a:extLst>
              </a:tr>
              <a:tr h="172654">
                <a:tc>
                  <a:txBody>
                    <a:bodyPr/>
                    <a:lstStyle/>
                    <a:p>
                      <a:pPr marL="0" marR="0">
                        <a:spcBef>
                          <a:spcPts val="0"/>
                        </a:spcBef>
                        <a:spcAft>
                          <a:spcPts val="0"/>
                        </a:spcAft>
                      </a:pPr>
                      <a:r>
                        <a:rPr lang="en-US" sz="800" dirty="0">
                          <a:effectLst/>
                        </a:rPr>
                        <a:t>AIC</a:t>
                      </a:r>
                      <a:endParaRPr lang="en-US" sz="800" dirty="0">
                        <a:effectLst/>
                        <a:latin typeface="+mn-lt"/>
                        <a:ea typeface="Times New Roman" panose="02020603050405020304" pitchFamily="18" charset="0"/>
                        <a:cs typeface="Times New Roman" panose="02020603050405020304" pitchFamily="18" charset="0"/>
                      </a:endParaRPr>
                    </a:p>
                  </a:txBody>
                  <a:tcPr marL="46362" marR="46362" marT="0" marB="0" anchor="b">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0"/>
                        </a:spcAft>
                      </a:pPr>
                      <a:r>
                        <a:rPr lang="en-US" sz="800" dirty="0">
                          <a:effectLst/>
                        </a:rPr>
                        <a:t>5095</a:t>
                      </a:r>
                      <a:endParaRPr lang="en-US" sz="800" dirty="0">
                        <a:effectLst/>
                        <a:latin typeface="+mn-lt"/>
                        <a:ea typeface="Times New Roman" panose="02020603050405020304" pitchFamily="18" charset="0"/>
                        <a:cs typeface="Times New Roman" panose="02020603050405020304" pitchFamily="18" charset="0"/>
                      </a:endParaRPr>
                    </a:p>
                  </a:txBody>
                  <a:tcPr marL="46362" marR="46362" marT="0" marB="0" anchor="b">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0"/>
                        </a:spcAft>
                      </a:pPr>
                      <a:endParaRPr lang="en-US" sz="800" dirty="0">
                        <a:effectLst/>
                        <a:latin typeface="+mn-lt"/>
                        <a:ea typeface="Times New Roman" panose="02020603050405020304" pitchFamily="18" charset="0"/>
                        <a:cs typeface="Times New Roman" panose="02020603050405020304" pitchFamily="18" charset="0"/>
                      </a:endParaRPr>
                    </a:p>
                  </a:txBody>
                  <a:tcPr marL="46362" marR="46362" marT="0" marB="0" anchor="b">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pPr>
                      <a:r>
                        <a:rPr lang="en-US" sz="800" dirty="0">
                          <a:effectLst/>
                        </a:rPr>
                        <a:t>Sigma</a:t>
                      </a:r>
                      <a:r>
                        <a:rPr lang="en-US" sz="800" baseline="0" dirty="0">
                          <a:effectLst/>
                        </a:rPr>
                        <a:t> </a:t>
                      </a:r>
                      <a:endParaRPr lang="en-US" sz="800" dirty="0">
                        <a:effectLst/>
                        <a:latin typeface="+mn-lt"/>
                        <a:ea typeface="Times New Roman" panose="02020603050405020304" pitchFamily="18" charset="0"/>
                        <a:cs typeface="Times New Roman" panose="02020603050405020304" pitchFamily="18" charset="0"/>
                      </a:endParaRPr>
                    </a:p>
                  </a:txBody>
                  <a:tcPr marL="46362" marR="46362" marT="0" marB="0" anchor="b">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pPr>
                      <a:r>
                        <a:rPr lang="en-US" sz="800" dirty="0">
                          <a:effectLst/>
                        </a:rPr>
                        <a:t>0.480817 (84.32)</a:t>
                      </a:r>
                      <a:endParaRPr lang="en-US" sz="800" dirty="0">
                        <a:effectLst/>
                        <a:latin typeface="+mn-lt"/>
                        <a:ea typeface="Times New Roman" panose="02020603050405020304" pitchFamily="18" charset="0"/>
                        <a:cs typeface="Times New Roman" panose="02020603050405020304" pitchFamily="18" charset="0"/>
                      </a:endParaRPr>
                    </a:p>
                  </a:txBody>
                  <a:tcPr marL="46362" marR="46362" marT="0" marB="0" anchor="b">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0"/>
                        </a:spcAft>
                      </a:pPr>
                      <a:endParaRPr lang="en-US" sz="800" dirty="0">
                        <a:effectLst/>
                        <a:latin typeface="+mn-lt"/>
                        <a:ea typeface="Times New Roman" panose="02020603050405020304" pitchFamily="18" charset="0"/>
                        <a:cs typeface="Times New Roman" panose="02020603050405020304" pitchFamily="18" charset="0"/>
                      </a:endParaRPr>
                    </a:p>
                  </a:txBody>
                  <a:tcPr marL="46362" marR="46362" marT="0" marB="0" anchor="b">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27"/>
                  </a:ext>
                </a:extLst>
              </a:tr>
            </a:tbl>
          </a:graphicData>
        </a:graphic>
      </p:graphicFrame>
    </p:spTree>
    <p:extLst>
      <p:ext uri="{BB962C8B-B14F-4D97-AF65-F5344CB8AC3E}">
        <p14:creationId xmlns:p14="http://schemas.microsoft.com/office/powerpoint/2010/main" val="30301473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sz="3000" dirty="0"/>
              <a:t>Land Prices and Purchasing Power Parity for selected countries relative to the U.S., 2005</a:t>
            </a:r>
          </a:p>
        </p:txBody>
      </p:sp>
      <p:graphicFrame>
        <p:nvGraphicFramePr>
          <p:cNvPr id="2" name="Table 1"/>
          <p:cNvGraphicFramePr>
            <a:graphicFrameLocks noGrp="1"/>
          </p:cNvGraphicFramePr>
          <p:nvPr>
            <p:extLst>
              <p:ext uri="{D42A27DB-BD31-4B8C-83A1-F6EECF244321}">
                <p14:modId xmlns:p14="http://schemas.microsoft.com/office/powerpoint/2010/main" val="567240039"/>
              </p:ext>
            </p:extLst>
          </p:nvPr>
        </p:nvGraphicFramePr>
        <p:xfrm>
          <a:off x="838200" y="1752600"/>
          <a:ext cx="7467600" cy="2494280"/>
        </p:xfrm>
        <a:graphic>
          <a:graphicData uri="http://schemas.openxmlformats.org/drawingml/2006/table">
            <a:tbl>
              <a:tblPr firstRow="1" bandRow="1">
                <a:tableStyleId>{2D5ABB26-0587-4C30-8999-92F81FD0307C}</a:tableStyleId>
              </a:tblPr>
              <a:tblGrid>
                <a:gridCol w="1143000">
                  <a:extLst>
                    <a:ext uri="{9D8B030D-6E8A-4147-A177-3AD203B41FA5}">
                      <a16:colId xmlns:a16="http://schemas.microsoft.com/office/drawing/2014/main" val="20000"/>
                    </a:ext>
                  </a:extLst>
                </a:gridCol>
                <a:gridCol w="1447800">
                  <a:extLst>
                    <a:ext uri="{9D8B030D-6E8A-4147-A177-3AD203B41FA5}">
                      <a16:colId xmlns:a16="http://schemas.microsoft.com/office/drawing/2014/main" val="20001"/>
                    </a:ext>
                  </a:extLst>
                </a:gridCol>
                <a:gridCol w="1828800">
                  <a:extLst>
                    <a:ext uri="{9D8B030D-6E8A-4147-A177-3AD203B41FA5}">
                      <a16:colId xmlns:a16="http://schemas.microsoft.com/office/drawing/2014/main" val="20002"/>
                    </a:ext>
                  </a:extLst>
                </a:gridCol>
                <a:gridCol w="1554480">
                  <a:extLst>
                    <a:ext uri="{9D8B030D-6E8A-4147-A177-3AD203B41FA5}">
                      <a16:colId xmlns:a16="http://schemas.microsoft.com/office/drawing/2014/main" val="20003"/>
                    </a:ext>
                  </a:extLst>
                </a:gridCol>
                <a:gridCol w="1493520">
                  <a:extLst>
                    <a:ext uri="{9D8B030D-6E8A-4147-A177-3AD203B41FA5}">
                      <a16:colId xmlns:a16="http://schemas.microsoft.com/office/drawing/2014/main" val="20004"/>
                    </a:ext>
                  </a:extLst>
                </a:gridCol>
              </a:tblGrid>
              <a:tr h="370840">
                <a:tc>
                  <a:txBody>
                    <a:bodyPr/>
                    <a:lstStyle/>
                    <a:p>
                      <a:pPr algn="ctr"/>
                      <a:r>
                        <a:rPr lang="en-US" dirty="0"/>
                        <a:t>Country</a:t>
                      </a:r>
                    </a:p>
                  </a:txBody>
                  <a:tcPr anchor="ctr">
                    <a:lnT w="12700" cap="flat" cmpd="sng" algn="ctr">
                      <a:solidFill>
                        <a:schemeClr val="tx1"/>
                      </a:solidFill>
                      <a:prstDash val="solid"/>
                      <a:round/>
                      <a:headEnd type="none" w="med" len="med"/>
                      <a:tailEnd type="none" w="med" len="med"/>
                    </a:lnT>
                  </a:tcPr>
                </a:tc>
                <a:tc gridSpan="2">
                  <a:txBody>
                    <a:bodyPr/>
                    <a:lstStyle/>
                    <a:p>
                      <a:pPr algn="ctr"/>
                      <a:r>
                        <a:rPr lang="en-US" dirty="0"/>
                        <a:t>Land Price</a:t>
                      </a:r>
                    </a:p>
                  </a:txBody>
                  <a:tcPr anchor="ctr">
                    <a:lnT w="12700" cap="flat" cmpd="sng" algn="ctr">
                      <a:solidFill>
                        <a:schemeClr val="tx1"/>
                      </a:solidFill>
                      <a:prstDash val="solid"/>
                      <a:round/>
                      <a:headEnd type="none" w="med" len="med"/>
                      <a:tailEnd type="none" w="med" len="med"/>
                    </a:lnT>
                  </a:tcPr>
                </a:tc>
                <a:tc hMerge="1">
                  <a:txBody>
                    <a:bodyPr/>
                    <a:lstStyle/>
                    <a:p>
                      <a:endParaRPr lang="en-US" dirty="0"/>
                    </a:p>
                  </a:txBody>
                  <a:tcPr/>
                </a:tc>
                <a:tc>
                  <a:txBody>
                    <a:bodyPr/>
                    <a:lstStyle/>
                    <a:p>
                      <a:pPr algn="ctr"/>
                      <a:r>
                        <a:rPr lang="en-US" dirty="0"/>
                        <a:t>Purchasing Power Parity</a:t>
                      </a:r>
                      <a:r>
                        <a:rPr lang="en-US" baseline="30000" dirty="0"/>
                        <a:t>b</a:t>
                      </a:r>
                    </a:p>
                  </a:txBody>
                  <a:tcPr anchor="ctr">
                    <a:lnT w="12700" cap="flat" cmpd="sng" algn="ctr">
                      <a:solidFill>
                        <a:schemeClr val="tx1"/>
                      </a:solidFill>
                      <a:prstDash val="solid"/>
                      <a:round/>
                      <a:headEnd type="none" w="med" len="med"/>
                      <a:tailEnd type="none" w="med" len="med"/>
                    </a:lnT>
                  </a:tcPr>
                </a:tc>
                <a:tc>
                  <a:txBody>
                    <a:bodyPr/>
                    <a:lstStyle/>
                    <a:p>
                      <a:pPr algn="ctr"/>
                      <a:r>
                        <a:rPr lang="en-US" dirty="0"/>
                        <a:t>PPP/EX</a:t>
                      </a:r>
                    </a:p>
                  </a:txBody>
                  <a:tcPr anchor="ct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0000"/>
                  </a:ext>
                </a:extLst>
              </a:tr>
              <a:tr h="370840">
                <a:tc>
                  <a:txBody>
                    <a:bodyPr/>
                    <a:lstStyle/>
                    <a:p>
                      <a:endParaRPr lang="en-US" dirty="0"/>
                    </a:p>
                  </a:txBody>
                  <a:tcPr>
                    <a:lnB w="12700" cap="flat" cmpd="sng" algn="ctr">
                      <a:solidFill>
                        <a:schemeClr val="tx1"/>
                      </a:solidFill>
                      <a:prstDash val="solid"/>
                      <a:round/>
                      <a:headEnd type="none" w="med" len="med"/>
                      <a:tailEnd type="none" w="med" len="med"/>
                    </a:lnB>
                  </a:tcPr>
                </a:tc>
                <a:tc>
                  <a:txBody>
                    <a:bodyPr/>
                    <a:lstStyle/>
                    <a:p>
                      <a:pPr algn="ctr"/>
                      <a:r>
                        <a:rPr lang="en-US" dirty="0"/>
                        <a:t>Nominal</a:t>
                      </a:r>
                    </a:p>
                  </a:txBody>
                  <a:tcPr>
                    <a:lnB w="12700" cap="flat" cmpd="sng" algn="ctr">
                      <a:solidFill>
                        <a:schemeClr val="tx1"/>
                      </a:solidFill>
                      <a:prstDash val="solid"/>
                      <a:round/>
                      <a:headEnd type="none" w="med" len="med"/>
                      <a:tailEnd type="none" w="med" len="med"/>
                    </a:lnB>
                  </a:tcPr>
                </a:tc>
                <a:tc>
                  <a:txBody>
                    <a:bodyPr/>
                    <a:lstStyle/>
                    <a:p>
                      <a:pPr algn="ctr"/>
                      <a:r>
                        <a:rPr lang="en-US" dirty="0"/>
                        <a:t>Quality-</a:t>
                      </a:r>
                      <a:r>
                        <a:rPr lang="en-US" dirty="0" err="1"/>
                        <a:t>Adjusted</a:t>
                      </a:r>
                      <a:r>
                        <a:rPr lang="en-US" baseline="30000" dirty="0" err="1"/>
                        <a:t>a</a:t>
                      </a:r>
                      <a:endParaRPr lang="en-US" baseline="30000" dirty="0"/>
                    </a:p>
                  </a:txBody>
                  <a:tcPr>
                    <a:lnB w="12700" cap="flat" cmpd="sng" algn="ctr">
                      <a:solidFill>
                        <a:schemeClr val="tx1"/>
                      </a:solidFill>
                      <a:prstDash val="solid"/>
                      <a:round/>
                      <a:headEnd type="none" w="med" len="med"/>
                      <a:tailEnd type="none" w="med" len="med"/>
                    </a:lnB>
                  </a:tcPr>
                </a:tc>
                <a:tc>
                  <a:txBody>
                    <a:bodyPr/>
                    <a:lstStyle/>
                    <a:p>
                      <a:endParaRPr lang="en-US" dirty="0"/>
                    </a:p>
                  </a:txBody>
                  <a:tcPr>
                    <a:lnB w="12700" cap="flat" cmpd="sng" algn="ctr">
                      <a:solidFill>
                        <a:schemeClr val="tx1"/>
                      </a:solidFill>
                      <a:prstDash val="solid"/>
                      <a:round/>
                      <a:headEnd type="none" w="med" len="med"/>
                      <a:tailEnd type="none" w="med" len="med"/>
                    </a:lnB>
                  </a:tcPr>
                </a:tc>
                <a:tc>
                  <a:txBody>
                    <a:bodyPr/>
                    <a:lstStyle/>
                    <a:p>
                      <a:endParaRPr lang="en-US" dirty="0"/>
                    </a:p>
                  </a:txBody>
                  <a:tcP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70840">
                <a:tc>
                  <a:txBody>
                    <a:bodyPr/>
                    <a:lstStyle/>
                    <a:p>
                      <a:r>
                        <a:rPr lang="en-US" dirty="0"/>
                        <a:t>U.S.</a:t>
                      </a:r>
                    </a:p>
                  </a:txBody>
                  <a:tcPr>
                    <a:lnT w="12700" cap="flat" cmpd="sng" algn="ctr">
                      <a:solidFill>
                        <a:schemeClr val="tx1"/>
                      </a:solidFill>
                      <a:prstDash val="solid"/>
                      <a:round/>
                      <a:headEnd type="none" w="med" len="med"/>
                      <a:tailEnd type="none" w="med" len="med"/>
                    </a:lnT>
                  </a:tcPr>
                </a:tc>
                <a:tc>
                  <a:txBody>
                    <a:bodyPr/>
                    <a:lstStyle/>
                    <a:p>
                      <a:pPr algn="r"/>
                      <a:r>
                        <a:rPr lang="en-US" dirty="0"/>
                        <a:t>7,535</a:t>
                      </a:r>
                    </a:p>
                  </a:txBody>
                  <a:tcPr>
                    <a:lnT w="12700" cap="flat" cmpd="sng" algn="ctr">
                      <a:solidFill>
                        <a:schemeClr val="tx1"/>
                      </a:solidFill>
                      <a:prstDash val="solid"/>
                      <a:round/>
                      <a:headEnd type="none" w="med" len="med"/>
                      <a:tailEnd type="none" w="med" len="med"/>
                    </a:lnT>
                  </a:tcPr>
                </a:tc>
                <a:tc>
                  <a:txBody>
                    <a:bodyPr/>
                    <a:lstStyle/>
                    <a:p>
                      <a:pPr algn="r"/>
                      <a:r>
                        <a:rPr lang="en-US" dirty="0"/>
                        <a:t>7,259</a:t>
                      </a:r>
                    </a:p>
                  </a:txBody>
                  <a:tcPr>
                    <a:lnT w="12700" cap="flat" cmpd="sng" algn="ctr">
                      <a:solidFill>
                        <a:schemeClr val="tx1"/>
                      </a:solidFill>
                      <a:prstDash val="solid"/>
                      <a:round/>
                      <a:headEnd type="none" w="med" len="med"/>
                      <a:tailEnd type="none" w="med" len="med"/>
                    </a:lnT>
                  </a:tcPr>
                </a:tc>
                <a:tc>
                  <a:txBody>
                    <a:bodyPr/>
                    <a:lstStyle/>
                    <a:p>
                      <a:pPr algn="r"/>
                      <a:r>
                        <a:rPr lang="en-US" dirty="0"/>
                        <a:t>1.00</a:t>
                      </a:r>
                    </a:p>
                  </a:txBody>
                  <a:tcPr>
                    <a:lnT w="12700" cap="flat" cmpd="sng" algn="ctr">
                      <a:solidFill>
                        <a:schemeClr val="tx1"/>
                      </a:solidFill>
                      <a:prstDash val="solid"/>
                      <a:round/>
                      <a:headEnd type="none" w="med" len="med"/>
                      <a:tailEnd type="none" w="med" len="med"/>
                    </a:lnT>
                  </a:tcPr>
                </a:tc>
                <a:tc>
                  <a:txBody>
                    <a:bodyPr/>
                    <a:lstStyle/>
                    <a:p>
                      <a:pPr algn="r"/>
                      <a:r>
                        <a:rPr lang="en-US" dirty="0"/>
                        <a:t>--</a:t>
                      </a:r>
                    </a:p>
                  </a:txBody>
                  <a:tcP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0002"/>
                  </a:ext>
                </a:extLst>
              </a:tr>
              <a:tr h="370840">
                <a:tc>
                  <a:txBody>
                    <a:bodyPr/>
                    <a:lstStyle/>
                    <a:p>
                      <a:r>
                        <a:rPr lang="en-US" dirty="0"/>
                        <a:t>France</a:t>
                      </a:r>
                    </a:p>
                  </a:txBody>
                  <a:tcPr/>
                </a:tc>
                <a:tc>
                  <a:txBody>
                    <a:bodyPr/>
                    <a:lstStyle/>
                    <a:p>
                      <a:pPr algn="r"/>
                      <a:r>
                        <a:rPr lang="en-US" dirty="0"/>
                        <a:t>21,525</a:t>
                      </a:r>
                    </a:p>
                  </a:txBody>
                  <a:tcPr/>
                </a:tc>
                <a:tc>
                  <a:txBody>
                    <a:bodyPr/>
                    <a:lstStyle/>
                    <a:p>
                      <a:pPr algn="r"/>
                      <a:r>
                        <a:rPr lang="en-US" dirty="0"/>
                        <a:t>17,327</a:t>
                      </a:r>
                    </a:p>
                  </a:txBody>
                  <a:tcPr/>
                </a:tc>
                <a:tc>
                  <a:txBody>
                    <a:bodyPr/>
                    <a:lstStyle/>
                    <a:p>
                      <a:pPr algn="r"/>
                      <a:r>
                        <a:rPr lang="en-US" dirty="0"/>
                        <a:t>2.38</a:t>
                      </a:r>
                    </a:p>
                  </a:txBody>
                  <a:tcPr/>
                </a:tc>
                <a:tc>
                  <a:txBody>
                    <a:bodyPr/>
                    <a:lstStyle/>
                    <a:p>
                      <a:pPr algn="r"/>
                      <a:r>
                        <a:rPr lang="en-US" dirty="0"/>
                        <a:t>1.87</a:t>
                      </a:r>
                      <a:r>
                        <a:rPr lang="en-US" baseline="30000" dirty="0"/>
                        <a:t>a</a:t>
                      </a:r>
                    </a:p>
                  </a:txBody>
                  <a:tcPr/>
                </a:tc>
                <a:extLst>
                  <a:ext uri="{0D108BD9-81ED-4DB2-BD59-A6C34878D82A}">
                    <a16:rowId xmlns:a16="http://schemas.microsoft.com/office/drawing/2014/main" val="10003"/>
                  </a:ext>
                </a:extLst>
              </a:tr>
              <a:tr h="370840">
                <a:tc>
                  <a:txBody>
                    <a:bodyPr/>
                    <a:lstStyle/>
                    <a:p>
                      <a:r>
                        <a:rPr lang="en-US" dirty="0"/>
                        <a:t>Belgium</a:t>
                      </a:r>
                    </a:p>
                  </a:txBody>
                  <a:tcPr>
                    <a:lnB>
                      <a:noFill/>
                    </a:lnB>
                  </a:tcPr>
                </a:tc>
                <a:tc>
                  <a:txBody>
                    <a:bodyPr/>
                    <a:lstStyle/>
                    <a:p>
                      <a:pPr algn="r"/>
                      <a:r>
                        <a:rPr lang="en-US" dirty="0"/>
                        <a:t>18,326</a:t>
                      </a:r>
                    </a:p>
                  </a:txBody>
                  <a:tcPr>
                    <a:lnB>
                      <a:noFill/>
                    </a:lnB>
                  </a:tcPr>
                </a:tc>
                <a:tc>
                  <a:txBody>
                    <a:bodyPr/>
                    <a:lstStyle/>
                    <a:p>
                      <a:pPr algn="r"/>
                      <a:r>
                        <a:rPr lang="en-US" dirty="0"/>
                        <a:t>7,708</a:t>
                      </a:r>
                    </a:p>
                  </a:txBody>
                  <a:tcPr>
                    <a:lnB>
                      <a:noFill/>
                    </a:lnB>
                  </a:tcPr>
                </a:tc>
                <a:tc>
                  <a:txBody>
                    <a:bodyPr/>
                    <a:lstStyle/>
                    <a:p>
                      <a:pPr algn="r"/>
                      <a:r>
                        <a:rPr lang="en-US" dirty="0"/>
                        <a:t>1.06</a:t>
                      </a:r>
                    </a:p>
                  </a:txBody>
                  <a:tcPr>
                    <a:lnB>
                      <a:noFill/>
                    </a:lnB>
                  </a:tcPr>
                </a:tc>
                <a:tc>
                  <a:txBody>
                    <a:bodyPr/>
                    <a:lstStyle/>
                    <a:p>
                      <a:pPr algn="r"/>
                      <a:r>
                        <a:rPr lang="en-US" dirty="0"/>
                        <a:t>0.83</a:t>
                      </a:r>
                      <a:r>
                        <a:rPr lang="en-US" baseline="30000" dirty="0"/>
                        <a:t>a</a:t>
                      </a:r>
                    </a:p>
                  </a:txBody>
                  <a:tcPr>
                    <a:lnB>
                      <a:noFill/>
                    </a:lnB>
                  </a:tcPr>
                </a:tc>
                <a:extLst>
                  <a:ext uri="{0D108BD9-81ED-4DB2-BD59-A6C34878D82A}">
                    <a16:rowId xmlns:a16="http://schemas.microsoft.com/office/drawing/2014/main" val="10004"/>
                  </a:ext>
                </a:extLst>
              </a:tr>
              <a:tr h="370840">
                <a:tc>
                  <a:txBody>
                    <a:bodyPr/>
                    <a:lstStyle/>
                    <a:p>
                      <a:r>
                        <a:rPr lang="en-US" dirty="0"/>
                        <a:t>Spain</a:t>
                      </a:r>
                    </a:p>
                  </a:txBody>
                  <a:tcPr>
                    <a:lnL>
                      <a:noFill/>
                    </a:lnL>
                    <a:lnR>
                      <a:noFill/>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dirty="0"/>
                        <a:t>30,100</a:t>
                      </a:r>
                    </a:p>
                  </a:txBody>
                  <a:tcPr>
                    <a:lnL>
                      <a:noFill/>
                    </a:lnL>
                    <a:lnR>
                      <a:noFill/>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dirty="0"/>
                        <a:t>10,509</a:t>
                      </a:r>
                    </a:p>
                  </a:txBody>
                  <a:tcPr>
                    <a:lnL>
                      <a:noFill/>
                    </a:lnL>
                    <a:lnR>
                      <a:noFill/>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dirty="0"/>
                        <a:t>1.44</a:t>
                      </a:r>
                    </a:p>
                  </a:txBody>
                  <a:tcPr>
                    <a:lnL>
                      <a:noFill/>
                    </a:lnL>
                    <a:lnR>
                      <a:noFill/>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dirty="0"/>
                        <a:t>1.13</a:t>
                      </a:r>
                      <a:r>
                        <a:rPr lang="en-US" baseline="30000" dirty="0"/>
                        <a:t>a</a:t>
                      </a:r>
                    </a:p>
                  </a:txBody>
                  <a:tcPr>
                    <a:lnL>
                      <a:noFill/>
                    </a:lnL>
                    <a:lnR>
                      <a:noFill/>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5"/>
                  </a:ext>
                </a:extLst>
              </a:tr>
            </a:tbl>
          </a:graphicData>
        </a:graphic>
      </p:graphicFrame>
      <p:sp>
        <p:nvSpPr>
          <p:cNvPr id="5" name="TextBox 4"/>
          <p:cNvSpPr txBox="1"/>
          <p:nvPr/>
        </p:nvSpPr>
        <p:spPr>
          <a:xfrm>
            <a:off x="838200" y="4419600"/>
            <a:ext cx="7467600" cy="1261884"/>
          </a:xfrm>
          <a:prstGeom prst="rect">
            <a:avLst/>
          </a:prstGeom>
          <a:noFill/>
        </p:spPr>
        <p:txBody>
          <a:bodyPr wrap="square" rtlCol="0">
            <a:spAutoFit/>
          </a:bodyPr>
          <a:lstStyle/>
          <a:p>
            <a:r>
              <a:rPr lang="en-US" sz="1500" baseline="30000" dirty="0"/>
              <a:t>a </a:t>
            </a:r>
            <a:r>
              <a:rPr lang="en-US" sz="1500" dirty="0"/>
              <a:t>Quality-adjusted price of land based on value of country indicator from hedonic estimation.</a:t>
            </a:r>
          </a:p>
          <a:p>
            <a:endParaRPr lang="en-US" sz="1500" dirty="0"/>
          </a:p>
          <a:p>
            <a:r>
              <a:rPr lang="en-US" sz="1500" baseline="30000" dirty="0"/>
              <a:t>B </a:t>
            </a:r>
            <a:r>
              <a:rPr lang="en-US" sz="1500" dirty="0"/>
              <a:t>For example, France’s quality-adjusted land price divided by U.S.’ quality-adjusted land price (17,327/7,259) equals 2.38. These are estimates of country indicator variables from the hedonic regression</a:t>
            </a:r>
            <a:r>
              <a:rPr lang="en-US" sz="1600" dirty="0"/>
              <a:t>.</a:t>
            </a:r>
          </a:p>
        </p:txBody>
      </p:sp>
    </p:spTree>
    <p:extLst>
      <p:ext uri="{BB962C8B-B14F-4D97-AF65-F5344CB8AC3E}">
        <p14:creationId xmlns:p14="http://schemas.microsoft.com/office/powerpoint/2010/main" val="14077522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Conclusions</a:t>
            </a:r>
          </a:p>
        </p:txBody>
      </p:sp>
      <p:sp>
        <p:nvSpPr>
          <p:cNvPr id="4" name="Content Placeholder 3"/>
          <p:cNvSpPr>
            <a:spLocks noGrp="1"/>
          </p:cNvSpPr>
          <p:nvPr>
            <p:ph idx="1"/>
          </p:nvPr>
        </p:nvSpPr>
        <p:spPr/>
        <p:txBody>
          <a:bodyPr>
            <a:normAutofit fontScale="70000" lnSpcReduction="20000"/>
          </a:bodyPr>
          <a:lstStyle/>
          <a:p>
            <a:pPr marL="514350" lvl="0" indent="-514350" fontAlgn="base">
              <a:buFont typeface="+mj-lt"/>
              <a:buAutoNum type="arabicPeriod"/>
            </a:pPr>
            <a:r>
              <a:rPr lang="en-US" dirty="0"/>
              <a:t>The hedonic regression results indicate that irrigation, population density, clayey topsoil, loamy topsoil, and sandy topsoil have a significant and positive impact on land price. Moisture stress and high leaching potential are significant and negative.</a:t>
            </a:r>
          </a:p>
          <a:p>
            <a:pPr marL="514350" indent="-514350">
              <a:buFont typeface="+mj-lt"/>
              <a:buAutoNum type="arabicPeriod"/>
            </a:pPr>
            <a:r>
              <a:rPr lang="en-US" dirty="0"/>
              <a:t>Constant-quality land prices in selected European countries relative to the U.S. are significantly different than what would be derived by using nominal land prices, given exchange rates. </a:t>
            </a:r>
          </a:p>
          <a:p>
            <a:pPr marL="514350" indent="-514350">
              <a:buFont typeface="+mj-lt"/>
              <a:buAutoNum type="arabicPeriod"/>
            </a:pPr>
            <a:r>
              <a:rPr lang="en-US" dirty="0"/>
              <a:t>Comparisons of purchasing power parity and the nominal exchange rate provide information on relative land prices:</a:t>
            </a:r>
          </a:p>
          <a:p>
            <a:pPr lvl="1">
              <a:buFont typeface="Arial" panose="020B0604020202020204" pitchFamily="34" charset="0"/>
              <a:buChar char="•"/>
            </a:pPr>
            <a:r>
              <a:rPr lang="en-US" dirty="0"/>
              <a:t>For example, constant-quality land price in France was nearly double that of the U.S. in 2005 (2.38/1.27=1.87), given an exchange rate of $1.27 per Euro.</a:t>
            </a:r>
          </a:p>
          <a:p>
            <a:pPr marL="571500" indent="-514350">
              <a:buFont typeface="+mj-lt"/>
              <a:buAutoNum type="arabicPeriod"/>
            </a:pPr>
            <a:r>
              <a:rPr lang="en-US" dirty="0"/>
              <a:t>Future work will incorporate additional land price and soil data for Argentina, Brazil, China, and India.</a:t>
            </a:r>
          </a:p>
          <a:p>
            <a:endParaRPr lang="en-US" dirty="0"/>
          </a:p>
        </p:txBody>
      </p:sp>
    </p:spTree>
    <p:extLst>
      <p:ext uri="{BB962C8B-B14F-4D97-AF65-F5344CB8AC3E}">
        <p14:creationId xmlns:p14="http://schemas.microsoft.com/office/powerpoint/2010/main" val="183999413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References</a:t>
            </a:r>
          </a:p>
        </p:txBody>
      </p:sp>
      <p:sp>
        <p:nvSpPr>
          <p:cNvPr id="4" name="Content Placeholder 3"/>
          <p:cNvSpPr>
            <a:spLocks noGrp="1"/>
          </p:cNvSpPr>
          <p:nvPr>
            <p:ph idx="1"/>
          </p:nvPr>
        </p:nvSpPr>
        <p:spPr/>
        <p:txBody>
          <a:bodyPr>
            <a:normAutofit fontScale="47500" lnSpcReduction="20000"/>
          </a:bodyPr>
          <a:lstStyle/>
          <a:p>
            <a:pPr marL="0" indent="0">
              <a:buNone/>
            </a:pPr>
            <a:r>
              <a:rPr lang="en-CA" dirty="0"/>
              <a:t>Ball, V. E., S. Cahill, Y. Sheng, R. Nehring, and C. S. J. Mesonada. 2016. Comparisons of </a:t>
            </a:r>
            <a:r>
              <a:rPr lang="en-US" dirty="0"/>
              <a:t> </a:t>
            </a:r>
            <a:r>
              <a:rPr lang="en-CA" dirty="0"/>
              <a:t>Capital Input in   </a:t>
            </a:r>
          </a:p>
          <a:p>
            <a:pPr marL="0" indent="0">
              <a:buNone/>
            </a:pPr>
            <a:r>
              <a:rPr lang="en-CA" dirty="0"/>
              <a:t>     OECD Agriculture, 1973-2011. Review of Economics and Finance (3): 25-48.</a:t>
            </a:r>
            <a:endParaRPr lang="en-US" dirty="0"/>
          </a:p>
          <a:p>
            <a:pPr marL="0" indent="0">
              <a:buNone/>
            </a:pPr>
            <a:endParaRPr lang="en-CA" dirty="0"/>
          </a:p>
          <a:p>
            <a:pPr marL="0" indent="0">
              <a:buNone/>
            </a:pPr>
            <a:r>
              <a:rPr lang="en-CA" dirty="0"/>
              <a:t>Ball, V. E., J. P. Butault, C. S. J. Mesonada, and R. Mora. 2010. Productivity and International  </a:t>
            </a:r>
          </a:p>
          <a:p>
            <a:pPr marL="0" indent="0">
              <a:buNone/>
            </a:pPr>
            <a:r>
              <a:rPr lang="en-CA" dirty="0"/>
              <a:t>     Competitiveness of Agriculture in the European Union and the United States. Agricultural Economics  </a:t>
            </a:r>
          </a:p>
          <a:p>
            <a:pPr marL="0" indent="0">
              <a:buNone/>
            </a:pPr>
            <a:r>
              <a:rPr lang="en-CA" dirty="0"/>
              <a:t>     41 (6):  611-627.</a:t>
            </a:r>
            <a:endParaRPr lang="en-US" dirty="0"/>
          </a:p>
          <a:p>
            <a:pPr marL="0" indent="0">
              <a:buNone/>
            </a:pPr>
            <a:endParaRPr lang="en-CA" dirty="0"/>
          </a:p>
          <a:p>
            <a:pPr marL="0" indent="0">
              <a:buNone/>
            </a:pPr>
            <a:r>
              <a:rPr lang="en-CA" dirty="0"/>
              <a:t>Ball, V. E., W. A. Lindamood, R. Nehring, and C. S. J. Mesonada. 2008. Capital as a Factor of Production in   </a:t>
            </a:r>
          </a:p>
          <a:p>
            <a:pPr marL="0" indent="0">
              <a:buNone/>
            </a:pPr>
            <a:r>
              <a:rPr lang="en-CA" dirty="0"/>
              <a:t>     OECD Agriculture: Measurement and Data. Applied Economics 40 (10): 1253-1277.</a:t>
            </a:r>
            <a:endParaRPr lang="en-US" dirty="0"/>
          </a:p>
          <a:p>
            <a:pPr marL="0" indent="0">
              <a:buNone/>
            </a:pPr>
            <a:endParaRPr lang="en-CA" dirty="0"/>
          </a:p>
          <a:p>
            <a:pPr marL="0" indent="0">
              <a:buNone/>
            </a:pPr>
            <a:r>
              <a:rPr lang="en-CA" dirty="0"/>
              <a:t>Sanchez, P.A., C.A. Palm, and S.W. Buol. 2003. Fertility Capability Soil Classification:  A Tool to Help </a:t>
            </a:r>
          </a:p>
          <a:p>
            <a:pPr marL="0" indent="0">
              <a:buNone/>
            </a:pPr>
            <a:r>
              <a:rPr lang="en-CA" dirty="0"/>
              <a:t>     Assess Soil Quality in the Tropics. Geoderma 114 (3-4): 157-185.</a:t>
            </a:r>
            <a:endParaRPr lang="en-US" dirty="0"/>
          </a:p>
          <a:p>
            <a:pPr marL="0" indent="0">
              <a:buNone/>
            </a:pPr>
            <a:endParaRPr lang="en-CA" dirty="0"/>
          </a:p>
          <a:p>
            <a:pPr marL="0" indent="0">
              <a:buNone/>
            </a:pPr>
            <a:r>
              <a:rPr lang="en-CA" dirty="0"/>
              <a:t>Shi, U.J., T.T. Phipps and D. Colyer. 1997. Agricultural Land Values under Urbanizing Influences. Land </a:t>
            </a:r>
          </a:p>
          <a:p>
            <a:pPr marL="0" indent="0">
              <a:buNone/>
            </a:pPr>
            <a:r>
              <a:rPr lang="en-CA" dirty="0"/>
              <a:t>     Economics 73 (1): 90-100.</a:t>
            </a:r>
            <a:endParaRPr lang="en-US" dirty="0"/>
          </a:p>
          <a:p>
            <a:pPr marL="0" indent="0">
              <a:buNone/>
            </a:pPr>
            <a:endParaRPr lang="en-CA" dirty="0"/>
          </a:p>
          <a:p>
            <a:pPr marL="0" indent="0">
              <a:buNone/>
            </a:pPr>
            <a:r>
              <a:rPr lang="en-CA" dirty="0"/>
              <a:t>Triplett, J.E. 1989. Price and Technological Change in a Capital Good: A Survey of Research on </a:t>
            </a:r>
          </a:p>
          <a:p>
            <a:pPr marL="0" indent="0">
              <a:buNone/>
            </a:pPr>
            <a:r>
              <a:rPr lang="en-CA" dirty="0"/>
              <a:t>     Computers. In D.L. Jorgenson and R. Landau (eds), Technology and Capital Formation. Cambridge,   </a:t>
            </a:r>
          </a:p>
          <a:p>
            <a:pPr marL="0" indent="0">
              <a:buNone/>
            </a:pPr>
            <a:r>
              <a:rPr lang="en-CA" dirty="0"/>
              <a:t>     MA: MIT Press.</a:t>
            </a:r>
            <a:endParaRPr lang="en-US" dirty="0"/>
          </a:p>
          <a:p>
            <a:pPr marL="0" indent="0">
              <a:buNone/>
            </a:pPr>
            <a:endParaRPr lang="en-US" dirty="0"/>
          </a:p>
        </p:txBody>
      </p:sp>
    </p:spTree>
    <p:extLst>
      <p:ext uri="{BB962C8B-B14F-4D97-AF65-F5344CB8AC3E}">
        <p14:creationId xmlns:p14="http://schemas.microsoft.com/office/powerpoint/2010/main" val="30848826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Introduction</a:t>
            </a:r>
          </a:p>
        </p:txBody>
      </p:sp>
      <p:sp>
        <p:nvSpPr>
          <p:cNvPr id="4" name="Content Placeholder 3"/>
          <p:cNvSpPr>
            <a:spLocks noGrp="1"/>
          </p:cNvSpPr>
          <p:nvPr>
            <p:ph idx="1"/>
          </p:nvPr>
        </p:nvSpPr>
        <p:spPr/>
        <p:txBody>
          <a:bodyPr/>
          <a:lstStyle/>
          <a:p>
            <a:r>
              <a:rPr lang="en-US" sz="2400" dirty="0"/>
              <a:t>Soil properties and growing conditions differ substantially by country and region:</a:t>
            </a:r>
          </a:p>
          <a:p>
            <a:pPr marL="914400" lvl="1" indent="-514350">
              <a:buFont typeface="+mj-lt"/>
              <a:buAutoNum type="arabicPeriod"/>
            </a:pPr>
            <a:r>
              <a:rPr lang="en-US" sz="2000" dirty="0"/>
              <a:t>Moisture stress in the U.S. primarily occurs in arid or semi-arid areas in western states.</a:t>
            </a:r>
          </a:p>
          <a:p>
            <a:pPr marL="914400" lvl="1" indent="-514350">
              <a:buFont typeface="+mj-lt"/>
              <a:buAutoNum type="arabicPeriod"/>
            </a:pPr>
            <a:r>
              <a:rPr lang="en-US" sz="2000" dirty="0"/>
              <a:t>In Europe, moisture stress is most common in Spain.</a:t>
            </a:r>
          </a:p>
          <a:p>
            <a:r>
              <a:rPr lang="en-CA" sz="2400" dirty="0"/>
              <a:t>Geographic differences in land and soil characteristics contribute to important quality differences in agricultural output, which prevents direct comparison of observed prices.</a:t>
            </a:r>
          </a:p>
          <a:p>
            <a:r>
              <a:rPr lang="en-CA" sz="2400" dirty="0"/>
              <a:t>In models with cross-section data, failure to account for this substantial heterogeneity generally leads to biased estimates of relative land inputs.</a:t>
            </a:r>
            <a:endParaRPr lang="en-US" sz="2400" dirty="0"/>
          </a:p>
        </p:txBody>
      </p:sp>
    </p:spTree>
    <p:extLst>
      <p:ext uri="{BB962C8B-B14F-4D97-AF65-F5344CB8AC3E}">
        <p14:creationId xmlns:p14="http://schemas.microsoft.com/office/powerpoint/2010/main" val="200787009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a:extLst>
              <a:ext uri="{FF2B5EF4-FFF2-40B4-BE49-F238E27FC236}">
                <a16:creationId xmlns:a16="http://schemas.microsoft.com/office/drawing/2014/main" id="{5A6BC970-3674-402B-BCBC-A69DE8E3D18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r="33862"/>
          <a:stretch>
            <a:fillRect/>
          </a:stretch>
        </p:blipFill>
        <p:spPr bwMode="auto">
          <a:xfrm>
            <a:off x="304800" y="0"/>
            <a:ext cx="8610600" cy="6019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888967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a:extLst>
              <a:ext uri="{FF2B5EF4-FFF2-40B4-BE49-F238E27FC236}">
                <a16:creationId xmlns:a16="http://schemas.microsoft.com/office/drawing/2014/main" id="{3F050AD1-EEF3-4BCC-8923-D7266DE0275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64626" t="-494" r="-1851" b="33688"/>
          <a:stretch>
            <a:fillRect/>
          </a:stretch>
        </p:blipFill>
        <p:spPr bwMode="auto">
          <a:xfrm>
            <a:off x="2362200" y="228600"/>
            <a:ext cx="4267200" cy="3886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7872635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Appendix: Irrigation and Soil Moisture Stress in U.S. Regions</a:t>
            </a:r>
          </a:p>
        </p:txBody>
      </p:sp>
      <p:graphicFrame>
        <p:nvGraphicFramePr>
          <p:cNvPr id="5" name="Content Placeholder 4"/>
          <p:cNvGraphicFramePr>
            <a:graphicFrameLocks noGrp="1"/>
          </p:cNvGraphicFramePr>
          <p:nvPr>
            <p:ph sz="half" idx="1"/>
            <p:extLst>
              <p:ext uri="{D42A27DB-BD31-4B8C-83A1-F6EECF244321}">
                <p14:modId xmlns:p14="http://schemas.microsoft.com/office/powerpoint/2010/main" val="1590248006"/>
              </p:ext>
            </p:extLst>
          </p:nvPr>
        </p:nvGraphicFramePr>
        <p:xfrm>
          <a:off x="457200" y="1417638"/>
          <a:ext cx="8229600" cy="463232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72489447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Appendix: Topsoil Characteristics in U.S. Regions</a:t>
            </a:r>
          </a:p>
        </p:txBody>
      </p:sp>
      <p:graphicFrame>
        <p:nvGraphicFramePr>
          <p:cNvPr id="4" name="Chart 3"/>
          <p:cNvGraphicFramePr>
            <a:graphicFrameLocks/>
          </p:cNvGraphicFramePr>
          <p:nvPr>
            <p:extLst>
              <p:ext uri="{D42A27DB-BD31-4B8C-83A1-F6EECF244321}">
                <p14:modId xmlns:p14="http://schemas.microsoft.com/office/powerpoint/2010/main" val="1406559191"/>
              </p:ext>
            </p:extLst>
          </p:nvPr>
        </p:nvGraphicFramePr>
        <p:xfrm>
          <a:off x="457200" y="1435395"/>
          <a:ext cx="8229600" cy="458440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26138507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a:extLst>
              <a:ext uri="{FF2B5EF4-FFF2-40B4-BE49-F238E27FC236}">
                <a16:creationId xmlns:a16="http://schemas.microsoft.com/office/drawing/2014/main" id="{060DFB9C-2189-4193-9776-2F5127155D44}"/>
              </a:ext>
            </a:extLst>
          </p:cNvPr>
          <p:cNvGraphicFramePr>
            <a:graphicFrameLocks/>
          </p:cNvGraphicFramePr>
          <p:nvPr/>
        </p:nvGraphicFramePr>
        <p:xfrm>
          <a:off x="228600" y="457200"/>
          <a:ext cx="8801100" cy="578739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47091213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Appendix: Irrigation and Soil Moisture Stress in Indian Regions</a:t>
            </a:r>
          </a:p>
        </p:txBody>
      </p:sp>
      <p:graphicFrame>
        <p:nvGraphicFramePr>
          <p:cNvPr id="5" name="Chart 4"/>
          <p:cNvGraphicFramePr>
            <a:graphicFrameLocks/>
          </p:cNvGraphicFramePr>
          <p:nvPr>
            <p:extLst>
              <p:ext uri="{D42A27DB-BD31-4B8C-83A1-F6EECF244321}">
                <p14:modId xmlns:p14="http://schemas.microsoft.com/office/powerpoint/2010/main" val="2858210099"/>
              </p:ext>
            </p:extLst>
          </p:nvPr>
        </p:nvGraphicFramePr>
        <p:xfrm>
          <a:off x="457200" y="1417638"/>
          <a:ext cx="8229600" cy="452596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95052577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Appendix: Topsoil Characteristics in Indian Regions</a:t>
            </a:r>
          </a:p>
        </p:txBody>
      </p:sp>
      <p:graphicFrame>
        <p:nvGraphicFramePr>
          <p:cNvPr id="6" name="Chart 5"/>
          <p:cNvGraphicFramePr>
            <a:graphicFrameLocks/>
          </p:cNvGraphicFramePr>
          <p:nvPr>
            <p:extLst>
              <p:ext uri="{D42A27DB-BD31-4B8C-83A1-F6EECF244321}">
                <p14:modId xmlns:p14="http://schemas.microsoft.com/office/powerpoint/2010/main" val="3511998359"/>
              </p:ext>
            </p:extLst>
          </p:nvPr>
        </p:nvGraphicFramePr>
        <p:xfrm>
          <a:off x="457200" y="1417638"/>
          <a:ext cx="8229600" cy="4525961"/>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87797353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hart 5">
            <a:extLst>
              <a:ext uri="{FF2B5EF4-FFF2-40B4-BE49-F238E27FC236}">
                <a16:creationId xmlns:a16="http://schemas.microsoft.com/office/drawing/2014/main" id="{4D3548CA-4E9A-4674-9BA5-78312A2582AD}"/>
              </a:ext>
            </a:extLst>
          </p:cNvPr>
          <p:cNvGraphicFramePr>
            <a:graphicFrameLocks/>
          </p:cNvGraphicFramePr>
          <p:nvPr/>
        </p:nvGraphicFramePr>
        <p:xfrm>
          <a:off x="157162" y="457200"/>
          <a:ext cx="8829675" cy="552259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20135667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28EA3D2-DD1D-4630-A866-882503FE41D3}"/>
              </a:ext>
            </a:extLst>
          </p:cNvPr>
          <p:cNvPicPr/>
          <p:nvPr/>
        </p:nvPicPr>
        <p:blipFill rotWithShape="1">
          <a:blip r:embed="rId2"/>
          <a:srcRect l="32532" t="49572" r="16026" b="22794"/>
          <a:stretch/>
        </p:blipFill>
        <p:spPr bwMode="auto">
          <a:xfrm>
            <a:off x="533400" y="2547937"/>
            <a:ext cx="7543800" cy="3014663"/>
          </a:xfrm>
          <a:prstGeom prst="rect">
            <a:avLst/>
          </a:prstGeom>
          <a:ln>
            <a:noFill/>
          </a:ln>
          <a:extLst>
            <a:ext uri="{53640926-AAD7-44D8-BBD7-CCE9431645EC}">
              <a14:shadowObscured xmlns:a14="http://schemas.microsoft.com/office/drawing/2010/main"/>
            </a:ext>
          </a:extLst>
        </p:spPr>
      </p:pic>
      <p:pic>
        <p:nvPicPr>
          <p:cNvPr id="6" name="Picture 5">
            <a:extLst>
              <a:ext uri="{FF2B5EF4-FFF2-40B4-BE49-F238E27FC236}">
                <a16:creationId xmlns:a16="http://schemas.microsoft.com/office/drawing/2014/main" id="{1CD69075-FD73-43DE-B5B5-98F58E6C0C95}"/>
              </a:ext>
            </a:extLst>
          </p:cNvPr>
          <p:cNvPicPr/>
          <p:nvPr/>
        </p:nvPicPr>
        <p:blipFill rotWithShape="1">
          <a:blip r:embed="rId3"/>
          <a:srcRect l="34134" t="33903" r="18750" b="52992"/>
          <a:stretch/>
        </p:blipFill>
        <p:spPr bwMode="auto">
          <a:xfrm>
            <a:off x="533400" y="1371602"/>
            <a:ext cx="7467600" cy="1143000"/>
          </a:xfrm>
          <a:prstGeom prst="rect">
            <a:avLst/>
          </a:prstGeom>
          <a:ln>
            <a:noFill/>
          </a:ln>
          <a:extLst>
            <a:ext uri="{53640926-AAD7-44D8-BBD7-CCE9431645EC}">
              <a14:shadowObscured xmlns:a14="http://schemas.microsoft.com/office/drawing/2010/main"/>
            </a:ext>
          </a:extLst>
        </p:spPr>
      </p:pic>
      <p:sp>
        <p:nvSpPr>
          <p:cNvPr id="7" name="Title 1">
            <a:extLst>
              <a:ext uri="{FF2B5EF4-FFF2-40B4-BE49-F238E27FC236}">
                <a16:creationId xmlns:a16="http://schemas.microsoft.com/office/drawing/2014/main" id="{DE0CB6D0-D25B-4C4C-A22B-F7C7C110C620}"/>
              </a:ext>
            </a:extLst>
          </p:cNvPr>
          <p:cNvSpPr txBox="1">
            <a:spLocks/>
          </p:cNvSpPr>
          <p:nvPr/>
        </p:nvSpPr>
        <p:spPr>
          <a:xfrm>
            <a:off x="457200" y="274638"/>
            <a:ext cx="8229600" cy="1143000"/>
          </a:xfrm>
          <a:prstGeom prst="rect">
            <a:avLst/>
          </a:prstGeom>
        </p:spPr>
        <p:txBody>
          <a:bodyPr>
            <a:normAutofit fontScale="90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a:t>Appendix: Irrigation and Soil Moisture Stress in China Regions</a:t>
            </a:r>
          </a:p>
        </p:txBody>
      </p:sp>
    </p:spTree>
    <p:extLst>
      <p:ext uri="{BB962C8B-B14F-4D97-AF65-F5344CB8AC3E}">
        <p14:creationId xmlns:p14="http://schemas.microsoft.com/office/powerpoint/2010/main" val="144924820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2FC097-7905-4388-9CC1-CF801730E605}"/>
              </a:ext>
            </a:extLst>
          </p:cNvPr>
          <p:cNvSpPr>
            <a:spLocks noGrp="1"/>
          </p:cNvSpPr>
          <p:nvPr>
            <p:ph type="title"/>
          </p:nvPr>
        </p:nvSpPr>
        <p:spPr/>
        <p:txBody>
          <a:bodyPr>
            <a:normAutofit fontScale="90000"/>
          </a:bodyPr>
          <a:lstStyle/>
          <a:p>
            <a:r>
              <a:rPr lang="en-US" dirty="0"/>
              <a:t>Appendix: Topsoil Characteristics in China Regions</a:t>
            </a:r>
          </a:p>
        </p:txBody>
      </p:sp>
      <p:graphicFrame>
        <p:nvGraphicFramePr>
          <p:cNvPr id="5" name="Chart 4">
            <a:extLst>
              <a:ext uri="{FF2B5EF4-FFF2-40B4-BE49-F238E27FC236}">
                <a16:creationId xmlns:a16="http://schemas.microsoft.com/office/drawing/2014/main" id="{945186ED-489E-4299-A303-A5AECBAEC3EE}"/>
              </a:ext>
            </a:extLst>
          </p:cNvPr>
          <p:cNvGraphicFramePr>
            <a:graphicFrameLocks/>
          </p:cNvGraphicFramePr>
          <p:nvPr>
            <p:extLst>
              <p:ext uri="{D42A27DB-BD31-4B8C-83A1-F6EECF244321}">
                <p14:modId xmlns:p14="http://schemas.microsoft.com/office/powerpoint/2010/main" val="462945073"/>
              </p:ext>
            </p:extLst>
          </p:nvPr>
        </p:nvGraphicFramePr>
        <p:xfrm>
          <a:off x="381000" y="2133599"/>
          <a:ext cx="8534400" cy="3276601"/>
        </p:xfrm>
        <a:graphic>
          <a:graphicData uri="http://schemas.openxmlformats.org/drawingml/2006/chart">
            <c:chart xmlns:c="http://schemas.openxmlformats.org/drawingml/2006/chart" xmlns:r="http://schemas.openxmlformats.org/officeDocument/2006/relationships" r:id="rId2"/>
          </a:graphicData>
        </a:graphic>
      </p:graphicFrame>
      <p:pic>
        <p:nvPicPr>
          <p:cNvPr id="8" name="Picture 7">
            <a:extLst>
              <a:ext uri="{FF2B5EF4-FFF2-40B4-BE49-F238E27FC236}">
                <a16:creationId xmlns:a16="http://schemas.microsoft.com/office/drawing/2014/main" id="{15098D06-618C-413B-8352-6FD2C71AF8FA}"/>
              </a:ext>
            </a:extLst>
          </p:cNvPr>
          <p:cNvPicPr/>
          <p:nvPr/>
        </p:nvPicPr>
        <p:blipFill rotWithShape="1">
          <a:blip r:embed="rId3"/>
          <a:srcRect l="34134" t="33903" r="18750" b="52992"/>
          <a:stretch/>
        </p:blipFill>
        <p:spPr bwMode="auto">
          <a:xfrm>
            <a:off x="381000" y="1600200"/>
            <a:ext cx="7848600" cy="914401"/>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0044921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Survey of Recent Literature</a:t>
            </a:r>
          </a:p>
        </p:txBody>
      </p:sp>
      <p:sp>
        <p:nvSpPr>
          <p:cNvPr id="4" name="Content Placeholder 3"/>
          <p:cNvSpPr>
            <a:spLocks noGrp="1"/>
          </p:cNvSpPr>
          <p:nvPr>
            <p:ph idx="1"/>
          </p:nvPr>
        </p:nvSpPr>
        <p:spPr/>
        <p:txBody>
          <a:bodyPr>
            <a:normAutofit fontScale="77500" lnSpcReduction="20000"/>
          </a:bodyPr>
          <a:lstStyle/>
          <a:p>
            <a:r>
              <a:rPr lang="en-US" sz="2800" dirty="0"/>
              <a:t>Recent studies have provided international comparisons of global agricultural productivity (Ball et al., 2001, 2010, 2016).</a:t>
            </a:r>
          </a:p>
          <a:p>
            <a:r>
              <a:rPr lang="en-US" sz="2800" dirty="0"/>
              <a:t>Comparisons of the growth and relative levels of productivity were provided in these studies for the United States and member countries of the European Union. They found that prices of land of constant quality in selected European countries relative to the United States are significantly different than those derived from nominal land prices given exchange rates.</a:t>
            </a:r>
          </a:p>
          <a:p>
            <a:r>
              <a:rPr lang="en-US" sz="2800" dirty="0"/>
              <a:t>However, this set of studies omitted information from three important countries in the global agricultural economy: Argentina, Brazil, and India.</a:t>
            </a:r>
          </a:p>
          <a:p>
            <a:r>
              <a:rPr lang="en-US" sz="2800" dirty="0"/>
              <a:t>An extension of the global productivity analysis permits inclusion of these important developing countries as well as the developed world. This extension relies on the construction of relative land prices using hedonic methods.</a:t>
            </a:r>
          </a:p>
          <a:p>
            <a:endParaRPr lang="en-US" dirty="0"/>
          </a:p>
        </p:txBody>
      </p:sp>
    </p:spTree>
    <p:extLst>
      <p:ext uri="{BB962C8B-B14F-4D97-AF65-F5344CB8AC3E}">
        <p14:creationId xmlns:p14="http://schemas.microsoft.com/office/powerpoint/2010/main" val="16688367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Research Objective</a:t>
            </a:r>
          </a:p>
        </p:txBody>
      </p:sp>
      <p:sp>
        <p:nvSpPr>
          <p:cNvPr id="4" name="Content Placeholder 3"/>
          <p:cNvSpPr>
            <a:spLocks noGrp="1"/>
          </p:cNvSpPr>
          <p:nvPr>
            <p:ph idx="1"/>
          </p:nvPr>
        </p:nvSpPr>
        <p:spPr/>
        <p:txBody>
          <a:bodyPr>
            <a:normAutofit lnSpcReduction="10000"/>
          </a:bodyPr>
          <a:lstStyle/>
          <a:p>
            <a:r>
              <a:rPr lang="en-US" sz="2600" b="1" dirty="0"/>
              <a:t>We estimate quality-adjusted land prices by regressing nominal land prices (by country) on common soil and population characteristics using hedonic methods.</a:t>
            </a:r>
            <a:endParaRPr lang="en-US" sz="2600" dirty="0"/>
          </a:p>
          <a:p>
            <a:r>
              <a:rPr lang="en-US" sz="2600" dirty="0"/>
              <a:t>Our research extends the work of Ball et al. (2008) by employing a much richer dataset covering more agriculturally-productive regions.</a:t>
            </a:r>
          </a:p>
          <a:p>
            <a:r>
              <a:rPr lang="en-US" sz="2600" dirty="0"/>
              <a:t>Regression analysis includes data on 23 soil types across 3,553 districts in 17 countries (Sanchez, 2003).</a:t>
            </a:r>
          </a:p>
          <a:p>
            <a:r>
              <a:rPr lang="en-US" sz="2600" dirty="0"/>
              <a:t>We present an example of data and techniques used to quality-adjust land values in the U.S. and select OECD countries using regional price and quantity data for 2005.</a:t>
            </a:r>
          </a:p>
          <a:p>
            <a:endParaRPr lang="en-US" sz="2600" dirty="0"/>
          </a:p>
        </p:txBody>
      </p:sp>
    </p:spTree>
    <p:extLst>
      <p:ext uri="{BB962C8B-B14F-4D97-AF65-F5344CB8AC3E}">
        <p14:creationId xmlns:p14="http://schemas.microsoft.com/office/powerpoint/2010/main" val="37001464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7F0ED55-B6ED-4AE5-B255-148BBBC8A550}"/>
              </a:ext>
            </a:extLst>
          </p:cNvPr>
          <p:cNvSpPr/>
          <p:nvPr/>
        </p:nvSpPr>
        <p:spPr>
          <a:xfrm>
            <a:off x="762000" y="1219199"/>
            <a:ext cx="8077200" cy="4365106"/>
          </a:xfrm>
          <a:prstGeom prst="rect">
            <a:avLst/>
          </a:prstGeom>
        </p:spPr>
        <p:txBody>
          <a:bodyPr wrap="square">
            <a:spAutoFit/>
          </a:bodyPr>
          <a:lstStyle/>
          <a:p>
            <a:pPr>
              <a:lnSpc>
                <a:spcPct val="107000"/>
              </a:lnSpc>
              <a:spcAft>
                <a:spcPts val="800"/>
              </a:spcAft>
            </a:pPr>
            <a:r>
              <a:rPr lang="en-US" b="1" i="1" dirty="0">
                <a:latin typeface="Calibri" panose="020F0502020204030204" pitchFamily="34" charset="0"/>
                <a:ea typeface="Calibri" panose="020F0502020204030204" pitchFamily="34" charset="0"/>
                <a:cs typeface="Times New Roman" panose="02020603050405020304" pitchFamily="18" charset="0"/>
              </a:rPr>
              <a:t>                                                               </a:t>
            </a:r>
            <a:endParaRPr lang="en-US" sz="24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dirty="0">
                <a:latin typeface="Calibri" panose="020F0502020204030204" pitchFamily="34" charset="0"/>
                <a:ea typeface="Calibri" panose="020F0502020204030204" pitchFamily="34" charset="0"/>
                <a:cs typeface="Times New Roman" panose="02020603050405020304" pitchFamily="18" charset="0"/>
              </a:rPr>
              <a:t>• To estimate the stock of land in each country, we</a:t>
            </a:r>
          </a:p>
          <a:p>
            <a:pPr>
              <a:lnSpc>
                <a:spcPct val="107000"/>
              </a:lnSpc>
              <a:spcAft>
                <a:spcPts val="800"/>
              </a:spcAft>
            </a:pPr>
            <a:r>
              <a:rPr lang="en-US" dirty="0">
                <a:latin typeface="Calibri" panose="020F0502020204030204" pitchFamily="34" charset="0"/>
                <a:ea typeface="Calibri" panose="020F0502020204030204" pitchFamily="34" charset="0"/>
                <a:cs typeface="Times New Roman" panose="02020603050405020304" pitchFamily="18" charset="0"/>
              </a:rPr>
              <a:t>  construct time series price indexes of land in farms</a:t>
            </a:r>
          </a:p>
          <a:p>
            <a:pPr>
              <a:lnSpc>
                <a:spcPct val="107000"/>
              </a:lnSpc>
              <a:spcAft>
                <a:spcPts val="800"/>
              </a:spcAft>
            </a:pPr>
            <a:r>
              <a:rPr lang="en-US" dirty="0">
                <a:latin typeface="Calibri" panose="020F0502020204030204" pitchFamily="34" charset="0"/>
                <a:ea typeface="Calibri" panose="020F0502020204030204" pitchFamily="34" charset="0"/>
                <a:cs typeface="Times New Roman" panose="02020603050405020304" pitchFamily="18" charset="0"/>
              </a:rPr>
              <a:t>• The stock of land is then constructed implicitly as the</a:t>
            </a:r>
          </a:p>
          <a:p>
            <a:pPr>
              <a:lnSpc>
                <a:spcPct val="107000"/>
              </a:lnSpc>
              <a:spcAft>
                <a:spcPts val="800"/>
              </a:spcAft>
            </a:pPr>
            <a:r>
              <a:rPr lang="en-US" dirty="0">
                <a:latin typeface="Calibri" panose="020F0502020204030204" pitchFamily="34" charset="0"/>
                <a:ea typeface="Calibri" panose="020F0502020204030204" pitchFamily="34" charset="0"/>
                <a:cs typeface="Times New Roman" panose="02020603050405020304" pitchFamily="18" charset="0"/>
              </a:rPr>
              <a:t>  ratio of the value of land in farms to the time series</a:t>
            </a:r>
          </a:p>
          <a:p>
            <a:pPr>
              <a:lnSpc>
                <a:spcPct val="107000"/>
              </a:lnSpc>
              <a:spcAft>
                <a:spcPts val="800"/>
              </a:spcAft>
            </a:pPr>
            <a:r>
              <a:rPr lang="en-US" dirty="0">
                <a:latin typeface="Calibri" panose="020F0502020204030204" pitchFamily="34" charset="0"/>
                <a:ea typeface="Calibri" panose="020F0502020204030204" pitchFamily="34" charset="0"/>
                <a:cs typeface="Times New Roman" panose="02020603050405020304" pitchFamily="18" charset="0"/>
              </a:rPr>
              <a:t>  price index</a:t>
            </a:r>
          </a:p>
          <a:p>
            <a:pPr>
              <a:lnSpc>
                <a:spcPct val="107000"/>
              </a:lnSpc>
              <a:spcAft>
                <a:spcPts val="800"/>
              </a:spcAft>
            </a:pPr>
            <a:r>
              <a:rPr lang="en-US" dirty="0">
                <a:latin typeface="Calibri" panose="020F0502020204030204" pitchFamily="34" charset="0"/>
                <a:ea typeface="Calibri" panose="020F0502020204030204" pitchFamily="34" charset="0"/>
                <a:cs typeface="Times New Roman" panose="02020603050405020304" pitchFamily="18" charset="0"/>
              </a:rPr>
              <a:t>• Differences in the relative efficiencies of land across</a:t>
            </a:r>
          </a:p>
          <a:p>
            <a:pPr>
              <a:lnSpc>
                <a:spcPct val="107000"/>
              </a:lnSpc>
              <a:spcAft>
                <a:spcPts val="800"/>
              </a:spcAft>
            </a:pPr>
            <a:r>
              <a:rPr lang="en-US" dirty="0">
                <a:latin typeface="Calibri" panose="020F0502020204030204" pitchFamily="34" charset="0"/>
                <a:ea typeface="Calibri" panose="020F0502020204030204" pitchFamily="34" charset="0"/>
                <a:cs typeface="Times New Roman" panose="02020603050405020304" pitchFamily="18" charset="0"/>
              </a:rPr>
              <a:t>  countries prevent the direct comparison of observed</a:t>
            </a:r>
          </a:p>
          <a:p>
            <a:pPr>
              <a:lnSpc>
                <a:spcPct val="107000"/>
              </a:lnSpc>
              <a:spcAft>
                <a:spcPts val="800"/>
              </a:spcAft>
            </a:pPr>
            <a:r>
              <a:rPr lang="en-US" dirty="0">
                <a:latin typeface="Calibri" panose="020F0502020204030204" pitchFamily="34" charset="0"/>
                <a:ea typeface="Calibri" panose="020F0502020204030204" pitchFamily="34" charset="0"/>
                <a:cs typeface="Times New Roman" panose="02020603050405020304" pitchFamily="18" charset="0"/>
              </a:rPr>
              <a:t>  prices</a:t>
            </a:r>
          </a:p>
          <a:p>
            <a:pPr>
              <a:lnSpc>
                <a:spcPct val="107000"/>
              </a:lnSpc>
              <a:spcAft>
                <a:spcPts val="800"/>
              </a:spcAft>
            </a:pPr>
            <a:r>
              <a:rPr lang="en-US" dirty="0">
                <a:latin typeface="Calibri" panose="020F0502020204030204" pitchFamily="34" charset="0"/>
                <a:ea typeface="Calibri" panose="020F0502020204030204" pitchFamily="34" charset="0"/>
                <a:cs typeface="Times New Roman" panose="02020603050405020304" pitchFamily="18" charset="0"/>
              </a:rPr>
              <a:t>• To account for these differences, indexes of relative</a:t>
            </a:r>
          </a:p>
          <a:p>
            <a:pPr>
              <a:lnSpc>
                <a:spcPct val="107000"/>
              </a:lnSpc>
              <a:spcAft>
                <a:spcPts val="800"/>
              </a:spcAft>
            </a:pPr>
            <a:r>
              <a:rPr lang="en-US" dirty="0">
                <a:latin typeface="Calibri" panose="020F0502020204030204" pitchFamily="34" charset="0"/>
                <a:ea typeface="Calibri" panose="020F0502020204030204" pitchFamily="34" charset="0"/>
                <a:cs typeface="Times New Roman" panose="02020603050405020304" pitchFamily="18" charset="0"/>
              </a:rPr>
              <a:t>  prices of land are constructed using hedonic method</a:t>
            </a:r>
          </a:p>
        </p:txBody>
      </p:sp>
      <p:sp>
        <p:nvSpPr>
          <p:cNvPr id="5" name="Title 2">
            <a:extLst>
              <a:ext uri="{FF2B5EF4-FFF2-40B4-BE49-F238E27FC236}">
                <a16:creationId xmlns:a16="http://schemas.microsoft.com/office/drawing/2014/main" id="{239CE98B-CFFA-48A4-968B-AA190915FF89}"/>
              </a:ext>
            </a:extLst>
          </p:cNvPr>
          <p:cNvSpPr txBox="1">
            <a:spLocks/>
          </p:cNvSpPr>
          <p:nvPr/>
        </p:nvSpPr>
        <p:spPr>
          <a:xfrm>
            <a:off x="457200" y="274638"/>
            <a:ext cx="8229600" cy="11430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a:t>The Quality-Adjusted Land Input</a:t>
            </a:r>
          </a:p>
        </p:txBody>
      </p:sp>
    </p:spTree>
    <p:extLst>
      <p:ext uri="{BB962C8B-B14F-4D97-AF65-F5344CB8AC3E}">
        <p14:creationId xmlns:p14="http://schemas.microsoft.com/office/powerpoint/2010/main" val="8280685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DBA7C889-3798-4564-A168-24323AA4EA4B}"/>
              </a:ext>
            </a:extLst>
          </p:cNvPr>
          <p:cNvSpPr txBox="1">
            <a:spLocks/>
          </p:cNvSpPr>
          <p:nvPr/>
        </p:nvSpPr>
        <p:spPr>
          <a:xfrm>
            <a:off x="76200" y="-152400"/>
            <a:ext cx="9067800" cy="1493838"/>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a:t>Construction of the Rental Price of Land From Applied Economics </a:t>
            </a:r>
          </a:p>
          <a:p>
            <a:r>
              <a:rPr lang="en-US" sz="1400" dirty="0"/>
              <a:t>Capital as a Factor of Production in OECD Agriculture: measurement and data. Ball et al. 2011</a:t>
            </a:r>
          </a:p>
          <a:p>
            <a:endParaRPr lang="en-US" dirty="0"/>
          </a:p>
        </p:txBody>
      </p:sp>
      <p:pic>
        <p:nvPicPr>
          <p:cNvPr id="3" name="Picture 2">
            <a:extLst>
              <a:ext uri="{FF2B5EF4-FFF2-40B4-BE49-F238E27FC236}">
                <a16:creationId xmlns:a16="http://schemas.microsoft.com/office/drawing/2014/main" id="{56AE12BD-3BF2-41A8-9EA5-11E2C2BF1192}"/>
              </a:ext>
            </a:extLst>
          </p:cNvPr>
          <p:cNvPicPr/>
          <p:nvPr/>
        </p:nvPicPr>
        <p:blipFill rotWithShape="1">
          <a:blip r:embed="rId2"/>
          <a:srcRect l="6090" t="24062" r="55638" b="23016"/>
          <a:stretch/>
        </p:blipFill>
        <p:spPr bwMode="auto">
          <a:xfrm>
            <a:off x="990600" y="1905000"/>
            <a:ext cx="6400799" cy="394970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3418532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a:t>Methods: Hedonic Regression Analysis</a:t>
            </a:r>
          </a:p>
        </p:txBody>
      </p:sp>
      <p:sp>
        <p:nvSpPr>
          <p:cNvPr id="4" name="Content Placeholder 3"/>
          <p:cNvSpPr>
            <a:spLocks noGrp="1"/>
          </p:cNvSpPr>
          <p:nvPr>
            <p:ph idx="1"/>
          </p:nvPr>
        </p:nvSpPr>
        <p:spPr/>
        <p:txBody>
          <a:bodyPr>
            <a:normAutofit fontScale="70000" lnSpcReduction="20000"/>
          </a:bodyPr>
          <a:lstStyle/>
          <a:p>
            <a:r>
              <a:rPr lang="en-US" dirty="0"/>
              <a:t>Under the hedonic approach, the price of land is a function of its underlying characteristics.</a:t>
            </a:r>
          </a:p>
          <a:p>
            <a:r>
              <a:rPr lang="en-US" dirty="0"/>
              <a:t>As such, the hedonic function may be expressed as </a:t>
            </a:r>
            <a:r>
              <a:rPr lang="en-US" i="1" dirty="0"/>
              <a:t>W = W(X,D)</a:t>
            </a:r>
            <a:r>
              <a:rPr lang="en-US" dirty="0"/>
              <a:t>, where </a:t>
            </a:r>
            <a:r>
              <a:rPr lang="en-US" i="1" dirty="0"/>
              <a:t>W</a:t>
            </a:r>
            <a:r>
              <a:rPr lang="en-US" dirty="0"/>
              <a:t> represents the price of land, </a:t>
            </a:r>
            <a:r>
              <a:rPr lang="en-US" i="1" dirty="0"/>
              <a:t>X</a:t>
            </a:r>
            <a:r>
              <a:rPr lang="en-US" dirty="0"/>
              <a:t> is a vector of characteristics, and </a:t>
            </a:r>
            <a:r>
              <a:rPr lang="en-US" i="1" dirty="0"/>
              <a:t>D</a:t>
            </a:r>
            <a:r>
              <a:rPr lang="en-US" dirty="0"/>
              <a:t> is a vector of control variables.</a:t>
            </a:r>
          </a:p>
          <a:p>
            <a:r>
              <a:rPr lang="en-US" dirty="0"/>
              <a:t>Characteristics include soil acidity, salinity, and moisture stress, among others.</a:t>
            </a:r>
          </a:p>
          <a:p>
            <a:r>
              <a:rPr lang="en-US" dirty="0"/>
              <a:t>In areas with extreme moisture stress, agriculture is generally not possible without irrigation; hence, irrigation is included as a separate variable. We also control for </a:t>
            </a:r>
            <a:r>
              <a:rPr lang="en-US"/>
              <a:t>population density.</a:t>
            </a:r>
            <a:endParaRPr lang="en-US" dirty="0"/>
          </a:p>
          <a:p>
            <a:r>
              <a:rPr lang="en-US" dirty="0"/>
              <a:t>Because irrigation mitigates the negative impact of acidity on plant growth, the interaction between irrigation and soil acidity is also included.</a:t>
            </a:r>
          </a:p>
          <a:p>
            <a:r>
              <a:rPr lang="en-US" dirty="0"/>
              <a:t>Country dummies are also included and capture constant-quality land price.</a:t>
            </a:r>
          </a:p>
          <a:p>
            <a:endParaRPr lang="en-US" dirty="0"/>
          </a:p>
          <a:p>
            <a:endParaRPr lang="en-US" dirty="0"/>
          </a:p>
          <a:p>
            <a:endParaRPr lang="en-US" dirty="0"/>
          </a:p>
          <a:p>
            <a:endParaRPr lang="en-US" dirty="0"/>
          </a:p>
        </p:txBody>
      </p:sp>
      <p:graphicFrame>
        <p:nvGraphicFramePr>
          <p:cNvPr id="2" name="Object 1"/>
          <p:cNvGraphicFramePr>
            <a:graphicFrameLocks noChangeAspect="1"/>
          </p:cNvGraphicFramePr>
          <p:nvPr>
            <p:extLst>
              <p:ext uri="{D42A27DB-BD31-4B8C-83A1-F6EECF244321}">
                <p14:modId xmlns:p14="http://schemas.microsoft.com/office/powerpoint/2010/main" val="339731188"/>
              </p:ext>
            </p:extLst>
          </p:nvPr>
        </p:nvGraphicFramePr>
        <p:xfrm>
          <a:off x="6146800" y="3733800"/>
          <a:ext cx="914400" cy="198438"/>
        </p:xfrm>
        <a:graphic>
          <a:graphicData uri="http://schemas.openxmlformats.org/presentationml/2006/ole">
            <mc:AlternateContent xmlns:mc="http://schemas.openxmlformats.org/markup-compatibility/2006">
              <mc:Choice xmlns:v="urn:schemas-microsoft-com:vml" Requires="v">
                <p:oleObj spid="_x0000_s1106" name="Equation" r:id="rId3" imgW="914400" imgH="198720" progId="Equation.DSMT4">
                  <p:embed/>
                </p:oleObj>
              </mc:Choice>
              <mc:Fallback>
                <p:oleObj name="Equation" r:id="rId3" imgW="914400" imgH="198720" progId="Equation.DSMT4">
                  <p:embed/>
                  <p:pic>
                    <p:nvPicPr>
                      <p:cNvPr id="0" name=""/>
                      <p:cNvPicPr/>
                      <p:nvPr/>
                    </p:nvPicPr>
                    <p:blipFill>
                      <a:blip r:embed="rId4"/>
                      <a:stretch>
                        <a:fillRect/>
                      </a:stretch>
                    </p:blipFill>
                    <p:spPr>
                      <a:xfrm>
                        <a:off x="6146800" y="3733800"/>
                        <a:ext cx="914400" cy="198438"/>
                      </a:xfrm>
                      <a:prstGeom prst="rect">
                        <a:avLst/>
                      </a:prstGeom>
                    </p:spPr>
                  </p:pic>
                </p:oleObj>
              </mc:Fallback>
            </mc:AlternateContent>
          </a:graphicData>
        </a:graphic>
      </p:graphicFrame>
    </p:spTree>
    <p:extLst>
      <p:ext uri="{BB962C8B-B14F-4D97-AF65-F5344CB8AC3E}">
        <p14:creationId xmlns:p14="http://schemas.microsoft.com/office/powerpoint/2010/main" val="16781969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Empirical Approach</a:t>
            </a:r>
          </a:p>
        </p:txBody>
      </p:sp>
      <p:sp>
        <p:nvSpPr>
          <p:cNvPr id="4" name="Content Placeholder 3"/>
          <p:cNvSpPr>
            <a:spLocks noGrp="1"/>
          </p:cNvSpPr>
          <p:nvPr>
            <p:ph idx="1"/>
          </p:nvPr>
        </p:nvSpPr>
        <p:spPr/>
        <p:txBody>
          <a:bodyPr>
            <a:normAutofit fontScale="85000" lnSpcReduction="10000"/>
          </a:bodyPr>
          <a:lstStyle/>
          <a:p>
            <a:r>
              <a:rPr lang="en-US" dirty="0"/>
              <a:t>Most empirical studies adopt the semilog or double-log form of the hedonic price function.</a:t>
            </a:r>
          </a:p>
          <a:p>
            <a:r>
              <a:rPr lang="en-US" dirty="0"/>
              <a:t>However, economic theory places few if any restrictions on the form of the hedonic price function.</a:t>
            </a:r>
          </a:p>
          <a:p>
            <a:r>
              <a:rPr lang="en-US" dirty="0"/>
              <a:t> We adopt a generalized linear form where the dependent variable and each of the continuous independent variables are represented by the Box-Cox transformation.</a:t>
            </a:r>
          </a:p>
          <a:p>
            <a:r>
              <a:rPr lang="en-US" dirty="0"/>
              <a:t>This expression can assume both linear and logarithmic forms, as well as intermediate non-linear forms.</a:t>
            </a:r>
          </a:p>
          <a:p>
            <a:endParaRPr lang="en-US" dirty="0"/>
          </a:p>
          <a:p>
            <a:endParaRPr lang="en-US" dirty="0"/>
          </a:p>
        </p:txBody>
      </p:sp>
    </p:spTree>
    <p:extLst>
      <p:ext uri="{BB962C8B-B14F-4D97-AF65-F5344CB8AC3E}">
        <p14:creationId xmlns:p14="http://schemas.microsoft.com/office/powerpoint/2010/main" val="14032495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Box-Cox Regression Model</a:t>
            </a:r>
          </a:p>
        </p:txBody>
      </p:sp>
      <p:sp>
        <p:nvSpPr>
          <p:cNvPr id="4" name="Content Placeholder 3"/>
          <p:cNvSpPr>
            <a:spLocks noGrp="1"/>
          </p:cNvSpPr>
          <p:nvPr>
            <p:ph idx="1"/>
          </p:nvPr>
        </p:nvSpPr>
        <p:spPr/>
        <p:txBody>
          <a:bodyPr/>
          <a:lstStyle/>
          <a:p>
            <a:r>
              <a:rPr lang="en-US" dirty="0"/>
              <a:t>For region </a:t>
            </a:r>
            <a:r>
              <a:rPr lang="en-US" i="1" dirty="0" err="1"/>
              <a:t>i</a:t>
            </a:r>
            <a:r>
              <a:rPr lang="en-US" dirty="0"/>
              <a:t> (e.g., county, district) of country </a:t>
            </a:r>
            <a:r>
              <a:rPr lang="en-US" i="1" dirty="0"/>
              <a:t>c</a:t>
            </a:r>
            <a:r>
              <a:rPr lang="en-US" dirty="0"/>
              <a:t>:</a:t>
            </a:r>
          </a:p>
          <a:p>
            <a:pPr marL="0" indent="0">
              <a:buNone/>
            </a:pPr>
            <a:endParaRPr lang="en-US" dirty="0"/>
          </a:p>
          <a:p>
            <a:pPr marL="0" indent="0">
              <a:buNone/>
            </a:pPr>
            <a:endParaRPr lang="en-US" dirty="0"/>
          </a:p>
        </p:txBody>
      </p:sp>
      <p:pic>
        <p:nvPicPr>
          <p:cNvPr id="71" name="Picture 70"/>
          <p:cNvPicPr>
            <a:picLocks noChangeAspect="1"/>
          </p:cNvPicPr>
          <p:nvPr/>
        </p:nvPicPr>
        <p:blipFill>
          <a:blip r:embed="rId2"/>
          <a:stretch>
            <a:fillRect/>
          </a:stretch>
        </p:blipFill>
        <p:spPr>
          <a:xfrm>
            <a:off x="457200" y="2362200"/>
            <a:ext cx="12318242" cy="3386633"/>
          </a:xfrm>
          <a:prstGeom prst="rect">
            <a:avLst/>
          </a:prstGeom>
        </p:spPr>
      </p:pic>
    </p:spTree>
    <p:extLst>
      <p:ext uri="{BB962C8B-B14F-4D97-AF65-F5344CB8AC3E}">
        <p14:creationId xmlns:p14="http://schemas.microsoft.com/office/powerpoint/2010/main" val="208754081"/>
      </p:ext>
    </p:extLst>
  </p:cSld>
  <p:clrMapOvr>
    <a:masterClrMapping/>
  </p:clrMapOvr>
</p:sld>
</file>

<file path=ppt/theme/theme1.xml><?xml version="1.0" encoding="utf-8"?>
<a:theme xmlns:a="http://schemas.openxmlformats.org/drawingml/2006/main" name="ERS Title Pag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ERS Presentation 2014_Blue _ Tan" id="{5C721DD4-60DF-4DCF-A8D6-13E2E31871AB}" vid="{81019900-D022-4A2D-BDF3-C568ACC12CD7}"/>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ERS Presentation 2014_Blue _ Tan" id="{5C721DD4-60DF-4DCF-A8D6-13E2E31871AB}" vid="{C5E9C63D-F289-4998-9B4D-FA4F8CD8DEE9}"/>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ERS Presentation 2014_Blue _ Tan</Template>
  <TotalTime>5418</TotalTime>
  <Words>1804</Words>
  <Application>Microsoft Office PowerPoint</Application>
  <PresentationFormat>On-screen Show (4:3)</PresentationFormat>
  <Paragraphs>297</Paragraphs>
  <Slides>29</Slides>
  <Notes>1</Notes>
  <HiddenSlides>0</HiddenSlides>
  <MMClips>0</MMClips>
  <ScaleCrop>false</ScaleCrop>
  <HeadingPairs>
    <vt:vector size="8" baseType="variant">
      <vt:variant>
        <vt:lpstr>Fonts Used</vt:lpstr>
      </vt:variant>
      <vt:variant>
        <vt:i4>3</vt:i4>
      </vt:variant>
      <vt:variant>
        <vt:lpstr>Theme</vt:lpstr>
      </vt:variant>
      <vt:variant>
        <vt:i4>2</vt:i4>
      </vt:variant>
      <vt:variant>
        <vt:lpstr>Embedded OLE Servers</vt:lpstr>
      </vt:variant>
      <vt:variant>
        <vt:i4>3</vt:i4>
      </vt:variant>
      <vt:variant>
        <vt:lpstr>Slide Titles</vt:lpstr>
      </vt:variant>
      <vt:variant>
        <vt:i4>29</vt:i4>
      </vt:variant>
    </vt:vector>
  </HeadingPairs>
  <TitlesOfParts>
    <vt:vector size="37" baseType="lpstr">
      <vt:lpstr>Arial</vt:lpstr>
      <vt:lpstr>Calibri</vt:lpstr>
      <vt:lpstr>CG Times</vt:lpstr>
      <vt:lpstr>ERS Title Page</vt:lpstr>
      <vt:lpstr>Custom Design</vt:lpstr>
      <vt:lpstr>Equation</vt:lpstr>
      <vt:lpstr>Document</vt:lpstr>
      <vt:lpstr>Picture</vt:lpstr>
      <vt:lpstr>Constructing Rigorous Relative Price Indices of Agricultural Land in the Developed and Developing World </vt:lpstr>
      <vt:lpstr>Introduction</vt:lpstr>
      <vt:lpstr>Survey of Recent Literature</vt:lpstr>
      <vt:lpstr>Research Objective</vt:lpstr>
      <vt:lpstr>PowerPoint Presentation</vt:lpstr>
      <vt:lpstr>PowerPoint Presentation</vt:lpstr>
      <vt:lpstr>Methods: Hedonic Regression Analysis</vt:lpstr>
      <vt:lpstr>Empirical Approach</vt:lpstr>
      <vt:lpstr>Box-Cox Regression Model</vt:lpstr>
      <vt:lpstr>Land Price (Dependent Variable)</vt:lpstr>
      <vt:lpstr>Population Density (people/km2)</vt:lpstr>
      <vt:lpstr>Variables used in Hedonic Estimation </vt:lpstr>
      <vt:lpstr>PowerPoint Presentation</vt:lpstr>
      <vt:lpstr>PowerPoint Presentation</vt:lpstr>
      <vt:lpstr>Loamy Topsoil, Soil Moisture Stress, and Aridic Soils requiring irrigation in the U.S. and Europe</vt:lpstr>
      <vt:lpstr>Hedonic Regression Results</vt:lpstr>
      <vt:lpstr>Land Prices and Purchasing Power Parity for selected countries relative to the U.S., 2005</vt:lpstr>
      <vt:lpstr>Conclusions</vt:lpstr>
      <vt:lpstr>References</vt:lpstr>
      <vt:lpstr>PowerPoint Presentation</vt:lpstr>
      <vt:lpstr>PowerPoint Presentation</vt:lpstr>
      <vt:lpstr>Appendix: Irrigation and Soil Moisture Stress in U.S. Regions</vt:lpstr>
      <vt:lpstr>Appendix: Topsoil Characteristics in U.S. Regions</vt:lpstr>
      <vt:lpstr>PowerPoint Presentation</vt:lpstr>
      <vt:lpstr>Appendix: Irrigation and Soil Moisture Stress in Indian Regions</vt:lpstr>
      <vt:lpstr>Appendix: Topsoil Characteristics in Indian Regions</vt:lpstr>
      <vt:lpstr>PowerPoint Presentation</vt:lpstr>
      <vt:lpstr>PowerPoint Presentation</vt:lpstr>
      <vt:lpstr>Appendix: Topsoil Characteristics in China Regions</vt:lpstr>
    </vt:vector>
  </TitlesOfParts>
  <Company>ERS/USDA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Constructing Rigorous Relative Price Indices of Agricultural Land in the Developed and Developing World</dc:title>
  <dc:creator>McFadden, Jonathan - ERS</dc:creator>
  <cp:lastModifiedBy>Nehring, Richard - ERS</cp:lastModifiedBy>
  <cp:revision>92</cp:revision>
  <cp:lastPrinted>2019-09-30T21:52:13Z</cp:lastPrinted>
  <dcterms:created xsi:type="dcterms:W3CDTF">2017-04-24T17:09:27Z</dcterms:created>
  <dcterms:modified xsi:type="dcterms:W3CDTF">2019-10-02T19:59:42Z</dcterms:modified>
</cp:coreProperties>
</file>