
<file path=[Content_Types].xml><?xml version="1.0" encoding="utf-8"?>
<Types xmlns="http://schemas.openxmlformats.org/package/2006/content-types">
  <Default Extension="png" ContentType="image/png"/>
  <Default Extension="svg" ContentType="image/svg+xml"/>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2.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3.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4.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267" r:id="rId2"/>
    <p:sldId id="258" r:id="rId3"/>
    <p:sldId id="1121" r:id="rId4"/>
    <p:sldId id="1123" r:id="rId5"/>
    <p:sldId id="1127" r:id="rId6"/>
    <p:sldId id="1133" r:id="rId7"/>
    <p:sldId id="262" r:id="rId8"/>
    <p:sldId id="1147" r:id="rId9"/>
    <p:sldId id="1134" r:id="rId10"/>
    <p:sldId id="1135" r:id="rId11"/>
    <p:sldId id="1128" r:id="rId12"/>
    <p:sldId id="1130" r:id="rId13"/>
    <p:sldId id="1137" r:id="rId14"/>
    <p:sldId id="1124" r:id="rId15"/>
    <p:sldId id="1138" r:id="rId16"/>
    <p:sldId id="1140" r:id="rId17"/>
    <p:sldId id="806" r:id="rId18"/>
    <p:sldId id="1142" r:id="rId19"/>
    <p:sldId id="1144" r:id="rId20"/>
    <p:sldId id="1146" r:id="rId21"/>
    <p:sldId id="263" r:id="rId22"/>
  </p:sldIdLst>
  <p:sldSz cx="12188825" cy="6858000"/>
  <p:notesSz cx="6858000" cy="9144000"/>
  <p:defaultTextStyle>
    <a:defPPr>
      <a:defRPr lang="es-ES"/>
    </a:defPPr>
    <a:lvl1pPr marL="0" algn="l" defTabSz="609493" rtl="0" eaLnBrk="1" latinLnBrk="0" hangingPunct="1">
      <a:defRPr sz="2400" kern="1200">
        <a:solidFill>
          <a:schemeClr val="tx1"/>
        </a:solidFill>
        <a:latin typeface="+mn-lt"/>
        <a:ea typeface="+mn-ea"/>
        <a:cs typeface="+mn-cs"/>
      </a:defRPr>
    </a:lvl1pPr>
    <a:lvl2pPr marL="609493" algn="l" defTabSz="609493" rtl="0" eaLnBrk="1" latinLnBrk="0" hangingPunct="1">
      <a:defRPr sz="2400" kern="1200">
        <a:solidFill>
          <a:schemeClr val="tx1"/>
        </a:solidFill>
        <a:latin typeface="+mn-lt"/>
        <a:ea typeface="+mn-ea"/>
        <a:cs typeface="+mn-cs"/>
      </a:defRPr>
    </a:lvl2pPr>
    <a:lvl3pPr marL="1218987" algn="l" defTabSz="609493" rtl="0" eaLnBrk="1" latinLnBrk="0" hangingPunct="1">
      <a:defRPr sz="2400" kern="1200">
        <a:solidFill>
          <a:schemeClr val="tx1"/>
        </a:solidFill>
        <a:latin typeface="+mn-lt"/>
        <a:ea typeface="+mn-ea"/>
        <a:cs typeface="+mn-cs"/>
      </a:defRPr>
    </a:lvl3pPr>
    <a:lvl4pPr marL="1828480" algn="l" defTabSz="609493" rtl="0" eaLnBrk="1" latinLnBrk="0" hangingPunct="1">
      <a:defRPr sz="2400" kern="1200">
        <a:solidFill>
          <a:schemeClr val="tx1"/>
        </a:solidFill>
        <a:latin typeface="+mn-lt"/>
        <a:ea typeface="+mn-ea"/>
        <a:cs typeface="+mn-cs"/>
      </a:defRPr>
    </a:lvl4pPr>
    <a:lvl5pPr marL="2437973" algn="l" defTabSz="609493" rtl="0" eaLnBrk="1" latinLnBrk="0" hangingPunct="1">
      <a:defRPr sz="2400" kern="1200">
        <a:solidFill>
          <a:schemeClr val="tx1"/>
        </a:solidFill>
        <a:latin typeface="+mn-lt"/>
        <a:ea typeface="+mn-ea"/>
        <a:cs typeface="+mn-cs"/>
      </a:defRPr>
    </a:lvl5pPr>
    <a:lvl6pPr marL="3047467" algn="l" defTabSz="609493" rtl="0" eaLnBrk="1" latinLnBrk="0" hangingPunct="1">
      <a:defRPr sz="2400" kern="1200">
        <a:solidFill>
          <a:schemeClr val="tx1"/>
        </a:solidFill>
        <a:latin typeface="+mn-lt"/>
        <a:ea typeface="+mn-ea"/>
        <a:cs typeface="+mn-cs"/>
      </a:defRPr>
    </a:lvl6pPr>
    <a:lvl7pPr marL="3656960" algn="l" defTabSz="609493" rtl="0" eaLnBrk="1" latinLnBrk="0" hangingPunct="1">
      <a:defRPr sz="2400" kern="1200">
        <a:solidFill>
          <a:schemeClr val="tx1"/>
        </a:solidFill>
        <a:latin typeface="+mn-lt"/>
        <a:ea typeface="+mn-ea"/>
        <a:cs typeface="+mn-cs"/>
      </a:defRPr>
    </a:lvl7pPr>
    <a:lvl8pPr marL="4266453" algn="l" defTabSz="609493" rtl="0" eaLnBrk="1" latinLnBrk="0" hangingPunct="1">
      <a:defRPr sz="2400" kern="1200">
        <a:solidFill>
          <a:schemeClr val="tx1"/>
        </a:solidFill>
        <a:latin typeface="+mn-lt"/>
        <a:ea typeface="+mn-ea"/>
        <a:cs typeface="+mn-cs"/>
      </a:defRPr>
    </a:lvl8pPr>
    <a:lvl9pPr marL="4875947" algn="l" defTabSz="609493"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3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tricio Riveros Villegas" initials="PRV" lastIdx="1" clrIdx="0">
    <p:extLst>
      <p:ext uri="{19B8F6BF-5375-455C-9EA6-DF929625EA0E}">
        <p15:presenceInfo xmlns:p15="http://schemas.microsoft.com/office/powerpoint/2012/main" userId="S-1-5-21-2383210749-2443977126-1808549048-141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A64B"/>
    <a:srgbClr val="D0C8C2"/>
    <a:srgbClr val="DD3A53"/>
    <a:srgbClr val="CD2A6B"/>
    <a:srgbClr val="AAA39E"/>
    <a:srgbClr val="EC6942"/>
    <a:srgbClr val="722165"/>
    <a:srgbClr val="B7CF89"/>
    <a:srgbClr val="1D3750"/>
    <a:srgbClr val="32EC9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108" autoAdjust="0"/>
    <p:restoredTop sz="86862" autoAdjust="0"/>
  </p:normalViewPr>
  <p:slideViewPr>
    <p:cSldViewPr snapToGrid="0" snapToObjects="1">
      <p:cViewPr varScale="1">
        <p:scale>
          <a:sx n="76" d="100"/>
          <a:sy n="76" d="100"/>
        </p:scale>
        <p:origin x="389" y="43"/>
      </p:cViewPr>
      <p:guideLst>
        <p:guide orient="horz" pos="2160"/>
        <p:guide pos="3839"/>
      </p:guideLst>
    </p:cSldViewPr>
  </p:slideViewPr>
  <p:notesTextViewPr>
    <p:cViewPr>
      <p:scale>
        <a:sx n="100" d="100"/>
        <a:sy n="100" d="100"/>
      </p:scale>
      <p:origin x="0" y="0"/>
    </p:cViewPr>
  </p:notesTextViewPr>
  <p:sorterViewPr>
    <p:cViewPr>
      <p:scale>
        <a:sx n="100" d="100"/>
        <a:sy n="100" d="100"/>
      </p:scale>
      <p:origin x="0" y="-826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193014077377093"/>
          <c:y val="6.0069744542339064E-2"/>
          <c:w val="0.69613937824662675"/>
          <c:h val="0.87986051091532191"/>
        </c:manualLayout>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193014077377093"/>
          <c:y val="6.0069744542339064E-2"/>
          <c:w val="0.69613937824662675"/>
          <c:h val="0.87986051091532191"/>
        </c:manualLayout>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193014077377093"/>
          <c:y val="6.0069744542339064E-2"/>
          <c:w val="0.69613937824662675"/>
          <c:h val="0.87986051091532191"/>
        </c:manualLayout>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193014077377093"/>
          <c:y val="6.0069744542339064E-2"/>
          <c:w val="0.69613937824662675"/>
          <c:h val="0.87986051091532191"/>
        </c:manualLayout>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193014077377093"/>
          <c:y val="6.0069744542339064E-2"/>
          <c:w val="0.69613937824662675"/>
          <c:h val="0.87986051091532191"/>
        </c:manualLayout>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193014077377093"/>
          <c:y val="6.0069744542339064E-2"/>
          <c:w val="0.69613937824662675"/>
          <c:h val="0.87986051091532191"/>
        </c:manualLayout>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193014077377093"/>
          <c:y val="6.0069744542339064E-2"/>
          <c:w val="0.69613937824662675"/>
          <c:h val="0.87986051091532191"/>
        </c:manualLayout>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193014077377093"/>
          <c:y val="6.0069744542339064E-2"/>
          <c:w val="0.69613937824662675"/>
          <c:h val="0.87986051091532191"/>
        </c:manualLayout>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193014077377093"/>
          <c:y val="6.0069744542339064E-2"/>
          <c:w val="0.69613937824662675"/>
          <c:h val="0.87986051091532191"/>
        </c:manualLayout>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193014077377093"/>
          <c:y val="6.0069744542339064E-2"/>
          <c:w val="0.69613937824662675"/>
          <c:h val="0.87986051091532191"/>
        </c:manualLayout>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193014077377093"/>
          <c:y val="6.0069744542339064E-2"/>
          <c:w val="0.69613937824662675"/>
          <c:h val="0.87986051091532191"/>
        </c:manualLayout>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193014077377093"/>
          <c:y val="6.0069744542339064E-2"/>
          <c:w val="0.69613937824662675"/>
          <c:h val="0.87986051091532191"/>
        </c:manualLayout>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193014077377093"/>
          <c:y val="6.0069744542339064E-2"/>
          <c:w val="0.69613937824662675"/>
          <c:h val="0.87986051091532191"/>
        </c:manualLayout>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AF2015-CFA5-6E44-AC34-99CC0FD7E67E}" type="datetimeFigureOut">
              <a:rPr lang="es-ES" smtClean="0"/>
              <a:t>07/11/2019</a:t>
            </a:fld>
            <a:endParaRPr lang="es-ES"/>
          </a:p>
        </p:txBody>
      </p:sp>
      <p:sp>
        <p:nvSpPr>
          <p:cNvPr id="4" name="Marcador de imagen de diapositiva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6ADF1D-169B-7248-9ACA-BACA9850AB05}" type="slidenum">
              <a:rPr lang="es-ES" smtClean="0"/>
              <a:t>‹#›</a:t>
            </a:fld>
            <a:endParaRPr lang="es-ES"/>
          </a:p>
        </p:txBody>
      </p:sp>
    </p:spTree>
    <p:extLst>
      <p:ext uri="{BB962C8B-B14F-4D97-AF65-F5344CB8AC3E}">
        <p14:creationId xmlns:p14="http://schemas.microsoft.com/office/powerpoint/2010/main" val="4244197054"/>
      </p:ext>
    </p:extLst>
  </p:cSld>
  <p:clrMap bg1="lt1" tx1="dk1" bg2="lt2" tx2="dk2" accent1="accent1" accent2="accent2" accent3="accent3" accent4="accent4" accent5="accent5" accent6="accent6" hlink="hlink" folHlink="folHlink"/>
  <p:notesStyle>
    <a:lvl1pPr marL="0" algn="l" defTabSz="609493" rtl="0" eaLnBrk="1" latinLnBrk="0" hangingPunct="1">
      <a:defRPr sz="1600" kern="1200">
        <a:solidFill>
          <a:schemeClr val="tx1"/>
        </a:solidFill>
        <a:latin typeface="+mn-lt"/>
        <a:ea typeface="+mn-ea"/>
        <a:cs typeface="+mn-cs"/>
      </a:defRPr>
    </a:lvl1pPr>
    <a:lvl2pPr marL="609493" algn="l" defTabSz="609493" rtl="0" eaLnBrk="1" latinLnBrk="0" hangingPunct="1">
      <a:defRPr sz="1600" kern="1200">
        <a:solidFill>
          <a:schemeClr val="tx1"/>
        </a:solidFill>
        <a:latin typeface="+mn-lt"/>
        <a:ea typeface="+mn-ea"/>
        <a:cs typeface="+mn-cs"/>
      </a:defRPr>
    </a:lvl2pPr>
    <a:lvl3pPr marL="1218987" algn="l" defTabSz="609493" rtl="0" eaLnBrk="1" latinLnBrk="0" hangingPunct="1">
      <a:defRPr sz="1600" kern="1200">
        <a:solidFill>
          <a:schemeClr val="tx1"/>
        </a:solidFill>
        <a:latin typeface="+mn-lt"/>
        <a:ea typeface="+mn-ea"/>
        <a:cs typeface="+mn-cs"/>
      </a:defRPr>
    </a:lvl3pPr>
    <a:lvl4pPr marL="1828480" algn="l" defTabSz="609493" rtl="0" eaLnBrk="1" latinLnBrk="0" hangingPunct="1">
      <a:defRPr sz="1600" kern="1200">
        <a:solidFill>
          <a:schemeClr val="tx1"/>
        </a:solidFill>
        <a:latin typeface="+mn-lt"/>
        <a:ea typeface="+mn-ea"/>
        <a:cs typeface="+mn-cs"/>
      </a:defRPr>
    </a:lvl4pPr>
    <a:lvl5pPr marL="2437973" algn="l" defTabSz="609493" rtl="0" eaLnBrk="1" latinLnBrk="0" hangingPunct="1">
      <a:defRPr sz="1600" kern="1200">
        <a:solidFill>
          <a:schemeClr val="tx1"/>
        </a:solidFill>
        <a:latin typeface="+mn-lt"/>
        <a:ea typeface="+mn-ea"/>
        <a:cs typeface="+mn-cs"/>
      </a:defRPr>
    </a:lvl5pPr>
    <a:lvl6pPr marL="3047467" algn="l" defTabSz="609493" rtl="0" eaLnBrk="1" latinLnBrk="0" hangingPunct="1">
      <a:defRPr sz="1600" kern="1200">
        <a:solidFill>
          <a:schemeClr val="tx1"/>
        </a:solidFill>
        <a:latin typeface="+mn-lt"/>
        <a:ea typeface="+mn-ea"/>
        <a:cs typeface="+mn-cs"/>
      </a:defRPr>
    </a:lvl6pPr>
    <a:lvl7pPr marL="3656960" algn="l" defTabSz="609493" rtl="0" eaLnBrk="1" latinLnBrk="0" hangingPunct="1">
      <a:defRPr sz="1600" kern="1200">
        <a:solidFill>
          <a:schemeClr val="tx1"/>
        </a:solidFill>
        <a:latin typeface="+mn-lt"/>
        <a:ea typeface="+mn-ea"/>
        <a:cs typeface="+mn-cs"/>
      </a:defRPr>
    </a:lvl7pPr>
    <a:lvl8pPr marL="4266453" algn="l" defTabSz="609493" rtl="0" eaLnBrk="1" latinLnBrk="0" hangingPunct="1">
      <a:defRPr sz="1600" kern="1200">
        <a:solidFill>
          <a:schemeClr val="tx1"/>
        </a:solidFill>
        <a:latin typeface="+mn-lt"/>
        <a:ea typeface="+mn-ea"/>
        <a:cs typeface="+mn-cs"/>
      </a:defRPr>
    </a:lvl8pPr>
    <a:lvl9pPr marL="4875947" algn="l" defTabSz="609493"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786ADF1D-169B-7248-9ACA-BACA9850AB05}" type="slidenum">
              <a:rPr lang="es-ES" smtClean="0"/>
              <a:t>1</a:t>
            </a:fld>
            <a:endParaRPr lang="es-ES"/>
          </a:p>
        </p:txBody>
      </p:sp>
    </p:spTree>
    <p:extLst>
      <p:ext uri="{BB962C8B-B14F-4D97-AF65-F5344CB8AC3E}">
        <p14:creationId xmlns:p14="http://schemas.microsoft.com/office/powerpoint/2010/main" val="31334813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786ADF1D-169B-7248-9ACA-BACA9850AB05}" type="slidenum">
              <a:rPr lang="es-ES" smtClean="0"/>
              <a:t>12</a:t>
            </a:fld>
            <a:endParaRPr lang="es-ES"/>
          </a:p>
        </p:txBody>
      </p:sp>
    </p:spTree>
    <p:extLst>
      <p:ext uri="{BB962C8B-B14F-4D97-AF65-F5344CB8AC3E}">
        <p14:creationId xmlns:p14="http://schemas.microsoft.com/office/powerpoint/2010/main" val="37194283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786ADF1D-169B-7248-9ACA-BACA9850AB05}" type="slidenum">
              <a:rPr lang="es-ES" smtClean="0"/>
              <a:t>13</a:t>
            </a:fld>
            <a:endParaRPr lang="es-ES"/>
          </a:p>
        </p:txBody>
      </p:sp>
    </p:spTree>
    <p:extLst>
      <p:ext uri="{BB962C8B-B14F-4D97-AF65-F5344CB8AC3E}">
        <p14:creationId xmlns:p14="http://schemas.microsoft.com/office/powerpoint/2010/main" val="16238475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786ADF1D-169B-7248-9ACA-BACA9850AB05}" type="slidenum">
              <a:rPr lang="es-ES" smtClean="0"/>
              <a:t>14</a:t>
            </a:fld>
            <a:endParaRPr lang="es-ES"/>
          </a:p>
        </p:txBody>
      </p:sp>
    </p:spTree>
    <p:extLst>
      <p:ext uri="{BB962C8B-B14F-4D97-AF65-F5344CB8AC3E}">
        <p14:creationId xmlns:p14="http://schemas.microsoft.com/office/powerpoint/2010/main" val="7740126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786ADF1D-169B-7248-9ACA-BACA9850AB05}" type="slidenum">
              <a:rPr lang="es-ES" smtClean="0"/>
              <a:t>15</a:t>
            </a:fld>
            <a:endParaRPr lang="es-ES"/>
          </a:p>
        </p:txBody>
      </p:sp>
    </p:spTree>
    <p:extLst>
      <p:ext uri="{BB962C8B-B14F-4D97-AF65-F5344CB8AC3E}">
        <p14:creationId xmlns:p14="http://schemas.microsoft.com/office/powerpoint/2010/main" val="31092307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786ADF1D-169B-7248-9ACA-BACA9850AB05}" type="slidenum">
              <a:rPr lang="es-ES" smtClean="0"/>
              <a:t>20</a:t>
            </a:fld>
            <a:endParaRPr lang="es-ES"/>
          </a:p>
        </p:txBody>
      </p:sp>
    </p:spTree>
    <p:extLst>
      <p:ext uri="{BB962C8B-B14F-4D97-AF65-F5344CB8AC3E}">
        <p14:creationId xmlns:p14="http://schemas.microsoft.com/office/powerpoint/2010/main" val="38295091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786ADF1D-169B-7248-9ACA-BACA9850AB05}" type="slidenum">
              <a:rPr lang="es-ES" smtClean="0"/>
              <a:t>3</a:t>
            </a:fld>
            <a:endParaRPr lang="es-ES"/>
          </a:p>
        </p:txBody>
      </p:sp>
    </p:spTree>
    <p:extLst>
      <p:ext uri="{BB962C8B-B14F-4D97-AF65-F5344CB8AC3E}">
        <p14:creationId xmlns:p14="http://schemas.microsoft.com/office/powerpoint/2010/main" val="15649089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786ADF1D-169B-7248-9ACA-BACA9850AB05}" type="slidenum">
              <a:rPr lang="es-ES" smtClean="0"/>
              <a:t>4</a:t>
            </a:fld>
            <a:endParaRPr lang="es-ES"/>
          </a:p>
        </p:txBody>
      </p:sp>
    </p:spTree>
    <p:extLst>
      <p:ext uri="{BB962C8B-B14F-4D97-AF65-F5344CB8AC3E}">
        <p14:creationId xmlns:p14="http://schemas.microsoft.com/office/powerpoint/2010/main" val="14173272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786ADF1D-169B-7248-9ACA-BACA9850AB05}" type="slidenum">
              <a:rPr lang="es-ES" smtClean="0"/>
              <a:t>5</a:t>
            </a:fld>
            <a:endParaRPr lang="es-ES"/>
          </a:p>
        </p:txBody>
      </p:sp>
    </p:spTree>
    <p:extLst>
      <p:ext uri="{BB962C8B-B14F-4D97-AF65-F5344CB8AC3E}">
        <p14:creationId xmlns:p14="http://schemas.microsoft.com/office/powerpoint/2010/main" val="26708143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786ADF1D-169B-7248-9ACA-BACA9850AB05}" type="slidenum">
              <a:rPr lang="es-ES" smtClean="0"/>
              <a:t>6</a:t>
            </a:fld>
            <a:endParaRPr lang="es-ES"/>
          </a:p>
        </p:txBody>
      </p:sp>
    </p:spTree>
    <p:extLst>
      <p:ext uri="{BB962C8B-B14F-4D97-AF65-F5344CB8AC3E}">
        <p14:creationId xmlns:p14="http://schemas.microsoft.com/office/powerpoint/2010/main" val="42425923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dirty="0"/>
              <a:t>* El sector durante 1996-2016 creció a una tasa anual de 3,8%. </a:t>
            </a:r>
          </a:p>
          <a:p>
            <a:r>
              <a:rPr lang="es-CL" dirty="0"/>
              <a:t>* El aporte al crecimiento se explica en 71% por el uso de los factores productivos y en 29% de la productividad total de factores la que fue estimulada por un mejoramiento de los términos de intercambio, un mayor relación del gasto en </a:t>
            </a:r>
            <a:r>
              <a:rPr lang="es-CL" dirty="0" err="1"/>
              <a:t>I+Di</a:t>
            </a:r>
            <a:r>
              <a:rPr lang="es-CL" dirty="0"/>
              <a:t> en el PIB sectorial y las aperturas comerciales son Europa (2002) y Estados Unidos (2004).</a:t>
            </a:r>
          </a:p>
        </p:txBody>
      </p:sp>
      <p:sp>
        <p:nvSpPr>
          <p:cNvPr id="4" name="Marcador de número de diapositiva 3"/>
          <p:cNvSpPr>
            <a:spLocks noGrp="1"/>
          </p:cNvSpPr>
          <p:nvPr>
            <p:ph type="sldNum" sz="quarter" idx="5"/>
          </p:nvPr>
        </p:nvSpPr>
        <p:spPr/>
        <p:txBody>
          <a:bodyPr/>
          <a:lstStyle/>
          <a:p>
            <a:fld id="{786ADF1D-169B-7248-9ACA-BACA9850AB05}" type="slidenum">
              <a:rPr lang="es-ES" smtClean="0"/>
              <a:t>8</a:t>
            </a:fld>
            <a:endParaRPr lang="es-ES"/>
          </a:p>
        </p:txBody>
      </p:sp>
    </p:spTree>
    <p:extLst>
      <p:ext uri="{BB962C8B-B14F-4D97-AF65-F5344CB8AC3E}">
        <p14:creationId xmlns:p14="http://schemas.microsoft.com/office/powerpoint/2010/main" val="28243619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dirty="0"/>
              <a:t>* El sector durante 1996-2016 creció a una tasa anual de 3,8%. </a:t>
            </a:r>
          </a:p>
          <a:p>
            <a:r>
              <a:rPr lang="es-CL" dirty="0"/>
              <a:t>* El aporte al crecimiento se explica en 71% por el uso de los factores productivos y en 29% de la productividad total de factores la que fue estimulada por un mejoramiento de los términos de intercambio, un mayor relación del gasto en </a:t>
            </a:r>
            <a:r>
              <a:rPr lang="es-CL" dirty="0" err="1"/>
              <a:t>I+Di</a:t>
            </a:r>
            <a:r>
              <a:rPr lang="es-CL" dirty="0"/>
              <a:t> en el PIB sectorial y las aperturas comerciales son Europa (2002) y Estados Unidos (2004).</a:t>
            </a:r>
          </a:p>
        </p:txBody>
      </p:sp>
      <p:sp>
        <p:nvSpPr>
          <p:cNvPr id="4" name="Marcador de número de diapositiva 3"/>
          <p:cNvSpPr>
            <a:spLocks noGrp="1"/>
          </p:cNvSpPr>
          <p:nvPr>
            <p:ph type="sldNum" sz="quarter" idx="5"/>
          </p:nvPr>
        </p:nvSpPr>
        <p:spPr/>
        <p:txBody>
          <a:bodyPr/>
          <a:lstStyle/>
          <a:p>
            <a:fld id="{786ADF1D-169B-7248-9ACA-BACA9850AB05}" type="slidenum">
              <a:rPr lang="es-ES" smtClean="0"/>
              <a:t>9</a:t>
            </a:fld>
            <a:endParaRPr lang="es-ES"/>
          </a:p>
        </p:txBody>
      </p:sp>
    </p:spTree>
    <p:extLst>
      <p:ext uri="{BB962C8B-B14F-4D97-AF65-F5344CB8AC3E}">
        <p14:creationId xmlns:p14="http://schemas.microsoft.com/office/powerpoint/2010/main" val="190476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786ADF1D-169B-7248-9ACA-BACA9850AB05}" type="slidenum">
              <a:rPr lang="es-ES" smtClean="0"/>
              <a:t>10</a:t>
            </a:fld>
            <a:endParaRPr lang="es-ES"/>
          </a:p>
        </p:txBody>
      </p:sp>
    </p:spTree>
    <p:extLst>
      <p:ext uri="{BB962C8B-B14F-4D97-AF65-F5344CB8AC3E}">
        <p14:creationId xmlns:p14="http://schemas.microsoft.com/office/powerpoint/2010/main" val="682813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786ADF1D-169B-7248-9ACA-BACA9850AB05}" type="slidenum">
              <a:rPr lang="es-ES" smtClean="0"/>
              <a:t>11</a:t>
            </a:fld>
            <a:endParaRPr lang="es-ES"/>
          </a:p>
        </p:txBody>
      </p:sp>
    </p:spTree>
    <p:extLst>
      <p:ext uri="{BB962C8B-B14F-4D97-AF65-F5344CB8AC3E}">
        <p14:creationId xmlns:p14="http://schemas.microsoft.com/office/powerpoint/2010/main" val="37608246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ILLA BASICA">
    <p:bg>
      <p:bgPr>
        <a:solidFill>
          <a:srgbClr val="1D3750"/>
        </a:solidFill>
        <a:effectLst/>
      </p:bgPr>
    </p:bg>
    <p:spTree>
      <p:nvGrpSpPr>
        <p:cNvPr id="1" name=""/>
        <p:cNvGrpSpPr/>
        <p:nvPr/>
      </p:nvGrpSpPr>
      <p:grpSpPr>
        <a:xfrm>
          <a:off x="0" y="0"/>
          <a:ext cx="0" cy="0"/>
          <a:chOff x="0" y="0"/>
          <a:chExt cx="0" cy="0"/>
        </a:xfrm>
      </p:grpSpPr>
      <p:sp>
        <p:nvSpPr>
          <p:cNvPr id="15" name="Marcador de texto 14"/>
          <p:cNvSpPr>
            <a:spLocks noGrp="1"/>
          </p:cNvSpPr>
          <p:nvPr>
            <p:ph type="body" sz="quarter" idx="11" hasCustomPrompt="1"/>
          </p:nvPr>
        </p:nvSpPr>
        <p:spPr>
          <a:xfrm>
            <a:off x="767800" y="5040069"/>
            <a:ext cx="3905023" cy="447148"/>
          </a:xfrm>
          <a:prstGeom prst="rect">
            <a:avLst/>
          </a:prstGeom>
        </p:spPr>
        <p:txBody>
          <a:bodyPr>
            <a:normAutofit/>
          </a:bodyPr>
          <a:lstStyle>
            <a:lvl1pPr marL="0" indent="0">
              <a:buNone/>
              <a:defRPr sz="2400" b="0" i="0" baseline="0">
                <a:solidFill>
                  <a:srgbClr val="FFFFFF"/>
                </a:solidFill>
                <a:latin typeface="Open Sans"/>
                <a:cs typeface="Open Sans"/>
              </a:defRPr>
            </a:lvl1pPr>
          </a:lstStyle>
          <a:p>
            <a:pPr lvl="0"/>
            <a:r>
              <a:rPr lang="es-ES" dirty="0"/>
              <a:t>Cargo Open Sans 24 </a:t>
            </a:r>
            <a:r>
              <a:rPr lang="es-ES" dirty="0" err="1"/>
              <a:t>pts</a:t>
            </a:r>
            <a:endParaRPr lang="es-ES" dirty="0"/>
          </a:p>
        </p:txBody>
      </p:sp>
      <p:sp>
        <p:nvSpPr>
          <p:cNvPr id="16" name="Marcador de texto 12"/>
          <p:cNvSpPr>
            <a:spLocks noGrp="1"/>
          </p:cNvSpPr>
          <p:nvPr>
            <p:ph type="body" sz="quarter" idx="10" hasCustomPrompt="1"/>
          </p:nvPr>
        </p:nvSpPr>
        <p:spPr>
          <a:xfrm>
            <a:off x="767801" y="3592926"/>
            <a:ext cx="5972788" cy="1447142"/>
          </a:xfrm>
          <a:prstGeom prst="rect">
            <a:avLst/>
          </a:prstGeom>
        </p:spPr>
        <p:txBody>
          <a:bodyPr>
            <a:noAutofit/>
          </a:bodyPr>
          <a:lstStyle>
            <a:lvl1pPr marL="0" indent="0">
              <a:buNone/>
              <a:defRPr sz="4700" b="0" i="0" baseline="0">
                <a:solidFill>
                  <a:schemeClr val="bg1"/>
                </a:solidFill>
                <a:latin typeface="Open Sans"/>
                <a:cs typeface="Open Sans"/>
              </a:defRPr>
            </a:lvl1pPr>
          </a:lstStyle>
          <a:p>
            <a:pPr lvl="0"/>
            <a:r>
              <a:rPr lang="es-ES" dirty="0"/>
              <a:t>Nombre Expositor Open Sans 47 </a:t>
            </a:r>
            <a:r>
              <a:rPr lang="es-ES" dirty="0" err="1"/>
              <a:t>pts</a:t>
            </a:r>
            <a:endParaRPr lang="es-ES" dirty="0"/>
          </a:p>
        </p:txBody>
      </p:sp>
      <p:sp>
        <p:nvSpPr>
          <p:cNvPr id="19" name="Marcador de texto 17"/>
          <p:cNvSpPr>
            <a:spLocks noGrp="1"/>
          </p:cNvSpPr>
          <p:nvPr>
            <p:ph type="body" sz="quarter" idx="12" hasCustomPrompt="1"/>
          </p:nvPr>
        </p:nvSpPr>
        <p:spPr>
          <a:xfrm>
            <a:off x="767802" y="5487218"/>
            <a:ext cx="3905022" cy="415202"/>
          </a:xfrm>
          <a:prstGeom prst="rect">
            <a:avLst/>
          </a:prstGeom>
        </p:spPr>
        <p:txBody>
          <a:bodyPr>
            <a:normAutofit/>
          </a:bodyPr>
          <a:lstStyle>
            <a:lvl1pPr marL="0" indent="0">
              <a:buNone/>
              <a:defRPr sz="1700" b="1" i="0">
                <a:solidFill>
                  <a:srgbClr val="B7CF89"/>
                </a:solidFill>
                <a:latin typeface="Open Sans"/>
                <a:cs typeface="Open Sans"/>
              </a:defRPr>
            </a:lvl1pPr>
          </a:lstStyle>
          <a:p>
            <a:pPr lvl="0"/>
            <a:r>
              <a:rPr lang="es-ES" dirty="0"/>
              <a:t>Fecha Open Sans Bold</a:t>
            </a:r>
          </a:p>
        </p:txBody>
      </p:sp>
      <p:pic>
        <p:nvPicPr>
          <p:cNvPr id="20" name="Imagen 19"/>
          <p:cNvPicPr>
            <a:picLocks noChangeAspect="1"/>
          </p:cNvPicPr>
          <p:nvPr userDrawn="1"/>
        </p:nvPicPr>
        <p:blipFill>
          <a:blip r:embed="rId2"/>
          <a:stretch>
            <a:fillRect/>
          </a:stretch>
        </p:blipFill>
        <p:spPr>
          <a:xfrm>
            <a:off x="860305" y="379395"/>
            <a:ext cx="3385721" cy="1661020"/>
          </a:xfrm>
          <a:prstGeom prst="rect">
            <a:avLst/>
          </a:prstGeom>
        </p:spPr>
      </p:pic>
      <p:pic>
        <p:nvPicPr>
          <p:cNvPr id="21" name="Imagen 20">
            <a:extLst>
              <a:ext uri="{FF2B5EF4-FFF2-40B4-BE49-F238E27FC236}">
                <a16:creationId xmlns:a16="http://schemas.microsoft.com/office/drawing/2014/main" id="{D0967478-A2D7-A845-8CC3-026EC86CD366}"/>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5872" t="24375" r="35191" b="56199"/>
          <a:stretch/>
        </p:blipFill>
        <p:spPr>
          <a:xfrm>
            <a:off x="10687674" y="379395"/>
            <a:ext cx="1118315" cy="1076803"/>
          </a:xfrm>
          <a:prstGeom prst="rect">
            <a:avLst/>
          </a:prstGeom>
        </p:spPr>
      </p:pic>
      <p:sp>
        <p:nvSpPr>
          <p:cNvPr id="25" name="Marcador de texto 13"/>
          <p:cNvSpPr>
            <a:spLocks noGrp="1"/>
          </p:cNvSpPr>
          <p:nvPr>
            <p:ph type="body" sz="quarter" idx="14" hasCustomPrompt="1"/>
          </p:nvPr>
        </p:nvSpPr>
        <p:spPr>
          <a:xfrm>
            <a:off x="5877956" y="5755941"/>
            <a:ext cx="6032047" cy="797778"/>
          </a:xfrm>
          <a:prstGeom prst="rect">
            <a:avLst/>
          </a:prstGeom>
        </p:spPr>
        <p:txBody>
          <a:bodyPr>
            <a:normAutofit/>
          </a:bodyPr>
          <a:lstStyle>
            <a:lvl1pPr marL="0" indent="0">
              <a:buNone/>
              <a:defRPr sz="2000" b="0" i="0" baseline="0">
                <a:solidFill>
                  <a:srgbClr val="F2F2F2"/>
                </a:solidFill>
                <a:latin typeface="Open Sans"/>
                <a:cs typeface="Open Sans"/>
              </a:defRPr>
            </a:lvl1pPr>
            <a:lvl2pPr>
              <a:defRPr b="0" i="0">
                <a:solidFill>
                  <a:srgbClr val="F2F2F2"/>
                </a:solidFill>
                <a:latin typeface="Open Sans"/>
                <a:cs typeface="Open Sans"/>
              </a:defRPr>
            </a:lvl2pPr>
            <a:lvl3pPr>
              <a:defRPr b="0" i="0">
                <a:solidFill>
                  <a:srgbClr val="F2F2F2"/>
                </a:solidFill>
                <a:latin typeface="Open Sans"/>
                <a:cs typeface="Open Sans"/>
              </a:defRPr>
            </a:lvl3pPr>
            <a:lvl4pPr>
              <a:defRPr b="0" i="0">
                <a:solidFill>
                  <a:srgbClr val="F2F2F2"/>
                </a:solidFill>
                <a:latin typeface="Open Sans"/>
                <a:cs typeface="Open Sans"/>
              </a:defRPr>
            </a:lvl4pPr>
            <a:lvl5pPr>
              <a:defRPr b="0" i="0">
                <a:solidFill>
                  <a:srgbClr val="F2F2F2"/>
                </a:solidFill>
                <a:latin typeface="Open Sans"/>
                <a:cs typeface="Open Sans"/>
              </a:defRPr>
            </a:lvl5pPr>
          </a:lstStyle>
          <a:p>
            <a:pPr lvl="0"/>
            <a:r>
              <a:rPr lang="es-ES" dirty="0"/>
              <a:t>Opcional: Poner fotografía a corte con opacidad entre 50% y 60% para lograr lectura de los textos</a:t>
            </a:r>
          </a:p>
        </p:txBody>
      </p:sp>
    </p:spTree>
    <p:extLst>
      <p:ext uri="{BB962C8B-B14F-4D97-AF65-F5344CB8AC3E}">
        <p14:creationId xmlns:p14="http://schemas.microsoft.com/office/powerpoint/2010/main" val="36497424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Marcador de texto 2"/>
          <p:cNvSpPr>
            <a:spLocks noGrp="1"/>
          </p:cNvSpPr>
          <p:nvPr>
            <p:ph idx="1" hasCustomPrompt="1"/>
          </p:nvPr>
        </p:nvSpPr>
        <p:spPr>
          <a:xfrm>
            <a:off x="541726" y="2773683"/>
            <a:ext cx="11105374" cy="3375161"/>
          </a:xfrm>
          <a:prstGeom prst="rect">
            <a:avLst/>
          </a:prstGeom>
        </p:spPr>
        <p:txBody>
          <a:bodyPr vert="horz" lIns="91440" tIns="45720" rIns="91440" bIns="45720" rtlCol="0">
            <a:normAutofit/>
          </a:bodyPr>
          <a:lstStyle>
            <a:lvl1pPr marL="0" marR="0" indent="0" algn="l" defTabSz="457063" rtl="0" eaLnBrk="1" fontAlgn="auto" latinLnBrk="0" hangingPunct="1">
              <a:lnSpc>
                <a:spcPct val="100000"/>
              </a:lnSpc>
              <a:spcBef>
                <a:spcPct val="20000"/>
              </a:spcBef>
              <a:spcAft>
                <a:spcPts val="0"/>
              </a:spcAft>
              <a:buClrTx/>
              <a:buSzTx/>
              <a:buFont typeface="Arial"/>
              <a:buNone/>
              <a:tabLst/>
              <a:defRPr sz="1500" baseline="0">
                <a:solidFill>
                  <a:schemeClr val="tx1">
                    <a:lumMod val="75000"/>
                    <a:lumOff val="25000"/>
                  </a:schemeClr>
                </a:solidFill>
                <a:latin typeface="Verdana"/>
                <a:cs typeface="Verdana"/>
              </a:defRPr>
            </a:lvl1pPr>
            <a:lvl2pPr>
              <a:defRPr sz="1799">
                <a:solidFill>
                  <a:schemeClr val="bg1"/>
                </a:solidFill>
                <a:latin typeface="gobCL"/>
                <a:cs typeface="gobCL"/>
              </a:defRPr>
            </a:lvl2pPr>
            <a:lvl3pPr>
              <a:defRPr sz="1799">
                <a:solidFill>
                  <a:schemeClr val="bg1"/>
                </a:solidFill>
                <a:latin typeface="gobCL"/>
                <a:cs typeface="gobCL"/>
              </a:defRPr>
            </a:lvl3pPr>
          </a:lstStyle>
          <a:p>
            <a:pPr lvl="0"/>
            <a:r>
              <a:rPr lang="es-ES_tradnl" dirty="0"/>
              <a:t>Contenido de la </a:t>
            </a:r>
            <a:r>
              <a:rPr lang="es-ES_tradnl" dirty="0" err="1"/>
              <a:t>slide</a:t>
            </a:r>
            <a:r>
              <a:rPr lang="es-ES_tradnl" dirty="0"/>
              <a:t> en una columna de texto. </a:t>
            </a:r>
            <a:r>
              <a:rPr lang="es-ES_tradnl" dirty="0" err="1"/>
              <a:t>Verdana</a:t>
            </a:r>
            <a:r>
              <a:rPr lang="es-ES_tradnl" dirty="0"/>
              <a:t> 15pt.</a:t>
            </a:r>
          </a:p>
          <a:p>
            <a:pPr lvl="0"/>
            <a:endParaRPr lang="es-ES_tradnl" dirty="0"/>
          </a:p>
          <a:p>
            <a:pPr marL="0" marR="0" lvl="0" indent="0" algn="l" defTabSz="457063" rtl="0" eaLnBrk="1" fontAlgn="auto" latinLnBrk="0" hangingPunct="1">
              <a:lnSpc>
                <a:spcPct val="100000"/>
              </a:lnSpc>
              <a:spcBef>
                <a:spcPct val="20000"/>
              </a:spcBef>
              <a:spcAft>
                <a:spcPts val="0"/>
              </a:spcAft>
              <a:buClrTx/>
              <a:buSzTx/>
              <a:buFont typeface="Arial"/>
              <a:buNone/>
              <a:tabLst/>
              <a:defRPr/>
            </a:pPr>
            <a:r>
              <a:rPr lang="es-ES_tradnl" dirty="0"/>
              <a:t>Texto texto texto texto texto texto texto texto texto texto texto texto texto texto texto texto texto texto texto texto texto texto texto texto texto texto texto texto texto texto texto texto texto texto texto texto texto texto texto texto texto texto texto texto texto texto. </a:t>
            </a:r>
          </a:p>
          <a:p>
            <a:pPr marL="0" marR="0" lvl="0" indent="0" algn="l" defTabSz="457063" rtl="0" eaLnBrk="1" fontAlgn="auto" latinLnBrk="0" hangingPunct="1">
              <a:lnSpc>
                <a:spcPct val="100000"/>
              </a:lnSpc>
              <a:spcBef>
                <a:spcPct val="20000"/>
              </a:spcBef>
              <a:spcAft>
                <a:spcPts val="0"/>
              </a:spcAft>
              <a:buClrTx/>
              <a:buSzTx/>
              <a:buFont typeface="Arial"/>
              <a:buNone/>
              <a:tabLst/>
              <a:defRPr/>
            </a:pPr>
            <a:r>
              <a:rPr lang="es-ES_tradnl" dirty="0"/>
              <a:t>  </a:t>
            </a:r>
          </a:p>
        </p:txBody>
      </p:sp>
      <p:sp>
        <p:nvSpPr>
          <p:cNvPr id="8" name="Marcador de contenido 12"/>
          <p:cNvSpPr>
            <a:spLocks noGrp="1"/>
          </p:cNvSpPr>
          <p:nvPr>
            <p:ph sz="quarter" idx="12" hasCustomPrompt="1"/>
          </p:nvPr>
        </p:nvSpPr>
        <p:spPr>
          <a:xfrm>
            <a:off x="541726" y="1066801"/>
            <a:ext cx="11105374" cy="747580"/>
          </a:xfrm>
          <a:prstGeom prst="rect">
            <a:avLst/>
          </a:prstGeom>
        </p:spPr>
        <p:txBody>
          <a:bodyPr vert="horz"/>
          <a:lstStyle>
            <a:lvl1pPr marL="0" marR="0" indent="0" algn="l" defTabSz="457063" rtl="0" eaLnBrk="1" fontAlgn="auto" latinLnBrk="0" hangingPunct="1">
              <a:lnSpc>
                <a:spcPct val="100000"/>
              </a:lnSpc>
              <a:spcBef>
                <a:spcPct val="20000"/>
              </a:spcBef>
              <a:spcAft>
                <a:spcPts val="0"/>
              </a:spcAft>
              <a:buClrTx/>
              <a:buSzTx/>
              <a:buFont typeface="Arial"/>
              <a:buNone/>
              <a:tabLst/>
              <a:defRPr sz="1999" b="1" i="0" spc="0">
                <a:solidFill>
                  <a:schemeClr val="accent1"/>
                </a:solidFill>
                <a:latin typeface="Verdana"/>
              </a:defRPr>
            </a:lvl1pPr>
          </a:lstStyle>
          <a:p>
            <a:pPr lvl="0"/>
            <a:r>
              <a:rPr lang="es-ES" dirty="0"/>
              <a:t>Titulo del capítulo/tema de la </a:t>
            </a:r>
            <a:r>
              <a:rPr lang="es-ES" dirty="0" err="1"/>
              <a:t>diapo</a:t>
            </a:r>
            <a:r>
              <a:rPr lang="es-ES" dirty="0"/>
              <a:t>. en máx. dos líneas. </a:t>
            </a:r>
            <a:r>
              <a:rPr lang="es-ES" dirty="0" err="1"/>
              <a:t>Verdana</a:t>
            </a:r>
            <a:r>
              <a:rPr lang="es-ES" dirty="0"/>
              <a:t> Negrita 20pt:</a:t>
            </a:r>
          </a:p>
          <a:p>
            <a:pPr lvl="0"/>
            <a:endParaRPr lang="es-ES" dirty="0"/>
          </a:p>
        </p:txBody>
      </p:sp>
      <p:sp>
        <p:nvSpPr>
          <p:cNvPr id="9" name="Marcador de contenido 12"/>
          <p:cNvSpPr>
            <a:spLocks noGrp="1"/>
          </p:cNvSpPr>
          <p:nvPr>
            <p:ph sz="quarter" idx="13" hasCustomPrompt="1"/>
          </p:nvPr>
        </p:nvSpPr>
        <p:spPr>
          <a:xfrm>
            <a:off x="541726" y="1966784"/>
            <a:ext cx="11105374" cy="380178"/>
          </a:xfrm>
          <a:prstGeom prst="rect">
            <a:avLst/>
          </a:prstGeom>
        </p:spPr>
        <p:txBody>
          <a:bodyPr vert="horz"/>
          <a:lstStyle>
            <a:lvl1pPr marL="0" marR="0" indent="0" algn="l" defTabSz="457063" rtl="0" eaLnBrk="1" fontAlgn="auto" latinLnBrk="0" hangingPunct="1">
              <a:lnSpc>
                <a:spcPct val="100000"/>
              </a:lnSpc>
              <a:spcBef>
                <a:spcPct val="20000"/>
              </a:spcBef>
              <a:spcAft>
                <a:spcPts val="0"/>
              </a:spcAft>
              <a:buClrTx/>
              <a:buSzTx/>
              <a:buFont typeface="Arial"/>
              <a:buNone/>
              <a:tabLst/>
              <a:defRPr sz="1799" b="0" i="0" spc="0">
                <a:solidFill>
                  <a:schemeClr val="accent1"/>
                </a:solidFill>
                <a:latin typeface="Verdana"/>
              </a:defRPr>
            </a:lvl1pPr>
          </a:lstStyle>
          <a:p>
            <a:pPr lvl="0"/>
            <a:r>
              <a:rPr lang="es-ES" dirty="0"/>
              <a:t>(Línea adicional) Subtema </a:t>
            </a:r>
            <a:r>
              <a:rPr lang="es-ES" dirty="0" err="1"/>
              <a:t>Verdana</a:t>
            </a:r>
            <a:r>
              <a:rPr lang="es-ES" dirty="0"/>
              <a:t> 18pt</a:t>
            </a:r>
          </a:p>
          <a:p>
            <a:pPr lvl="0"/>
            <a:endParaRPr lang="es-ES" dirty="0"/>
          </a:p>
        </p:txBody>
      </p:sp>
      <p:pic>
        <p:nvPicPr>
          <p:cNvPr id="14" name="Picture 13" descr="Complemento-Logo-Gobierno-160x14px.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728" y="0"/>
            <a:ext cx="2708627" cy="177800"/>
          </a:xfrm>
          <a:prstGeom prst="rect">
            <a:avLst/>
          </a:prstGeom>
        </p:spPr>
      </p:pic>
      <p:sp>
        <p:nvSpPr>
          <p:cNvPr id="6" name="Marcador de número de diapositiva 5">
            <a:extLst>
              <a:ext uri="{FF2B5EF4-FFF2-40B4-BE49-F238E27FC236}">
                <a16:creationId xmlns:a16="http://schemas.microsoft.com/office/drawing/2014/main" id="{7249A535-5797-4FE7-AA09-D2B8647B7BAF}"/>
              </a:ext>
            </a:extLst>
          </p:cNvPr>
          <p:cNvSpPr>
            <a:spLocks noGrp="1"/>
          </p:cNvSpPr>
          <p:nvPr>
            <p:ph type="sldNum" sz="quarter" idx="14"/>
          </p:nvPr>
        </p:nvSpPr>
        <p:spPr>
          <a:xfrm>
            <a:off x="8608357" y="6356351"/>
            <a:ext cx="2742486" cy="365125"/>
          </a:xfrm>
        </p:spPr>
        <p:txBody>
          <a:bodyPr/>
          <a:lstStyle/>
          <a:p>
            <a:fld id="{D11359A1-3C4A-46D5-93E0-80E0C6AF95C3}" type="slidenum">
              <a:rPr lang="es-CL" smtClean="0"/>
              <a:t>‹#›</a:t>
            </a:fld>
            <a:endParaRPr lang="es-CL"/>
          </a:p>
        </p:txBody>
      </p:sp>
    </p:spTree>
    <p:extLst>
      <p:ext uri="{BB962C8B-B14F-4D97-AF65-F5344CB8AC3E}">
        <p14:creationId xmlns:p14="http://schemas.microsoft.com/office/powerpoint/2010/main" val="27851780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 LIMPIA">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stretch>
            <a:fillRect/>
          </a:stretch>
        </p:blipFill>
        <p:spPr>
          <a:xfrm>
            <a:off x="576328" y="6717245"/>
            <a:ext cx="1716781" cy="140756"/>
          </a:xfrm>
          <a:prstGeom prst="rect">
            <a:avLst/>
          </a:prstGeom>
        </p:spPr>
      </p:pic>
      <p:pic>
        <p:nvPicPr>
          <p:cNvPr id="9" name="Imagen 8" descr="logoPluma600x300px.png"/>
          <p:cNvPicPr>
            <a:picLocks noChangeAspect="1"/>
          </p:cNvPicPr>
          <p:nvPr userDrawn="1"/>
        </p:nvPicPr>
        <p:blipFill>
          <a:blip r:embed="rId3">
            <a:alphaModFix amt="69000"/>
            <a:extLst>
              <a:ext uri="{28A0092B-C50C-407E-A947-70E740481C1C}">
                <a14:useLocalDpi xmlns:a14="http://schemas.microsoft.com/office/drawing/2010/main" val="0"/>
              </a:ext>
            </a:extLst>
          </a:blip>
          <a:stretch>
            <a:fillRect/>
          </a:stretch>
        </p:blipFill>
        <p:spPr>
          <a:xfrm>
            <a:off x="10263721" y="186267"/>
            <a:ext cx="1716616" cy="858308"/>
          </a:xfrm>
          <a:prstGeom prst="rect">
            <a:avLst/>
          </a:prstGeom>
        </p:spPr>
      </p:pic>
    </p:spTree>
    <p:extLst>
      <p:ext uri="{BB962C8B-B14F-4D97-AF65-F5344CB8AC3E}">
        <p14:creationId xmlns:p14="http://schemas.microsoft.com/office/powerpoint/2010/main" val="16665289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 TIPO">
    <p:spTree>
      <p:nvGrpSpPr>
        <p:cNvPr id="1" name=""/>
        <p:cNvGrpSpPr/>
        <p:nvPr/>
      </p:nvGrpSpPr>
      <p:grpSpPr>
        <a:xfrm>
          <a:off x="0" y="0"/>
          <a:ext cx="0" cy="0"/>
          <a:chOff x="0" y="0"/>
          <a:chExt cx="0" cy="0"/>
        </a:xfrm>
      </p:grpSpPr>
      <p:sp>
        <p:nvSpPr>
          <p:cNvPr id="2" name="Título 1"/>
          <p:cNvSpPr>
            <a:spLocks noGrp="1"/>
          </p:cNvSpPr>
          <p:nvPr>
            <p:ph type="title" hasCustomPrompt="1"/>
          </p:nvPr>
        </p:nvSpPr>
        <p:spPr>
          <a:xfrm>
            <a:off x="471045" y="437459"/>
            <a:ext cx="7553266" cy="1143000"/>
          </a:xfrm>
          <a:prstGeom prst="rect">
            <a:avLst/>
          </a:prstGeom>
        </p:spPr>
        <p:txBody>
          <a:bodyPr>
            <a:normAutofit/>
          </a:bodyPr>
          <a:lstStyle>
            <a:lvl1pPr algn="l">
              <a:lnSpc>
                <a:spcPct val="90000"/>
              </a:lnSpc>
              <a:defRPr sz="4800" b="0" i="0" baseline="0">
                <a:solidFill>
                  <a:srgbClr val="1D3750"/>
                </a:solidFill>
                <a:latin typeface="Open Sans Light"/>
                <a:cs typeface="Open Sans Light"/>
              </a:defRPr>
            </a:lvl1pPr>
          </a:lstStyle>
          <a:p>
            <a:r>
              <a:rPr lang="es-ES_tradnl" dirty="0" err="1"/>
              <a:t>Titulos</a:t>
            </a:r>
            <a:r>
              <a:rPr lang="es-ES_tradnl" dirty="0"/>
              <a:t> máximo dos líneas Open Sans Light 48 </a:t>
            </a:r>
            <a:r>
              <a:rPr lang="es-ES_tradnl" dirty="0" err="1"/>
              <a:t>pts</a:t>
            </a:r>
            <a:endParaRPr lang="es-ES" dirty="0"/>
          </a:p>
        </p:txBody>
      </p:sp>
      <p:sp>
        <p:nvSpPr>
          <p:cNvPr id="9" name="Marcador de texto 8"/>
          <p:cNvSpPr>
            <a:spLocks noGrp="1"/>
          </p:cNvSpPr>
          <p:nvPr>
            <p:ph type="body" sz="quarter" idx="13" hasCustomPrompt="1"/>
          </p:nvPr>
        </p:nvSpPr>
        <p:spPr>
          <a:xfrm>
            <a:off x="471203" y="1599314"/>
            <a:ext cx="4071368" cy="891729"/>
          </a:xfrm>
          <a:prstGeom prst="rect">
            <a:avLst/>
          </a:prstGeom>
        </p:spPr>
        <p:txBody>
          <a:bodyPr>
            <a:normAutofit/>
          </a:bodyPr>
          <a:lstStyle>
            <a:lvl1pPr marL="0" indent="0">
              <a:buNone/>
              <a:defRPr sz="2400" b="1" i="0" baseline="0">
                <a:solidFill>
                  <a:srgbClr val="AAA39E"/>
                </a:solidFill>
                <a:latin typeface="Open Sans"/>
                <a:cs typeface="Open Sans"/>
              </a:defRPr>
            </a:lvl1pPr>
          </a:lstStyle>
          <a:p>
            <a:pPr lvl="0"/>
            <a:r>
              <a:rPr lang="es-ES" dirty="0"/>
              <a:t>Subtítulo máximo dos líneas Open Sans Bold 24</a:t>
            </a:r>
          </a:p>
        </p:txBody>
      </p:sp>
      <p:pic>
        <p:nvPicPr>
          <p:cNvPr id="16" name="Imagen 15"/>
          <p:cNvPicPr>
            <a:picLocks noChangeAspect="1"/>
          </p:cNvPicPr>
          <p:nvPr userDrawn="1"/>
        </p:nvPicPr>
        <p:blipFill>
          <a:blip r:embed="rId2"/>
          <a:stretch>
            <a:fillRect/>
          </a:stretch>
        </p:blipFill>
        <p:spPr>
          <a:xfrm>
            <a:off x="576328" y="6717245"/>
            <a:ext cx="1716781" cy="140756"/>
          </a:xfrm>
          <a:prstGeom prst="rect">
            <a:avLst/>
          </a:prstGeom>
        </p:spPr>
      </p:pic>
      <p:pic>
        <p:nvPicPr>
          <p:cNvPr id="17" name="Imagen 16" descr="logoPluma600x300px.png"/>
          <p:cNvPicPr>
            <a:picLocks noChangeAspect="1"/>
          </p:cNvPicPr>
          <p:nvPr userDrawn="1"/>
        </p:nvPicPr>
        <p:blipFill>
          <a:blip r:embed="rId3">
            <a:alphaModFix amt="69000"/>
            <a:extLst>
              <a:ext uri="{28A0092B-C50C-407E-A947-70E740481C1C}">
                <a14:useLocalDpi xmlns:a14="http://schemas.microsoft.com/office/drawing/2010/main" val="0"/>
              </a:ext>
            </a:extLst>
          </a:blip>
          <a:stretch>
            <a:fillRect/>
          </a:stretch>
        </p:blipFill>
        <p:spPr>
          <a:xfrm>
            <a:off x="10263721" y="186267"/>
            <a:ext cx="1716616" cy="858308"/>
          </a:xfrm>
          <a:prstGeom prst="rect">
            <a:avLst/>
          </a:prstGeom>
        </p:spPr>
      </p:pic>
      <p:sp>
        <p:nvSpPr>
          <p:cNvPr id="20" name="Marcador de texto 19"/>
          <p:cNvSpPr>
            <a:spLocks noGrp="1"/>
          </p:cNvSpPr>
          <p:nvPr>
            <p:ph type="body" sz="quarter" idx="14" hasCustomPrompt="1"/>
          </p:nvPr>
        </p:nvSpPr>
        <p:spPr>
          <a:xfrm>
            <a:off x="471044" y="3460727"/>
            <a:ext cx="4559975" cy="1512887"/>
          </a:xfrm>
          <a:prstGeom prst="rect">
            <a:avLst/>
          </a:prstGeom>
        </p:spPr>
        <p:txBody>
          <a:bodyPr>
            <a:normAutofit/>
          </a:bodyPr>
          <a:lstStyle>
            <a:lvl1pPr marL="0" indent="0">
              <a:buNone/>
              <a:defRPr sz="1900" b="0" i="0" baseline="0">
                <a:solidFill>
                  <a:srgbClr val="1D3750"/>
                </a:solidFill>
                <a:latin typeface="Open Sans"/>
                <a:cs typeface="Open Sans"/>
              </a:defRPr>
            </a:lvl1pPr>
          </a:lstStyle>
          <a:p>
            <a:pPr lvl="0"/>
            <a:r>
              <a:rPr lang="es-ES" dirty="0"/>
              <a:t>Bajada explicativa, no más de 5 líneas.</a:t>
            </a:r>
            <a:br>
              <a:rPr lang="es-ES" dirty="0"/>
            </a:br>
            <a:r>
              <a:rPr lang="es-ES" dirty="0"/>
              <a:t>Destacar palabras claves en Bold </a:t>
            </a:r>
            <a:r>
              <a:rPr lang="es-ES" dirty="0" err="1"/>
              <a:t>Lorem</a:t>
            </a:r>
            <a:r>
              <a:rPr lang="es-ES" dirty="0"/>
              <a:t> </a:t>
            </a:r>
            <a:r>
              <a:rPr lang="es-ES" dirty="0" err="1"/>
              <a:t>ipsum</a:t>
            </a:r>
            <a:r>
              <a:rPr lang="es-ES" dirty="0"/>
              <a:t> dolor </a:t>
            </a:r>
            <a:r>
              <a:rPr lang="es-ES" dirty="0" err="1"/>
              <a:t>sit</a:t>
            </a:r>
            <a:r>
              <a:rPr lang="es-ES" dirty="0"/>
              <a:t> </a:t>
            </a:r>
            <a:r>
              <a:rPr lang="es-ES" dirty="0" err="1"/>
              <a:t>amet</a:t>
            </a:r>
            <a:r>
              <a:rPr lang="es-ES" dirty="0"/>
              <a:t>, </a:t>
            </a:r>
            <a:r>
              <a:rPr lang="es-ES" dirty="0" err="1"/>
              <a:t>consectetuer</a:t>
            </a:r>
            <a:r>
              <a:rPr lang="es-ES" dirty="0"/>
              <a:t> </a:t>
            </a:r>
            <a:r>
              <a:rPr lang="es-ES" dirty="0" err="1"/>
              <a:t>adipiscing</a:t>
            </a:r>
            <a:r>
              <a:rPr lang="es-ES" dirty="0"/>
              <a:t> </a:t>
            </a:r>
            <a:r>
              <a:rPr lang="es-ES" dirty="0" err="1"/>
              <a:t>elit</a:t>
            </a:r>
            <a:r>
              <a:rPr lang="es-ES" dirty="0"/>
              <a:t>. </a:t>
            </a:r>
            <a:r>
              <a:rPr lang="es-ES" dirty="0" err="1"/>
              <a:t>Aenean</a:t>
            </a:r>
            <a:r>
              <a:rPr lang="es-ES" dirty="0"/>
              <a:t> </a:t>
            </a:r>
            <a:r>
              <a:rPr lang="es-ES" dirty="0" err="1"/>
              <a:t>commodo</a:t>
            </a:r>
            <a:r>
              <a:rPr lang="es-ES" dirty="0"/>
              <a:t> </a:t>
            </a:r>
            <a:r>
              <a:rPr lang="es-ES" dirty="0" err="1"/>
              <a:t>ligula</a:t>
            </a:r>
            <a:r>
              <a:rPr lang="es-ES" dirty="0"/>
              <a:t> </a:t>
            </a:r>
            <a:r>
              <a:rPr lang="es-ES" dirty="0" err="1"/>
              <a:t>eget</a:t>
            </a:r>
            <a:r>
              <a:rPr lang="es-ES" dirty="0"/>
              <a:t> dolor</a:t>
            </a:r>
          </a:p>
        </p:txBody>
      </p:sp>
    </p:spTree>
    <p:extLst>
      <p:ext uri="{BB962C8B-B14F-4D97-AF65-F5344CB8AC3E}">
        <p14:creationId xmlns:p14="http://schemas.microsoft.com/office/powerpoint/2010/main" val="2111476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CEPTO CLAVE">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a:stretch>
            <a:fillRect/>
          </a:stretch>
        </p:blipFill>
        <p:spPr>
          <a:xfrm>
            <a:off x="576328" y="6717245"/>
            <a:ext cx="1716781" cy="140756"/>
          </a:xfrm>
          <a:prstGeom prst="rect">
            <a:avLst/>
          </a:prstGeom>
        </p:spPr>
      </p:pic>
      <p:pic>
        <p:nvPicPr>
          <p:cNvPr id="9" name="Imagen 8" descr="logoPluma600x300px.png"/>
          <p:cNvPicPr>
            <a:picLocks noChangeAspect="1"/>
          </p:cNvPicPr>
          <p:nvPr userDrawn="1"/>
        </p:nvPicPr>
        <p:blipFill>
          <a:blip r:embed="rId3">
            <a:alphaModFix amt="69000"/>
            <a:extLst>
              <a:ext uri="{28A0092B-C50C-407E-A947-70E740481C1C}">
                <a14:useLocalDpi xmlns:a14="http://schemas.microsoft.com/office/drawing/2010/main" val="0"/>
              </a:ext>
            </a:extLst>
          </a:blip>
          <a:stretch>
            <a:fillRect/>
          </a:stretch>
        </p:blipFill>
        <p:spPr>
          <a:xfrm>
            <a:off x="10263721" y="186267"/>
            <a:ext cx="1716616" cy="858308"/>
          </a:xfrm>
          <a:prstGeom prst="rect">
            <a:avLst/>
          </a:prstGeom>
        </p:spPr>
      </p:pic>
      <p:sp>
        <p:nvSpPr>
          <p:cNvPr id="12" name="Marcador de texto 10"/>
          <p:cNvSpPr>
            <a:spLocks noGrp="1"/>
          </p:cNvSpPr>
          <p:nvPr>
            <p:ph type="body" sz="quarter" idx="10" hasCustomPrompt="1"/>
          </p:nvPr>
        </p:nvSpPr>
        <p:spPr>
          <a:xfrm>
            <a:off x="1075970" y="2978944"/>
            <a:ext cx="10036884" cy="900113"/>
          </a:xfrm>
          <a:prstGeom prst="rect">
            <a:avLst/>
          </a:prstGeom>
        </p:spPr>
        <p:txBody>
          <a:bodyPr>
            <a:normAutofit/>
          </a:bodyPr>
          <a:lstStyle>
            <a:lvl1pPr marL="0" indent="0" algn="ctr">
              <a:buNone/>
              <a:defRPr sz="3200" b="0" i="0" baseline="0">
                <a:solidFill>
                  <a:srgbClr val="1D3750"/>
                </a:solidFill>
                <a:latin typeface="Open Sans Light"/>
                <a:cs typeface="Open Sans Light"/>
              </a:defRPr>
            </a:lvl1pPr>
          </a:lstStyle>
          <a:p>
            <a:pPr lvl="0"/>
            <a:r>
              <a:rPr lang="es-ES" dirty="0"/>
              <a:t>Concepto clave Open Sans Light 32 </a:t>
            </a:r>
            <a:r>
              <a:rPr lang="es-ES" dirty="0" err="1"/>
              <a:t>pts</a:t>
            </a:r>
            <a:r>
              <a:rPr lang="es-ES" dirty="0"/>
              <a:t/>
            </a:r>
            <a:br>
              <a:rPr lang="es-ES" dirty="0"/>
            </a:br>
            <a:r>
              <a:rPr lang="es-ES" dirty="0"/>
              <a:t>para destacar palabras en Open Sans Bold 32 </a:t>
            </a:r>
            <a:r>
              <a:rPr lang="es-ES" dirty="0" err="1"/>
              <a:t>pts</a:t>
            </a:r>
            <a:endParaRPr lang="es-ES" dirty="0"/>
          </a:p>
        </p:txBody>
      </p:sp>
    </p:spTree>
    <p:extLst>
      <p:ext uri="{BB962C8B-B14F-4D97-AF65-F5344CB8AC3E}">
        <p14:creationId xmlns:p14="http://schemas.microsoft.com/office/powerpoint/2010/main" val="32967171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ORTADA TEMA">
    <p:bg>
      <p:bgPr>
        <a:solidFill>
          <a:srgbClr val="1D3750"/>
        </a:solidFill>
        <a:effectLst/>
      </p:bgPr>
    </p:bg>
    <p:spTree>
      <p:nvGrpSpPr>
        <p:cNvPr id="1" name=""/>
        <p:cNvGrpSpPr/>
        <p:nvPr/>
      </p:nvGrpSpPr>
      <p:grpSpPr>
        <a:xfrm>
          <a:off x="0" y="0"/>
          <a:ext cx="0" cy="0"/>
          <a:chOff x="0" y="0"/>
          <a:chExt cx="0" cy="0"/>
        </a:xfrm>
      </p:grpSpPr>
      <p:pic>
        <p:nvPicPr>
          <p:cNvPr id="9" name="Imagen 8"/>
          <p:cNvPicPr>
            <a:picLocks noChangeAspect="1"/>
          </p:cNvPicPr>
          <p:nvPr userDrawn="1"/>
        </p:nvPicPr>
        <p:blipFill>
          <a:blip r:embed="rId2"/>
          <a:stretch>
            <a:fillRect/>
          </a:stretch>
        </p:blipFill>
        <p:spPr>
          <a:xfrm>
            <a:off x="576328" y="6717245"/>
            <a:ext cx="1716781" cy="140756"/>
          </a:xfrm>
          <a:prstGeom prst="rect">
            <a:avLst/>
          </a:prstGeom>
        </p:spPr>
      </p:pic>
      <p:sp>
        <p:nvSpPr>
          <p:cNvPr id="12" name="Marcador de texto 10"/>
          <p:cNvSpPr>
            <a:spLocks noGrp="1"/>
          </p:cNvSpPr>
          <p:nvPr>
            <p:ph type="body" sz="quarter" idx="10" hasCustomPrompt="1"/>
          </p:nvPr>
        </p:nvSpPr>
        <p:spPr>
          <a:xfrm>
            <a:off x="1283493" y="2688461"/>
            <a:ext cx="9621838" cy="1390317"/>
          </a:xfrm>
          <a:prstGeom prst="rect">
            <a:avLst/>
          </a:prstGeom>
        </p:spPr>
        <p:txBody>
          <a:bodyPr>
            <a:noAutofit/>
          </a:bodyPr>
          <a:lstStyle>
            <a:lvl1pPr marL="0" indent="0" algn="ctr">
              <a:buNone/>
              <a:defRPr sz="7200" b="0" i="0" baseline="0">
                <a:solidFill>
                  <a:schemeClr val="bg1">
                    <a:lumMod val="95000"/>
                  </a:schemeClr>
                </a:solidFill>
                <a:latin typeface="Open Sans Light"/>
                <a:cs typeface="Open Sans Light"/>
              </a:defRPr>
            </a:lvl1pPr>
          </a:lstStyle>
          <a:p>
            <a:pPr lvl="0"/>
            <a:r>
              <a:rPr lang="es-ES" dirty="0"/>
              <a:t>Titulo de Tema Open Sans Light 72 </a:t>
            </a:r>
            <a:r>
              <a:rPr lang="es-ES" dirty="0" err="1"/>
              <a:t>pts</a:t>
            </a:r>
            <a:r>
              <a:rPr lang="es-ES" dirty="0"/>
              <a:t> destacar palabras en </a:t>
            </a:r>
            <a:r>
              <a:rPr lang="es-ES" dirty="0" err="1"/>
              <a:t>bold</a:t>
            </a:r>
            <a:endParaRPr lang="es-ES" dirty="0"/>
          </a:p>
        </p:txBody>
      </p:sp>
      <p:sp>
        <p:nvSpPr>
          <p:cNvPr id="14" name="Marcador de texto 13"/>
          <p:cNvSpPr>
            <a:spLocks noGrp="1"/>
          </p:cNvSpPr>
          <p:nvPr>
            <p:ph type="body" sz="quarter" idx="11" hasCustomPrompt="1"/>
          </p:nvPr>
        </p:nvSpPr>
        <p:spPr>
          <a:xfrm>
            <a:off x="268940" y="285010"/>
            <a:ext cx="5478471" cy="797778"/>
          </a:xfrm>
          <a:prstGeom prst="rect">
            <a:avLst/>
          </a:prstGeom>
        </p:spPr>
        <p:txBody>
          <a:bodyPr>
            <a:normAutofit/>
          </a:bodyPr>
          <a:lstStyle>
            <a:lvl1pPr marL="0" indent="0">
              <a:buNone/>
              <a:defRPr sz="2000" b="0" i="0" baseline="0">
                <a:solidFill>
                  <a:srgbClr val="F2F2F2"/>
                </a:solidFill>
                <a:latin typeface="Open Sans"/>
                <a:cs typeface="Open Sans"/>
              </a:defRPr>
            </a:lvl1pPr>
            <a:lvl2pPr>
              <a:defRPr b="0" i="0">
                <a:solidFill>
                  <a:srgbClr val="F2F2F2"/>
                </a:solidFill>
                <a:latin typeface="Open Sans"/>
                <a:cs typeface="Open Sans"/>
              </a:defRPr>
            </a:lvl2pPr>
            <a:lvl3pPr>
              <a:defRPr b="0" i="0">
                <a:solidFill>
                  <a:srgbClr val="F2F2F2"/>
                </a:solidFill>
                <a:latin typeface="Open Sans"/>
                <a:cs typeface="Open Sans"/>
              </a:defRPr>
            </a:lvl3pPr>
            <a:lvl4pPr>
              <a:defRPr b="0" i="0">
                <a:solidFill>
                  <a:srgbClr val="F2F2F2"/>
                </a:solidFill>
                <a:latin typeface="Open Sans"/>
                <a:cs typeface="Open Sans"/>
              </a:defRPr>
            </a:lvl4pPr>
            <a:lvl5pPr>
              <a:defRPr b="0" i="0">
                <a:solidFill>
                  <a:srgbClr val="F2F2F2"/>
                </a:solidFill>
                <a:latin typeface="Open Sans"/>
                <a:cs typeface="Open Sans"/>
              </a:defRPr>
            </a:lvl5pPr>
          </a:lstStyle>
          <a:p>
            <a:pPr lvl="0"/>
            <a:r>
              <a:rPr lang="es-ES" dirty="0"/>
              <a:t>Poner fotografía a corte con opacidad entre 50% y 60% para lograr lectura del titulo</a:t>
            </a:r>
          </a:p>
        </p:txBody>
      </p:sp>
    </p:spTree>
    <p:extLst>
      <p:ext uri="{BB962C8B-B14F-4D97-AF65-F5344CB8AC3E}">
        <p14:creationId xmlns:p14="http://schemas.microsoft.com/office/powerpoint/2010/main" val="1106393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ÍNDICE">
    <p:spTree>
      <p:nvGrpSpPr>
        <p:cNvPr id="1" name=""/>
        <p:cNvGrpSpPr/>
        <p:nvPr/>
      </p:nvGrpSpPr>
      <p:grpSpPr>
        <a:xfrm>
          <a:off x="0" y="0"/>
          <a:ext cx="0" cy="0"/>
          <a:chOff x="0" y="0"/>
          <a:chExt cx="0" cy="0"/>
        </a:xfrm>
      </p:grpSpPr>
      <p:pic>
        <p:nvPicPr>
          <p:cNvPr id="12" name="Imagen 11"/>
          <p:cNvPicPr>
            <a:picLocks noChangeAspect="1"/>
          </p:cNvPicPr>
          <p:nvPr userDrawn="1"/>
        </p:nvPicPr>
        <p:blipFill>
          <a:blip r:embed="rId2"/>
          <a:stretch>
            <a:fillRect/>
          </a:stretch>
        </p:blipFill>
        <p:spPr>
          <a:xfrm>
            <a:off x="6684145" y="6717245"/>
            <a:ext cx="1716781" cy="140756"/>
          </a:xfrm>
          <a:prstGeom prst="rect">
            <a:avLst/>
          </a:prstGeom>
        </p:spPr>
      </p:pic>
      <p:sp>
        <p:nvSpPr>
          <p:cNvPr id="13" name="Rectángulo 12"/>
          <p:cNvSpPr/>
          <p:nvPr userDrawn="1"/>
        </p:nvSpPr>
        <p:spPr>
          <a:xfrm>
            <a:off x="6684144" y="1716135"/>
            <a:ext cx="479251" cy="60959"/>
          </a:xfrm>
          <a:prstGeom prst="rect">
            <a:avLst/>
          </a:prstGeom>
          <a:solidFill>
            <a:srgbClr val="AAA39E"/>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s-ES" dirty="0"/>
          </a:p>
        </p:txBody>
      </p:sp>
      <p:sp>
        <p:nvSpPr>
          <p:cNvPr id="16" name="Marcador de posición de imagen 14"/>
          <p:cNvSpPr>
            <a:spLocks noGrp="1"/>
          </p:cNvSpPr>
          <p:nvPr>
            <p:ph type="pic" sz="quarter" idx="10" hasCustomPrompt="1"/>
          </p:nvPr>
        </p:nvSpPr>
        <p:spPr>
          <a:xfrm>
            <a:off x="0" y="0"/>
            <a:ext cx="5699125" cy="6858000"/>
          </a:xfrm>
          <a:prstGeom prst="rect">
            <a:avLst/>
          </a:prstGeom>
        </p:spPr>
        <p:txBody>
          <a:bodyPr/>
          <a:lstStyle>
            <a:lvl1pPr marL="0" indent="0">
              <a:buNone/>
              <a:defRPr/>
            </a:lvl1pPr>
          </a:lstStyle>
          <a:p>
            <a:r>
              <a:rPr lang="es-ES" dirty="0"/>
              <a:t>IMAGEN</a:t>
            </a:r>
          </a:p>
        </p:txBody>
      </p:sp>
      <p:sp>
        <p:nvSpPr>
          <p:cNvPr id="19" name="Marcador de texto 17"/>
          <p:cNvSpPr>
            <a:spLocks noGrp="1"/>
          </p:cNvSpPr>
          <p:nvPr>
            <p:ph type="body" sz="quarter" idx="11" hasCustomPrompt="1"/>
          </p:nvPr>
        </p:nvSpPr>
        <p:spPr>
          <a:xfrm>
            <a:off x="6521287" y="805593"/>
            <a:ext cx="3418641" cy="691405"/>
          </a:xfrm>
          <a:prstGeom prst="rect">
            <a:avLst/>
          </a:prstGeom>
        </p:spPr>
        <p:txBody>
          <a:bodyPr/>
          <a:lstStyle>
            <a:lvl1pPr marL="0" indent="0">
              <a:buNone/>
              <a:defRPr b="1" i="0">
                <a:solidFill>
                  <a:srgbClr val="AAA39E"/>
                </a:solidFill>
                <a:latin typeface="Open Sans"/>
                <a:cs typeface="Open Sans"/>
              </a:defRPr>
            </a:lvl1pPr>
          </a:lstStyle>
          <a:p>
            <a:pPr lvl="0"/>
            <a:r>
              <a:rPr lang="es-ES" dirty="0"/>
              <a:t>Í N D I C E</a:t>
            </a:r>
          </a:p>
        </p:txBody>
      </p:sp>
      <p:sp>
        <p:nvSpPr>
          <p:cNvPr id="23" name="Marcador de texto 20"/>
          <p:cNvSpPr>
            <a:spLocks noGrp="1"/>
          </p:cNvSpPr>
          <p:nvPr>
            <p:ph type="body" sz="quarter" idx="12" hasCustomPrompt="1"/>
          </p:nvPr>
        </p:nvSpPr>
        <p:spPr>
          <a:xfrm>
            <a:off x="6522473" y="2751379"/>
            <a:ext cx="4535488" cy="2491597"/>
          </a:xfrm>
          <a:prstGeom prst="rect">
            <a:avLst/>
          </a:prstGeom>
        </p:spPr>
        <p:txBody>
          <a:bodyPr/>
          <a:lstStyle>
            <a:lvl1pPr marL="0" indent="0">
              <a:lnSpc>
                <a:spcPct val="110000"/>
              </a:lnSpc>
              <a:buNone/>
              <a:defRPr sz="2700" b="0" i="0" baseline="0">
                <a:solidFill>
                  <a:srgbClr val="1D3750"/>
                </a:solidFill>
                <a:latin typeface="Open Sans"/>
                <a:cs typeface="Open Sans"/>
              </a:defRPr>
            </a:lvl1pPr>
          </a:lstStyle>
          <a:p>
            <a:pPr lvl="0"/>
            <a:r>
              <a:rPr lang="es-ES" dirty="0"/>
              <a:t>I   Tema uno</a:t>
            </a:r>
          </a:p>
          <a:p>
            <a:pPr lvl="0"/>
            <a:r>
              <a:rPr lang="es-ES" dirty="0"/>
              <a:t>II  Tema dos</a:t>
            </a:r>
          </a:p>
          <a:p>
            <a:pPr lvl="0"/>
            <a:r>
              <a:rPr lang="es-ES" dirty="0"/>
              <a:t>III Tema tres</a:t>
            </a:r>
          </a:p>
          <a:p>
            <a:pPr lvl="0"/>
            <a:r>
              <a:rPr lang="es-ES" dirty="0"/>
              <a:t>IV Tema cuatro</a:t>
            </a:r>
          </a:p>
        </p:txBody>
      </p:sp>
    </p:spTree>
    <p:extLst>
      <p:ext uri="{BB962C8B-B14F-4D97-AF65-F5344CB8AC3E}">
        <p14:creationId xmlns:p14="http://schemas.microsoft.com/office/powerpoint/2010/main" val="15338148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3583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ALETA DE COLORES">
    <p:spTree>
      <p:nvGrpSpPr>
        <p:cNvPr id="1" name=""/>
        <p:cNvGrpSpPr/>
        <p:nvPr/>
      </p:nvGrpSpPr>
      <p:grpSpPr>
        <a:xfrm>
          <a:off x="0" y="0"/>
          <a:ext cx="0" cy="0"/>
          <a:chOff x="0" y="0"/>
          <a:chExt cx="0" cy="0"/>
        </a:xfrm>
      </p:grpSpPr>
      <p:sp>
        <p:nvSpPr>
          <p:cNvPr id="10" name="Título 1"/>
          <p:cNvSpPr>
            <a:spLocks noGrp="1"/>
          </p:cNvSpPr>
          <p:nvPr>
            <p:ph type="title" hasCustomPrompt="1"/>
          </p:nvPr>
        </p:nvSpPr>
        <p:spPr>
          <a:xfrm>
            <a:off x="471045" y="437458"/>
            <a:ext cx="7336095" cy="1557151"/>
          </a:xfrm>
          <a:prstGeom prst="rect">
            <a:avLst/>
          </a:prstGeom>
        </p:spPr>
        <p:txBody>
          <a:bodyPr>
            <a:normAutofit/>
          </a:bodyPr>
          <a:lstStyle>
            <a:lvl1pPr algn="l">
              <a:lnSpc>
                <a:spcPct val="90000"/>
              </a:lnSpc>
              <a:defRPr sz="4800" b="0" i="0" baseline="0">
                <a:solidFill>
                  <a:srgbClr val="1D3750"/>
                </a:solidFill>
                <a:latin typeface="Open Sans Light"/>
                <a:cs typeface="Open Sans Light"/>
              </a:defRPr>
            </a:lvl1pPr>
          </a:lstStyle>
          <a:p>
            <a:r>
              <a:rPr lang="es-ES_tradnl" dirty="0"/>
              <a:t>Paleta de colores</a:t>
            </a:r>
            <a:br>
              <a:rPr lang="es-ES_tradnl" dirty="0"/>
            </a:br>
            <a:r>
              <a:rPr lang="es-ES_tradnl" dirty="0"/>
              <a:t>para uso libre</a:t>
            </a:r>
            <a:endParaRPr lang="es-ES" dirty="0"/>
          </a:p>
        </p:txBody>
      </p:sp>
      <p:sp>
        <p:nvSpPr>
          <p:cNvPr id="11" name="Rectángulo 10"/>
          <p:cNvSpPr/>
          <p:nvPr userDrawn="1"/>
        </p:nvSpPr>
        <p:spPr>
          <a:xfrm>
            <a:off x="2857248" y="2222566"/>
            <a:ext cx="1237473" cy="1237473"/>
          </a:xfrm>
          <a:prstGeom prst="rect">
            <a:avLst/>
          </a:prstGeom>
          <a:solidFill>
            <a:srgbClr val="1D37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userDrawn="1"/>
        </p:nvSpPr>
        <p:spPr>
          <a:xfrm>
            <a:off x="4094721" y="2222566"/>
            <a:ext cx="1237473" cy="1237473"/>
          </a:xfrm>
          <a:prstGeom prst="rect">
            <a:avLst/>
          </a:prstGeom>
          <a:solidFill>
            <a:srgbClr val="1583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3" name="Rectángulo 12"/>
          <p:cNvSpPr/>
          <p:nvPr userDrawn="1"/>
        </p:nvSpPr>
        <p:spPr>
          <a:xfrm>
            <a:off x="5332194" y="2222566"/>
            <a:ext cx="1237473" cy="1237473"/>
          </a:xfrm>
          <a:prstGeom prst="rect">
            <a:avLst/>
          </a:prstGeom>
          <a:solidFill>
            <a:srgbClr val="32EC9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userDrawn="1"/>
        </p:nvSpPr>
        <p:spPr>
          <a:xfrm>
            <a:off x="6569667" y="2222566"/>
            <a:ext cx="1237473" cy="1237473"/>
          </a:xfrm>
          <a:prstGeom prst="rect">
            <a:avLst/>
          </a:prstGeom>
          <a:solidFill>
            <a:srgbClr val="6EFFD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Rectángulo 14"/>
          <p:cNvSpPr/>
          <p:nvPr userDrawn="1"/>
        </p:nvSpPr>
        <p:spPr>
          <a:xfrm>
            <a:off x="7807140" y="2222566"/>
            <a:ext cx="1237473" cy="1237473"/>
          </a:xfrm>
          <a:prstGeom prst="rect">
            <a:avLst/>
          </a:prstGeom>
          <a:solidFill>
            <a:srgbClr val="B7CF8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6" name="Rectángulo 15"/>
          <p:cNvSpPr/>
          <p:nvPr userDrawn="1"/>
        </p:nvSpPr>
        <p:spPr>
          <a:xfrm>
            <a:off x="2857248" y="3460039"/>
            <a:ext cx="1237473" cy="1237473"/>
          </a:xfrm>
          <a:prstGeom prst="rect">
            <a:avLst/>
          </a:prstGeom>
          <a:solidFill>
            <a:srgbClr val="72216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7" name="Rectángulo 16"/>
          <p:cNvSpPr/>
          <p:nvPr userDrawn="1"/>
        </p:nvSpPr>
        <p:spPr>
          <a:xfrm>
            <a:off x="4094721" y="3460039"/>
            <a:ext cx="1237473" cy="1237473"/>
          </a:xfrm>
          <a:prstGeom prst="rect">
            <a:avLst/>
          </a:prstGeom>
          <a:solidFill>
            <a:srgbClr val="CD2A6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8" name="Rectángulo 17"/>
          <p:cNvSpPr/>
          <p:nvPr userDrawn="1"/>
        </p:nvSpPr>
        <p:spPr>
          <a:xfrm>
            <a:off x="5332194" y="3460039"/>
            <a:ext cx="1237473" cy="1237473"/>
          </a:xfrm>
          <a:prstGeom prst="rect">
            <a:avLst/>
          </a:prstGeom>
          <a:solidFill>
            <a:srgbClr val="DD3A5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9" name="Rectángulo 18"/>
          <p:cNvSpPr/>
          <p:nvPr userDrawn="1"/>
        </p:nvSpPr>
        <p:spPr>
          <a:xfrm>
            <a:off x="6569667" y="3460039"/>
            <a:ext cx="1237473" cy="1237473"/>
          </a:xfrm>
          <a:prstGeom prst="rect">
            <a:avLst/>
          </a:prstGeom>
          <a:solidFill>
            <a:srgbClr val="EC694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20" name="Rectángulo 19"/>
          <p:cNvSpPr/>
          <p:nvPr userDrawn="1"/>
        </p:nvSpPr>
        <p:spPr>
          <a:xfrm>
            <a:off x="7807140" y="3460039"/>
            <a:ext cx="1237473" cy="1237473"/>
          </a:xfrm>
          <a:prstGeom prst="rect">
            <a:avLst/>
          </a:prstGeom>
          <a:solidFill>
            <a:srgbClr val="FDA6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21" name="Rectángulo 20"/>
          <p:cNvSpPr/>
          <p:nvPr userDrawn="1"/>
        </p:nvSpPr>
        <p:spPr>
          <a:xfrm>
            <a:off x="2857248" y="4697512"/>
            <a:ext cx="3093717" cy="1237473"/>
          </a:xfrm>
          <a:prstGeom prst="rect">
            <a:avLst/>
          </a:prstGeom>
          <a:solidFill>
            <a:srgbClr val="AAA39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22" name="Rectángulo 21"/>
          <p:cNvSpPr/>
          <p:nvPr userDrawn="1"/>
        </p:nvSpPr>
        <p:spPr>
          <a:xfrm>
            <a:off x="5950896" y="4697512"/>
            <a:ext cx="3093717" cy="1237473"/>
          </a:xfrm>
          <a:prstGeom prst="rect">
            <a:avLst/>
          </a:prstGeom>
          <a:solidFill>
            <a:srgbClr val="D0C8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2213069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INAL">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a:stretch>
            <a:fillRect/>
          </a:stretch>
        </p:blipFill>
        <p:spPr>
          <a:xfrm>
            <a:off x="4055854" y="2429690"/>
            <a:ext cx="4073867" cy="1998621"/>
          </a:xfrm>
          <a:prstGeom prst="rect">
            <a:avLst/>
          </a:prstGeom>
        </p:spPr>
      </p:pic>
    </p:spTree>
    <p:extLst>
      <p:ext uri="{BB962C8B-B14F-4D97-AF65-F5344CB8AC3E}">
        <p14:creationId xmlns:p14="http://schemas.microsoft.com/office/powerpoint/2010/main" val="40799801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32431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4" r:id="rId6"/>
    <p:sldLayoutId id="2147483655" r:id="rId7"/>
    <p:sldLayoutId id="2147483661" r:id="rId8"/>
    <p:sldLayoutId id="2147483656" r:id="rId9"/>
    <p:sldLayoutId id="2147483662" r:id="rId10"/>
  </p:sldLayoutIdLst>
  <p:txStyles>
    <p:titleStyle>
      <a:lvl1pPr algn="ctr" defTabSz="609493" rtl="0" eaLnBrk="1" latinLnBrk="0" hangingPunct="1">
        <a:spcBef>
          <a:spcPct val="0"/>
        </a:spcBef>
        <a:buNone/>
        <a:defRPr sz="5900" kern="1200">
          <a:solidFill>
            <a:schemeClr val="tx1"/>
          </a:solidFill>
          <a:latin typeface="+mj-lt"/>
          <a:ea typeface="+mj-ea"/>
          <a:cs typeface="+mj-cs"/>
        </a:defRPr>
      </a:lvl1pPr>
    </p:titleStyle>
    <p:bodyStyle>
      <a:lvl1pPr marL="457120" indent="-457120" algn="l" defTabSz="609493" rtl="0" eaLnBrk="1" latinLnBrk="0" hangingPunct="1">
        <a:spcBef>
          <a:spcPct val="20000"/>
        </a:spcBef>
        <a:buFont typeface="Arial"/>
        <a:buChar char="•"/>
        <a:defRPr sz="4300" kern="1200">
          <a:solidFill>
            <a:schemeClr val="tx1"/>
          </a:solidFill>
          <a:latin typeface="+mn-lt"/>
          <a:ea typeface="+mn-ea"/>
          <a:cs typeface="+mn-cs"/>
        </a:defRPr>
      </a:lvl1pPr>
      <a:lvl2pPr marL="990427" indent="-380933" algn="l" defTabSz="609493" rtl="0" eaLnBrk="1" latinLnBrk="0" hangingPunct="1">
        <a:spcBef>
          <a:spcPct val="20000"/>
        </a:spcBef>
        <a:buFont typeface="Arial"/>
        <a:buChar char="–"/>
        <a:defRPr sz="3700" kern="1200">
          <a:solidFill>
            <a:schemeClr val="tx1"/>
          </a:solidFill>
          <a:latin typeface="+mn-lt"/>
          <a:ea typeface="+mn-ea"/>
          <a:cs typeface="+mn-cs"/>
        </a:defRPr>
      </a:lvl2pPr>
      <a:lvl3pPr marL="1523733" indent="-304747" algn="l" defTabSz="609493" rtl="0" eaLnBrk="1" latinLnBrk="0" hangingPunct="1">
        <a:spcBef>
          <a:spcPct val="20000"/>
        </a:spcBef>
        <a:buFont typeface="Arial"/>
        <a:buChar char="•"/>
        <a:defRPr sz="3200" kern="1200">
          <a:solidFill>
            <a:schemeClr val="tx1"/>
          </a:solidFill>
          <a:latin typeface="+mn-lt"/>
          <a:ea typeface="+mn-ea"/>
          <a:cs typeface="+mn-cs"/>
        </a:defRPr>
      </a:lvl3pPr>
      <a:lvl4pPr marL="2133227" indent="-304747" algn="l" defTabSz="609493" rtl="0" eaLnBrk="1" latinLnBrk="0" hangingPunct="1">
        <a:spcBef>
          <a:spcPct val="20000"/>
        </a:spcBef>
        <a:buFont typeface="Arial"/>
        <a:buChar char="–"/>
        <a:defRPr sz="2700" kern="1200">
          <a:solidFill>
            <a:schemeClr val="tx1"/>
          </a:solidFill>
          <a:latin typeface="+mn-lt"/>
          <a:ea typeface="+mn-ea"/>
          <a:cs typeface="+mn-cs"/>
        </a:defRPr>
      </a:lvl4pPr>
      <a:lvl5pPr marL="2742720" indent="-304747" algn="l" defTabSz="609493" rtl="0" eaLnBrk="1" latinLnBrk="0" hangingPunct="1">
        <a:spcBef>
          <a:spcPct val="20000"/>
        </a:spcBef>
        <a:buFont typeface="Arial"/>
        <a:buChar char="»"/>
        <a:defRPr sz="2700" kern="1200">
          <a:solidFill>
            <a:schemeClr val="tx1"/>
          </a:solidFill>
          <a:latin typeface="+mn-lt"/>
          <a:ea typeface="+mn-ea"/>
          <a:cs typeface="+mn-cs"/>
        </a:defRPr>
      </a:lvl5pPr>
      <a:lvl6pPr marL="3352213" indent="-304747" algn="l" defTabSz="609493" rtl="0" eaLnBrk="1" latinLnBrk="0" hangingPunct="1">
        <a:spcBef>
          <a:spcPct val="20000"/>
        </a:spcBef>
        <a:buFont typeface="Arial"/>
        <a:buChar char="•"/>
        <a:defRPr sz="2700" kern="1200">
          <a:solidFill>
            <a:schemeClr val="tx1"/>
          </a:solidFill>
          <a:latin typeface="+mn-lt"/>
          <a:ea typeface="+mn-ea"/>
          <a:cs typeface="+mn-cs"/>
        </a:defRPr>
      </a:lvl6pPr>
      <a:lvl7pPr marL="3961707" indent="-304747" algn="l" defTabSz="609493" rtl="0" eaLnBrk="1" latinLnBrk="0" hangingPunct="1">
        <a:spcBef>
          <a:spcPct val="20000"/>
        </a:spcBef>
        <a:buFont typeface="Arial"/>
        <a:buChar char="•"/>
        <a:defRPr sz="2700" kern="1200">
          <a:solidFill>
            <a:schemeClr val="tx1"/>
          </a:solidFill>
          <a:latin typeface="+mn-lt"/>
          <a:ea typeface="+mn-ea"/>
          <a:cs typeface="+mn-cs"/>
        </a:defRPr>
      </a:lvl7pPr>
      <a:lvl8pPr marL="4571200" indent="-304747" algn="l" defTabSz="609493" rtl="0" eaLnBrk="1" latinLnBrk="0" hangingPunct="1">
        <a:spcBef>
          <a:spcPct val="20000"/>
        </a:spcBef>
        <a:buFont typeface="Arial"/>
        <a:buChar char="•"/>
        <a:defRPr sz="2700" kern="1200">
          <a:solidFill>
            <a:schemeClr val="tx1"/>
          </a:solidFill>
          <a:latin typeface="+mn-lt"/>
          <a:ea typeface="+mn-ea"/>
          <a:cs typeface="+mn-cs"/>
        </a:defRPr>
      </a:lvl8pPr>
      <a:lvl9pPr marL="5180693" indent="-304747" algn="l" defTabSz="609493" rtl="0" eaLnBrk="1" latinLnBrk="0" hangingPunct="1">
        <a:spcBef>
          <a:spcPct val="20000"/>
        </a:spcBef>
        <a:buFont typeface="Arial"/>
        <a:buChar char="•"/>
        <a:defRPr sz="2700" kern="1200">
          <a:solidFill>
            <a:schemeClr val="tx1"/>
          </a:solidFill>
          <a:latin typeface="+mn-lt"/>
          <a:ea typeface="+mn-ea"/>
          <a:cs typeface="+mn-cs"/>
        </a:defRPr>
      </a:lvl9pPr>
    </p:bodyStyle>
    <p:otherStyle>
      <a:defPPr>
        <a:defRPr lang="es-ES"/>
      </a:defPPr>
      <a:lvl1pPr marL="0" algn="l" defTabSz="609493" rtl="0" eaLnBrk="1" latinLnBrk="0" hangingPunct="1">
        <a:defRPr sz="2400" kern="1200">
          <a:solidFill>
            <a:schemeClr val="tx1"/>
          </a:solidFill>
          <a:latin typeface="+mn-lt"/>
          <a:ea typeface="+mn-ea"/>
          <a:cs typeface="+mn-cs"/>
        </a:defRPr>
      </a:lvl1pPr>
      <a:lvl2pPr marL="609493" algn="l" defTabSz="609493" rtl="0" eaLnBrk="1" latinLnBrk="0" hangingPunct="1">
        <a:defRPr sz="2400" kern="1200">
          <a:solidFill>
            <a:schemeClr val="tx1"/>
          </a:solidFill>
          <a:latin typeface="+mn-lt"/>
          <a:ea typeface="+mn-ea"/>
          <a:cs typeface="+mn-cs"/>
        </a:defRPr>
      </a:lvl2pPr>
      <a:lvl3pPr marL="1218987" algn="l" defTabSz="609493" rtl="0" eaLnBrk="1" latinLnBrk="0" hangingPunct="1">
        <a:defRPr sz="2400" kern="1200">
          <a:solidFill>
            <a:schemeClr val="tx1"/>
          </a:solidFill>
          <a:latin typeface="+mn-lt"/>
          <a:ea typeface="+mn-ea"/>
          <a:cs typeface="+mn-cs"/>
        </a:defRPr>
      </a:lvl3pPr>
      <a:lvl4pPr marL="1828480" algn="l" defTabSz="609493" rtl="0" eaLnBrk="1" latinLnBrk="0" hangingPunct="1">
        <a:defRPr sz="2400" kern="1200">
          <a:solidFill>
            <a:schemeClr val="tx1"/>
          </a:solidFill>
          <a:latin typeface="+mn-lt"/>
          <a:ea typeface="+mn-ea"/>
          <a:cs typeface="+mn-cs"/>
        </a:defRPr>
      </a:lvl4pPr>
      <a:lvl5pPr marL="2437973" algn="l" defTabSz="609493" rtl="0" eaLnBrk="1" latinLnBrk="0" hangingPunct="1">
        <a:defRPr sz="2400" kern="1200">
          <a:solidFill>
            <a:schemeClr val="tx1"/>
          </a:solidFill>
          <a:latin typeface="+mn-lt"/>
          <a:ea typeface="+mn-ea"/>
          <a:cs typeface="+mn-cs"/>
        </a:defRPr>
      </a:lvl5pPr>
      <a:lvl6pPr marL="3047467" algn="l" defTabSz="609493" rtl="0" eaLnBrk="1" latinLnBrk="0" hangingPunct="1">
        <a:defRPr sz="2400" kern="1200">
          <a:solidFill>
            <a:schemeClr val="tx1"/>
          </a:solidFill>
          <a:latin typeface="+mn-lt"/>
          <a:ea typeface="+mn-ea"/>
          <a:cs typeface="+mn-cs"/>
        </a:defRPr>
      </a:lvl6pPr>
      <a:lvl7pPr marL="3656960" algn="l" defTabSz="609493" rtl="0" eaLnBrk="1" latinLnBrk="0" hangingPunct="1">
        <a:defRPr sz="2400" kern="1200">
          <a:solidFill>
            <a:schemeClr val="tx1"/>
          </a:solidFill>
          <a:latin typeface="+mn-lt"/>
          <a:ea typeface="+mn-ea"/>
          <a:cs typeface="+mn-cs"/>
        </a:defRPr>
      </a:lvl7pPr>
      <a:lvl8pPr marL="4266453" algn="l" defTabSz="609493" rtl="0" eaLnBrk="1" latinLnBrk="0" hangingPunct="1">
        <a:defRPr sz="2400" kern="1200">
          <a:solidFill>
            <a:schemeClr val="tx1"/>
          </a:solidFill>
          <a:latin typeface="+mn-lt"/>
          <a:ea typeface="+mn-ea"/>
          <a:cs typeface="+mn-cs"/>
        </a:defRPr>
      </a:lvl8pPr>
      <a:lvl9pPr marL="4875947" algn="l" defTabSz="60949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emf"/><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1.emf"/></Relationships>
</file>

<file path=ppt/slides/_rels/slide15.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Layout" Target="../slideLayouts/slideLayout3.xml"/><Relationship Id="rId6" Type="http://schemas.openxmlformats.org/officeDocument/2006/relationships/image" Target="../media/image17.png"/><Relationship Id="rId11" Type="http://schemas.openxmlformats.org/officeDocument/2006/relationships/image" Target="../media/image22.png"/><Relationship Id="rId24" Type="http://schemas.openxmlformats.org/officeDocument/2006/relationships/image" Target="../media/image35.png"/><Relationship Id="rId5" Type="http://schemas.openxmlformats.org/officeDocument/2006/relationships/image" Target="../media/image16.png"/><Relationship Id="rId15" Type="http://schemas.openxmlformats.org/officeDocument/2006/relationships/image" Target="../media/image26.png"/><Relationship Id="rId23" Type="http://schemas.openxmlformats.org/officeDocument/2006/relationships/image" Target="../media/image34.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svg"/><Relationship Id="rId18" Type="http://schemas.openxmlformats.org/officeDocument/2006/relationships/image" Target="../media/image49.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17" Type="http://schemas.openxmlformats.org/officeDocument/2006/relationships/image" Target="../media/image51.svg"/><Relationship Id="rId2" Type="http://schemas.openxmlformats.org/officeDocument/2006/relationships/image" Target="../media/image36.png"/><Relationship Id="rId16" Type="http://schemas.openxmlformats.org/officeDocument/2006/relationships/image" Target="../media/image48.png"/><Relationship Id="rId20" Type="http://schemas.openxmlformats.org/officeDocument/2006/relationships/image" Target="../media/image50.png"/><Relationship Id="rId1" Type="http://schemas.openxmlformats.org/officeDocument/2006/relationships/slideLayout" Target="../slideLayouts/slideLayout3.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5" Type="http://schemas.openxmlformats.org/officeDocument/2006/relationships/image" Target="../media/image49.svg"/><Relationship Id="rId10" Type="http://schemas.openxmlformats.org/officeDocument/2006/relationships/image" Target="../media/image44.png"/><Relationship Id="rId19" Type="http://schemas.openxmlformats.org/officeDocument/2006/relationships/image" Target="../media/image53.sv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7.png"/></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D3750"/>
        </a:solidFill>
        <a:effectLst/>
      </p:bgPr>
    </p:bg>
    <p:spTree>
      <p:nvGrpSpPr>
        <p:cNvPr id="1" name=""/>
        <p:cNvGrpSpPr/>
        <p:nvPr/>
      </p:nvGrpSpPr>
      <p:grpSpPr>
        <a:xfrm>
          <a:off x="0" y="0"/>
          <a:ext cx="0" cy="0"/>
          <a:chOff x="0" y="0"/>
          <a:chExt cx="0" cy="0"/>
        </a:xfrm>
      </p:grpSpPr>
      <p:pic>
        <p:nvPicPr>
          <p:cNvPr id="3" name="Imagen 2" descr="antioxidant-berries-bilberry-988870.jpg"/>
          <p:cNvPicPr>
            <a:picLocks noChangeAspect="1"/>
          </p:cNvPicPr>
          <p:nvPr/>
        </p:nvPicPr>
        <p:blipFill rotWithShape="1">
          <a:blip r:embed="rId3">
            <a:alphaModFix amt="64000"/>
            <a:extLst>
              <a:ext uri="{28A0092B-C50C-407E-A947-70E740481C1C}">
                <a14:useLocalDpi xmlns:a14="http://schemas.microsoft.com/office/drawing/2010/main" val="0"/>
              </a:ext>
            </a:extLst>
          </a:blip>
          <a:srcRect t="14231"/>
          <a:stretch/>
        </p:blipFill>
        <p:spPr>
          <a:xfrm>
            <a:off x="-1" y="0"/>
            <a:ext cx="12188825" cy="6858000"/>
          </a:xfrm>
          <a:prstGeom prst="rect">
            <a:avLst/>
          </a:prstGeom>
        </p:spPr>
      </p:pic>
      <p:pic>
        <p:nvPicPr>
          <p:cNvPr id="5" name="Imagen 4"/>
          <p:cNvPicPr>
            <a:picLocks noChangeAspect="1"/>
          </p:cNvPicPr>
          <p:nvPr/>
        </p:nvPicPr>
        <p:blipFill>
          <a:blip r:embed="rId4"/>
          <a:stretch>
            <a:fillRect/>
          </a:stretch>
        </p:blipFill>
        <p:spPr>
          <a:xfrm>
            <a:off x="576328" y="6717245"/>
            <a:ext cx="1716781" cy="140756"/>
          </a:xfrm>
          <a:prstGeom prst="rect">
            <a:avLst/>
          </a:prstGeom>
        </p:spPr>
      </p:pic>
      <p:sp>
        <p:nvSpPr>
          <p:cNvPr id="6" name="CuadroTexto 5">
            <a:extLst>
              <a:ext uri="{FF2B5EF4-FFF2-40B4-BE49-F238E27FC236}">
                <a16:creationId xmlns:a16="http://schemas.microsoft.com/office/drawing/2014/main" id="{634CC38A-0D25-4C86-960F-3B05C5599ED9}"/>
              </a:ext>
            </a:extLst>
          </p:cNvPr>
          <p:cNvSpPr txBox="1"/>
          <p:nvPr/>
        </p:nvSpPr>
        <p:spPr>
          <a:xfrm>
            <a:off x="0" y="4388824"/>
            <a:ext cx="11425201" cy="2463729"/>
          </a:xfrm>
          <a:prstGeom prst="rect">
            <a:avLst/>
          </a:prstGeom>
          <a:noFill/>
        </p:spPr>
        <p:txBody>
          <a:bodyPr wrap="none" lIns="121899" tIns="60949" rIns="121899" bIns="60949" rtlCol="0">
            <a:spAutoFit/>
          </a:bodyPr>
          <a:lstStyle/>
          <a:p>
            <a:pPr>
              <a:lnSpc>
                <a:spcPct val="90000"/>
              </a:lnSpc>
            </a:pPr>
            <a:r>
              <a:rPr lang="es-CL" sz="4400" dirty="0">
                <a:solidFill>
                  <a:schemeClr val="bg1"/>
                </a:solidFill>
              </a:rPr>
              <a:t>TFP in Chilean Agriculture: measures, challenges </a:t>
            </a:r>
          </a:p>
          <a:p>
            <a:pPr>
              <a:lnSpc>
                <a:spcPct val="90000"/>
              </a:lnSpc>
            </a:pPr>
            <a:r>
              <a:rPr lang="es-CL" sz="4400" dirty="0">
                <a:solidFill>
                  <a:schemeClr val="bg1"/>
                </a:solidFill>
              </a:rPr>
              <a:t>and opportunities</a:t>
            </a:r>
            <a:endParaRPr lang="es-CL" sz="5300" dirty="0">
              <a:solidFill>
                <a:schemeClr val="bg1"/>
              </a:solidFill>
            </a:endParaRPr>
          </a:p>
          <a:p>
            <a:pPr>
              <a:lnSpc>
                <a:spcPct val="90000"/>
              </a:lnSpc>
            </a:pPr>
            <a:r>
              <a:rPr lang="es-CL" sz="2700" dirty="0">
                <a:solidFill>
                  <a:schemeClr val="bg1"/>
                </a:solidFill>
              </a:rPr>
              <a:t>Patricio Riveros.</a:t>
            </a:r>
          </a:p>
          <a:p>
            <a:pPr>
              <a:lnSpc>
                <a:spcPct val="90000"/>
              </a:lnSpc>
            </a:pPr>
            <a:r>
              <a:rPr lang="es-CL" sz="2700" dirty="0">
                <a:solidFill>
                  <a:schemeClr val="bg1"/>
                </a:solidFill>
              </a:rPr>
              <a:t>Office of Agriculture Policies and Studies- ODEPA</a:t>
            </a:r>
          </a:p>
          <a:p>
            <a:pPr>
              <a:lnSpc>
                <a:spcPct val="90000"/>
              </a:lnSpc>
            </a:pPr>
            <a:r>
              <a:rPr lang="es-CL" sz="2700" dirty="0">
                <a:solidFill>
                  <a:schemeClr val="bg1"/>
                </a:solidFill>
              </a:rPr>
              <a:t>3rd TFP and Enviromental Experts, TAD-OECD. University of Maryland, USA. </a:t>
            </a:r>
          </a:p>
        </p:txBody>
      </p:sp>
      <p:pic>
        <p:nvPicPr>
          <p:cNvPr id="7" name="Imagen 6">
            <a:extLst>
              <a:ext uri="{FF2B5EF4-FFF2-40B4-BE49-F238E27FC236}">
                <a16:creationId xmlns:a16="http://schemas.microsoft.com/office/drawing/2014/main" id="{7009D0E2-7A6E-4751-A157-A6B9DE44E2D2}"/>
              </a:ext>
            </a:extLst>
          </p:cNvPr>
          <p:cNvPicPr>
            <a:picLocks noChangeAspect="1"/>
          </p:cNvPicPr>
          <p:nvPr/>
        </p:nvPicPr>
        <p:blipFill>
          <a:blip r:embed="rId5"/>
          <a:stretch>
            <a:fillRect/>
          </a:stretch>
        </p:blipFill>
        <p:spPr>
          <a:xfrm>
            <a:off x="860305" y="379395"/>
            <a:ext cx="3385721" cy="1661020"/>
          </a:xfrm>
          <a:prstGeom prst="rect">
            <a:avLst/>
          </a:prstGeom>
        </p:spPr>
      </p:pic>
    </p:spTree>
    <p:extLst>
      <p:ext uri="{BB962C8B-B14F-4D97-AF65-F5344CB8AC3E}">
        <p14:creationId xmlns:p14="http://schemas.microsoft.com/office/powerpoint/2010/main" val="40858026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446366" y="268907"/>
            <a:ext cx="2450180" cy="787886"/>
          </a:xfrm>
          <a:prstGeom prst="rect">
            <a:avLst/>
          </a:prstGeom>
          <a:noFill/>
        </p:spPr>
        <p:txBody>
          <a:bodyPr wrap="none" lIns="121899" tIns="60949" rIns="121899" bIns="60949" rtlCol="0">
            <a:spAutoFit/>
          </a:bodyPr>
          <a:lstStyle/>
          <a:p>
            <a:pPr>
              <a:lnSpc>
                <a:spcPct val="90000"/>
              </a:lnSpc>
            </a:pPr>
            <a:r>
              <a:rPr lang="es-CL" sz="4800" dirty="0">
                <a:solidFill>
                  <a:srgbClr val="1D3750"/>
                </a:solidFill>
                <a:latin typeface="Open Sans Light"/>
                <a:cs typeface="Open Sans Light"/>
              </a:rPr>
              <a:t>Measure</a:t>
            </a:r>
            <a:endParaRPr lang="es-ES" sz="4800" dirty="0">
              <a:solidFill>
                <a:srgbClr val="1D3750"/>
              </a:solidFill>
              <a:latin typeface="Open Sans Light"/>
              <a:cs typeface="Open Sans Light"/>
            </a:endParaRPr>
          </a:p>
        </p:txBody>
      </p:sp>
      <p:sp>
        <p:nvSpPr>
          <p:cNvPr id="4" name="CuadroTexto 3"/>
          <p:cNvSpPr txBox="1"/>
          <p:nvPr/>
        </p:nvSpPr>
        <p:spPr>
          <a:xfrm>
            <a:off x="446366" y="863668"/>
            <a:ext cx="4072354" cy="492420"/>
          </a:xfrm>
          <a:prstGeom prst="rect">
            <a:avLst/>
          </a:prstGeom>
          <a:noFill/>
        </p:spPr>
        <p:txBody>
          <a:bodyPr wrap="none" lIns="121899" tIns="60949" rIns="121899" bIns="60949" rtlCol="0">
            <a:spAutoFit/>
          </a:bodyPr>
          <a:lstStyle/>
          <a:p>
            <a:r>
              <a:rPr lang="es-CL" b="1" dirty="0">
                <a:solidFill>
                  <a:srgbClr val="AAA39E"/>
                </a:solidFill>
                <a:latin typeface="Open Sans"/>
                <a:cs typeface="Open Sans"/>
              </a:rPr>
              <a:t>TFP in Chile : empirical model</a:t>
            </a:r>
          </a:p>
        </p:txBody>
      </p:sp>
      <p:sp>
        <p:nvSpPr>
          <p:cNvPr id="44" name="Rectángulo 43"/>
          <p:cNvSpPr/>
          <p:nvPr/>
        </p:nvSpPr>
        <p:spPr>
          <a:xfrm>
            <a:off x="633216" y="1393373"/>
            <a:ext cx="479251" cy="60959"/>
          </a:xfrm>
          <a:prstGeom prst="rect">
            <a:avLst/>
          </a:prstGeom>
          <a:solidFill>
            <a:srgbClr val="AAA39E"/>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s-ES" dirty="0"/>
          </a:p>
        </p:txBody>
      </p:sp>
      <p:graphicFrame>
        <p:nvGraphicFramePr>
          <p:cNvPr id="9" name="Gráfico 8">
            <a:extLst>
              <a:ext uri="{FF2B5EF4-FFF2-40B4-BE49-F238E27FC236}">
                <a16:creationId xmlns:a16="http://schemas.microsoft.com/office/drawing/2014/main" id="{EAFC6F88-30DD-404E-9866-5ADA9EA7D5B5}"/>
              </a:ext>
            </a:extLst>
          </p:cNvPr>
          <p:cNvGraphicFramePr/>
          <p:nvPr/>
        </p:nvGraphicFramePr>
        <p:xfrm>
          <a:off x="6721549" y="4703518"/>
          <a:ext cx="2616906" cy="1882897"/>
        </p:xfrm>
        <a:graphic>
          <a:graphicData uri="http://schemas.openxmlformats.org/drawingml/2006/chart">
            <c:chart xmlns:c="http://schemas.openxmlformats.org/drawingml/2006/chart" xmlns:r="http://schemas.openxmlformats.org/officeDocument/2006/relationships" r:id="rId3"/>
          </a:graphicData>
        </a:graphic>
      </p:graphicFrame>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E3DFE6F5-EDC9-9A4D-ABAB-BDB5E7C6178E}"/>
                  </a:ext>
                </a:extLst>
              </p:cNvPr>
              <p:cNvSpPr txBox="1"/>
              <p:nvPr/>
            </p:nvSpPr>
            <p:spPr>
              <a:xfrm>
                <a:off x="275330" y="2384442"/>
                <a:ext cx="11638164" cy="3427861"/>
              </a:xfrm>
              <a:prstGeom prst="rect">
                <a:avLst/>
              </a:prstGeom>
              <a:noFill/>
            </p:spPr>
            <p:txBody>
              <a:bodyPr wrap="square" rtlCol="0">
                <a:spAutoFit/>
              </a:bodyPr>
              <a:lstStyle/>
              <a:p>
                <a:endParaRPr lang="en-US" i="1" dirty="0">
                  <a:latin typeface="Cambria Math" panose="02040503050406030204" pitchFamily="18" charset="0"/>
                </a:endParaRPr>
              </a:p>
              <a:p>
                <a:endParaRPr lang="en-US"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ea typeface="Cambria Math" panose="02040503050406030204" pitchFamily="18" charset="0"/>
                        </a:rPr>
                        <m:t>∆</m:t>
                      </m:r>
                      <m:r>
                        <a:rPr lang="es-ES" b="0" i="1" dirty="0" smtClean="0">
                          <a:latin typeface="Cambria Math" panose="02040503050406030204" pitchFamily="18" charset="0"/>
                          <a:ea typeface="Cambria Math" panose="02040503050406030204" pitchFamily="18" charset="0"/>
                        </a:rPr>
                        <m:t>𝑙𝑛</m:t>
                      </m:r>
                      <m:r>
                        <a:rPr lang="en-US" i="1" dirty="0" smtClean="0">
                          <a:latin typeface="Cambria Math" panose="02040503050406030204" pitchFamily="18" charset="0"/>
                        </a:rPr>
                        <m:t>𝑌</m:t>
                      </m:r>
                      <m:r>
                        <a:rPr lang="en-US" i="1" dirty="0">
                          <a:latin typeface="Cambria Math" panose="02040503050406030204" pitchFamily="18" charset="0"/>
                        </a:rPr>
                        <m:t>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ea typeface="Cambria Math" panose="02040503050406030204" pitchFamily="18" charset="0"/>
                            </a:rPr>
                            <m:t>𝛽</m:t>
                          </m:r>
                        </m:e>
                        <m:sub>
                          <m:r>
                            <a:rPr lang="es-ES" b="0" i="1" dirty="0" smtClean="0">
                              <a:latin typeface="Cambria Math" panose="02040503050406030204" pitchFamily="18" charset="0"/>
                            </a:rPr>
                            <m:t>1</m:t>
                          </m:r>
                        </m:sub>
                      </m:sSub>
                      <m:r>
                        <a:rPr lang="en-US" i="1" dirty="0" smtClean="0">
                          <a:latin typeface="Cambria Math" panose="02040503050406030204" pitchFamily="18" charset="0"/>
                          <a:ea typeface="Cambria Math" panose="02040503050406030204" pitchFamily="18" charset="0"/>
                        </a:rPr>
                        <m:t>∆</m:t>
                      </m:r>
                      <m:r>
                        <a:rPr lang="es-ES" b="0" i="1" dirty="0" smtClean="0">
                          <a:latin typeface="Cambria Math" panose="02040503050406030204" pitchFamily="18" charset="0"/>
                          <a:ea typeface="Cambria Math" panose="02040503050406030204" pitchFamily="18" charset="0"/>
                        </a:rPr>
                        <m:t>𝑙𝑛𝐾</m:t>
                      </m:r>
                      <m:r>
                        <a:rPr lang="es-ES" b="0" i="1" dirty="0" smtClean="0">
                          <a:latin typeface="Cambria Math" panose="02040503050406030204" pitchFamily="18" charset="0"/>
                          <a:ea typeface="Cambria Math" panose="02040503050406030204" pitchFamily="18" charset="0"/>
                        </a:rPr>
                        <m:t>+ </m:t>
                      </m:r>
                      <m:sSub>
                        <m:sSubPr>
                          <m:ctrlPr>
                            <a:rPr lang="es-ES" b="0" i="1" dirty="0" smtClean="0">
                              <a:latin typeface="Cambria Math" panose="02040503050406030204" pitchFamily="18" charset="0"/>
                              <a:ea typeface="Cambria Math" panose="02040503050406030204" pitchFamily="18" charset="0"/>
                            </a:rPr>
                          </m:ctrlPr>
                        </m:sSubPr>
                        <m:e>
                          <m:r>
                            <a:rPr lang="es-ES" b="0" i="1" dirty="0" smtClean="0">
                              <a:latin typeface="Cambria Math" panose="02040503050406030204" pitchFamily="18" charset="0"/>
                              <a:ea typeface="Cambria Math" panose="02040503050406030204" pitchFamily="18" charset="0"/>
                            </a:rPr>
                            <m:t>𝛽</m:t>
                          </m:r>
                        </m:e>
                        <m:sub>
                          <m:r>
                            <a:rPr lang="es-ES" b="0" i="1" dirty="0" smtClean="0">
                              <a:latin typeface="Cambria Math" panose="02040503050406030204" pitchFamily="18" charset="0"/>
                              <a:ea typeface="Cambria Math" panose="02040503050406030204" pitchFamily="18" charset="0"/>
                            </a:rPr>
                            <m:t>2</m:t>
                          </m:r>
                        </m:sub>
                      </m:sSub>
                      <m:r>
                        <a:rPr lang="es-ES" b="0" i="1" dirty="0" smtClean="0">
                          <a:latin typeface="Cambria Math" panose="02040503050406030204" pitchFamily="18" charset="0"/>
                          <a:ea typeface="Cambria Math" panose="02040503050406030204" pitchFamily="18" charset="0"/>
                        </a:rPr>
                        <m:t>∆</m:t>
                      </m:r>
                      <m:r>
                        <a:rPr lang="es-ES" b="0" i="1" dirty="0" smtClean="0">
                          <a:latin typeface="Cambria Math" panose="02040503050406030204" pitchFamily="18" charset="0"/>
                          <a:ea typeface="Cambria Math" panose="02040503050406030204" pitchFamily="18" charset="0"/>
                        </a:rPr>
                        <m:t>𝑙𝑛𝐿</m:t>
                      </m:r>
                      <m:r>
                        <a:rPr lang="es-ES" b="0" i="1" dirty="0" smtClean="0">
                          <a:latin typeface="Cambria Math" panose="02040503050406030204" pitchFamily="18" charset="0"/>
                        </a:rPr>
                        <m:t>+</m:t>
                      </m:r>
                      <m:r>
                        <a:rPr lang="es-ES" b="0" i="1" dirty="0" smtClean="0">
                          <a:latin typeface="Cambria Math" panose="02040503050406030204" pitchFamily="18" charset="0"/>
                          <a:ea typeface="Cambria Math" panose="02040503050406030204" pitchFamily="18" charset="0"/>
                        </a:rPr>
                        <m:t>𝜇</m:t>
                      </m:r>
                      <m:r>
                        <a:rPr lang="es-ES" b="0" i="1" dirty="0" smtClean="0">
                          <a:latin typeface="Cambria Math" panose="02040503050406030204" pitchFamily="18" charset="0"/>
                          <a:ea typeface="Cambria Math" panose="02040503050406030204" pitchFamily="18" charset="0"/>
                        </a:rPr>
                        <m:t> </m:t>
                      </m:r>
                    </m:oMath>
                  </m:oMathPara>
                </a14:m>
                <a:endParaRPr lang="es-ES" b="0" dirty="0">
                  <a:ea typeface="Cambria Math" panose="02040503050406030204" pitchFamily="18" charset="0"/>
                </a:endParaRPr>
              </a:p>
              <a:p>
                <a:endParaRPr lang="en-US" dirty="0"/>
              </a:p>
              <a:p>
                <a:r>
                  <a:rPr lang="en-US" dirty="0"/>
                  <a:t>Where,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𝛽</m:t>
                        </m:r>
                      </m:e>
                      <m:sub>
                        <m:r>
                          <a:rPr lang="es-ES" b="0" i="1" smtClean="0">
                            <a:latin typeface="Cambria Math" panose="02040503050406030204" pitchFamily="18" charset="0"/>
                          </a:rPr>
                          <m:t>1</m:t>
                        </m:r>
                      </m:sub>
                    </m:sSub>
                    <m:r>
                      <a:rPr lang="es-ES" b="0" i="1" smtClean="0">
                        <a:latin typeface="Cambria Math" panose="02040503050406030204" pitchFamily="18" charset="0"/>
                      </a:rPr>
                      <m:t>+</m:t>
                    </m:r>
                    <m:sSub>
                      <m:sSubPr>
                        <m:ctrlPr>
                          <a:rPr lang="es-ES" b="0" i="1" smtClean="0">
                            <a:latin typeface="Cambria Math" panose="02040503050406030204" pitchFamily="18" charset="0"/>
                          </a:rPr>
                        </m:ctrlPr>
                      </m:sSubPr>
                      <m:e>
                        <m:r>
                          <a:rPr lang="es-ES" b="0" i="1" smtClean="0">
                            <a:latin typeface="Cambria Math" panose="02040503050406030204" pitchFamily="18" charset="0"/>
                            <a:ea typeface="Cambria Math" panose="02040503050406030204" pitchFamily="18" charset="0"/>
                          </a:rPr>
                          <m:t>𝛽</m:t>
                        </m:r>
                      </m:e>
                      <m:sub>
                        <m:r>
                          <a:rPr lang="es-ES" b="0" i="1" smtClean="0">
                            <a:latin typeface="Cambria Math" panose="02040503050406030204" pitchFamily="18" charset="0"/>
                          </a:rPr>
                          <m:t>2</m:t>
                        </m:r>
                      </m:sub>
                    </m:sSub>
                    <m:r>
                      <a:rPr lang="es-ES" b="0" i="1" smtClean="0">
                        <a:latin typeface="Cambria Math" panose="02040503050406030204" pitchFamily="18" charset="0"/>
                      </a:rPr>
                      <m:t>=1</m:t>
                    </m:r>
                  </m:oMath>
                </a14:m>
                <a:endParaRPr lang="en-US" dirty="0"/>
              </a:p>
              <a:p>
                <a:pPr marL="342900" indent="-342900">
                  <a:buFont typeface="Arial" panose="020B0604020202020204" pitchFamily="34" charset="0"/>
                  <a:buChar char="•"/>
                </a:pPr>
                <a:endParaRPr lang="en-US" dirty="0"/>
              </a:p>
              <a:p>
                <a:r>
                  <a:rPr lang="en-US" dirty="0"/>
                  <a:t>				</a:t>
                </a:r>
                <a14:m>
                  <m:oMath xmlns:m="http://schemas.openxmlformats.org/officeDocument/2006/math">
                    <m:acc>
                      <m:accPr>
                        <m:chr m:val="̇"/>
                        <m:ctrlPr>
                          <a:rPr lang="en-US" i="1" smtClean="0">
                            <a:latin typeface="Cambria Math" panose="02040503050406030204" pitchFamily="18" charset="0"/>
                          </a:rPr>
                        </m:ctrlPr>
                      </m:accPr>
                      <m:e>
                        <m:r>
                          <a:rPr lang="es-ES" b="0" i="1" smtClean="0">
                            <a:latin typeface="Cambria Math" panose="02040503050406030204" pitchFamily="18" charset="0"/>
                          </a:rPr>
                          <m:t>𝑇𝐹𝑃</m:t>
                        </m:r>
                      </m:e>
                    </m:acc>
                    <m:r>
                      <a:rPr lang="es-ES" b="0" i="1" smtClean="0">
                        <a:latin typeface="Cambria Math" panose="02040503050406030204" pitchFamily="18" charset="0"/>
                      </a:rPr>
                      <m:t>=</m:t>
                    </m:r>
                    <m:sSub>
                      <m:sSubPr>
                        <m:ctrlPr>
                          <a:rPr lang="es-ES" b="0" i="1" smtClean="0">
                            <a:latin typeface="Cambria Math" panose="02040503050406030204" pitchFamily="18" charset="0"/>
                          </a:rPr>
                        </m:ctrlPr>
                      </m:sSubPr>
                      <m:e>
                        <m:r>
                          <a:rPr lang="es-ES" b="0" i="1" smtClean="0">
                            <a:latin typeface="Cambria Math" panose="02040503050406030204" pitchFamily="18" charset="0"/>
                          </a:rPr>
                          <m:t>𝑧</m:t>
                        </m:r>
                      </m:e>
                      <m:sub>
                        <m:r>
                          <a:rPr lang="es-ES" b="0" i="1" smtClean="0">
                            <a:latin typeface="Cambria Math" panose="02040503050406030204" pitchFamily="18" charset="0"/>
                          </a:rPr>
                          <m:t>1</m:t>
                        </m:r>
                      </m:sub>
                    </m:sSub>
                    <m:acc>
                      <m:accPr>
                        <m:chr m:val="̇"/>
                        <m:ctrlPr>
                          <a:rPr lang="es-ES" b="0" i="1" smtClean="0">
                            <a:latin typeface="Cambria Math" panose="02040503050406030204" pitchFamily="18" charset="0"/>
                          </a:rPr>
                        </m:ctrlPr>
                      </m:accPr>
                      <m:e>
                        <m:r>
                          <a:rPr lang="es-ES" b="0" i="1" smtClean="0">
                            <a:latin typeface="Cambria Math" panose="02040503050406030204" pitchFamily="18" charset="0"/>
                          </a:rPr>
                          <m:t>𝑇𝐼</m:t>
                        </m:r>
                      </m:e>
                    </m:acc>
                    <m:r>
                      <a:rPr lang="es-ES" b="0" i="1" smtClean="0">
                        <a:latin typeface="Cambria Math" panose="02040503050406030204" pitchFamily="18" charset="0"/>
                      </a:rPr>
                      <m:t>+</m:t>
                    </m:r>
                  </m:oMath>
                </a14:m>
                <a:r>
                  <a:rPr lang="es-ES" dirty="0"/>
                  <a:t> </a:t>
                </a:r>
                <a14:m>
                  <m:oMath xmlns:m="http://schemas.openxmlformats.org/officeDocument/2006/math">
                    <m:sSub>
                      <m:sSubPr>
                        <m:ctrlPr>
                          <a:rPr lang="es-ES" i="1">
                            <a:latin typeface="Cambria Math" panose="02040503050406030204" pitchFamily="18" charset="0"/>
                          </a:rPr>
                        </m:ctrlPr>
                      </m:sSubPr>
                      <m:e>
                        <m:r>
                          <a:rPr lang="es-ES" b="0" i="1" smtClean="0">
                            <a:latin typeface="Cambria Math" panose="02040503050406030204" pitchFamily="18" charset="0"/>
                          </a:rPr>
                          <m:t>𝑧</m:t>
                        </m:r>
                      </m:e>
                      <m:sub>
                        <m:r>
                          <a:rPr lang="es-ES" b="0" i="1" smtClean="0">
                            <a:latin typeface="Cambria Math" panose="02040503050406030204" pitchFamily="18" charset="0"/>
                          </a:rPr>
                          <m:t>2</m:t>
                        </m:r>
                      </m:sub>
                    </m:sSub>
                    <m:acc>
                      <m:accPr>
                        <m:chr m:val="̇"/>
                        <m:ctrlPr>
                          <a:rPr lang="es-ES" i="1">
                            <a:latin typeface="Cambria Math" panose="02040503050406030204" pitchFamily="18" charset="0"/>
                          </a:rPr>
                        </m:ctrlPr>
                      </m:accPr>
                      <m:e>
                        <m:r>
                          <a:rPr lang="es-ES" b="0" i="1" smtClean="0">
                            <a:latin typeface="Cambria Math" panose="02040503050406030204" pitchFamily="18" charset="0"/>
                          </a:rPr>
                          <m:t>𝐼𝐷</m:t>
                        </m:r>
                      </m:e>
                    </m:acc>
                  </m:oMath>
                </a14:m>
                <a:r>
                  <a:rPr lang="en-US" dirty="0"/>
                  <a:t>+ </a:t>
                </a:r>
                <a14:m>
                  <m:oMath xmlns:m="http://schemas.openxmlformats.org/officeDocument/2006/math">
                    <m:sSub>
                      <m:sSubPr>
                        <m:ctrlPr>
                          <a:rPr lang="en-US" i="1" smtClean="0">
                            <a:latin typeface="Cambria Math" panose="02040503050406030204" pitchFamily="18" charset="0"/>
                          </a:rPr>
                        </m:ctrlPr>
                      </m:sSubPr>
                      <m:e>
                        <m:r>
                          <a:rPr lang="es-ES" b="0" i="1" smtClean="0">
                            <a:latin typeface="Cambria Math" panose="02040503050406030204" pitchFamily="18" charset="0"/>
                          </a:rPr>
                          <m:t>𝑧</m:t>
                        </m:r>
                      </m:e>
                      <m:sub>
                        <m:r>
                          <a:rPr lang="es-ES" b="0" i="1" smtClean="0">
                            <a:latin typeface="Cambria Math" panose="02040503050406030204" pitchFamily="18" charset="0"/>
                          </a:rPr>
                          <m:t>3</m:t>
                        </m:r>
                      </m:sub>
                    </m:sSub>
                    <m:r>
                      <a:rPr lang="es-ES" b="0" i="1" smtClean="0">
                        <a:latin typeface="Cambria Math" panose="02040503050406030204" pitchFamily="18" charset="0"/>
                      </a:rPr>
                      <m:t>𝐷</m:t>
                    </m:r>
                    <m:r>
                      <a:rPr lang="es-ES" b="0" i="1" smtClean="0">
                        <a:latin typeface="Cambria Math" panose="02040503050406030204" pitchFamily="18" charset="0"/>
                      </a:rPr>
                      <m:t>. </m:t>
                    </m:r>
                    <m:r>
                      <a:rPr lang="es-ES" b="0" i="1" smtClean="0">
                        <a:latin typeface="Cambria Math" panose="02040503050406030204" pitchFamily="18" charset="0"/>
                      </a:rPr>
                      <m:t>𝑒𝑢𝑟𝑜𝑝𝑒</m:t>
                    </m:r>
                    <m:r>
                      <a:rPr lang="es-ES" b="0" i="1" smtClean="0">
                        <a:latin typeface="Cambria Math" panose="02040503050406030204" pitchFamily="18" charset="0"/>
                      </a:rPr>
                      <m:t>+ </m:t>
                    </m:r>
                    <m:sSub>
                      <m:sSubPr>
                        <m:ctrlPr>
                          <a:rPr lang="es-ES" b="0" i="1" smtClean="0">
                            <a:latin typeface="Cambria Math" panose="02040503050406030204" pitchFamily="18" charset="0"/>
                          </a:rPr>
                        </m:ctrlPr>
                      </m:sSubPr>
                      <m:e>
                        <m:r>
                          <a:rPr lang="es-ES" b="0" i="1" smtClean="0">
                            <a:latin typeface="Cambria Math" panose="02040503050406030204" pitchFamily="18" charset="0"/>
                          </a:rPr>
                          <m:t>𝑧</m:t>
                        </m:r>
                      </m:e>
                      <m:sub>
                        <m:r>
                          <a:rPr lang="es-ES" b="0" i="1" smtClean="0">
                            <a:latin typeface="Cambria Math" panose="02040503050406030204" pitchFamily="18" charset="0"/>
                          </a:rPr>
                          <m:t>4</m:t>
                        </m:r>
                      </m:sub>
                    </m:sSub>
                    <m:r>
                      <a:rPr lang="es-ES" b="0" i="1" smtClean="0">
                        <a:latin typeface="Cambria Math" panose="02040503050406030204" pitchFamily="18" charset="0"/>
                      </a:rPr>
                      <m:t>𝐷</m:t>
                    </m:r>
                    <m:r>
                      <a:rPr lang="es-ES" b="0" i="1" smtClean="0">
                        <a:latin typeface="Cambria Math" panose="02040503050406030204" pitchFamily="18" charset="0"/>
                      </a:rPr>
                      <m:t>.</m:t>
                    </m:r>
                    <m:r>
                      <a:rPr lang="es-ES" b="0" i="1" smtClean="0">
                        <a:latin typeface="Cambria Math" panose="02040503050406030204" pitchFamily="18" charset="0"/>
                      </a:rPr>
                      <m:t>𝑈𝑆𝐴</m:t>
                    </m:r>
                    <m:r>
                      <a:rPr lang="es-ES" b="0" i="1" smtClean="0">
                        <a:latin typeface="Cambria Math" panose="02040503050406030204" pitchFamily="18" charset="0"/>
                      </a:rPr>
                      <m:t>+ </m:t>
                    </m:r>
                    <m:sSub>
                      <m:sSubPr>
                        <m:ctrlPr>
                          <a:rPr lang="es-ES" b="0" i="1" smtClean="0">
                            <a:latin typeface="Cambria Math" panose="02040503050406030204" pitchFamily="18" charset="0"/>
                          </a:rPr>
                        </m:ctrlPr>
                      </m:sSubPr>
                      <m:e>
                        <m:r>
                          <a:rPr lang="es-ES" b="0" i="1" smtClean="0">
                            <a:latin typeface="Cambria Math" panose="02040503050406030204" pitchFamily="18" charset="0"/>
                          </a:rPr>
                          <m:t>𝑒</m:t>
                        </m:r>
                      </m:e>
                      <m:sub>
                        <m:r>
                          <a:rPr lang="es-ES" b="0" i="1" smtClean="0">
                            <a:latin typeface="Cambria Math" panose="02040503050406030204" pitchFamily="18" charset="0"/>
                          </a:rPr>
                          <m:t>𝑖</m:t>
                        </m:r>
                      </m:sub>
                    </m:sSub>
                  </m:oMath>
                </a14:m>
                <a:endParaRPr lang="en-US" dirty="0"/>
              </a:p>
              <a:p>
                <a:endParaRPr lang="en-US" dirty="0"/>
              </a:p>
              <a:p>
                <a:endParaRPr lang="en-US" dirty="0"/>
              </a:p>
            </p:txBody>
          </p:sp>
        </mc:Choice>
        <mc:Fallback xmlns="">
          <p:sp>
            <p:nvSpPr>
              <p:cNvPr id="2" name="TextBox 1">
                <a:extLst>
                  <a:ext uri="{FF2B5EF4-FFF2-40B4-BE49-F238E27FC236}">
                    <a16:creationId xmlns:a16="http://schemas.microsoft.com/office/drawing/2014/main" id="{E3DFE6F5-EDC9-9A4D-ABAB-BDB5E7C6178E}"/>
                  </a:ext>
                </a:extLst>
              </p:cNvPr>
              <p:cNvSpPr txBox="1">
                <a:spLocks noRot="1" noChangeAspect="1" noMove="1" noResize="1" noEditPoints="1" noAdjustHandles="1" noChangeArrowheads="1" noChangeShapeType="1" noTextEdit="1"/>
              </p:cNvSpPr>
              <p:nvPr/>
            </p:nvSpPr>
            <p:spPr>
              <a:xfrm>
                <a:off x="275330" y="2384442"/>
                <a:ext cx="11638164" cy="3427861"/>
              </a:xfrm>
              <a:prstGeom prst="rect">
                <a:avLst/>
              </a:prstGeom>
              <a:blipFill>
                <a:blip r:embed="rId4"/>
                <a:stretch>
                  <a:fillRect l="-872"/>
                </a:stretch>
              </a:blipFill>
            </p:spPr>
            <p:txBody>
              <a:bodyPr/>
              <a:lstStyle/>
              <a:p>
                <a:r>
                  <a:rPr lang="en-US">
                    <a:noFill/>
                  </a:rPr>
                  <a:t> </a:t>
                </a:r>
              </a:p>
            </p:txBody>
          </p:sp>
        </mc:Fallback>
      </mc:AlternateContent>
      <p:sp>
        <p:nvSpPr>
          <p:cNvPr id="5" name="TextBox 4">
            <a:extLst>
              <a:ext uri="{FF2B5EF4-FFF2-40B4-BE49-F238E27FC236}">
                <a16:creationId xmlns:a16="http://schemas.microsoft.com/office/drawing/2014/main" id="{B49D7927-D0D5-6D40-A507-DF56058E1A30}"/>
              </a:ext>
            </a:extLst>
          </p:cNvPr>
          <p:cNvSpPr txBox="1"/>
          <p:nvPr/>
        </p:nvSpPr>
        <p:spPr>
          <a:xfrm>
            <a:off x="633216" y="1828800"/>
            <a:ext cx="9066596" cy="461665"/>
          </a:xfrm>
          <a:prstGeom prst="rect">
            <a:avLst/>
          </a:prstGeom>
          <a:noFill/>
        </p:spPr>
        <p:txBody>
          <a:bodyPr wrap="square" rtlCol="0">
            <a:spAutoFit/>
          </a:bodyPr>
          <a:lstStyle/>
          <a:p>
            <a:r>
              <a:rPr lang="en-US" dirty="0"/>
              <a:t>Using a CTRS Cobb Douglas technology </a:t>
            </a:r>
          </a:p>
        </p:txBody>
      </p:sp>
    </p:spTree>
    <p:extLst>
      <p:ext uri="{BB962C8B-B14F-4D97-AF65-F5344CB8AC3E}">
        <p14:creationId xmlns:p14="http://schemas.microsoft.com/office/powerpoint/2010/main" val="998003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446366" y="268907"/>
            <a:ext cx="1547432" cy="787886"/>
          </a:xfrm>
          <a:prstGeom prst="rect">
            <a:avLst/>
          </a:prstGeom>
          <a:noFill/>
        </p:spPr>
        <p:txBody>
          <a:bodyPr wrap="none" lIns="121899" tIns="60949" rIns="121899" bIns="60949" rtlCol="0">
            <a:spAutoFit/>
          </a:bodyPr>
          <a:lstStyle/>
          <a:p>
            <a:pPr>
              <a:lnSpc>
                <a:spcPct val="90000"/>
              </a:lnSpc>
            </a:pPr>
            <a:r>
              <a:rPr lang="es-CL" sz="4800" dirty="0">
                <a:solidFill>
                  <a:srgbClr val="1D3750"/>
                </a:solidFill>
                <a:latin typeface="Open Sans Light"/>
                <a:cs typeface="Open Sans Light"/>
              </a:rPr>
              <a:t>Data </a:t>
            </a:r>
            <a:endParaRPr lang="es-ES" sz="4800" dirty="0">
              <a:solidFill>
                <a:srgbClr val="1D3750"/>
              </a:solidFill>
              <a:latin typeface="Open Sans Light"/>
              <a:cs typeface="Open Sans Light"/>
            </a:endParaRPr>
          </a:p>
        </p:txBody>
      </p:sp>
      <p:sp>
        <p:nvSpPr>
          <p:cNvPr id="4" name="CuadroTexto 3"/>
          <p:cNvSpPr txBox="1"/>
          <p:nvPr/>
        </p:nvSpPr>
        <p:spPr>
          <a:xfrm>
            <a:off x="446366" y="863668"/>
            <a:ext cx="3949500" cy="492420"/>
          </a:xfrm>
          <a:prstGeom prst="rect">
            <a:avLst/>
          </a:prstGeom>
          <a:noFill/>
        </p:spPr>
        <p:txBody>
          <a:bodyPr wrap="none" lIns="121899" tIns="60949" rIns="121899" bIns="60949" rtlCol="0">
            <a:spAutoFit/>
          </a:bodyPr>
          <a:lstStyle/>
          <a:p>
            <a:r>
              <a:rPr lang="es-CL" b="1" dirty="0">
                <a:solidFill>
                  <a:srgbClr val="AAA39E"/>
                </a:solidFill>
                <a:latin typeface="Open Sans"/>
                <a:cs typeface="Open Sans"/>
              </a:rPr>
              <a:t>Data from secondary sources</a:t>
            </a:r>
          </a:p>
        </p:txBody>
      </p:sp>
      <p:sp>
        <p:nvSpPr>
          <p:cNvPr id="44" name="Rectángulo 43"/>
          <p:cNvSpPr/>
          <p:nvPr/>
        </p:nvSpPr>
        <p:spPr>
          <a:xfrm>
            <a:off x="633216" y="1393373"/>
            <a:ext cx="479251" cy="60959"/>
          </a:xfrm>
          <a:prstGeom prst="rect">
            <a:avLst/>
          </a:prstGeom>
          <a:solidFill>
            <a:srgbClr val="AAA39E"/>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s-ES" dirty="0"/>
          </a:p>
        </p:txBody>
      </p:sp>
      <p:graphicFrame>
        <p:nvGraphicFramePr>
          <p:cNvPr id="9" name="Gráfico 8">
            <a:extLst>
              <a:ext uri="{FF2B5EF4-FFF2-40B4-BE49-F238E27FC236}">
                <a16:creationId xmlns:a16="http://schemas.microsoft.com/office/drawing/2014/main" id="{EAFC6F88-30DD-404E-9866-5ADA9EA7D5B5}"/>
              </a:ext>
            </a:extLst>
          </p:cNvPr>
          <p:cNvGraphicFramePr/>
          <p:nvPr/>
        </p:nvGraphicFramePr>
        <p:xfrm>
          <a:off x="6721549" y="4703518"/>
          <a:ext cx="2616906" cy="188289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Table 4">
            <a:extLst>
              <a:ext uri="{FF2B5EF4-FFF2-40B4-BE49-F238E27FC236}">
                <a16:creationId xmlns:a16="http://schemas.microsoft.com/office/drawing/2014/main" id="{EDB50AB2-7FBA-F948-97A3-CBE0FA47FA75}"/>
              </a:ext>
            </a:extLst>
          </p:cNvPr>
          <p:cNvGraphicFramePr>
            <a:graphicFrameLocks noGrp="1"/>
          </p:cNvGraphicFramePr>
          <p:nvPr>
            <p:extLst>
              <p:ext uri="{D42A27DB-BD31-4B8C-83A1-F6EECF244321}">
                <p14:modId xmlns:p14="http://schemas.microsoft.com/office/powerpoint/2010/main" val="2040342754"/>
              </p:ext>
            </p:extLst>
          </p:nvPr>
        </p:nvGraphicFramePr>
        <p:xfrm>
          <a:off x="1208648" y="1501573"/>
          <a:ext cx="9771528" cy="4806975"/>
        </p:xfrm>
        <a:graphic>
          <a:graphicData uri="http://schemas.openxmlformats.org/drawingml/2006/table">
            <a:tbl>
              <a:tblPr>
                <a:tableStyleId>{073A0DAA-6AF3-43AB-8588-CEC1D06C72B9}</a:tableStyleId>
              </a:tblPr>
              <a:tblGrid>
                <a:gridCol w="2055314">
                  <a:extLst>
                    <a:ext uri="{9D8B030D-6E8A-4147-A177-3AD203B41FA5}">
                      <a16:colId xmlns:a16="http://schemas.microsoft.com/office/drawing/2014/main" val="1580807720"/>
                    </a:ext>
                  </a:extLst>
                </a:gridCol>
                <a:gridCol w="2055314">
                  <a:extLst>
                    <a:ext uri="{9D8B030D-6E8A-4147-A177-3AD203B41FA5}">
                      <a16:colId xmlns:a16="http://schemas.microsoft.com/office/drawing/2014/main" val="3793184128"/>
                    </a:ext>
                  </a:extLst>
                </a:gridCol>
                <a:gridCol w="2828256">
                  <a:extLst>
                    <a:ext uri="{9D8B030D-6E8A-4147-A177-3AD203B41FA5}">
                      <a16:colId xmlns:a16="http://schemas.microsoft.com/office/drawing/2014/main" val="4171962475"/>
                    </a:ext>
                  </a:extLst>
                </a:gridCol>
                <a:gridCol w="2832644">
                  <a:extLst>
                    <a:ext uri="{9D8B030D-6E8A-4147-A177-3AD203B41FA5}">
                      <a16:colId xmlns:a16="http://schemas.microsoft.com/office/drawing/2014/main" val="2689937386"/>
                    </a:ext>
                  </a:extLst>
                </a:gridCol>
              </a:tblGrid>
              <a:tr h="211125">
                <a:tc gridSpan="4">
                  <a:txBody>
                    <a:bodyPr/>
                    <a:lstStyle/>
                    <a:p>
                      <a:pPr algn="ctr" fontAlgn="ctr"/>
                      <a:r>
                        <a:rPr lang="en-US" sz="1400" u="none" strike="noStrike" kern="1200" dirty="0">
                          <a:effectLst/>
                        </a:rPr>
                        <a:t>Data  used in the Accounting Growth Model and TFP determinants</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70746882"/>
                  </a:ext>
                </a:extLst>
              </a:tr>
              <a:tr h="211125">
                <a:tc>
                  <a:txBody>
                    <a:bodyPr/>
                    <a:lstStyle/>
                    <a:p>
                      <a:pPr algn="ctr" fontAlgn="ctr"/>
                      <a:r>
                        <a:rPr lang="en-US" sz="1400" u="none" strike="noStrike" kern="1200" dirty="0">
                          <a:effectLst/>
                        </a:rPr>
                        <a:t>Variables</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kern="1200">
                          <a:effectLst/>
                        </a:rPr>
                        <a:t>Indicator</a:t>
                      </a:r>
                      <a:endParaRPr lang="en-US" sz="1400" u="none" strike="noStrike" kern="120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kern="1200" dirty="0">
                          <a:solidFill>
                            <a:schemeClr val="dk1"/>
                          </a:solidFill>
                          <a:effectLst/>
                          <a:latin typeface="+mn-lt"/>
                          <a:ea typeface="+mn-ea"/>
                          <a:cs typeface="+mn-cs"/>
                        </a:rPr>
                        <a:t>Acronym</a:t>
                      </a: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kern="1200">
                          <a:effectLst/>
                        </a:rPr>
                        <a:t>Source</a:t>
                      </a:r>
                      <a:endParaRPr lang="en-US" sz="1400" u="none" strike="noStrike" kern="120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5571724"/>
                  </a:ext>
                </a:extLst>
              </a:tr>
              <a:tr h="415720">
                <a:tc>
                  <a:txBody>
                    <a:bodyPr/>
                    <a:lstStyle/>
                    <a:p>
                      <a:pPr algn="ctr" fontAlgn="ctr"/>
                      <a:r>
                        <a:rPr lang="en-US" sz="1400" u="none" strike="noStrike" kern="1200" dirty="0">
                          <a:effectLst/>
                        </a:rPr>
                        <a:t>Output</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kern="1200" dirty="0">
                          <a:effectLst/>
                        </a:rPr>
                        <a:t>Agriculture Gross Domestic Product</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kern="1200" dirty="0">
                          <a:effectLst/>
                        </a:rPr>
                        <a:t>Y</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kern="1200" dirty="0">
                          <a:effectLst/>
                        </a:rPr>
                        <a:t>Central Bank. 2013 Current pries in pesos</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716205"/>
                  </a:ext>
                </a:extLst>
              </a:tr>
              <a:tr h="620315">
                <a:tc>
                  <a:txBody>
                    <a:bodyPr/>
                    <a:lstStyle/>
                    <a:p>
                      <a:pPr algn="ctr" fontAlgn="ctr"/>
                      <a:r>
                        <a:rPr lang="en-US" sz="1400" u="none" strike="noStrike" kern="1200" dirty="0">
                          <a:effectLst/>
                        </a:rPr>
                        <a:t>Capital</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kern="1200" dirty="0">
                          <a:effectLst/>
                        </a:rPr>
                        <a:t>Agriculture capital net stock using perpetual inventory method</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kern="1200" dirty="0">
                          <a:effectLst/>
                        </a:rPr>
                        <a:t>K</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kern="1200" dirty="0">
                          <a:effectLst/>
                        </a:rPr>
                        <a:t>Central Bank.  2013 current pies in pesos. Depreciated and life </a:t>
                      </a:r>
                      <a:r>
                        <a:rPr lang="en-US" sz="1400" u="none" strike="noStrike" kern="1200" dirty="0" err="1">
                          <a:effectLst/>
                        </a:rPr>
                        <a:t>expenctancy</a:t>
                      </a:r>
                      <a:r>
                        <a:rPr lang="en-US" sz="1400" u="none" strike="noStrike" kern="1200" dirty="0">
                          <a:effectLst/>
                        </a:rPr>
                        <a:t> </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61744533"/>
                  </a:ext>
                </a:extLst>
              </a:tr>
              <a:tr h="465890">
                <a:tc rowSpan="2">
                  <a:txBody>
                    <a:bodyPr/>
                    <a:lstStyle/>
                    <a:p>
                      <a:pPr algn="ctr" fontAlgn="ctr"/>
                      <a:r>
                        <a:rPr lang="en-US" sz="1400" u="none" strike="noStrike" kern="1200" dirty="0">
                          <a:effectLst/>
                        </a:rPr>
                        <a:t>Labor</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kern="1200" dirty="0">
                          <a:effectLst/>
                        </a:rPr>
                        <a:t>Average work number in agriculture per year</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kern="1200" dirty="0">
                          <a:effectLst/>
                        </a:rPr>
                        <a:t>L</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kern="1200" dirty="0">
                          <a:effectLst/>
                        </a:rPr>
                        <a:t>Labor Survey (National Institute of Statistics)</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41615943"/>
                  </a:ext>
                </a:extLst>
              </a:tr>
              <a:tr h="415720">
                <a:tc vMerge="1">
                  <a:txBody>
                    <a:bodyPr/>
                    <a:lstStyle/>
                    <a:p>
                      <a:endParaRPr lang="en-US"/>
                    </a:p>
                  </a:txBody>
                  <a:tcPr/>
                </a:tc>
                <a:tc>
                  <a:txBody>
                    <a:bodyPr/>
                    <a:lstStyle/>
                    <a:p>
                      <a:pPr algn="l" fontAlgn="ctr"/>
                      <a:r>
                        <a:rPr lang="en-US" sz="1400" u="none" strike="noStrike" kern="1200" dirty="0">
                          <a:effectLst/>
                        </a:rPr>
                        <a:t>Wages </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kern="1200" dirty="0">
                          <a:effectLst/>
                        </a:rPr>
                        <a:t>w</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kern="1200" dirty="0">
                          <a:effectLst/>
                        </a:rPr>
                        <a:t>Income Survey (National Institute of Statistics)</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0360685"/>
                  </a:ext>
                </a:extLst>
              </a:tr>
              <a:tr h="211125">
                <a:tc rowSpan="4">
                  <a:txBody>
                    <a:bodyPr/>
                    <a:lstStyle/>
                    <a:p>
                      <a:pPr algn="ctr" fontAlgn="ctr"/>
                      <a:r>
                        <a:rPr lang="en-US" sz="1400" u="none" strike="noStrike" kern="1200">
                          <a:effectLst/>
                        </a:rPr>
                        <a:t>TFP determinants</a:t>
                      </a:r>
                      <a:endParaRPr lang="en-US" sz="1400" u="none" strike="noStrike" kern="120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kern="1200" dirty="0">
                          <a:effectLst/>
                        </a:rPr>
                        <a:t>Terms of trade</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kern="1200" dirty="0">
                          <a:effectLst/>
                        </a:rPr>
                        <a:t>TT</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kern="1200" dirty="0">
                          <a:effectLst/>
                        </a:rPr>
                        <a:t>Central Bank</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31995061"/>
                  </a:ext>
                </a:extLst>
              </a:tr>
              <a:tr h="824910">
                <a:tc vMerge="1">
                  <a:txBody>
                    <a:bodyPr/>
                    <a:lstStyle/>
                    <a:p>
                      <a:endParaRPr lang="en-US"/>
                    </a:p>
                  </a:txBody>
                  <a:tcPr/>
                </a:tc>
                <a:tc>
                  <a:txBody>
                    <a:bodyPr/>
                    <a:lstStyle/>
                    <a:p>
                      <a:pPr algn="l" fontAlgn="ctr"/>
                      <a:r>
                        <a:rPr lang="en-US" sz="1400" u="none" strike="noStrike" kern="1200" dirty="0">
                          <a:effectLst/>
                        </a:rPr>
                        <a:t>Ratio  public R&amp;D ag expenditure/</a:t>
                      </a:r>
                      <a:r>
                        <a:rPr lang="en-US" sz="1400" u="none" strike="noStrike" kern="1200" dirty="0" err="1">
                          <a:effectLst/>
                        </a:rPr>
                        <a:t>GDPag</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kern="1200" dirty="0">
                          <a:effectLst/>
                        </a:rPr>
                        <a:t>ID</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kern="1200" dirty="0">
                          <a:effectLst/>
                        </a:rPr>
                        <a:t> Public Expenditure USD 2010* and </a:t>
                      </a:r>
                      <a:r>
                        <a:rPr lang="en-US" sz="1400" u="none" strike="noStrike" kern="1200" dirty="0" err="1">
                          <a:effectLst/>
                        </a:rPr>
                        <a:t>Yag</a:t>
                      </a:r>
                      <a:r>
                        <a:rPr lang="en-US" sz="1400" u="none" strike="noStrike" kern="1200" dirty="0">
                          <a:effectLst/>
                        </a:rPr>
                        <a:t> of Central Bank. *Based on Valdés, </a:t>
                      </a:r>
                      <a:r>
                        <a:rPr lang="en-US" sz="1400" u="none" strike="noStrike" kern="1200" dirty="0" err="1">
                          <a:effectLst/>
                        </a:rPr>
                        <a:t>Ortega&amp;y</a:t>
                      </a:r>
                      <a:r>
                        <a:rPr lang="en-US" sz="1400" u="none" strike="noStrike" kern="1200" dirty="0">
                          <a:effectLst/>
                        </a:rPr>
                        <a:t> Foster (2018) using OECD information. </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466553"/>
                  </a:ext>
                </a:extLst>
              </a:tr>
              <a:tr h="465890">
                <a:tc vMerge="1">
                  <a:txBody>
                    <a:bodyPr/>
                    <a:lstStyle/>
                    <a:p>
                      <a:endParaRPr lang="en-US"/>
                    </a:p>
                  </a:txBody>
                  <a:tcPr/>
                </a:tc>
                <a:tc>
                  <a:txBody>
                    <a:bodyPr/>
                    <a:lstStyle/>
                    <a:p>
                      <a:pPr algn="l" fontAlgn="ctr"/>
                      <a:r>
                        <a:rPr lang="en-US" sz="1400" u="none" strike="noStrike" kern="1200">
                          <a:effectLst/>
                        </a:rPr>
                        <a:t>Comercial Agreement  with Europe</a:t>
                      </a:r>
                      <a:endParaRPr lang="en-US" sz="1400" u="none" strike="noStrike" kern="120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kern="1200" dirty="0" err="1">
                          <a:effectLst/>
                        </a:rPr>
                        <a:t>dummy_ue</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kern="1200" dirty="0">
                          <a:effectLst/>
                        </a:rPr>
                        <a:t>1 = agreement begins (2002); 0 other case</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00075904"/>
                  </a:ext>
                </a:extLst>
              </a:tr>
              <a:tr h="620315">
                <a:tc vMerge="1">
                  <a:txBody>
                    <a:bodyPr/>
                    <a:lstStyle/>
                    <a:p>
                      <a:endParaRPr lang="en-US"/>
                    </a:p>
                  </a:txBody>
                  <a:tcPr/>
                </a:tc>
                <a:tc>
                  <a:txBody>
                    <a:bodyPr/>
                    <a:lstStyle/>
                    <a:p>
                      <a:pPr algn="l" fontAlgn="ctr"/>
                      <a:r>
                        <a:rPr lang="en-US" sz="1400" u="none" strike="noStrike" kern="1200">
                          <a:effectLst/>
                        </a:rPr>
                        <a:t>Comercial Agreement with USA</a:t>
                      </a:r>
                      <a:endParaRPr lang="en-US" sz="1400" u="none" strike="noStrike" kern="120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kern="1200" dirty="0" err="1">
                          <a:effectLst/>
                        </a:rPr>
                        <a:t>dummy_usa</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kern="1200" dirty="0">
                          <a:effectLst/>
                        </a:rPr>
                        <a:t>1 = agreement begins (2004); 0 other case</a:t>
                      </a:r>
                      <a:endParaRPr lang="en-US" sz="1400" u="none" strike="noStrike" kern="1200" dirty="0">
                        <a:solidFill>
                          <a:schemeClr val="dk1"/>
                        </a:solidFill>
                        <a:effectLst/>
                        <a:latin typeface="+mn-lt"/>
                        <a:ea typeface="+mn-ea"/>
                        <a:cs typeface="+mn-cs"/>
                      </a:endParaRPr>
                    </a:p>
                  </a:txBody>
                  <a:tcPr marL="6810" marR="6810" marT="6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11967044"/>
                  </a:ext>
                </a:extLst>
              </a:tr>
              <a:tr h="211125">
                <a:tc gridSpan="4">
                  <a:txBody>
                    <a:bodyPr/>
                    <a:lstStyle/>
                    <a:p>
                      <a:pPr algn="l" fontAlgn="ctr"/>
                      <a:r>
                        <a:rPr lang="en-US" sz="1400" u="none" strike="noStrike" kern="1200" dirty="0">
                          <a:effectLst/>
                        </a:rPr>
                        <a:t>Source: elaborated by </a:t>
                      </a:r>
                      <a:r>
                        <a:rPr lang="en-US" sz="1400" u="none" strike="noStrike" kern="1200" dirty="0" err="1">
                          <a:effectLst/>
                        </a:rPr>
                        <a:t>Odepa</a:t>
                      </a:r>
                      <a:r>
                        <a:rPr lang="en-US" sz="1400" u="none" strike="noStrike" kern="1200" dirty="0">
                          <a:effectLst/>
                        </a:rPr>
                        <a:t> </a:t>
                      </a:r>
                      <a:endParaRPr lang="en-US" sz="1400" u="none" strike="noStrike" kern="1200" dirty="0">
                        <a:solidFill>
                          <a:schemeClr val="dk1"/>
                        </a:solidFill>
                        <a:effectLst/>
                        <a:latin typeface="+mn-lt"/>
                        <a:ea typeface="+mn-ea"/>
                        <a:cs typeface="+mn-cs"/>
                      </a:endParaRPr>
                    </a:p>
                  </a:txBody>
                  <a:tcPr marL="6810" marR="6810" marT="6810" marB="0" anchor="ctr">
                    <a:lnT w="12700" cap="flat" cmpd="sng" algn="ctr">
                      <a:solidFill>
                        <a:schemeClr val="tx1"/>
                      </a:solidFill>
                      <a:prstDash val="solid"/>
                      <a:round/>
                      <a:headEnd type="none" w="med" len="med"/>
                      <a:tailEnd type="none" w="med" len="med"/>
                    </a:lnT>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19038086"/>
                  </a:ext>
                </a:extLst>
              </a:tr>
            </a:tbl>
          </a:graphicData>
        </a:graphic>
      </p:graphicFrame>
    </p:spTree>
    <p:extLst>
      <p:ext uri="{BB962C8B-B14F-4D97-AF65-F5344CB8AC3E}">
        <p14:creationId xmlns:p14="http://schemas.microsoft.com/office/powerpoint/2010/main" val="192481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446366" y="268907"/>
            <a:ext cx="1547432" cy="787886"/>
          </a:xfrm>
          <a:prstGeom prst="rect">
            <a:avLst/>
          </a:prstGeom>
          <a:noFill/>
        </p:spPr>
        <p:txBody>
          <a:bodyPr wrap="none" lIns="121899" tIns="60949" rIns="121899" bIns="60949" rtlCol="0">
            <a:spAutoFit/>
          </a:bodyPr>
          <a:lstStyle/>
          <a:p>
            <a:pPr>
              <a:lnSpc>
                <a:spcPct val="90000"/>
              </a:lnSpc>
            </a:pPr>
            <a:r>
              <a:rPr lang="es-CL" sz="4800" dirty="0">
                <a:solidFill>
                  <a:srgbClr val="1D3750"/>
                </a:solidFill>
                <a:latin typeface="Open Sans Light"/>
                <a:cs typeface="Open Sans Light"/>
              </a:rPr>
              <a:t>Data </a:t>
            </a:r>
            <a:endParaRPr lang="es-ES" sz="4800" dirty="0">
              <a:solidFill>
                <a:srgbClr val="1D3750"/>
              </a:solidFill>
              <a:latin typeface="Open Sans Light"/>
              <a:cs typeface="Open Sans Light"/>
            </a:endParaRPr>
          </a:p>
        </p:txBody>
      </p:sp>
      <p:sp>
        <p:nvSpPr>
          <p:cNvPr id="4" name="CuadroTexto 3"/>
          <p:cNvSpPr txBox="1"/>
          <p:nvPr/>
        </p:nvSpPr>
        <p:spPr>
          <a:xfrm>
            <a:off x="446366" y="863668"/>
            <a:ext cx="2856573" cy="492420"/>
          </a:xfrm>
          <a:prstGeom prst="rect">
            <a:avLst/>
          </a:prstGeom>
          <a:noFill/>
        </p:spPr>
        <p:txBody>
          <a:bodyPr wrap="none" lIns="121899" tIns="60949" rIns="121899" bIns="60949" rtlCol="0">
            <a:spAutoFit/>
          </a:bodyPr>
          <a:lstStyle/>
          <a:p>
            <a:r>
              <a:rPr lang="es-CL" b="1" dirty="0">
                <a:solidFill>
                  <a:srgbClr val="AAA39E"/>
                </a:solidFill>
                <a:latin typeface="Open Sans"/>
                <a:cs typeface="Open Sans"/>
              </a:rPr>
              <a:t>Descriptive statistics</a:t>
            </a:r>
          </a:p>
        </p:txBody>
      </p:sp>
      <p:sp>
        <p:nvSpPr>
          <p:cNvPr id="44" name="Rectángulo 43"/>
          <p:cNvSpPr/>
          <p:nvPr/>
        </p:nvSpPr>
        <p:spPr>
          <a:xfrm>
            <a:off x="633216" y="1393373"/>
            <a:ext cx="479251" cy="60959"/>
          </a:xfrm>
          <a:prstGeom prst="rect">
            <a:avLst/>
          </a:prstGeom>
          <a:solidFill>
            <a:srgbClr val="AAA39E"/>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s-ES" dirty="0"/>
          </a:p>
        </p:txBody>
      </p:sp>
      <p:sp>
        <p:nvSpPr>
          <p:cNvPr id="45" name="CuadroTexto 44"/>
          <p:cNvSpPr txBox="1"/>
          <p:nvPr/>
        </p:nvSpPr>
        <p:spPr>
          <a:xfrm>
            <a:off x="8155285" y="6522939"/>
            <a:ext cx="4871440" cy="369310"/>
          </a:xfrm>
          <a:prstGeom prst="rect">
            <a:avLst/>
          </a:prstGeom>
          <a:noFill/>
        </p:spPr>
        <p:txBody>
          <a:bodyPr wrap="square" lIns="121899" tIns="60949" rIns="121899" bIns="60949" rtlCol="0">
            <a:spAutoFit/>
          </a:bodyPr>
          <a:lstStyle/>
          <a:p>
            <a:r>
              <a:rPr lang="es-CL" sz="1600" b="1" dirty="0">
                <a:solidFill>
                  <a:srgbClr val="1D3750"/>
                </a:solidFill>
                <a:latin typeface="Open Sans"/>
                <a:cs typeface="Open Sans"/>
              </a:rPr>
              <a:t>Fuente: </a:t>
            </a:r>
            <a:r>
              <a:rPr lang="es-CL" sz="1600" dirty="0">
                <a:solidFill>
                  <a:srgbClr val="1D3750"/>
                </a:solidFill>
                <a:latin typeface="Open Sans Light"/>
                <a:cs typeface="Open Sans Light"/>
              </a:rPr>
              <a:t>ODEPA (2019) y Banco Central </a:t>
            </a:r>
          </a:p>
        </p:txBody>
      </p:sp>
      <p:graphicFrame>
        <p:nvGraphicFramePr>
          <p:cNvPr id="9" name="Gráfico 8">
            <a:extLst>
              <a:ext uri="{FF2B5EF4-FFF2-40B4-BE49-F238E27FC236}">
                <a16:creationId xmlns:a16="http://schemas.microsoft.com/office/drawing/2014/main" id="{EAFC6F88-30DD-404E-9866-5ADA9EA7D5B5}"/>
              </a:ext>
            </a:extLst>
          </p:cNvPr>
          <p:cNvGraphicFramePr/>
          <p:nvPr/>
        </p:nvGraphicFramePr>
        <p:xfrm>
          <a:off x="6721549" y="4703518"/>
          <a:ext cx="2616906" cy="188289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Table 1">
            <a:extLst>
              <a:ext uri="{FF2B5EF4-FFF2-40B4-BE49-F238E27FC236}">
                <a16:creationId xmlns:a16="http://schemas.microsoft.com/office/drawing/2014/main" id="{EBFF2051-763A-E844-9048-25FC22558C15}"/>
              </a:ext>
            </a:extLst>
          </p:cNvPr>
          <p:cNvGraphicFramePr>
            <a:graphicFrameLocks noGrp="1"/>
          </p:cNvGraphicFramePr>
          <p:nvPr>
            <p:extLst>
              <p:ext uri="{D42A27DB-BD31-4B8C-83A1-F6EECF244321}">
                <p14:modId xmlns:p14="http://schemas.microsoft.com/office/powerpoint/2010/main" val="202681174"/>
              </p:ext>
            </p:extLst>
          </p:nvPr>
        </p:nvGraphicFramePr>
        <p:xfrm>
          <a:off x="2055196" y="1356088"/>
          <a:ext cx="8078431" cy="5042408"/>
        </p:xfrm>
        <a:graphic>
          <a:graphicData uri="http://schemas.openxmlformats.org/drawingml/2006/table">
            <a:tbl>
              <a:tblPr>
                <a:tableStyleId>{073A0DAA-6AF3-43AB-8588-CEC1D06C72B9}</a:tableStyleId>
              </a:tblPr>
              <a:tblGrid>
                <a:gridCol w="2384079">
                  <a:extLst>
                    <a:ext uri="{9D8B030D-6E8A-4147-A177-3AD203B41FA5}">
                      <a16:colId xmlns:a16="http://schemas.microsoft.com/office/drawing/2014/main" val="2957042437"/>
                    </a:ext>
                  </a:extLst>
                </a:gridCol>
                <a:gridCol w="1217768">
                  <a:extLst>
                    <a:ext uri="{9D8B030D-6E8A-4147-A177-3AD203B41FA5}">
                      <a16:colId xmlns:a16="http://schemas.microsoft.com/office/drawing/2014/main" val="2138741828"/>
                    </a:ext>
                  </a:extLst>
                </a:gridCol>
                <a:gridCol w="1732318">
                  <a:extLst>
                    <a:ext uri="{9D8B030D-6E8A-4147-A177-3AD203B41FA5}">
                      <a16:colId xmlns:a16="http://schemas.microsoft.com/office/drawing/2014/main" val="1280217769"/>
                    </a:ext>
                  </a:extLst>
                </a:gridCol>
                <a:gridCol w="1320679">
                  <a:extLst>
                    <a:ext uri="{9D8B030D-6E8A-4147-A177-3AD203B41FA5}">
                      <a16:colId xmlns:a16="http://schemas.microsoft.com/office/drawing/2014/main" val="3726557013"/>
                    </a:ext>
                  </a:extLst>
                </a:gridCol>
                <a:gridCol w="1423587">
                  <a:extLst>
                    <a:ext uri="{9D8B030D-6E8A-4147-A177-3AD203B41FA5}">
                      <a16:colId xmlns:a16="http://schemas.microsoft.com/office/drawing/2014/main" val="2273004060"/>
                    </a:ext>
                  </a:extLst>
                </a:gridCol>
              </a:tblGrid>
              <a:tr h="322582">
                <a:tc gridSpan="5">
                  <a:txBody>
                    <a:bodyPr/>
                    <a:lstStyle/>
                    <a:p>
                      <a:pPr algn="ctr" fontAlgn="ctr"/>
                      <a:r>
                        <a:rPr lang="en-US" sz="1400" u="none" strike="noStrike" dirty="0">
                          <a:effectLst/>
                        </a:rPr>
                        <a:t> Growth rate of output, capital and labor, and TFP determinants (%) .  </a:t>
                      </a:r>
                      <a:endParaRPr lang="en-US" sz="1400" b="0" i="0" u="none" strike="noStrike" dirty="0">
                        <a:solidFill>
                          <a:srgbClr val="000000"/>
                        </a:solidFill>
                        <a:effectLst/>
                        <a:latin typeface="Calibri" panose="020F0502020204030204" pitchFamily="34" charset="0"/>
                      </a:endParaRPr>
                    </a:p>
                  </a:txBody>
                  <a:tcPr marL="8923" marR="8923" marT="892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23787764"/>
                  </a:ext>
                </a:extLst>
              </a:tr>
              <a:tr h="164595">
                <a:tc gridSpan="5">
                  <a:txBody>
                    <a:bodyPr/>
                    <a:lstStyle/>
                    <a:p>
                      <a:pPr algn="ctr" fontAlgn="ctr"/>
                      <a:r>
                        <a:rPr lang="en-US" sz="1400" u="none" strike="noStrike" dirty="0">
                          <a:effectLst/>
                        </a:rPr>
                        <a:t>1996 - 2016</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14906924"/>
                  </a:ext>
                </a:extLst>
              </a:tr>
              <a:tr h="164595">
                <a:tc>
                  <a:txBody>
                    <a:bodyPr/>
                    <a:lstStyle/>
                    <a:p>
                      <a:pPr algn="l" fontAlgn="ctr"/>
                      <a:r>
                        <a:rPr lang="en-US" sz="1400" u="none" strike="noStrike" dirty="0">
                          <a:effectLst/>
                        </a:rPr>
                        <a:t> </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tc>
                  <a:txBody>
                    <a:bodyPr/>
                    <a:lstStyle/>
                    <a:p>
                      <a:pPr algn="ctr" fontAlgn="ctr"/>
                      <a:r>
                        <a:rPr lang="en-US" sz="1400" b="0" i="0" u="none" strike="noStrike" dirty="0">
                          <a:solidFill>
                            <a:srgbClr val="000000"/>
                          </a:solidFill>
                          <a:effectLst/>
                          <a:latin typeface="Calibri" panose="020F0502020204030204" pitchFamily="34" charset="0"/>
                        </a:rPr>
                        <a:t>Period</a:t>
                      </a:r>
                    </a:p>
                  </a:txBody>
                  <a:tcPr marL="8923" marR="8923" marT="892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Mean</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Min.</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Max.</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4078368"/>
                  </a:ext>
                </a:extLst>
              </a:tr>
              <a:tr h="164595">
                <a:tc rowSpan="3">
                  <a:txBody>
                    <a:bodyPr/>
                    <a:lstStyle/>
                    <a:p>
                      <a:pPr algn="ctr" fontAlgn="ctr"/>
                      <a:r>
                        <a:rPr lang="en-US" sz="1400" u="none" strike="noStrike" dirty="0">
                          <a:effectLst/>
                        </a:rPr>
                        <a:t>Y</a:t>
                      </a:r>
                      <a:endParaRPr lang="en-US" sz="1400" b="0" i="0" u="none" strike="noStrike" dirty="0">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1996-2016</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tc>
                  <a:txBody>
                    <a:bodyPr/>
                    <a:lstStyle/>
                    <a:p>
                      <a:pPr algn="ctr" fontAlgn="ctr"/>
                      <a:r>
                        <a:rPr lang="en-US" sz="1400" u="none" strike="noStrike" dirty="0">
                          <a:effectLst/>
                        </a:rPr>
                        <a:t>3.8</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tc>
                  <a:txBody>
                    <a:bodyPr/>
                    <a:lstStyle/>
                    <a:p>
                      <a:pPr algn="ctr" fontAlgn="ctr"/>
                      <a:r>
                        <a:rPr lang="en-US" sz="1400" u="none" strike="noStrike" dirty="0">
                          <a:effectLst/>
                        </a:rPr>
                        <a:t>-5.2</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tc>
                  <a:txBody>
                    <a:bodyPr/>
                    <a:lstStyle/>
                    <a:p>
                      <a:pPr algn="ctr" fontAlgn="ctr"/>
                      <a:r>
                        <a:rPr lang="en-US" sz="1400" u="none" strike="noStrike" dirty="0">
                          <a:effectLst/>
                        </a:rPr>
                        <a:t>12.4</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193177519"/>
                  </a:ext>
                </a:extLst>
              </a:tr>
              <a:tr h="164595">
                <a:tc vMerge="1">
                  <a:txBody>
                    <a:bodyPr/>
                    <a:lstStyle/>
                    <a:p>
                      <a:endParaRPr lang="en-US"/>
                    </a:p>
                  </a:txBody>
                  <a:tcPr/>
                </a:tc>
                <a:tc>
                  <a:txBody>
                    <a:bodyPr/>
                    <a:lstStyle/>
                    <a:p>
                      <a:pPr algn="ctr" fontAlgn="ctr"/>
                      <a:r>
                        <a:rPr lang="en-US" sz="1400" u="none" strike="noStrike" dirty="0">
                          <a:effectLst/>
                        </a:rPr>
                        <a:t>1996-2006</a:t>
                      </a:r>
                      <a:endParaRPr lang="en-US" sz="1400" b="0" i="0" u="none" strike="noStrike" dirty="0">
                        <a:solidFill>
                          <a:srgbClr val="000000"/>
                        </a:solidFill>
                        <a:effectLst/>
                        <a:latin typeface="Calibri" panose="020F0502020204030204" pitchFamily="34" charset="0"/>
                      </a:endParaRPr>
                    </a:p>
                  </a:txBody>
                  <a:tcPr marL="8923" marR="8923" marT="8923" marB="0" anchor="ctr"/>
                </a:tc>
                <a:tc>
                  <a:txBody>
                    <a:bodyPr/>
                    <a:lstStyle/>
                    <a:p>
                      <a:pPr algn="ctr" fontAlgn="ctr"/>
                      <a:r>
                        <a:rPr lang="en-US" sz="1400" b="1" u="none" strike="noStrike" dirty="0">
                          <a:solidFill>
                            <a:schemeClr val="accent2"/>
                          </a:solidFill>
                          <a:effectLst/>
                        </a:rPr>
                        <a:t>5.8</a:t>
                      </a:r>
                      <a:endParaRPr lang="en-US" sz="1400" b="1" i="0" u="none" strike="noStrike" dirty="0">
                        <a:solidFill>
                          <a:schemeClr val="accent2"/>
                        </a:solidFill>
                        <a:effectLst/>
                        <a:latin typeface="Calibri" panose="020F0502020204030204" pitchFamily="34" charset="0"/>
                      </a:endParaRPr>
                    </a:p>
                  </a:txBody>
                  <a:tcPr marL="8923" marR="8923" marT="8923" marB="0" anchor="ctr"/>
                </a:tc>
                <a:tc>
                  <a:txBody>
                    <a:bodyPr/>
                    <a:lstStyle/>
                    <a:p>
                      <a:pPr algn="ctr" fontAlgn="ctr"/>
                      <a:r>
                        <a:rPr lang="en-US" sz="1400" u="none" strike="noStrike" dirty="0">
                          <a:effectLst/>
                        </a:rPr>
                        <a:t>-2</a:t>
                      </a:r>
                      <a:endParaRPr lang="en-US" sz="1400" b="0" i="0" u="none" strike="noStrike" dirty="0">
                        <a:solidFill>
                          <a:srgbClr val="000000"/>
                        </a:solidFill>
                        <a:effectLst/>
                        <a:latin typeface="Calibri" panose="020F0502020204030204" pitchFamily="34" charset="0"/>
                      </a:endParaRPr>
                    </a:p>
                  </a:txBody>
                  <a:tcPr marL="8923" marR="8923" marT="8923" marB="0" anchor="ctr"/>
                </a:tc>
                <a:tc>
                  <a:txBody>
                    <a:bodyPr/>
                    <a:lstStyle/>
                    <a:p>
                      <a:pPr algn="ctr" fontAlgn="ctr"/>
                      <a:r>
                        <a:rPr lang="en-US" sz="1400" u="none" strike="noStrike" dirty="0">
                          <a:effectLst/>
                        </a:rPr>
                        <a:t>12.4</a:t>
                      </a:r>
                      <a:endParaRPr lang="en-US" sz="1400" b="0" i="0" u="none" strike="noStrike" dirty="0">
                        <a:solidFill>
                          <a:srgbClr val="000000"/>
                        </a:solidFill>
                        <a:effectLst/>
                        <a:latin typeface="Calibri" panose="020F0502020204030204" pitchFamily="34" charset="0"/>
                      </a:endParaRPr>
                    </a:p>
                  </a:txBody>
                  <a:tcPr marL="8923" marR="8923" marT="8923" marB="0" anchor="ctr"/>
                </a:tc>
                <a:extLst>
                  <a:ext uri="{0D108BD9-81ED-4DB2-BD59-A6C34878D82A}">
                    <a16:rowId xmlns:a16="http://schemas.microsoft.com/office/drawing/2014/main" val="978280417"/>
                  </a:ext>
                </a:extLst>
              </a:tr>
              <a:tr h="164595">
                <a:tc vMerge="1">
                  <a:txBody>
                    <a:bodyPr/>
                    <a:lstStyle/>
                    <a:p>
                      <a:endParaRPr lang="en-US"/>
                    </a:p>
                  </a:txBody>
                  <a:tcPr/>
                </a:tc>
                <a:tc>
                  <a:txBody>
                    <a:bodyPr/>
                    <a:lstStyle/>
                    <a:p>
                      <a:pPr algn="ctr" fontAlgn="ctr"/>
                      <a:r>
                        <a:rPr lang="en-US" sz="1400" u="none" strike="noStrike" dirty="0">
                          <a:effectLst/>
                        </a:rPr>
                        <a:t>2007-2016</a:t>
                      </a:r>
                      <a:endParaRPr lang="en-US" sz="1400" b="0" i="0" u="none" strike="noStrike" dirty="0">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1.9</a:t>
                      </a:r>
                      <a:endParaRPr lang="en-US" sz="1400" b="0" i="0" u="none" strike="noStrike" dirty="0">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-5.2</a:t>
                      </a:r>
                      <a:endParaRPr lang="en-US" sz="1400" b="0" i="0" u="none" strike="noStrike" dirty="0">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10.4</a:t>
                      </a:r>
                      <a:endParaRPr lang="en-US" sz="1400" b="0" i="0" u="none" strike="noStrike" dirty="0">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2887289"/>
                  </a:ext>
                </a:extLst>
              </a:tr>
              <a:tr h="164595">
                <a:tc rowSpan="3">
                  <a:txBody>
                    <a:bodyPr/>
                    <a:lstStyle/>
                    <a:p>
                      <a:pPr algn="ctr" fontAlgn="ctr"/>
                      <a:r>
                        <a:rPr lang="en-US" sz="1400" u="none" strike="noStrike" dirty="0">
                          <a:effectLst/>
                        </a:rPr>
                        <a:t>K</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1996-2016</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tc>
                  <a:txBody>
                    <a:bodyPr/>
                    <a:lstStyle/>
                    <a:p>
                      <a:pPr algn="ctr" fontAlgn="ctr"/>
                      <a:r>
                        <a:rPr lang="en-US" sz="1400" u="none" strike="noStrike" dirty="0">
                          <a:effectLst/>
                        </a:rPr>
                        <a:t>3</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tc>
                  <a:txBody>
                    <a:bodyPr/>
                    <a:lstStyle/>
                    <a:p>
                      <a:pPr algn="ctr" fontAlgn="ctr"/>
                      <a:r>
                        <a:rPr lang="en-US" sz="1400" u="none" strike="noStrike" dirty="0">
                          <a:effectLst/>
                        </a:rPr>
                        <a:t>-0.5</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tc>
                  <a:txBody>
                    <a:bodyPr/>
                    <a:lstStyle/>
                    <a:p>
                      <a:pPr algn="ctr" fontAlgn="ctr"/>
                      <a:r>
                        <a:rPr lang="en-US" sz="1400" u="none" strike="noStrike" dirty="0">
                          <a:effectLst/>
                        </a:rPr>
                        <a:t>5.5</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9380961"/>
                  </a:ext>
                </a:extLst>
              </a:tr>
              <a:tr h="0">
                <a:tc vMerge="1">
                  <a:txBody>
                    <a:bodyPr/>
                    <a:lstStyle/>
                    <a:p>
                      <a:endParaRPr lang="en-US"/>
                    </a:p>
                  </a:txBody>
                  <a:tcPr/>
                </a:tc>
                <a:tc>
                  <a:txBody>
                    <a:bodyPr/>
                    <a:lstStyle/>
                    <a:p>
                      <a:pPr algn="ctr" fontAlgn="ctr"/>
                      <a:r>
                        <a:rPr lang="en-US" sz="1400" u="none" strike="noStrike" dirty="0">
                          <a:effectLst/>
                        </a:rPr>
                        <a:t>1996-2006</a:t>
                      </a:r>
                      <a:endParaRPr lang="en-US" sz="1400" b="0" i="0" u="none" strike="noStrike" dirty="0">
                        <a:solidFill>
                          <a:srgbClr val="000000"/>
                        </a:solidFill>
                        <a:effectLst/>
                        <a:latin typeface="Calibri" panose="020F0502020204030204" pitchFamily="34" charset="0"/>
                      </a:endParaRPr>
                    </a:p>
                  </a:txBody>
                  <a:tcPr marL="8923" marR="8923" marT="8923" marB="0" anchor="ctr"/>
                </a:tc>
                <a:tc>
                  <a:txBody>
                    <a:bodyPr/>
                    <a:lstStyle/>
                    <a:p>
                      <a:pPr algn="ctr" fontAlgn="ctr"/>
                      <a:r>
                        <a:rPr lang="en-US" sz="1400" u="none" strike="noStrike" dirty="0">
                          <a:effectLst/>
                        </a:rPr>
                        <a:t>2.9</a:t>
                      </a:r>
                      <a:endParaRPr lang="en-US" sz="1400" b="0" i="0" u="none" strike="noStrike" dirty="0">
                        <a:solidFill>
                          <a:srgbClr val="000000"/>
                        </a:solidFill>
                        <a:effectLst/>
                        <a:latin typeface="Calibri" panose="020F0502020204030204" pitchFamily="34" charset="0"/>
                      </a:endParaRPr>
                    </a:p>
                  </a:txBody>
                  <a:tcPr marL="8923" marR="8923" marT="8923" marB="0" anchor="ctr"/>
                </a:tc>
                <a:tc>
                  <a:txBody>
                    <a:bodyPr/>
                    <a:lstStyle/>
                    <a:p>
                      <a:pPr algn="ctr" fontAlgn="ctr"/>
                      <a:r>
                        <a:rPr lang="en-US" sz="1400" u="none" strike="noStrike" dirty="0">
                          <a:effectLst/>
                        </a:rPr>
                        <a:t>0.6</a:t>
                      </a:r>
                      <a:endParaRPr lang="en-US" sz="1400" b="0" i="0" u="none" strike="noStrike" dirty="0">
                        <a:solidFill>
                          <a:srgbClr val="000000"/>
                        </a:solidFill>
                        <a:effectLst/>
                        <a:latin typeface="Calibri" panose="020F0502020204030204" pitchFamily="34" charset="0"/>
                      </a:endParaRPr>
                    </a:p>
                  </a:txBody>
                  <a:tcPr marL="8923" marR="8923" marT="8923" marB="0" anchor="ctr"/>
                </a:tc>
                <a:tc>
                  <a:txBody>
                    <a:bodyPr/>
                    <a:lstStyle/>
                    <a:p>
                      <a:pPr algn="ctr" fontAlgn="ctr"/>
                      <a:r>
                        <a:rPr lang="en-US" sz="1400" u="none" strike="noStrike" dirty="0">
                          <a:effectLst/>
                        </a:rPr>
                        <a:t>5.5</a:t>
                      </a:r>
                      <a:endParaRPr lang="en-US" sz="1400" b="0" i="0" u="none" strike="noStrike" dirty="0">
                        <a:solidFill>
                          <a:srgbClr val="000000"/>
                        </a:solidFill>
                        <a:effectLst/>
                        <a:latin typeface="Calibri" panose="020F0502020204030204" pitchFamily="34" charset="0"/>
                      </a:endParaRPr>
                    </a:p>
                  </a:txBody>
                  <a:tcPr marL="8923" marR="8923" marT="8923" marB="0" anchor="ctr"/>
                </a:tc>
                <a:extLst>
                  <a:ext uri="{0D108BD9-81ED-4DB2-BD59-A6C34878D82A}">
                    <a16:rowId xmlns:a16="http://schemas.microsoft.com/office/drawing/2014/main" val="156777219"/>
                  </a:ext>
                </a:extLst>
              </a:tr>
              <a:tr h="164595">
                <a:tc vMerge="1">
                  <a:txBody>
                    <a:bodyPr/>
                    <a:lstStyle/>
                    <a:p>
                      <a:endParaRPr lang="en-US"/>
                    </a:p>
                  </a:txBody>
                  <a:tcPr/>
                </a:tc>
                <a:tc>
                  <a:txBody>
                    <a:bodyPr/>
                    <a:lstStyle/>
                    <a:p>
                      <a:pPr algn="ctr" fontAlgn="ctr"/>
                      <a:r>
                        <a:rPr lang="en-US" sz="1400" u="none" strike="noStrike" dirty="0">
                          <a:effectLst/>
                        </a:rPr>
                        <a:t>2007-2016</a:t>
                      </a:r>
                      <a:endParaRPr lang="en-US" sz="1400" b="0" i="0" u="none" strike="noStrike" dirty="0">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3.1</a:t>
                      </a:r>
                      <a:endParaRPr lang="en-US" sz="1400" b="0" i="0" u="none" strike="noStrike" dirty="0">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-0.5</a:t>
                      </a:r>
                      <a:endParaRPr lang="en-US" sz="1400" b="0" i="0" u="none" strike="noStrike" dirty="0">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5.4</a:t>
                      </a:r>
                      <a:endParaRPr lang="en-US" sz="1400" b="0" i="0" u="none" strike="noStrike" dirty="0">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6224462"/>
                  </a:ext>
                </a:extLst>
              </a:tr>
              <a:tr h="164595">
                <a:tc rowSpan="3">
                  <a:txBody>
                    <a:bodyPr/>
                    <a:lstStyle/>
                    <a:p>
                      <a:pPr algn="ctr" fontAlgn="ctr"/>
                      <a:r>
                        <a:rPr lang="en-US" sz="1400" u="none" strike="noStrike" dirty="0">
                          <a:effectLst/>
                        </a:rPr>
                        <a:t>L</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1996-2016</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tc>
                  <a:txBody>
                    <a:bodyPr/>
                    <a:lstStyle/>
                    <a:p>
                      <a:pPr algn="ctr" fontAlgn="ctr"/>
                      <a:r>
                        <a:rPr lang="en-US" sz="1400" u="none" strike="noStrike" dirty="0">
                          <a:effectLst/>
                        </a:rPr>
                        <a:t>-0.1</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tc>
                  <a:txBody>
                    <a:bodyPr/>
                    <a:lstStyle/>
                    <a:p>
                      <a:pPr algn="ctr" fontAlgn="ctr"/>
                      <a:r>
                        <a:rPr lang="en-US" sz="1400" u="none" strike="noStrike" dirty="0">
                          <a:effectLst/>
                        </a:rPr>
                        <a:t>-4.9</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tc>
                  <a:txBody>
                    <a:bodyPr/>
                    <a:lstStyle/>
                    <a:p>
                      <a:pPr algn="ctr" fontAlgn="ctr"/>
                      <a:r>
                        <a:rPr lang="en-US" sz="1400" u="none" strike="noStrike" dirty="0">
                          <a:effectLst/>
                        </a:rPr>
                        <a:t>4.8</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44615352"/>
                  </a:ext>
                </a:extLst>
              </a:tr>
              <a:tr h="164595">
                <a:tc vMerge="1">
                  <a:txBody>
                    <a:bodyPr/>
                    <a:lstStyle/>
                    <a:p>
                      <a:endParaRPr lang="en-US"/>
                    </a:p>
                  </a:txBody>
                  <a:tcPr/>
                </a:tc>
                <a:tc>
                  <a:txBody>
                    <a:bodyPr/>
                    <a:lstStyle/>
                    <a:p>
                      <a:pPr algn="ctr" fontAlgn="ctr"/>
                      <a:r>
                        <a:rPr lang="en-US" sz="1400" u="none" strike="noStrike">
                          <a:effectLst/>
                        </a:rPr>
                        <a:t>1996-2006</a:t>
                      </a:r>
                      <a:endParaRPr lang="en-US" sz="1400" b="0" i="0" u="none" strike="noStrike">
                        <a:solidFill>
                          <a:srgbClr val="000000"/>
                        </a:solidFill>
                        <a:effectLst/>
                        <a:latin typeface="Calibri" panose="020F0502020204030204" pitchFamily="34" charset="0"/>
                      </a:endParaRPr>
                    </a:p>
                  </a:txBody>
                  <a:tcPr marL="8923" marR="8923" marT="8923" marB="0" anchor="ctr"/>
                </a:tc>
                <a:tc>
                  <a:txBody>
                    <a:bodyPr/>
                    <a:lstStyle/>
                    <a:p>
                      <a:pPr algn="ctr" fontAlgn="ctr"/>
                      <a:r>
                        <a:rPr lang="en-US" sz="1400" u="none" strike="noStrike" dirty="0">
                          <a:effectLst/>
                        </a:rPr>
                        <a:t>0</a:t>
                      </a:r>
                      <a:endParaRPr lang="en-US" sz="1400" b="0" i="0" u="none" strike="noStrike" dirty="0">
                        <a:solidFill>
                          <a:srgbClr val="000000"/>
                        </a:solidFill>
                        <a:effectLst/>
                        <a:latin typeface="Calibri" panose="020F0502020204030204" pitchFamily="34" charset="0"/>
                      </a:endParaRPr>
                    </a:p>
                  </a:txBody>
                  <a:tcPr marL="8923" marR="8923" marT="8923" marB="0" anchor="ctr"/>
                </a:tc>
                <a:tc>
                  <a:txBody>
                    <a:bodyPr/>
                    <a:lstStyle/>
                    <a:p>
                      <a:pPr algn="ctr" fontAlgn="ctr"/>
                      <a:r>
                        <a:rPr lang="en-US" sz="1400" u="none" strike="noStrike" dirty="0">
                          <a:effectLst/>
                        </a:rPr>
                        <a:t>-4.9</a:t>
                      </a:r>
                      <a:endParaRPr lang="en-US" sz="1400" b="0" i="0" u="none" strike="noStrike" dirty="0">
                        <a:solidFill>
                          <a:srgbClr val="000000"/>
                        </a:solidFill>
                        <a:effectLst/>
                        <a:latin typeface="Calibri" panose="020F0502020204030204" pitchFamily="34" charset="0"/>
                      </a:endParaRPr>
                    </a:p>
                  </a:txBody>
                  <a:tcPr marL="8923" marR="8923" marT="8923" marB="0" anchor="ctr"/>
                </a:tc>
                <a:tc>
                  <a:txBody>
                    <a:bodyPr/>
                    <a:lstStyle/>
                    <a:p>
                      <a:pPr algn="ctr" fontAlgn="ctr"/>
                      <a:r>
                        <a:rPr lang="en-US" sz="1400" u="none" strike="noStrike" dirty="0">
                          <a:effectLst/>
                        </a:rPr>
                        <a:t>4.8</a:t>
                      </a:r>
                      <a:endParaRPr lang="en-US" sz="1400" b="0" i="0" u="none" strike="noStrike" dirty="0">
                        <a:solidFill>
                          <a:srgbClr val="000000"/>
                        </a:solidFill>
                        <a:effectLst/>
                        <a:latin typeface="Calibri" panose="020F0502020204030204" pitchFamily="34" charset="0"/>
                      </a:endParaRPr>
                    </a:p>
                  </a:txBody>
                  <a:tcPr marL="8923" marR="8923" marT="8923" marB="0" anchor="ctr"/>
                </a:tc>
                <a:extLst>
                  <a:ext uri="{0D108BD9-81ED-4DB2-BD59-A6C34878D82A}">
                    <a16:rowId xmlns:a16="http://schemas.microsoft.com/office/drawing/2014/main" val="4143174935"/>
                  </a:ext>
                </a:extLst>
              </a:tr>
              <a:tr h="164595">
                <a:tc vMerge="1">
                  <a:txBody>
                    <a:bodyPr/>
                    <a:lstStyle/>
                    <a:p>
                      <a:endParaRPr lang="en-US"/>
                    </a:p>
                  </a:txBody>
                  <a:tcPr/>
                </a:tc>
                <a:tc>
                  <a:txBody>
                    <a:bodyPr/>
                    <a:lstStyle/>
                    <a:p>
                      <a:pPr algn="ctr" fontAlgn="ctr"/>
                      <a:r>
                        <a:rPr lang="en-US" sz="1400" u="none" strike="noStrike" dirty="0">
                          <a:effectLst/>
                        </a:rPr>
                        <a:t>2007-2016</a:t>
                      </a:r>
                      <a:endParaRPr lang="en-US" sz="1400" b="0" i="0" u="none" strike="noStrike" dirty="0">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-0.3</a:t>
                      </a:r>
                      <a:endParaRPr lang="en-US" sz="1400" b="0" i="0" u="none" strike="noStrike">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-3.7</a:t>
                      </a:r>
                      <a:endParaRPr lang="en-US" sz="1400" b="0" i="0" u="none" strike="noStrike" dirty="0">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2.6</a:t>
                      </a:r>
                      <a:endParaRPr lang="en-US" sz="1400" b="0" i="0" u="none" strike="noStrike" dirty="0">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7720148"/>
                  </a:ext>
                </a:extLst>
              </a:tr>
              <a:tr h="164595">
                <a:tc rowSpan="3">
                  <a:txBody>
                    <a:bodyPr/>
                    <a:lstStyle/>
                    <a:p>
                      <a:pPr algn="ctr" fontAlgn="ctr"/>
                      <a:r>
                        <a:rPr lang="en-US" sz="1400" u="none" strike="noStrike" dirty="0">
                          <a:effectLst/>
                        </a:rPr>
                        <a:t>w</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1996-2016</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tc>
                  <a:txBody>
                    <a:bodyPr/>
                    <a:lstStyle/>
                    <a:p>
                      <a:pPr algn="ctr" fontAlgn="ctr"/>
                      <a:r>
                        <a:rPr lang="en-US" sz="1400" u="none" strike="noStrike" dirty="0">
                          <a:effectLst/>
                        </a:rPr>
                        <a:t>0.1</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tc>
                  <a:txBody>
                    <a:bodyPr/>
                    <a:lstStyle/>
                    <a:p>
                      <a:pPr algn="ctr" fontAlgn="ctr"/>
                      <a:r>
                        <a:rPr lang="en-US" sz="1400" u="none" strike="noStrike" dirty="0">
                          <a:effectLst/>
                        </a:rPr>
                        <a:t>-21.3</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tc>
                  <a:txBody>
                    <a:bodyPr/>
                    <a:lstStyle/>
                    <a:p>
                      <a:pPr algn="ctr" fontAlgn="ctr"/>
                      <a:r>
                        <a:rPr lang="en-US" sz="1400" u="none" strike="noStrike" dirty="0">
                          <a:effectLst/>
                        </a:rPr>
                        <a:t>11.5</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74971060"/>
                  </a:ext>
                </a:extLst>
              </a:tr>
              <a:tr h="164595">
                <a:tc vMerge="1">
                  <a:txBody>
                    <a:bodyPr/>
                    <a:lstStyle/>
                    <a:p>
                      <a:endParaRPr lang="en-US"/>
                    </a:p>
                  </a:txBody>
                  <a:tcPr/>
                </a:tc>
                <a:tc>
                  <a:txBody>
                    <a:bodyPr/>
                    <a:lstStyle/>
                    <a:p>
                      <a:pPr algn="ctr" fontAlgn="ctr"/>
                      <a:r>
                        <a:rPr lang="en-US" sz="1400" u="none" strike="noStrike" dirty="0">
                          <a:effectLst/>
                        </a:rPr>
                        <a:t>1996-2006</a:t>
                      </a:r>
                      <a:endParaRPr lang="en-US" sz="1400" b="0" i="0" u="none" strike="noStrike" dirty="0">
                        <a:solidFill>
                          <a:srgbClr val="000000"/>
                        </a:solidFill>
                        <a:effectLst/>
                        <a:latin typeface="Calibri" panose="020F0502020204030204" pitchFamily="34" charset="0"/>
                      </a:endParaRPr>
                    </a:p>
                  </a:txBody>
                  <a:tcPr marL="8923" marR="8923" marT="8923" marB="0" anchor="ctr"/>
                </a:tc>
                <a:tc>
                  <a:txBody>
                    <a:bodyPr/>
                    <a:lstStyle/>
                    <a:p>
                      <a:pPr algn="ctr" fontAlgn="ctr"/>
                      <a:r>
                        <a:rPr lang="en-US" sz="1400" u="none" strike="noStrike" dirty="0">
                          <a:effectLst/>
                        </a:rPr>
                        <a:t>-2.6</a:t>
                      </a:r>
                      <a:endParaRPr lang="en-US" sz="1400" b="0" i="0" u="none" strike="noStrike" dirty="0">
                        <a:solidFill>
                          <a:srgbClr val="000000"/>
                        </a:solidFill>
                        <a:effectLst/>
                        <a:latin typeface="Calibri" panose="020F0502020204030204" pitchFamily="34" charset="0"/>
                      </a:endParaRPr>
                    </a:p>
                  </a:txBody>
                  <a:tcPr marL="8923" marR="8923" marT="8923" marB="0" anchor="ctr"/>
                </a:tc>
                <a:tc>
                  <a:txBody>
                    <a:bodyPr/>
                    <a:lstStyle/>
                    <a:p>
                      <a:pPr algn="ctr" fontAlgn="ctr"/>
                      <a:r>
                        <a:rPr lang="en-US" sz="1400" u="none" strike="noStrike">
                          <a:effectLst/>
                        </a:rPr>
                        <a:t>21.3</a:t>
                      </a:r>
                      <a:endParaRPr lang="en-US" sz="1400" b="0" i="0" u="none" strike="noStrike">
                        <a:solidFill>
                          <a:srgbClr val="000000"/>
                        </a:solidFill>
                        <a:effectLst/>
                        <a:latin typeface="Calibri" panose="020F0502020204030204" pitchFamily="34" charset="0"/>
                      </a:endParaRPr>
                    </a:p>
                  </a:txBody>
                  <a:tcPr marL="8923" marR="8923" marT="8923" marB="0" anchor="ctr"/>
                </a:tc>
                <a:tc>
                  <a:txBody>
                    <a:bodyPr/>
                    <a:lstStyle/>
                    <a:p>
                      <a:pPr algn="ctr" fontAlgn="ctr"/>
                      <a:r>
                        <a:rPr lang="en-US" sz="1400" u="none" strike="noStrike" dirty="0">
                          <a:effectLst/>
                        </a:rPr>
                        <a:t>7.3</a:t>
                      </a:r>
                      <a:endParaRPr lang="en-US" sz="1400" b="0" i="0" u="none" strike="noStrike" dirty="0">
                        <a:solidFill>
                          <a:srgbClr val="000000"/>
                        </a:solidFill>
                        <a:effectLst/>
                        <a:latin typeface="Calibri" panose="020F0502020204030204" pitchFamily="34" charset="0"/>
                      </a:endParaRPr>
                    </a:p>
                  </a:txBody>
                  <a:tcPr marL="8923" marR="8923" marT="8923" marB="0" anchor="ctr"/>
                </a:tc>
                <a:extLst>
                  <a:ext uri="{0D108BD9-81ED-4DB2-BD59-A6C34878D82A}">
                    <a16:rowId xmlns:a16="http://schemas.microsoft.com/office/drawing/2014/main" val="1314906440"/>
                  </a:ext>
                </a:extLst>
              </a:tr>
              <a:tr h="164595">
                <a:tc vMerge="1">
                  <a:txBody>
                    <a:bodyPr/>
                    <a:lstStyle/>
                    <a:p>
                      <a:endParaRPr lang="en-US"/>
                    </a:p>
                  </a:txBody>
                  <a:tcPr/>
                </a:tc>
                <a:tc>
                  <a:txBody>
                    <a:bodyPr/>
                    <a:lstStyle/>
                    <a:p>
                      <a:pPr algn="ctr" fontAlgn="ctr"/>
                      <a:r>
                        <a:rPr lang="en-US" sz="1400" u="none" strike="noStrike" dirty="0">
                          <a:effectLst/>
                        </a:rPr>
                        <a:t>2007-2016</a:t>
                      </a:r>
                      <a:endParaRPr lang="en-US" sz="1400" b="0" i="0" u="none" strike="noStrike" dirty="0">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tc>
                  <a:txBody>
                    <a:bodyPr/>
                    <a:lstStyle/>
                    <a:p>
                      <a:pPr algn="ctr" fontAlgn="ctr"/>
                      <a:r>
                        <a:rPr lang="en-US" sz="1400" b="1" u="none" strike="noStrike" dirty="0">
                          <a:solidFill>
                            <a:schemeClr val="accent2"/>
                          </a:solidFill>
                          <a:effectLst/>
                        </a:rPr>
                        <a:t>2.9</a:t>
                      </a:r>
                      <a:endParaRPr lang="en-US" sz="1400" b="1" i="0" u="none" strike="noStrike" dirty="0">
                        <a:solidFill>
                          <a:schemeClr val="accent2"/>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-1.4</a:t>
                      </a:r>
                      <a:endParaRPr lang="en-US" sz="1400" b="0" i="0" u="none" strike="noStrike" dirty="0">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11.5</a:t>
                      </a:r>
                      <a:endParaRPr lang="en-US" sz="1400" b="0" i="0" u="none" strike="noStrike" dirty="0">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93912889"/>
                  </a:ext>
                </a:extLst>
              </a:tr>
              <a:tr h="164595">
                <a:tc rowSpan="3">
                  <a:txBody>
                    <a:bodyPr/>
                    <a:lstStyle/>
                    <a:p>
                      <a:pPr algn="ctr" fontAlgn="ctr"/>
                      <a:r>
                        <a:rPr lang="en-US" sz="1400" u="none" strike="noStrike" dirty="0">
                          <a:effectLst/>
                        </a:rPr>
                        <a:t>TT</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1996-2016</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tc>
                  <a:txBody>
                    <a:bodyPr/>
                    <a:lstStyle/>
                    <a:p>
                      <a:pPr algn="ctr" fontAlgn="ctr"/>
                      <a:r>
                        <a:rPr lang="en-US" sz="1400" u="none" strike="noStrike">
                          <a:effectLst/>
                        </a:rPr>
                        <a:t>2.8</a:t>
                      </a:r>
                      <a:endParaRPr lang="en-US" sz="1400" b="0" i="0" u="none" strike="noStrike">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tc>
                  <a:txBody>
                    <a:bodyPr/>
                    <a:lstStyle/>
                    <a:p>
                      <a:pPr algn="ctr" fontAlgn="ctr"/>
                      <a:r>
                        <a:rPr lang="en-US" sz="1400" u="none" strike="noStrike">
                          <a:effectLst/>
                        </a:rPr>
                        <a:t>-16.1</a:t>
                      </a:r>
                      <a:endParaRPr lang="en-US" sz="1400" b="0" i="0" u="none" strike="noStrike">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tc>
                  <a:txBody>
                    <a:bodyPr/>
                    <a:lstStyle/>
                    <a:p>
                      <a:pPr algn="ctr" fontAlgn="ctr"/>
                      <a:r>
                        <a:rPr lang="en-US" sz="1400" u="none" strike="noStrike">
                          <a:effectLst/>
                        </a:rPr>
                        <a:t>27.9</a:t>
                      </a:r>
                      <a:endParaRPr lang="en-US" sz="1400" b="0" i="0" u="none" strike="noStrike">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208050978"/>
                  </a:ext>
                </a:extLst>
              </a:tr>
              <a:tr h="164595">
                <a:tc vMerge="1">
                  <a:txBody>
                    <a:bodyPr/>
                    <a:lstStyle/>
                    <a:p>
                      <a:endParaRPr lang="en-US"/>
                    </a:p>
                  </a:txBody>
                  <a:tcPr/>
                </a:tc>
                <a:tc>
                  <a:txBody>
                    <a:bodyPr/>
                    <a:lstStyle/>
                    <a:p>
                      <a:pPr algn="ctr" fontAlgn="ctr"/>
                      <a:r>
                        <a:rPr lang="en-US" sz="1400" u="none" strike="noStrike" dirty="0">
                          <a:effectLst/>
                        </a:rPr>
                        <a:t>1996-2006</a:t>
                      </a:r>
                      <a:endParaRPr lang="en-US" sz="1400" b="0" i="0" u="none" strike="noStrike" dirty="0">
                        <a:solidFill>
                          <a:srgbClr val="000000"/>
                        </a:solidFill>
                        <a:effectLst/>
                        <a:latin typeface="Calibri" panose="020F0502020204030204" pitchFamily="34" charset="0"/>
                      </a:endParaRPr>
                    </a:p>
                  </a:txBody>
                  <a:tcPr marL="8923" marR="8923" marT="8923" marB="0" anchor="ctr"/>
                </a:tc>
                <a:tc>
                  <a:txBody>
                    <a:bodyPr/>
                    <a:lstStyle/>
                    <a:p>
                      <a:pPr algn="ctr" fontAlgn="ctr"/>
                      <a:r>
                        <a:rPr lang="en-US" sz="1400" b="1" u="none" strike="noStrike" dirty="0">
                          <a:solidFill>
                            <a:schemeClr val="accent2"/>
                          </a:solidFill>
                          <a:effectLst/>
                        </a:rPr>
                        <a:t>5.6</a:t>
                      </a:r>
                      <a:endParaRPr lang="en-US" sz="1400" b="1" i="0" u="none" strike="noStrike" dirty="0">
                        <a:solidFill>
                          <a:schemeClr val="accent2"/>
                        </a:solidFill>
                        <a:effectLst/>
                        <a:latin typeface="Calibri" panose="020F0502020204030204" pitchFamily="34" charset="0"/>
                      </a:endParaRPr>
                    </a:p>
                  </a:txBody>
                  <a:tcPr marL="8923" marR="8923" marT="8923" marB="0" anchor="ctr"/>
                </a:tc>
                <a:tc>
                  <a:txBody>
                    <a:bodyPr/>
                    <a:lstStyle/>
                    <a:p>
                      <a:pPr algn="ctr" fontAlgn="ctr"/>
                      <a:r>
                        <a:rPr lang="en-US" sz="1400" u="none" strike="noStrike" dirty="0">
                          <a:effectLst/>
                        </a:rPr>
                        <a:t>-12.2</a:t>
                      </a:r>
                      <a:endParaRPr lang="en-US" sz="1400" b="0" i="0" u="none" strike="noStrike" dirty="0">
                        <a:solidFill>
                          <a:srgbClr val="000000"/>
                        </a:solidFill>
                        <a:effectLst/>
                        <a:latin typeface="Calibri" panose="020F0502020204030204" pitchFamily="34" charset="0"/>
                      </a:endParaRPr>
                    </a:p>
                  </a:txBody>
                  <a:tcPr marL="8923" marR="8923" marT="8923" marB="0" anchor="ctr"/>
                </a:tc>
                <a:tc>
                  <a:txBody>
                    <a:bodyPr/>
                    <a:lstStyle/>
                    <a:p>
                      <a:pPr algn="ctr" fontAlgn="ctr"/>
                      <a:r>
                        <a:rPr lang="en-US" sz="1400" u="none" strike="noStrike" dirty="0">
                          <a:effectLst/>
                        </a:rPr>
                        <a:t>27.9</a:t>
                      </a:r>
                      <a:endParaRPr lang="en-US" sz="1400" b="0" i="0" u="none" strike="noStrike" dirty="0">
                        <a:solidFill>
                          <a:srgbClr val="000000"/>
                        </a:solidFill>
                        <a:effectLst/>
                        <a:latin typeface="Calibri" panose="020F0502020204030204" pitchFamily="34" charset="0"/>
                      </a:endParaRPr>
                    </a:p>
                  </a:txBody>
                  <a:tcPr marL="8923" marR="8923" marT="8923" marB="0" anchor="ctr"/>
                </a:tc>
                <a:extLst>
                  <a:ext uri="{0D108BD9-81ED-4DB2-BD59-A6C34878D82A}">
                    <a16:rowId xmlns:a16="http://schemas.microsoft.com/office/drawing/2014/main" val="103524685"/>
                  </a:ext>
                </a:extLst>
              </a:tr>
              <a:tr h="164595">
                <a:tc vMerge="1">
                  <a:txBody>
                    <a:bodyPr/>
                    <a:lstStyle/>
                    <a:p>
                      <a:endParaRPr lang="en-US"/>
                    </a:p>
                  </a:txBody>
                  <a:tcPr/>
                </a:tc>
                <a:tc>
                  <a:txBody>
                    <a:bodyPr/>
                    <a:lstStyle/>
                    <a:p>
                      <a:pPr algn="ctr" fontAlgn="ctr"/>
                      <a:r>
                        <a:rPr lang="en-US" sz="1400" u="none" strike="noStrike" dirty="0">
                          <a:effectLst/>
                        </a:rPr>
                        <a:t>2007-2016</a:t>
                      </a:r>
                      <a:endParaRPr lang="en-US" sz="1400" b="0" i="0" u="none" strike="noStrike" dirty="0">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0</a:t>
                      </a:r>
                      <a:endParaRPr lang="en-US" sz="1400" b="0" i="0" u="none" strike="noStrike" dirty="0">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-16.1</a:t>
                      </a:r>
                      <a:endParaRPr lang="en-US" sz="1400" b="0" i="0" u="none" strike="noStrike" dirty="0">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19.2</a:t>
                      </a:r>
                      <a:endParaRPr lang="en-US" sz="1400" b="0" i="0" u="none" strike="noStrike" dirty="0">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2620520"/>
                  </a:ext>
                </a:extLst>
              </a:tr>
              <a:tr h="164595">
                <a:tc rowSpan="3">
                  <a:txBody>
                    <a:bodyPr/>
                    <a:lstStyle/>
                    <a:p>
                      <a:pPr algn="ctr" fontAlgn="ctr"/>
                      <a:r>
                        <a:rPr lang="en-US" sz="1400" b="0" i="0" u="none" strike="noStrike" dirty="0">
                          <a:solidFill>
                            <a:srgbClr val="000000"/>
                          </a:solidFill>
                          <a:effectLst/>
                          <a:latin typeface="Calibri" panose="020F0502020204030204" pitchFamily="34" charset="0"/>
                        </a:rPr>
                        <a:t>R&amp;D</a:t>
                      </a:r>
                    </a:p>
                  </a:txBody>
                  <a:tcPr marL="8923" marR="8923" marT="892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1996-2016</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tc>
                  <a:txBody>
                    <a:bodyPr/>
                    <a:lstStyle/>
                    <a:p>
                      <a:pPr algn="ctr" fontAlgn="ctr"/>
                      <a:r>
                        <a:rPr lang="en-US" sz="1400" u="none" strike="noStrike">
                          <a:effectLst/>
                        </a:rPr>
                        <a:t>0.4</a:t>
                      </a:r>
                      <a:endParaRPr lang="en-US" sz="1400" b="0" i="0" u="none" strike="noStrike">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tc>
                  <a:txBody>
                    <a:bodyPr/>
                    <a:lstStyle/>
                    <a:p>
                      <a:pPr algn="ctr" fontAlgn="ctr"/>
                      <a:r>
                        <a:rPr lang="en-US" sz="1400" u="none" strike="noStrike" dirty="0">
                          <a:effectLst/>
                        </a:rPr>
                        <a:t>-21.5</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tc>
                  <a:txBody>
                    <a:bodyPr/>
                    <a:lstStyle/>
                    <a:p>
                      <a:pPr algn="ctr" fontAlgn="ctr"/>
                      <a:r>
                        <a:rPr lang="en-US" sz="1400" u="none" strike="noStrike" dirty="0">
                          <a:effectLst/>
                        </a:rPr>
                        <a:t>31.2</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409599722"/>
                  </a:ext>
                </a:extLst>
              </a:tr>
              <a:tr h="164595">
                <a:tc vMerge="1">
                  <a:txBody>
                    <a:bodyPr/>
                    <a:lstStyle/>
                    <a:p>
                      <a:endParaRPr lang="en-US"/>
                    </a:p>
                  </a:txBody>
                  <a:tcPr/>
                </a:tc>
                <a:tc>
                  <a:txBody>
                    <a:bodyPr/>
                    <a:lstStyle/>
                    <a:p>
                      <a:pPr algn="ctr" fontAlgn="ctr"/>
                      <a:r>
                        <a:rPr lang="en-US" sz="1400" u="none" strike="noStrike" dirty="0">
                          <a:effectLst/>
                        </a:rPr>
                        <a:t>1996-2006</a:t>
                      </a:r>
                      <a:endParaRPr lang="en-US" sz="1400" b="0" i="0" u="none" strike="noStrike" dirty="0">
                        <a:solidFill>
                          <a:srgbClr val="000000"/>
                        </a:solidFill>
                        <a:effectLst/>
                        <a:latin typeface="Calibri" panose="020F0502020204030204" pitchFamily="34" charset="0"/>
                      </a:endParaRPr>
                    </a:p>
                  </a:txBody>
                  <a:tcPr marL="8923" marR="8923" marT="8923" marB="0" anchor="ctr"/>
                </a:tc>
                <a:tc>
                  <a:txBody>
                    <a:bodyPr/>
                    <a:lstStyle/>
                    <a:p>
                      <a:pPr algn="ctr" fontAlgn="ctr"/>
                      <a:r>
                        <a:rPr lang="en-US" sz="1400" u="none" strike="noStrike" dirty="0">
                          <a:effectLst/>
                        </a:rPr>
                        <a:t>-3.4</a:t>
                      </a:r>
                      <a:endParaRPr lang="en-US" sz="1400" b="0" i="0" u="none" strike="noStrike" dirty="0">
                        <a:solidFill>
                          <a:srgbClr val="000000"/>
                        </a:solidFill>
                        <a:effectLst/>
                        <a:latin typeface="Calibri" panose="020F0502020204030204" pitchFamily="34" charset="0"/>
                      </a:endParaRPr>
                    </a:p>
                  </a:txBody>
                  <a:tcPr marL="8923" marR="8923" marT="8923" marB="0" anchor="ctr"/>
                </a:tc>
                <a:tc>
                  <a:txBody>
                    <a:bodyPr/>
                    <a:lstStyle/>
                    <a:p>
                      <a:pPr algn="ctr" fontAlgn="ctr"/>
                      <a:r>
                        <a:rPr lang="en-US" sz="1400" u="none" strike="noStrike">
                          <a:effectLst/>
                        </a:rPr>
                        <a:t>-21.5</a:t>
                      </a:r>
                      <a:endParaRPr lang="en-US" sz="1400" b="0" i="0" u="none" strike="noStrike">
                        <a:solidFill>
                          <a:srgbClr val="000000"/>
                        </a:solidFill>
                        <a:effectLst/>
                        <a:latin typeface="Calibri" panose="020F0502020204030204" pitchFamily="34" charset="0"/>
                      </a:endParaRPr>
                    </a:p>
                  </a:txBody>
                  <a:tcPr marL="8923" marR="8923" marT="8923" marB="0" anchor="ctr"/>
                </a:tc>
                <a:tc>
                  <a:txBody>
                    <a:bodyPr/>
                    <a:lstStyle/>
                    <a:p>
                      <a:pPr algn="ctr" fontAlgn="ctr"/>
                      <a:r>
                        <a:rPr lang="en-US" sz="1400" u="none" strike="noStrike" dirty="0">
                          <a:effectLst/>
                        </a:rPr>
                        <a:t>16.6</a:t>
                      </a:r>
                      <a:endParaRPr lang="en-US" sz="1400" b="0" i="0" u="none" strike="noStrike" dirty="0">
                        <a:solidFill>
                          <a:srgbClr val="000000"/>
                        </a:solidFill>
                        <a:effectLst/>
                        <a:latin typeface="Calibri" panose="020F0502020204030204" pitchFamily="34" charset="0"/>
                      </a:endParaRPr>
                    </a:p>
                  </a:txBody>
                  <a:tcPr marL="8923" marR="8923" marT="8923" marB="0" anchor="ctr"/>
                </a:tc>
                <a:extLst>
                  <a:ext uri="{0D108BD9-81ED-4DB2-BD59-A6C34878D82A}">
                    <a16:rowId xmlns:a16="http://schemas.microsoft.com/office/drawing/2014/main" val="3970237257"/>
                  </a:ext>
                </a:extLst>
              </a:tr>
              <a:tr h="164595">
                <a:tc vMerge="1">
                  <a:txBody>
                    <a:bodyPr/>
                    <a:lstStyle/>
                    <a:p>
                      <a:endParaRPr lang="en-US"/>
                    </a:p>
                  </a:txBody>
                  <a:tcPr/>
                </a:tc>
                <a:tc>
                  <a:txBody>
                    <a:bodyPr/>
                    <a:lstStyle/>
                    <a:p>
                      <a:pPr algn="ctr" fontAlgn="ctr"/>
                      <a:r>
                        <a:rPr lang="en-US" sz="1400" u="none" strike="noStrike" dirty="0">
                          <a:effectLst/>
                        </a:rPr>
                        <a:t>2007-2016</a:t>
                      </a:r>
                      <a:endParaRPr lang="en-US" sz="1400" b="0" i="0" u="none" strike="noStrike" dirty="0">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tc>
                  <a:txBody>
                    <a:bodyPr/>
                    <a:lstStyle/>
                    <a:p>
                      <a:pPr algn="ctr" fontAlgn="ctr"/>
                      <a:r>
                        <a:rPr lang="en-US" sz="1400" b="1" u="none" strike="noStrike" dirty="0">
                          <a:solidFill>
                            <a:schemeClr val="accent2"/>
                          </a:solidFill>
                          <a:effectLst/>
                        </a:rPr>
                        <a:t>4.3</a:t>
                      </a:r>
                      <a:endParaRPr lang="en-US" sz="1400" b="1" i="0" u="none" strike="noStrike" dirty="0">
                        <a:solidFill>
                          <a:schemeClr val="accent2"/>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-12</a:t>
                      </a:r>
                      <a:endParaRPr lang="en-US" sz="1400" b="0" i="0" u="none" strike="noStrike">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31.2</a:t>
                      </a:r>
                      <a:endParaRPr lang="en-US" sz="1400" b="0" i="0" u="none" strike="noStrike" dirty="0">
                        <a:solidFill>
                          <a:srgbClr val="000000"/>
                        </a:solidFill>
                        <a:effectLst/>
                        <a:latin typeface="Calibri" panose="020F0502020204030204" pitchFamily="34" charset="0"/>
                      </a:endParaRPr>
                    </a:p>
                  </a:txBody>
                  <a:tcPr marL="8923" marR="8923" marT="8923"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0330847"/>
                  </a:ext>
                </a:extLst>
              </a:tr>
              <a:tr h="274166">
                <a:tc gridSpan="5">
                  <a:txBody>
                    <a:bodyPr/>
                    <a:lstStyle/>
                    <a:p>
                      <a:pPr algn="l" fontAlgn="ctr"/>
                      <a:r>
                        <a:rPr lang="en-US" sz="1400" u="none" strike="noStrike" dirty="0">
                          <a:effectLst/>
                        </a:rPr>
                        <a:t>Source: elaborated by </a:t>
                      </a:r>
                      <a:r>
                        <a:rPr lang="en-US" sz="1400" u="none" strike="noStrike" dirty="0" err="1">
                          <a:effectLst/>
                        </a:rPr>
                        <a:t>Odepa</a:t>
                      </a: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8923" marR="8923" marT="8923" marB="0" anchor="ctr">
                    <a:lnT w="12700" cap="flat" cmpd="sng" algn="ctr">
                      <a:solidFill>
                        <a:schemeClr val="tx1"/>
                      </a:solidFill>
                      <a:prstDash val="solid"/>
                      <a:round/>
                      <a:headEnd type="none" w="med" len="med"/>
                      <a:tailEnd type="none" w="med" len="med"/>
                    </a:lnT>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9959508"/>
                  </a:ext>
                </a:extLst>
              </a:tr>
            </a:tbl>
          </a:graphicData>
        </a:graphic>
      </p:graphicFrame>
    </p:spTree>
    <p:extLst>
      <p:ext uri="{BB962C8B-B14F-4D97-AF65-F5344CB8AC3E}">
        <p14:creationId xmlns:p14="http://schemas.microsoft.com/office/powerpoint/2010/main" val="4239244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446366" y="268907"/>
            <a:ext cx="2029103" cy="787886"/>
          </a:xfrm>
          <a:prstGeom prst="rect">
            <a:avLst/>
          </a:prstGeom>
          <a:noFill/>
        </p:spPr>
        <p:txBody>
          <a:bodyPr wrap="none" lIns="121899" tIns="60949" rIns="121899" bIns="60949" rtlCol="0">
            <a:spAutoFit/>
          </a:bodyPr>
          <a:lstStyle/>
          <a:p>
            <a:pPr>
              <a:lnSpc>
                <a:spcPct val="90000"/>
              </a:lnSpc>
            </a:pPr>
            <a:r>
              <a:rPr lang="es-CL" sz="4800" dirty="0">
                <a:solidFill>
                  <a:srgbClr val="1D3750"/>
                </a:solidFill>
                <a:latin typeface="Open Sans Light"/>
                <a:cs typeface="Open Sans Light"/>
              </a:rPr>
              <a:t>Results</a:t>
            </a:r>
            <a:endParaRPr lang="es-ES" sz="4800" dirty="0">
              <a:solidFill>
                <a:srgbClr val="1D3750"/>
              </a:solidFill>
              <a:latin typeface="Open Sans Light"/>
              <a:cs typeface="Open Sans Light"/>
            </a:endParaRPr>
          </a:p>
        </p:txBody>
      </p:sp>
      <p:sp>
        <p:nvSpPr>
          <p:cNvPr id="4" name="CuadroTexto 3"/>
          <p:cNvSpPr txBox="1"/>
          <p:nvPr/>
        </p:nvSpPr>
        <p:spPr>
          <a:xfrm>
            <a:off x="446366" y="863668"/>
            <a:ext cx="1466256" cy="492420"/>
          </a:xfrm>
          <a:prstGeom prst="rect">
            <a:avLst/>
          </a:prstGeom>
          <a:noFill/>
        </p:spPr>
        <p:txBody>
          <a:bodyPr wrap="none" lIns="121899" tIns="60949" rIns="121899" bIns="60949" rtlCol="0">
            <a:spAutoFit/>
          </a:bodyPr>
          <a:lstStyle/>
          <a:p>
            <a:r>
              <a:rPr lang="es-CL" b="1" dirty="0">
                <a:solidFill>
                  <a:srgbClr val="AAA39E"/>
                </a:solidFill>
                <a:latin typeface="Open Sans"/>
                <a:cs typeface="Open Sans"/>
              </a:rPr>
              <a:t>By period</a:t>
            </a:r>
          </a:p>
        </p:txBody>
      </p:sp>
      <p:sp>
        <p:nvSpPr>
          <p:cNvPr id="44" name="Rectángulo 43"/>
          <p:cNvSpPr/>
          <p:nvPr/>
        </p:nvSpPr>
        <p:spPr>
          <a:xfrm>
            <a:off x="633216" y="1393373"/>
            <a:ext cx="479251" cy="60959"/>
          </a:xfrm>
          <a:prstGeom prst="rect">
            <a:avLst/>
          </a:prstGeom>
          <a:solidFill>
            <a:srgbClr val="AAA39E"/>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s-ES" dirty="0"/>
          </a:p>
        </p:txBody>
      </p:sp>
      <p:graphicFrame>
        <p:nvGraphicFramePr>
          <p:cNvPr id="9" name="Gráfico 8">
            <a:extLst>
              <a:ext uri="{FF2B5EF4-FFF2-40B4-BE49-F238E27FC236}">
                <a16:creationId xmlns:a16="http://schemas.microsoft.com/office/drawing/2014/main" id="{EAFC6F88-30DD-404E-9866-5ADA9EA7D5B5}"/>
              </a:ext>
            </a:extLst>
          </p:cNvPr>
          <p:cNvGraphicFramePr/>
          <p:nvPr/>
        </p:nvGraphicFramePr>
        <p:xfrm>
          <a:off x="6721549" y="4703518"/>
          <a:ext cx="2616906" cy="188289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Table 4">
            <a:extLst>
              <a:ext uri="{FF2B5EF4-FFF2-40B4-BE49-F238E27FC236}">
                <a16:creationId xmlns:a16="http://schemas.microsoft.com/office/drawing/2014/main" id="{826FD413-7B79-BF48-828D-806FB961E1F2}"/>
              </a:ext>
            </a:extLst>
          </p:cNvPr>
          <p:cNvGraphicFramePr>
            <a:graphicFrameLocks noGrp="1"/>
          </p:cNvGraphicFramePr>
          <p:nvPr>
            <p:extLst>
              <p:ext uri="{D42A27DB-BD31-4B8C-83A1-F6EECF244321}">
                <p14:modId xmlns:p14="http://schemas.microsoft.com/office/powerpoint/2010/main" val="1684491297"/>
              </p:ext>
            </p:extLst>
          </p:nvPr>
        </p:nvGraphicFramePr>
        <p:xfrm>
          <a:off x="674372" y="1759401"/>
          <a:ext cx="2965299" cy="4529390"/>
        </p:xfrm>
        <a:graphic>
          <a:graphicData uri="http://schemas.openxmlformats.org/drawingml/2006/table">
            <a:tbl>
              <a:tblPr>
                <a:tableStyleId>{073A0DAA-6AF3-43AB-8588-CEC1D06C72B9}</a:tableStyleId>
              </a:tblPr>
              <a:tblGrid>
                <a:gridCol w="988433">
                  <a:extLst>
                    <a:ext uri="{9D8B030D-6E8A-4147-A177-3AD203B41FA5}">
                      <a16:colId xmlns:a16="http://schemas.microsoft.com/office/drawing/2014/main" val="1807217160"/>
                    </a:ext>
                  </a:extLst>
                </a:gridCol>
                <a:gridCol w="988433">
                  <a:extLst>
                    <a:ext uri="{9D8B030D-6E8A-4147-A177-3AD203B41FA5}">
                      <a16:colId xmlns:a16="http://schemas.microsoft.com/office/drawing/2014/main" val="696350047"/>
                    </a:ext>
                  </a:extLst>
                </a:gridCol>
                <a:gridCol w="988433">
                  <a:extLst>
                    <a:ext uri="{9D8B030D-6E8A-4147-A177-3AD203B41FA5}">
                      <a16:colId xmlns:a16="http://schemas.microsoft.com/office/drawing/2014/main" val="1288638206"/>
                    </a:ext>
                  </a:extLst>
                </a:gridCol>
              </a:tblGrid>
              <a:tr h="232412">
                <a:tc gridSpan="3">
                  <a:txBody>
                    <a:bodyPr/>
                    <a:lstStyle/>
                    <a:p>
                      <a:pPr algn="ctr" fontAlgn="ctr"/>
                      <a:r>
                        <a:rPr lang="en-US" sz="1400" u="none" strike="noStrike" dirty="0">
                          <a:effectLst/>
                        </a:rPr>
                        <a:t>Estimation results</a:t>
                      </a:r>
                      <a:endParaRPr lang="en-US" sz="1400" b="0" i="0" u="none" strike="noStrike" dirty="0">
                        <a:solidFill>
                          <a:srgbClr val="000000"/>
                        </a:solidFill>
                        <a:effectLst/>
                        <a:latin typeface="Calibri" panose="020F0502020204030204" pitchFamily="34" charset="0"/>
                      </a:endParaRPr>
                    </a:p>
                  </a:txBody>
                  <a:tcPr marL="9525" marR="9525" marT="9525"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69766106"/>
                  </a:ext>
                </a:extLst>
              </a:tr>
              <a:tr h="479352">
                <a:tc>
                  <a:txBody>
                    <a:bodyPr/>
                    <a:lstStyle/>
                    <a:p>
                      <a:pPr algn="l" fontAlgn="ctr"/>
                      <a:r>
                        <a:rPr lang="en-US" sz="1400" u="none" strike="noStrike" dirty="0">
                          <a:effectLst/>
                        </a:rPr>
                        <a:t> </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a:t>
                      </a:r>
                      <a:r>
                        <a:rPr lang="en-US" sz="1400" u="none" strike="noStrike" dirty="0" err="1">
                          <a:effectLst/>
                        </a:rPr>
                        <a:t>lnY</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∆PTFag</a:t>
                      </a:r>
                      <a:endParaRPr lang="en-US" sz="14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444941368"/>
                  </a:ext>
                </a:extLst>
              </a:tr>
              <a:tr h="217888">
                <a:tc>
                  <a:txBody>
                    <a:bodyPr/>
                    <a:lstStyle/>
                    <a:p>
                      <a:pPr algn="l" fontAlgn="ctr"/>
                      <a:r>
                        <a:rPr lang="en-US" sz="1400" u="none" strike="noStrike" dirty="0">
                          <a:effectLst/>
                        </a:rPr>
                        <a:t>∆</a:t>
                      </a:r>
                      <a:r>
                        <a:rPr lang="en-US" sz="1400" u="none" strike="noStrike" dirty="0" err="1">
                          <a:effectLst/>
                        </a:rPr>
                        <a:t>lnK</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 0.882***</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fontAlgn="ctr"/>
                      <a:r>
                        <a:rPr lang="en-US" sz="1400" u="none" strike="noStrike">
                          <a:effectLst/>
                        </a:rPr>
                        <a:t>             </a:t>
                      </a:r>
                      <a:endParaRPr lang="en-US" sz="14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360276191"/>
                  </a:ext>
                </a:extLst>
              </a:tr>
              <a:tr h="232412">
                <a:tc>
                  <a:txBody>
                    <a:bodyPr/>
                    <a:lstStyle/>
                    <a:p>
                      <a:pPr algn="l" fontAlgn="ctr"/>
                      <a:r>
                        <a:rPr lang="en-US" sz="1400" u="none" strike="noStrike" dirty="0">
                          <a:effectLst/>
                        </a:rPr>
                        <a:t> </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(0.0619)</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             </a:t>
                      </a:r>
                      <a:endParaRPr lang="en-US" sz="14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957505396"/>
                  </a:ext>
                </a:extLst>
              </a:tr>
              <a:tr h="217888">
                <a:tc>
                  <a:txBody>
                    <a:bodyPr/>
                    <a:lstStyle/>
                    <a:p>
                      <a:pPr algn="l" fontAlgn="ctr"/>
                      <a:r>
                        <a:rPr lang="en-US" sz="1400" u="none" strike="noStrike" dirty="0">
                          <a:effectLst/>
                        </a:rPr>
                        <a:t>∆</a:t>
                      </a:r>
                      <a:r>
                        <a:rPr lang="en-US" sz="1400" u="none" strike="noStrike" dirty="0" err="1">
                          <a:effectLst/>
                        </a:rPr>
                        <a:t>lnL</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 0,118*</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             </a:t>
                      </a:r>
                      <a:endParaRPr lang="en-US" sz="14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288179139"/>
                  </a:ext>
                </a:extLst>
              </a:tr>
              <a:tr h="217888">
                <a:tc>
                  <a:txBody>
                    <a:bodyPr/>
                    <a:lstStyle/>
                    <a:p>
                      <a:pPr algn="l" fontAlgn="ctr"/>
                      <a:r>
                        <a:rPr lang="en-US" sz="1400" u="none" strike="noStrike" dirty="0">
                          <a:effectLst/>
                        </a:rPr>
                        <a:t> </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(0.0619)</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             </a:t>
                      </a:r>
                      <a:endParaRPr lang="en-US" sz="14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341319920"/>
                  </a:ext>
                </a:extLst>
              </a:tr>
              <a:tr h="217888">
                <a:tc>
                  <a:txBody>
                    <a:bodyPr/>
                    <a:lstStyle/>
                    <a:p>
                      <a:pPr algn="l" fontAlgn="ctr"/>
                      <a:r>
                        <a:rPr lang="en-US" sz="1400" u="none" strike="noStrike" dirty="0" err="1">
                          <a:effectLst/>
                        </a:rPr>
                        <a:t>LD.lnTT</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 </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0.176** </a:t>
                      </a:r>
                      <a:endParaRPr lang="en-US"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582588624"/>
                  </a:ext>
                </a:extLst>
              </a:tr>
              <a:tr h="217888">
                <a:tc>
                  <a:txBody>
                    <a:bodyPr/>
                    <a:lstStyle/>
                    <a:p>
                      <a:pPr algn="l" fontAlgn="ctr"/>
                      <a:r>
                        <a:rPr lang="en-US" sz="1400" u="none" strike="noStrike" dirty="0">
                          <a:effectLst/>
                        </a:rPr>
                        <a:t> </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 </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(0.0813)</a:t>
                      </a:r>
                      <a:endParaRPr lang="en-US"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664267999"/>
                  </a:ext>
                </a:extLst>
              </a:tr>
              <a:tr h="217888">
                <a:tc>
                  <a:txBody>
                    <a:bodyPr/>
                    <a:lstStyle/>
                    <a:p>
                      <a:pPr algn="l" fontAlgn="ctr"/>
                      <a:r>
                        <a:rPr lang="en-US" sz="1400" u="none" strike="noStrike" dirty="0" err="1">
                          <a:effectLst/>
                        </a:rPr>
                        <a:t>LD.lnR&amp;D</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 </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0.156** </a:t>
                      </a:r>
                      <a:endParaRPr lang="en-US"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945265079"/>
                  </a:ext>
                </a:extLst>
              </a:tr>
              <a:tr h="217888">
                <a:tc>
                  <a:txBody>
                    <a:bodyPr/>
                    <a:lstStyle/>
                    <a:p>
                      <a:pPr algn="l" fontAlgn="ctr"/>
                      <a:r>
                        <a:rPr lang="en-US" sz="1400" u="none" strike="noStrike">
                          <a:effectLst/>
                        </a:rPr>
                        <a:t> </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 </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(0.0488)</a:t>
                      </a:r>
                      <a:endParaRPr lang="en-US"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400713072"/>
                  </a:ext>
                </a:extLst>
              </a:tr>
              <a:tr h="217888">
                <a:tc gridSpan="2">
                  <a:txBody>
                    <a:bodyPr/>
                    <a:lstStyle/>
                    <a:p>
                      <a:pPr algn="l" fontAlgn="ctr"/>
                      <a:r>
                        <a:rPr lang="en-US" sz="1400" u="none" strike="noStrike" dirty="0" err="1">
                          <a:effectLst/>
                        </a:rPr>
                        <a:t>LD.dummy_usa</a:t>
                      </a:r>
                      <a:endParaRPr lang="en-US" sz="1400" b="0" i="0" u="none" strike="noStrike" dirty="0">
                        <a:solidFill>
                          <a:srgbClr val="000000"/>
                        </a:solidFill>
                        <a:effectLst/>
                        <a:latin typeface="Calibri" panose="020F0502020204030204" pitchFamily="34" charset="0"/>
                      </a:endParaRPr>
                    </a:p>
                  </a:txBody>
                  <a:tcPr marL="9525" marR="9525" marT="9525" marB="0" anchor="ctr"/>
                </a:tc>
                <a:tc hMerge="1">
                  <a:txBody>
                    <a:bodyPr/>
                    <a:lstStyle/>
                    <a:p>
                      <a:endParaRPr lang="en-US"/>
                    </a:p>
                  </a:txBody>
                  <a:tcPr/>
                </a:tc>
                <a:tc>
                  <a:txBody>
                    <a:bodyPr/>
                    <a:lstStyle/>
                    <a:p>
                      <a:pPr algn="ctr" fontAlgn="ctr"/>
                      <a:r>
                        <a:rPr lang="en-US" sz="1400" u="none" strike="noStrike" dirty="0">
                          <a:effectLst/>
                        </a:rPr>
                        <a:t>0.0499** </a:t>
                      </a:r>
                      <a:endParaRPr lang="en-US"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284013493"/>
                  </a:ext>
                </a:extLst>
              </a:tr>
              <a:tr h="217888">
                <a:tc>
                  <a:txBody>
                    <a:bodyPr/>
                    <a:lstStyle/>
                    <a:p>
                      <a:pPr algn="l" fontAlgn="ctr"/>
                      <a:r>
                        <a:rPr lang="en-US" sz="1400" u="none" strike="noStrike">
                          <a:effectLst/>
                        </a:rPr>
                        <a:t> </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 </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(0.0175)</a:t>
                      </a:r>
                      <a:endParaRPr lang="en-US"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155084230"/>
                  </a:ext>
                </a:extLst>
              </a:tr>
              <a:tr h="217888">
                <a:tc gridSpan="2">
                  <a:txBody>
                    <a:bodyPr/>
                    <a:lstStyle/>
                    <a:p>
                      <a:pPr algn="l" fontAlgn="ctr"/>
                      <a:r>
                        <a:rPr lang="en-US" sz="1400" u="none" strike="noStrike">
                          <a:effectLst/>
                        </a:rPr>
                        <a:t>D.dummy_ue</a:t>
                      </a:r>
                      <a:endParaRPr lang="en-US" sz="1400" b="0" i="0" u="none" strike="noStrike">
                        <a:solidFill>
                          <a:srgbClr val="000000"/>
                        </a:solidFill>
                        <a:effectLst/>
                        <a:latin typeface="Calibri" panose="020F0502020204030204" pitchFamily="34" charset="0"/>
                      </a:endParaRPr>
                    </a:p>
                  </a:txBody>
                  <a:tcPr marL="9525" marR="9525" marT="9525" marB="0" anchor="ctr"/>
                </a:tc>
                <a:tc hMerge="1">
                  <a:txBody>
                    <a:bodyPr/>
                    <a:lstStyle/>
                    <a:p>
                      <a:endParaRPr lang="en-US"/>
                    </a:p>
                  </a:txBody>
                  <a:tcPr/>
                </a:tc>
                <a:tc>
                  <a:txBody>
                    <a:bodyPr/>
                    <a:lstStyle/>
                    <a:p>
                      <a:pPr algn="ctr" fontAlgn="ctr"/>
                      <a:r>
                        <a:rPr lang="en-US" sz="1400" u="none" strike="noStrike" dirty="0">
                          <a:effectLst/>
                        </a:rPr>
                        <a:t>0.0436** </a:t>
                      </a:r>
                      <a:endParaRPr lang="en-US"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444664887"/>
                  </a:ext>
                </a:extLst>
              </a:tr>
              <a:tr h="232412">
                <a:tc>
                  <a:txBody>
                    <a:bodyPr/>
                    <a:lstStyle/>
                    <a:p>
                      <a:pPr algn="l" fontAlgn="ctr"/>
                      <a:r>
                        <a:rPr lang="en-US" sz="1400" u="none" strike="noStrike">
                          <a:effectLst/>
                        </a:rPr>
                        <a:t> </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 </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(0.0139)</a:t>
                      </a:r>
                      <a:endParaRPr lang="en-US"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060941300"/>
                  </a:ext>
                </a:extLst>
              </a:tr>
              <a:tr h="217888">
                <a:tc>
                  <a:txBody>
                    <a:bodyPr/>
                    <a:lstStyle/>
                    <a:p>
                      <a:pPr algn="l" fontAlgn="ctr"/>
                      <a:r>
                        <a:rPr lang="en-US" sz="1400" u="none" strike="noStrike">
                          <a:effectLst/>
                        </a:rPr>
                        <a:t>N</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20</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19</a:t>
                      </a:r>
                      <a:endParaRPr lang="en-US"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85058265"/>
                  </a:ext>
                </a:extLst>
              </a:tr>
              <a:tr h="217888">
                <a:tc>
                  <a:txBody>
                    <a:bodyPr/>
                    <a:lstStyle/>
                    <a:p>
                      <a:pPr algn="l" fontAlgn="ctr"/>
                      <a:r>
                        <a:rPr lang="en-US" sz="1400" u="none" strike="noStrike">
                          <a:effectLst/>
                        </a:rPr>
                        <a:t>R2</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 </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0.537</a:t>
                      </a:r>
                      <a:endParaRPr lang="en-US"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623756172"/>
                  </a:ext>
                </a:extLst>
              </a:tr>
              <a:tr h="232412">
                <a:tc gridSpan="2">
                  <a:txBody>
                    <a:bodyPr/>
                    <a:lstStyle/>
                    <a:p>
                      <a:pPr algn="l" fontAlgn="ctr"/>
                      <a:r>
                        <a:rPr lang="en-US" sz="1400" u="none" strike="noStrike">
                          <a:effectLst/>
                        </a:rPr>
                        <a:t>Test Durbin-watson (AR1)</a:t>
                      </a:r>
                      <a:endParaRPr lang="en-US" sz="1400" b="0" i="0" u="none" strike="noStrike">
                        <a:solidFill>
                          <a:srgbClr val="000000"/>
                        </a:solidFill>
                        <a:effectLst/>
                        <a:latin typeface="Calibri" panose="020F0502020204030204" pitchFamily="34" charset="0"/>
                      </a:endParaRPr>
                    </a:p>
                  </a:txBody>
                  <a:tcPr marL="9525" marR="9525" marT="9525" marB="0" anchor="ctr"/>
                </a:tc>
                <a:tc hMerge="1">
                  <a:txBody>
                    <a:bodyPr/>
                    <a:lstStyle/>
                    <a:p>
                      <a:endParaRPr lang="en-US"/>
                    </a:p>
                  </a:txBody>
                  <a:tcPr/>
                </a:tc>
                <a:tc>
                  <a:txBody>
                    <a:bodyPr/>
                    <a:lstStyle/>
                    <a:p>
                      <a:pPr algn="ctr" fontAlgn="ctr"/>
                      <a:r>
                        <a:rPr lang="en-US" sz="1400" u="none" strike="noStrike">
                          <a:effectLst/>
                        </a:rPr>
                        <a:t>1.97</a:t>
                      </a:r>
                      <a:endParaRPr lang="en-US" sz="14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12361645"/>
                  </a:ext>
                </a:extLst>
              </a:tr>
              <a:tr h="217888">
                <a:tc gridSpan="3">
                  <a:txBody>
                    <a:bodyPr/>
                    <a:lstStyle/>
                    <a:p>
                      <a:pPr algn="l" fontAlgn="ctr"/>
                      <a:r>
                        <a:rPr lang="en-US" sz="1400" u="none" strike="noStrike" dirty="0" err="1">
                          <a:effectLst/>
                        </a:rPr>
                        <a:t>Estándar</a:t>
                      </a:r>
                      <a:r>
                        <a:rPr lang="en-US" sz="1400" u="none" strike="noStrike" dirty="0">
                          <a:effectLst/>
                        </a:rPr>
                        <a:t> error in </a:t>
                      </a:r>
                      <a:r>
                        <a:rPr lang="en-US" sz="1400" u="none" strike="noStrike" dirty="0" err="1">
                          <a:effectLst/>
                        </a:rPr>
                        <a:t>parethensis</a:t>
                      </a:r>
                      <a:endParaRPr lang="en-US" sz="1400" b="0" i="0" u="none" strike="noStrike" dirty="0">
                        <a:solidFill>
                          <a:srgbClr val="000000"/>
                        </a:solidFill>
                        <a:effectLst/>
                        <a:latin typeface="Calibri" panose="020F0502020204030204" pitchFamily="34" charset="0"/>
                      </a:endParaRPr>
                    </a:p>
                  </a:txBody>
                  <a:tcPr marL="9525" marR="9525" marT="9525"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61955387"/>
                  </a:ext>
                </a:extLst>
              </a:tr>
              <a:tr h="202635">
                <a:tc gridSpan="3">
                  <a:txBody>
                    <a:bodyPr/>
                    <a:lstStyle/>
                    <a:p>
                      <a:pPr algn="l" fontAlgn="ctr"/>
                      <a:r>
                        <a:rPr lang="en-US" sz="1400" u="none" strike="noStrike" dirty="0">
                          <a:effectLst/>
                        </a:rPr>
                        <a:t>* p&lt;.1, ** p&lt;.05, *** p&lt;.001</a:t>
                      </a:r>
                      <a:endParaRPr lang="en-US" sz="1400" b="0" i="0" u="none" strike="noStrike" dirty="0">
                        <a:solidFill>
                          <a:srgbClr val="000000"/>
                        </a:solidFill>
                        <a:effectLst/>
                        <a:latin typeface="Calibri" panose="020F0502020204030204" pitchFamily="34" charset="0"/>
                      </a:endParaRPr>
                    </a:p>
                  </a:txBody>
                  <a:tcPr marL="9525" marR="9525" marT="9525"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92533963"/>
                  </a:ext>
                </a:extLst>
              </a:tr>
            </a:tbl>
          </a:graphicData>
        </a:graphic>
      </p:graphicFrame>
      <p:graphicFrame>
        <p:nvGraphicFramePr>
          <p:cNvPr id="6" name="Table 5">
            <a:extLst>
              <a:ext uri="{FF2B5EF4-FFF2-40B4-BE49-F238E27FC236}">
                <a16:creationId xmlns:a16="http://schemas.microsoft.com/office/drawing/2014/main" id="{8DC7D54B-51F9-7E41-B797-D43EFB334E97}"/>
              </a:ext>
            </a:extLst>
          </p:cNvPr>
          <p:cNvGraphicFramePr>
            <a:graphicFrameLocks noGrp="1"/>
          </p:cNvGraphicFramePr>
          <p:nvPr>
            <p:extLst>
              <p:ext uri="{D42A27DB-BD31-4B8C-83A1-F6EECF244321}">
                <p14:modId xmlns:p14="http://schemas.microsoft.com/office/powerpoint/2010/main" val="4150215473"/>
              </p:ext>
            </p:extLst>
          </p:nvPr>
        </p:nvGraphicFramePr>
        <p:xfrm>
          <a:off x="4438724" y="1759401"/>
          <a:ext cx="5990064" cy="4457704"/>
        </p:xfrm>
        <a:graphic>
          <a:graphicData uri="http://schemas.openxmlformats.org/drawingml/2006/table">
            <a:tbl>
              <a:tblPr>
                <a:tableStyleId>{073A0DAA-6AF3-43AB-8588-CEC1D06C72B9}</a:tableStyleId>
              </a:tblPr>
              <a:tblGrid>
                <a:gridCol w="1338345">
                  <a:extLst>
                    <a:ext uri="{9D8B030D-6E8A-4147-A177-3AD203B41FA5}">
                      <a16:colId xmlns:a16="http://schemas.microsoft.com/office/drawing/2014/main" val="3102676168"/>
                    </a:ext>
                  </a:extLst>
                </a:gridCol>
                <a:gridCol w="1130445">
                  <a:extLst>
                    <a:ext uri="{9D8B030D-6E8A-4147-A177-3AD203B41FA5}">
                      <a16:colId xmlns:a16="http://schemas.microsoft.com/office/drawing/2014/main" val="1687532072"/>
                    </a:ext>
                  </a:extLst>
                </a:gridCol>
                <a:gridCol w="1130445">
                  <a:extLst>
                    <a:ext uri="{9D8B030D-6E8A-4147-A177-3AD203B41FA5}">
                      <a16:colId xmlns:a16="http://schemas.microsoft.com/office/drawing/2014/main" val="1526285012"/>
                    </a:ext>
                  </a:extLst>
                </a:gridCol>
                <a:gridCol w="1130445">
                  <a:extLst>
                    <a:ext uri="{9D8B030D-6E8A-4147-A177-3AD203B41FA5}">
                      <a16:colId xmlns:a16="http://schemas.microsoft.com/office/drawing/2014/main" val="1646683575"/>
                    </a:ext>
                  </a:extLst>
                </a:gridCol>
                <a:gridCol w="1260384">
                  <a:extLst>
                    <a:ext uri="{9D8B030D-6E8A-4147-A177-3AD203B41FA5}">
                      <a16:colId xmlns:a16="http://schemas.microsoft.com/office/drawing/2014/main" val="1247416051"/>
                    </a:ext>
                  </a:extLst>
                </a:gridCol>
              </a:tblGrid>
              <a:tr h="450512">
                <a:tc gridSpan="5">
                  <a:txBody>
                    <a:bodyPr/>
                    <a:lstStyle/>
                    <a:p>
                      <a:pPr algn="ctr" fontAlgn="ctr"/>
                      <a:r>
                        <a:rPr lang="en-US" sz="1400" u="none" strike="noStrike" dirty="0">
                          <a:effectLst/>
                        </a:rPr>
                        <a:t>Sources of growth, annual growth rates ( %)</a:t>
                      </a:r>
                      <a:endParaRPr lang="en-US" sz="1400" b="0" i="0" u="none" strike="noStrike" dirty="0">
                        <a:solidFill>
                          <a:srgbClr val="000000"/>
                        </a:solidFill>
                        <a:effectLst/>
                        <a:latin typeface="Calibri" panose="020F0502020204030204" pitchFamily="34" charset="0"/>
                      </a:endParaRP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68224792"/>
                  </a:ext>
                </a:extLst>
              </a:tr>
              <a:tr h="379379">
                <a:tc>
                  <a:txBody>
                    <a:bodyPr/>
                    <a:lstStyle/>
                    <a:p>
                      <a:pPr algn="l" fontAlgn="ctr"/>
                      <a:r>
                        <a:rPr lang="en-US" sz="1400" u="none" strike="noStrike">
                          <a:effectLst/>
                        </a:rPr>
                        <a:t> </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K</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L</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TFP</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Y</a:t>
                      </a:r>
                      <a:endParaRPr lang="en-US"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731429983"/>
                  </a:ext>
                </a:extLst>
              </a:tr>
              <a:tr h="379379">
                <a:tc>
                  <a:txBody>
                    <a:bodyPr/>
                    <a:lstStyle/>
                    <a:p>
                      <a:pPr algn="l" fontAlgn="ctr"/>
                      <a:r>
                        <a:rPr lang="en-US" sz="1400" u="none" strike="noStrike">
                          <a:effectLst/>
                        </a:rPr>
                        <a:t>1996-2016</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2.7</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0</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1.1</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3.8</a:t>
                      </a:r>
                      <a:endParaRPr lang="en-US" sz="14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650331948"/>
                  </a:ext>
                </a:extLst>
              </a:tr>
              <a:tr h="355668">
                <a:tc>
                  <a:txBody>
                    <a:bodyPr/>
                    <a:lstStyle/>
                    <a:p>
                      <a:pPr algn="l" fontAlgn="ctr"/>
                      <a:r>
                        <a:rPr lang="en-US" sz="1400" u="none" strike="noStrike" dirty="0">
                          <a:effectLst/>
                        </a:rPr>
                        <a:t>Decades</a:t>
                      </a:r>
                      <a:endParaRPr lang="en-US" sz="1400" b="0" i="1" u="none" strike="noStrike" dirty="0">
                        <a:solidFill>
                          <a:srgbClr val="000000"/>
                        </a:solidFill>
                        <a:effectLst/>
                        <a:latin typeface="Calibri" panose="020F0502020204030204" pitchFamily="34" charset="0"/>
                      </a:endParaRPr>
                    </a:p>
                  </a:txBody>
                  <a:tcPr marL="9525" marR="9525" marT="9525" marB="0" anchor="ctr"/>
                </a:tc>
                <a:tc>
                  <a:txBody>
                    <a:bodyPr/>
                    <a:lstStyle/>
                    <a:p>
                      <a:pPr algn="l" fontAlgn="b"/>
                      <a:r>
                        <a:rPr lang="en-US" sz="1400" u="none" strike="noStrike">
                          <a:effectLst/>
                        </a:rPr>
                        <a:t> </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400" u="none" strike="noStrike">
                          <a:effectLst/>
                        </a:rPr>
                        <a:t> </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400" u="none" strike="noStrike">
                          <a:effectLst/>
                        </a:rPr>
                        <a:t> </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400" u="none" strike="noStrike">
                          <a:effectLst/>
                        </a:rPr>
                        <a:t> </a:t>
                      </a:r>
                      <a:endParaRPr lang="en-US" sz="1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975560688"/>
                  </a:ext>
                </a:extLst>
              </a:tr>
              <a:tr h="355668">
                <a:tc>
                  <a:txBody>
                    <a:bodyPr/>
                    <a:lstStyle/>
                    <a:p>
                      <a:pPr algn="l" fontAlgn="ctr"/>
                      <a:r>
                        <a:rPr lang="en-US" sz="1400" u="none" strike="noStrike">
                          <a:effectLst/>
                        </a:rPr>
                        <a:t>1996-2006</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2.6</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-0.3</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b="1" u="none" strike="noStrike" dirty="0">
                          <a:solidFill>
                            <a:schemeClr val="accent2"/>
                          </a:solidFill>
                          <a:effectLst/>
                        </a:rPr>
                        <a:t>3.5</a:t>
                      </a:r>
                      <a:endParaRPr lang="en-US" sz="1400" b="1" i="0" u="none" strike="noStrike" dirty="0">
                        <a:solidFill>
                          <a:schemeClr val="accent2"/>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5.8</a:t>
                      </a:r>
                      <a:endParaRPr lang="en-US"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072008488"/>
                  </a:ext>
                </a:extLst>
              </a:tr>
              <a:tr h="379379">
                <a:tc>
                  <a:txBody>
                    <a:bodyPr/>
                    <a:lstStyle/>
                    <a:p>
                      <a:pPr algn="l" fontAlgn="ctr"/>
                      <a:r>
                        <a:rPr lang="en-US" sz="1400" u="none" strike="noStrike">
                          <a:effectLst/>
                        </a:rPr>
                        <a:t>2007-2016</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2.8</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0.3</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-1.2</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1.9</a:t>
                      </a:r>
                      <a:endParaRPr lang="en-US" sz="14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628222519"/>
                  </a:ext>
                </a:extLst>
              </a:tr>
              <a:tr h="355668">
                <a:tc>
                  <a:txBody>
                    <a:bodyPr/>
                    <a:lstStyle/>
                    <a:p>
                      <a:pPr algn="l" fontAlgn="ctr"/>
                      <a:r>
                        <a:rPr lang="en-US" sz="1400" u="none" strike="noStrike" dirty="0">
                          <a:effectLst/>
                        </a:rPr>
                        <a:t>Five-year</a:t>
                      </a:r>
                      <a:endParaRPr lang="en-US" sz="1400" b="0" i="1" u="none" strike="noStrike" dirty="0">
                        <a:solidFill>
                          <a:srgbClr val="000000"/>
                        </a:solidFill>
                        <a:effectLst/>
                        <a:latin typeface="Calibri" panose="020F0502020204030204" pitchFamily="34" charset="0"/>
                      </a:endParaRPr>
                    </a:p>
                  </a:txBody>
                  <a:tcPr marL="9525" marR="9525" marT="9525" marB="0" anchor="ctr"/>
                </a:tc>
                <a:tc>
                  <a:txBody>
                    <a:bodyPr/>
                    <a:lstStyle/>
                    <a:p>
                      <a:pPr algn="l" fontAlgn="b"/>
                      <a:r>
                        <a:rPr lang="en-US" sz="1400" u="none" strike="noStrike">
                          <a:effectLst/>
                        </a:rPr>
                        <a:t> </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400" u="none" strike="noStrike">
                          <a:effectLst/>
                        </a:rPr>
                        <a:t> </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400" u="none" strike="noStrike" dirty="0">
                          <a:effectLst/>
                        </a:rPr>
                        <a:t> </a:t>
                      </a:r>
                      <a:endParaRPr lang="en-US" sz="14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400" u="none" strike="noStrike">
                          <a:effectLst/>
                        </a:rPr>
                        <a:t> </a:t>
                      </a:r>
                      <a:endParaRPr lang="en-US" sz="1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23739438"/>
                  </a:ext>
                </a:extLst>
              </a:tr>
              <a:tr h="355668">
                <a:tc>
                  <a:txBody>
                    <a:bodyPr/>
                    <a:lstStyle/>
                    <a:p>
                      <a:pPr algn="l" fontAlgn="ctr"/>
                      <a:r>
                        <a:rPr lang="en-US" sz="1400" u="none" strike="noStrike">
                          <a:effectLst/>
                        </a:rPr>
                        <a:t>1996-2001</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3.1</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-1</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1.7</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3.7</a:t>
                      </a:r>
                      <a:endParaRPr lang="en-US" sz="14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727686149"/>
                  </a:ext>
                </a:extLst>
              </a:tr>
              <a:tr h="355668">
                <a:tc>
                  <a:txBody>
                    <a:bodyPr/>
                    <a:lstStyle/>
                    <a:p>
                      <a:pPr algn="l" fontAlgn="ctr"/>
                      <a:r>
                        <a:rPr lang="en-US" sz="1400" u="none" strike="noStrike">
                          <a:effectLst/>
                        </a:rPr>
                        <a:t>2002-2006</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2.1</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0.4</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b="1" u="none" strike="noStrike" dirty="0">
                          <a:solidFill>
                            <a:schemeClr val="accent2"/>
                          </a:solidFill>
                          <a:effectLst/>
                        </a:rPr>
                        <a:t>5.3</a:t>
                      </a:r>
                      <a:endParaRPr lang="en-US" sz="1400" b="1" i="0" u="none" strike="noStrike" dirty="0">
                        <a:solidFill>
                          <a:schemeClr val="accent2"/>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7.8</a:t>
                      </a:r>
                      <a:endParaRPr lang="en-US"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662178345"/>
                  </a:ext>
                </a:extLst>
              </a:tr>
              <a:tr h="355668">
                <a:tc>
                  <a:txBody>
                    <a:bodyPr/>
                    <a:lstStyle/>
                    <a:p>
                      <a:pPr algn="l" fontAlgn="ctr"/>
                      <a:r>
                        <a:rPr lang="en-US" sz="1400" u="none" strike="noStrike">
                          <a:effectLst/>
                        </a:rPr>
                        <a:t>2007-2011</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2.7</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0.3</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0.1</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3</a:t>
                      </a:r>
                      <a:endParaRPr lang="en-US"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009872289"/>
                  </a:ext>
                </a:extLst>
              </a:tr>
              <a:tr h="379379">
                <a:tc>
                  <a:txBody>
                    <a:bodyPr/>
                    <a:lstStyle/>
                    <a:p>
                      <a:pPr algn="l" fontAlgn="ctr"/>
                      <a:r>
                        <a:rPr lang="en-US" sz="1400" u="none" strike="noStrike">
                          <a:effectLst/>
                        </a:rPr>
                        <a:t>2012-2016</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2.9</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0.3</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a:effectLst/>
                        </a:rPr>
                        <a:t>-2.5</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400" u="none" strike="noStrike" dirty="0">
                          <a:effectLst/>
                        </a:rPr>
                        <a:t>0.7</a:t>
                      </a:r>
                      <a:endParaRPr lang="en-US"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102647186"/>
                  </a:ext>
                </a:extLst>
              </a:tr>
              <a:tr h="355668">
                <a:tc gridSpan="5">
                  <a:txBody>
                    <a:bodyPr/>
                    <a:lstStyle/>
                    <a:p>
                      <a:pPr algn="l" fontAlgn="ctr"/>
                      <a:r>
                        <a:rPr lang="en-US" sz="1400" u="none" strike="noStrike" dirty="0">
                          <a:effectLst/>
                        </a:rPr>
                        <a:t>Source: elaborated by </a:t>
                      </a:r>
                      <a:r>
                        <a:rPr lang="en-US" sz="1400" u="none" strike="noStrike" dirty="0" err="1">
                          <a:effectLst/>
                        </a:rPr>
                        <a:t>Odepa</a:t>
                      </a:r>
                      <a:r>
                        <a:rPr lang="en-US" sz="1400" u="none" strike="noStrike" dirty="0">
                          <a:effectLst/>
                        </a:rPr>
                        <a:t>.</a:t>
                      </a:r>
                      <a:endParaRPr lang="en-US" sz="1400" b="0" i="0" u="none" strike="noStrike" dirty="0">
                        <a:solidFill>
                          <a:srgbClr val="000000"/>
                        </a:solidFill>
                        <a:effectLst/>
                        <a:latin typeface="Calibri" panose="020F0502020204030204" pitchFamily="34" charset="0"/>
                      </a:endParaRP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23275052"/>
                  </a:ext>
                </a:extLst>
              </a:tr>
            </a:tbl>
          </a:graphicData>
        </a:graphic>
      </p:graphicFrame>
    </p:spTree>
    <p:extLst>
      <p:ext uri="{BB962C8B-B14F-4D97-AF65-F5344CB8AC3E}">
        <p14:creationId xmlns:p14="http://schemas.microsoft.com/office/powerpoint/2010/main" val="2889558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446366" y="268907"/>
            <a:ext cx="2168565" cy="787886"/>
          </a:xfrm>
          <a:prstGeom prst="rect">
            <a:avLst/>
          </a:prstGeom>
          <a:noFill/>
        </p:spPr>
        <p:txBody>
          <a:bodyPr wrap="none" lIns="121899" tIns="60949" rIns="121899" bIns="60949" rtlCol="0">
            <a:spAutoFit/>
          </a:bodyPr>
          <a:lstStyle/>
          <a:p>
            <a:pPr>
              <a:lnSpc>
                <a:spcPct val="90000"/>
              </a:lnSpc>
            </a:pPr>
            <a:r>
              <a:rPr lang="es-CL" sz="4800" dirty="0">
                <a:solidFill>
                  <a:srgbClr val="1D3750"/>
                </a:solidFill>
                <a:latin typeface="Open Sans Light"/>
                <a:cs typeface="Open Sans Light"/>
              </a:rPr>
              <a:t>Results </a:t>
            </a:r>
            <a:endParaRPr lang="es-ES" sz="4800" dirty="0">
              <a:solidFill>
                <a:srgbClr val="1D3750"/>
              </a:solidFill>
              <a:latin typeface="Open Sans Light"/>
              <a:cs typeface="Open Sans Light"/>
            </a:endParaRPr>
          </a:p>
        </p:txBody>
      </p:sp>
      <p:sp>
        <p:nvSpPr>
          <p:cNvPr id="4" name="CuadroTexto 3"/>
          <p:cNvSpPr txBox="1"/>
          <p:nvPr/>
        </p:nvSpPr>
        <p:spPr>
          <a:xfrm>
            <a:off x="446366" y="874819"/>
            <a:ext cx="5796416" cy="492420"/>
          </a:xfrm>
          <a:prstGeom prst="rect">
            <a:avLst/>
          </a:prstGeom>
          <a:noFill/>
        </p:spPr>
        <p:txBody>
          <a:bodyPr wrap="none" lIns="121899" tIns="60949" rIns="121899" bIns="60949" rtlCol="0">
            <a:spAutoFit/>
          </a:bodyPr>
          <a:lstStyle/>
          <a:p>
            <a:r>
              <a:rPr lang="es-CL" b="1" dirty="0">
                <a:solidFill>
                  <a:srgbClr val="AAA39E"/>
                </a:solidFill>
                <a:latin typeface="Open Sans"/>
                <a:cs typeface="Open Sans"/>
              </a:rPr>
              <a:t>Sources of growth</a:t>
            </a:r>
            <a:r>
              <a:rPr lang="es-CL" b="1" dirty="0">
                <a:solidFill>
                  <a:srgbClr val="FF0000"/>
                </a:solidFill>
                <a:latin typeface="Open Sans"/>
                <a:cs typeface="Open Sans"/>
              </a:rPr>
              <a:t> and</a:t>
            </a:r>
            <a:r>
              <a:rPr lang="es-CL" b="1" dirty="0">
                <a:solidFill>
                  <a:srgbClr val="AAA39E"/>
                </a:solidFill>
                <a:latin typeface="Open Sans"/>
                <a:cs typeface="Open Sans"/>
              </a:rPr>
              <a:t> evolution 1996-2016</a:t>
            </a:r>
          </a:p>
        </p:txBody>
      </p:sp>
      <p:sp>
        <p:nvSpPr>
          <p:cNvPr id="44" name="Rectángulo 43"/>
          <p:cNvSpPr/>
          <p:nvPr/>
        </p:nvSpPr>
        <p:spPr>
          <a:xfrm>
            <a:off x="633216" y="1393373"/>
            <a:ext cx="479251" cy="60959"/>
          </a:xfrm>
          <a:prstGeom prst="rect">
            <a:avLst/>
          </a:prstGeom>
          <a:solidFill>
            <a:srgbClr val="AAA39E"/>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s-ES" dirty="0"/>
          </a:p>
        </p:txBody>
      </p:sp>
      <p:graphicFrame>
        <p:nvGraphicFramePr>
          <p:cNvPr id="9" name="Gráfico 8">
            <a:extLst>
              <a:ext uri="{FF2B5EF4-FFF2-40B4-BE49-F238E27FC236}">
                <a16:creationId xmlns:a16="http://schemas.microsoft.com/office/drawing/2014/main" id="{EAFC6F88-30DD-404E-9866-5ADA9EA7D5B5}"/>
              </a:ext>
            </a:extLst>
          </p:cNvPr>
          <p:cNvGraphicFramePr/>
          <p:nvPr/>
        </p:nvGraphicFramePr>
        <p:xfrm>
          <a:off x="6721549" y="4703518"/>
          <a:ext cx="2616906" cy="1882897"/>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2AEA953F-BE58-F540-A013-26C400E4CECF}"/>
              </a:ext>
            </a:extLst>
          </p:cNvPr>
          <p:cNvPicPr>
            <a:picLocks noChangeAspect="1"/>
          </p:cNvPicPr>
          <p:nvPr/>
        </p:nvPicPr>
        <p:blipFill>
          <a:blip r:embed="rId4"/>
          <a:stretch>
            <a:fillRect/>
          </a:stretch>
        </p:blipFill>
        <p:spPr>
          <a:xfrm>
            <a:off x="2237874" y="1600199"/>
            <a:ext cx="6689558" cy="4865133"/>
          </a:xfrm>
          <a:prstGeom prst="rect">
            <a:avLst/>
          </a:prstGeom>
        </p:spPr>
      </p:pic>
    </p:spTree>
    <p:extLst>
      <p:ext uri="{BB962C8B-B14F-4D97-AF65-F5344CB8AC3E}">
        <p14:creationId xmlns:p14="http://schemas.microsoft.com/office/powerpoint/2010/main" val="1680512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446366" y="268907"/>
            <a:ext cx="3431346" cy="787886"/>
          </a:xfrm>
          <a:prstGeom prst="rect">
            <a:avLst/>
          </a:prstGeom>
          <a:noFill/>
        </p:spPr>
        <p:txBody>
          <a:bodyPr wrap="none" lIns="121899" tIns="60949" rIns="121899" bIns="60949" rtlCol="0">
            <a:spAutoFit/>
          </a:bodyPr>
          <a:lstStyle/>
          <a:p>
            <a:pPr>
              <a:lnSpc>
                <a:spcPct val="90000"/>
              </a:lnSpc>
            </a:pPr>
            <a:r>
              <a:rPr lang="es-CL" sz="4800" dirty="0">
                <a:solidFill>
                  <a:srgbClr val="1D3750"/>
                </a:solidFill>
                <a:latin typeface="Open Sans Light"/>
                <a:cs typeface="Open Sans Light"/>
              </a:rPr>
              <a:t>Conclusion 1</a:t>
            </a:r>
            <a:endParaRPr lang="es-ES" sz="4800" dirty="0">
              <a:solidFill>
                <a:srgbClr val="1D3750"/>
              </a:solidFill>
              <a:latin typeface="Open Sans Light"/>
              <a:cs typeface="Open Sans Light"/>
            </a:endParaRPr>
          </a:p>
        </p:txBody>
      </p:sp>
      <p:sp>
        <p:nvSpPr>
          <p:cNvPr id="44" name="Rectángulo 43"/>
          <p:cNvSpPr/>
          <p:nvPr/>
        </p:nvSpPr>
        <p:spPr>
          <a:xfrm>
            <a:off x="633216" y="1055046"/>
            <a:ext cx="479251" cy="92596"/>
          </a:xfrm>
          <a:prstGeom prst="rect">
            <a:avLst/>
          </a:prstGeom>
          <a:solidFill>
            <a:srgbClr val="AAA39E"/>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s-ES" dirty="0"/>
          </a:p>
        </p:txBody>
      </p:sp>
      <p:graphicFrame>
        <p:nvGraphicFramePr>
          <p:cNvPr id="9" name="Gráfico 8">
            <a:extLst>
              <a:ext uri="{FF2B5EF4-FFF2-40B4-BE49-F238E27FC236}">
                <a16:creationId xmlns:a16="http://schemas.microsoft.com/office/drawing/2014/main" id="{EAFC6F88-30DD-404E-9866-5ADA9EA7D5B5}"/>
              </a:ext>
            </a:extLst>
          </p:cNvPr>
          <p:cNvGraphicFramePr/>
          <p:nvPr/>
        </p:nvGraphicFramePr>
        <p:xfrm>
          <a:off x="6721549" y="4703518"/>
          <a:ext cx="2616906" cy="1882897"/>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8A40FD14-5199-F24C-A64A-41DBCF04E302}"/>
              </a:ext>
            </a:extLst>
          </p:cNvPr>
          <p:cNvSpPr txBox="1"/>
          <p:nvPr/>
        </p:nvSpPr>
        <p:spPr>
          <a:xfrm>
            <a:off x="446366" y="1101344"/>
            <a:ext cx="10977847" cy="5632311"/>
          </a:xfrm>
          <a:prstGeom prst="rect">
            <a:avLst/>
          </a:prstGeom>
          <a:noFill/>
        </p:spPr>
        <p:txBody>
          <a:bodyPr wrap="square" rtlCol="0">
            <a:spAutoFit/>
          </a:bodyPr>
          <a:lstStyle/>
          <a:p>
            <a:pPr marL="342900" indent="-342900">
              <a:buFont typeface="Arial" panose="020B0604020202020204" pitchFamily="34" charset="0"/>
              <a:buChar char="•"/>
            </a:pPr>
            <a:r>
              <a:rPr lang="en-US" dirty="0"/>
              <a:t>K and L explain  71% ,and the TFP 29%,  of the growth in Y.</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High TFP growth in Chilean agriculture between 1996-2006. However, it has stagnated.</a:t>
            </a:r>
          </a:p>
          <a:p>
            <a:endParaRPr lang="en-US" dirty="0"/>
          </a:p>
          <a:p>
            <a:pPr marL="342900" indent="-342900">
              <a:buFont typeface="Arial" panose="020B0604020202020204" pitchFamily="34" charset="0"/>
              <a:buChar char="•"/>
            </a:pPr>
            <a:r>
              <a:rPr lang="en-US" dirty="0"/>
              <a:t>The productivity growth drivers are Term of Trade  ,  R&amp;D/GDP, and  trade agreements. </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Policy recommendation. As usual, expend more in R&amp;D, open markets (India), and deepen other markets (e.g. Cities of China). Nothing to do with TI.</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It this information  information  enough to design policies? </a:t>
            </a:r>
          </a:p>
          <a:p>
            <a:r>
              <a:rPr lang="en-US" dirty="0"/>
              <a:t>	- No, we need to understand productivity by subsector (and then aggregate) considering their environment-space (natural capital, urban-rural linkages (innovation), Biophysics, knowledge spillovers) in order to improve policy making.</a:t>
            </a:r>
          </a:p>
        </p:txBody>
      </p:sp>
    </p:spTree>
    <p:extLst>
      <p:ext uri="{BB962C8B-B14F-4D97-AF65-F5344CB8AC3E}">
        <p14:creationId xmlns:p14="http://schemas.microsoft.com/office/powerpoint/2010/main" val="1865247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D3750"/>
        </a:solidFill>
        <a:effectLst/>
      </p:bgPr>
    </p:bg>
    <p:spTree>
      <p:nvGrpSpPr>
        <p:cNvPr id="1" name=""/>
        <p:cNvGrpSpPr/>
        <p:nvPr/>
      </p:nvGrpSpPr>
      <p:grpSpPr>
        <a:xfrm>
          <a:off x="0" y="0"/>
          <a:ext cx="0" cy="0"/>
          <a:chOff x="0" y="0"/>
          <a:chExt cx="0" cy="0"/>
        </a:xfrm>
      </p:grpSpPr>
      <p:pic>
        <p:nvPicPr>
          <p:cNvPr id="2" name="Imagen 1" descr="abundance-apples-close-up-693794.jpg"/>
          <p:cNvPicPr>
            <a:picLocks noChangeAspect="1"/>
          </p:cNvPicPr>
          <p:nvPr/>
        </p:nvPicPr>
        <p:blipFill rotWithShape="1">
          <a:blip r:embed="rId2">
            <a:alphaModFix amt="54000"/>
            <a:extLst>
              <a:ext uri="{28A0092B-C50C-407E-A947-70E740481C1C}">
                <a14:useLocalDpi xmlns:a14="http://schemas.microsoft.com/office/drawing/2010/main" val="0"/>
              </a:ext>
            </a:extLst>
          </a:blip>
          <a:srcRect t="10695" b="8491"/>
          <a:stretch/>
        </p:blipFill>
        <p:spPr>
          <a:xfrm>
            <a:off x="0" y="0"/>
            <a:ext cx="12188825" cy="6858000"/>
          </a:xfrm>
          <a:prstGeom prst="rect">
            <a:avLst/>
          </a:prstGeom>
        </p:spPr>
      </p:pic>
      <p:sp>
        <p:nvSpPr>
          <p:cNvPr id="8" name="CuadroTexto 7"/>
          <p:cNvSpPr txBox="1"/>
          <p:nvPr/>
        </p:nvSpPr>
        <p:spPr>
          <a:xfrm>
            <a:off x="576328" y="2669567"/>
            <a:ext cx="9998464" cy="1107973"/>
          </a:xfrm>
          <a:prstGeom prst="rect">
            <a:avLst/>
          </a:prstGeom>
          <a:noFill/>
        </p:spPr>
        <p:txBody>
          <a:bodyPr wrap="none" lIns="121899" tIns="60949" rIns="121899" bIns="60949" rtlCol="0">
            <a:spAutoFit/>
          </a:bodyPr>
          <a:lstStyle/>
          <a:p>
            <a:r>
              <a:rPr lang="es-CL" sz="6400" dirty="0">
                <a:solidFill>
                  <a:schemeClr val="bg1"/>
                </a:solidFill>
                <a:latin typeface="Open Sans Light"/>
                <a:cs typeface="Open Sans Light"/>
              </a:rPr>
              <a:t>Challenges and opportunities</a:t>
            </a:r>
            <a:endParaRPr lang="es-ES" sz="64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Imagen 4"/>
          <p:cNvPicPr>
            <a:picLocks noChangeAspect="1"/>
          </p:cNvPicPr>
          <p:nvPr/>
        </p:nvPicPr>
        <p:blipFill>
          <a:blip r:embed="rId3"/>
          <a:stretch>
            <a:fillRect/>
          </a:stretch>
        </p:blipFill>
        <p:spPr>
          <a:xfrm>
            <a:off x="576328" y="6717245"/>
            <a:ext cx="1716781" cy="140756"/>
          </a:xfrm>
          <a:prstGeom prst="rect">
            <a:avLst/>
          </a:prstGeom>
        </p:spPr>
      </p:pic>
    </p:spTree>
    <p:extLst>
      <p:ext uri="{BB962C8B-B14F-4D97-AF65-F5344CB8AC3E}">
        <p14:creationId xmlns:p14="http://schemas.microsoft.com/office/powerpoint/2010/main" val="38857038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B2C04B23-4ED7-487D-83BC-93C9D8DF352C}"/>
              </a:ext>
            </a:extLst>
          </p:cNvPr>
          <p:cNvSpPr txBox="1"/>
          <p:nvPr/>
        </p:nvSpPr>
        <p:spPr>
          <a:xfrm>
            <a:off x="4924603" y="2168616"/>
            <a:ext cx="2284732" cy="461665"/>
          </a:xfrm>
          <a:prstGeom prst="rect">
            <a:avLst/>
          </a:prstGeom>
          <a:noFill/>
        </p:spPr>
        <p:txBody>
          <a:bodyPr wrap="square" rtlCol="0">
            <a:spAutoFit/>
          </a:bodyPr>
          <a:lstStyle/>
          <a:p>
            <a:pPr algn="ctr"/>
            <a:r>
              <a:rPr lang="es-CL" dirty="0">
                <a:latin typeface="Open Sans Light" panose="020B0306030504020204" pitchFamily="34" charset="0"/>
                <a:ea typeface="Open Sans Light" panose="020B0306030504020204" pitchFamily="34" charset="0"/>
                <a:cs typeface="Open Sans Light" panose="020B0306030504020204" pitchFamily="34" charset="0"/>
              </a:rPr>
              <a:t>Enviroment</a:t>
            </a:r>
          </a:p>
        </p:txBody>
      </p:sp>
      <p:sp>
        <p:nvSpPr>
          <p:cNvPr id="7" name="Rectángulo 6">
            <a:extLst>
              <a:ext uri="{FF2B5EF4-FFF2-40B4-BE49-F238E27FC236}">
                <a16:creationId xmlns:a16="http://schemas.microsoft.com/office/drawing/2014/main" id="{C9B1833F-36D4-4C1C-9FB5-A942BE9FF94B}"/>
              </a:ext>
            </a:extLst>
          </p:cNvPr>
          <p:cNvSpPr/>
          <p:nvPr/>
        </p:nvSpPr>
        <p:spPr>
          <a:xfrm>
            <a:off x="4759499" y="1710942"/>
            <a:ext cx="243431" cy="1216273"/>
          </a:xfrm>
          <a:prstGeom prst="rect">
            <a:avLst/>
          </a:prstGeom>
          <a:noFill/>
        </p:spPr>
        <p:txBody>
          <a:bodyPr wrap="none" lIns="91440" tIns="45720" rIns="91440" bIns="45720">
            <a:spAutoFit/>
          </a:bodyPr>
          <a:lstStyle/>
          <a:p>
            <a:pPr algn="ctr"/>
            <a:endParaRPr lang="es-ES" sz="5400" b="0" cap="none" spc="0" dirty="0">
              <a:ln w="0"/>
              <a:solidFill>
                <a:schemeClr val="tx1"/>
              </a:solidFill>
              <a:effectLst>
                <a:outerShdw blurRad="38100" dist="19050" dir="2700000" algn="tl" rotWithShape="0">
                  <a:schemeClr val="dk1">
                    <a:alpha val="40000"/>
                  </a:schemeClr>
                </a:outerShdw>
              </a:effectLst>
            </a:endParaRPr>
          </a:p>
        </p:txBody>
      </p:sp>
      <p:sp>
        <p:nvSpPr>
          <p:cNvPr id="8" name="Elipse 7">
            <a:extLst>
              <a:ext uri="{FF2B5EF4-FFF2-40B4-BE49-F238E27FC236}">
                <a16:creationId xmlns:a16="http://schemas.microsoft.com/office/drawing/2014/main" id="{2CBCE777-D4B2-4BA3-B61C-B3869D45A2C9}"/>
              </a:ext>
            </a:extLst>
          </p:cNvPr>
          <p:cNvSpPr/>
          <p:nvPr/>
        </p:nvSpPr>
        <p:spPr>
          <a:xfrm>
            <a:off x="4517220" y="1726175"/>
            <a:ext cx="2974442" cy="2972016"/>
          </a:xfrm>
          <a:prstGeom prst="ellipse">
            <a:avLst/>
          </a:prstGeom>
          <a:noFill/>
          <a:ln w="28575">
            <a:solidFill>
              <a:srgbClr val="26486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L"/>
          </a:p>
        </p:txBody>
      </p:sp>
      <p:sp>
        <p:nvSpPr>
          <p:cNvPr id="10" name="Elipse 9">
            <a:extLst>
              <a:ext uri="{FF2B5EF4-FFF2-40B4-BE49-F238E27FC236}">
                <a16:creationId xmlns:a16="http://schemas.microsoft.com/office/drawing/2014/main" id="{B0C2A878-ADF0-47DB-8DE8-A103A198A864}"/>
              </a:ext>
            </a:extLst>
          </p:cNvPr>
          <p:cNvSpPr/>
          <p:nvPr/>
        </p:nvSpPr>
        <p:spPr>
          <a:xfrm>
            <a:off x="3413853" y="3814926"/>
            <a:ext cx="2974442" cy="2972016"/>
          </a:xfrm>
          <a:prstGeom prst="ellipse">
            <a:avLst/>
          </a:prstGeom>
          <a:noFill/>
          <a:ln w="28575">
            <a:solidFill>
              <a:srgbClr val="26486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L"/>
          </a:p>
        </p:txBody>
      </p:sp>
      <p:sp>
        <p:nvSpPr>
          <p:cNvPr id="11" name="Rectángulo: esquinas redondeadas 10">
            <a:extLst>
              <a:ext uri="{FF2B5EF4-FFF2-40B4-BE49-F238E27FC236}">
                <a16:creationId xmlns:a16="http://schemas.microsoft.com/office/drawing/2014/main" id="{AD5C1B40-8471-457D-93A1-B8C0E7CC8F20}"/>
              </a:ext>
            </a:extLst>
          </p:cNvPr>
          <p:cNvSpPr/>
          <p:nvPr/>
        </p:nvSpPr>
        <p:spPr>
          <a:xfrm>
            <a:off x="4112359" y="5981786"/>
            <a:ext cx="1632112" cy="46642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L"/>
          </a:p>
        </p:txBody>
      </p:sp>
      <p:grpSp>
        <p:nvGrpSpPr>
          <p:cNvPr id="13" name="Grupo 12">
            <a:extLst>
              <a:ext uri="{FF2B5EF4-FFF2-40B4-BE49-F238E27FC236}">
                <a16:creationId xmlns:a16="http://schemas.microsoft.com/office/drawing/2014/main" id="{5ABB9DAD-A313-4A68-8BCB-4197E4ACB909}"/>
              </a:ext>
            </a:extLst>
          </p:cNvPr>
          <p:cNvGrpSpPr>
            <a:grpSpLocks noChangeAspect="1"/>
          </p:cNvGrpSpPr>
          <p:nvPr/>
        </p:nvGrpSpPr>
        <p:grpSpPr>
          <a:xfrm>
            <a:off x="3795358" y="5156595"/>
            <a:ext cx="1844049" cy="948433"/>
            <a:chOff x="7503222" y="4449298"/>
            <a:chExt cx="4478027" cy="2283459"/>
          </a:xfrm>
        </p:grpSpPr>
        <p:pic>
          <p:nvPicPr>
            <p:cNvPr id="14" name="Imagen 13">
              <a:extLst>
                <a:ext uri="{FF2B5EF4-FFF2-40B4-BE49-F238E27FC236}">
                  <a16:creationId xmlns:a16="http://schemas.microsoft.com/office/drawing/2014/main" id="{86DBFFF8-38A7-43F9-95DA-796F8271183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03222" y="4676192"/>
              <a:ext cx="946392" cy="2047980"/>
            </a:xfrm>
            <a:prstGeom prst="rect">
              <a:avLst/>
            </a:prstGeom>
          </p:spPr>
        </p:pic>
        <p:pic>
          <p:nvPicPr>
            <p:cNvPr id="15" name="Imagen 14">
              <a:extLst>
                <a:ext uri="{FF2B5EF4-FFF2-40B4-BE49-F238E27FC236}">
                  <a16:creationId xmlns:a16="http://schemas.microsoft.com/office/drawing/2014/main" id="{B485CF49-3B73-441F-9F9E-A2116A27FAD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40290" y="4464757"/>
              <a:ext cx="720911" cy="2268000"/>
            </a:xfrm>
            <a:prstGeom prst="rect">
              <a:avLst/>
            </a:prstGeom>
          </p:spPr>
        </p:pic>
        <p:pic>
          <p:nvPicPr>
            <p:cNvPr id="16" name="Imagen 15">
              <a:extLst>
                <a:ext uri="{FF2B5EF4-FFF2-40B4-BE49-F238E27FC236}">
                  <a16:creationId xmlns:a16="http://schemas.microsoft.com/office/drawing/2014/main" id="{0EF445A9-F68B-465A-88D1-A4725B77A5C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45962" y="4456172"/>
              <a:ext cx="801953" cy="2257808"/>
            </a:xfrm>
            <a:prstGeom prst="rect">
              <a:avLst/>
            </a:prstGeom>
          </p:spPr>
        </p:pic>
        <p:pic>
          <p:nvPicPr>
            <p:cNvPr id="17" name="Imagen 16">
              <a:extLst>
                <a:ext uri="{FF2B5EF4-FFF2-40B4-BE49-F238E27FC236}">
                  <a16:creationId xmlns:a16="http://schemas.microsoft.com/office/drawing/2014/main" id="{4707DC1E-6C16-4DC7-B3A3-F12B48ABC72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35705" y="4506609"/>
              <a:ext cx="649611" cy="2207371"/>
            </a:xfrm>
            <a:prstGeom prst="rect">
              <a:avLst/>
            </a:prstGeom>
          </p:spPr>
        </p:pic>
        <p:pic>
          <p:nvPicPr>
            <p:cNvPr id="18" name="Imagen 17" descr="Imagen que contiene juguete&#10;&#10;Descripción generada con confianza muy alta">
              <a:extLst>
                <a:ext uri="{FF2B5EF4-FFF2-40B4-BE49-F238E27FC236}">
                  <a16:creationId xmlns:a16="http://schemas.microsoft.com/office/drawing/2014/main" id="{58676E61-CA4D-45C1-8C7C-FA38CB1C5F0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495232" y="4509749"/>
              <a:ext cx="1207340" cy="2200674"/>
            </a:xfrm>
            <a:prstGeom prst="rect">
              <a:avLst/>
            </a:prstGeom>
          </p:spPr>
        </p:pic>
        <p:pic>
          <p:nvPicPr>
            <p:cNvPr id="19" name="Imagen 18">
              <a:extLst>
                <a:ext uri="{FF2B5EF4-FFF2-40B4-BE49-F238E27FC236}">
                  <a16:creationId xmlns:a16="http://schemas.microsoft.com/office/drawing/2014/main" id="{69C5899D-E487-4687-884E-B130BFBE109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076693" y="4449298"/>
              <a:ext cx="780167" cy="2268000"/>
            </a:xfrm>
            <a:prstGeom prst="rect">
              <a:avLst/>
            </a:prstGeom>
          </p:spPr>
        </p:pic>
        <p:pic>
          <p:nvPicPr>
            <p:cNvPr id="20" name="Imagen 19">
              <a:extLst>
                <a:ext uri="{FF2B5EF4-FFF2-40B4-BE49-F238E27FC236}">
                  <a16:creationId xmlns:a16="http://schemas.microsoft.com/office/drawing/2014/main" id="{8F9B49D4-852E-4097-B1C0-FB88C3828E2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766493" y="4668683"/>
              <a:ext cx="650561" cy="2045297"/>
            </a:xfrm>
            <a:prstGeom prst="rect">
              <a:avLst/>
            </a:prstGeom>
          </p:spPr>
        </p:pic>
        <p:pic>
          <p:nvPicPr>
            <p:cNvPr id="21" name="Imagen 20">
              <a:extLst>
                <a:ext uri="{FF2B5EF4-FFF2-40B4-BE49-F238E27FC236}">
                  <a16:creationId xmlns:a16="http://schemas.microsoft.com/office/drawing/2014/main" id="{4C369394-1078-4D41-86FD-B9B8DE59AB9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271468" y="5575476"/>
              <a:ext cx="480479" cy="1134947"/>
            </a:xfrm>
            <a:prstGeom prst="rect">
              <a:avLst/>
            </a:prstGeom>
          </p:spPr>
        </p:pic>
        <p:pic>
          <p:nvPicPr>
            <p:cNvPr id="22" name="Imagen 21">
              <a:extLst>
                <a:ext uri="{FF2B5EF4-FFF2-40B4-BE49-F238E27FC236}">
                  <a16:creationId xmlns:a16="http://schemas.microsoft.com/office/drawing/2014/main" id="{E0AB0ECC-D7B4-4B85-9CB6-A06B81A3E2D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0828480" y="4736351"/>
              <a:ext cx="770335" cy="1987821"/>
            </a:xfrm>
            <a:prstGeom prst="rect">
              <a:avLst/>
            </a:prstGeom>
          </p:spPr>
        </p:pic>
        <p:pic>
          <p:nvPicPr>
            <p:cNvPr id="23" name="Imagen 22">
              <a:extLst>
                <a:ext uri="{FF2B5EF4-FFF2-40B4-BE49-F238E27FC236}">
                  <a16:creationId xmlns:a16="http://schemas.microsoft.com/office/drawing/2014/main" id="{8147FBEF-A0B9-4941-954A-7AD0B6F6739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096466" y="4699773"/>
              <a:ext cx="632365" cy="2005622"/>
            </a:xfrm>
            <a:prstGeom prst="rect">
              <a:avLst/>
            </a:prstGeom>
          </p:spPr>
        </p:pic>
        <p:pic>
          <p:nvPicPr>
            <p:cNvPr id="24" name="Imagen 23">
              <a:extLst>
                <a:ext uri="{FF2B5EF4-FFF2-40B4-BE49-F238E27FC236}">
                  <a16:creationId xmlns:a16="http://schemas.microsoft.com/office/drawing/2014/main" id="{BD1084B7-37BA-4E34-9425-CF0F7BEBCCB8}"/>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1317265" y="4841644"/>
              <a:ext cx="663984" cy="1878047"/>
            </a:xfrm>
            <a:prstGeom prst="rect">
              <a:avLst/>
            </a:prstGeom>
          </p:spPr>
        </p:pic>
        <p:pic>
          <p:nvPicPr>
            <p:cNvPr id="25" name="Imagen 24">
              <a:extLst>
                <a:ext uri="{FF2B5EF4-FFF2-40B4-BE49-F238E27FC236}">
                  <a16:creationId xmlns:a16="http://schemas.microsoft.com/office/drawing/2014/main" id="{AE512198-6FF9-4CA2-A41B-4297E5B7065E}"/>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9764916" y="5176172"/>
              <a:ext cx="547884" cy="1548000"/>
            </a:xfrm>
            <a:prstGeom prst="rect">
              <a:avLst/>
            </a:prstGeom>
          </p:spPr>
        </p:pic>
      </p:grpSp>
      <p:sp>
        <p:nvSpPr>
          <p:cNvPr id="26" name="Elipse 25">
            <a:extLst>
              <a:ext uri="{FF2B5EF4-FFF2-40B4-BE49-F238E27FC236}">
                <a16:creationId xmlns:a16="http://schemas.microsoft.com/office/drawing/2014/main" id="{6B94C076-1CFF-4B39-8E4F-AF2D6DB6532F}"/>
              </a:ext>
            </a:extLst>
          </p:cNvPr>
          <p:cNvSpPr/>
          <p:nvPr/>
        </p:nvSpPr>
        <p:spPr>
          <a:xfrm>
            <a:off x="2034963" y="1787159"/>
            <a:ext cx="2974442" cy="2972016"/>
          </a:xfrm>
          <a:prstGeom prst="ellipse">
            <a:avLst/>
          </a:prstGeom>
          <a:noFill/>
          <a:ln w="28575">
            <a:solidFill>
              <a:srgbClr val="26486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L"/>
          </a:p>
        </p:txBody>
      </p:sp>
      <p:sp>
        <p:nvSpPr>
          <p:cNvPr id="27" name="CuadroTexto 26">
            <a:extLst>
              <a:ext uri="{FF2B5EF4-FFF2-40B4-BE49-F238E27FC236}">
                <a16:creationId xmlns:a16="http://schemas.microsoft.com/office/drawing/2014/main" id="{B5513D3C-00F2-4FA4-9040-6A565C876C93}"/>
              </a:ext>
            </a:extLst>
          </p:cNvPr>
          <p:cNvSpPr txBox="1"/>
          <p:nvPr/>
        </p:nvSpPr>
        <p:spPr>
          <a:xfrm>
            <a:off x="3413853" y="4474208"/>
            <a:ext cx="2974442" cy="461665"/>
          </a:xfrm>
          <a:prstGeom prst="rect">
            <a:avLst/>
          </a:prstGeom>
          <a:noFill/>
        </p:spPr>
        <p:txBody>
          <a:bodyPr wrap="square" rtlCol="0">
            <a:spAutoFit/>
          </a:bodyPr>
          <a:lstStyle/>
          <a:p>
            <a:pPr algn="ctr"/>
            <a:r>
              <a:rPr lang="es-CL" dirty="0">
                <a:latin typeface="Open Sans Light" panose="020B0306030504020204" pitchFamily="34" charset="0"/>
                <a:ea typeface="Open Sans Light" panose="020B0306030504020204" pitchFamily="34" charset="0"/>
                <a:cs typeface="Open Sans Light" panose="020B0306030504020204" pitchFamily="34" charset="0"/>
              </a:rPr>
              <a:t>Social</a:t>
            </a:r>
          </a:p>
        </p:txBody>
      </p:sp>
      <p:sp>
        <p:nvSpPr>
          <p:cNvPr id="28" name="CuadroTexto 27">
            <a:extLst>
              <a:ext uri="{FF2B5EF4-FFF2-40B4-BE49-F238E27FC236}">
                <a16:creationId xmlns:a16="http://schemas.microsoft.com/office/drawing/2014/main" id="{01C22925-3F8E-449E-8B2D-D007A003E0DA}"/>
              </a:ext>
            </a:extLst>
          </p:cNvPr>
          <p:cNvSpPr txBox="1"/>
          <p:nvPr/>
        </p:nvSpPr>
        <p:spPr>
          <a:xfrm>
            <a:off x="2028488" y="2153566"/>
            <a:ext cx="2974442" cy="461665"/>
          </a:xfrm>
          <a:prstGeom prst="rect">
            <a:avLst/>
          </a:prstGeom>
          <a:noFill/>
        </p:spPr>
        <p:txBody>
          <a:bodyPr wrap="square" rtlCol="0">
            <a:spAutoFit/>
          </a:bodyPr>
          <a:lstStyle/>
          <a:p>
            <a:pPr algn="ctr"/>
            <a:r>
              <a:rPr lang="es-CL" dirty="0">
                <a:latin typeface="Open Sans Light" panose="020B0306030504020204" pitchFamily="34" charset="0"/>
                <a:ea typeface="Open Sans Light" panose="020B0306030504020204" pitchFamily="34" charset="0"/>
                <a:cs typeface="Open Sans Light" panose="020B0306030504020204" pitchFamily="34" charset="0"/>
              </a:rPr>
              <a:t>Economic</a:t>
            </a:r>
          </a:p>
        </p:txBody>
      </p:sp>
      <p:grpSp>
        <p:nvGrpSpPr>
          <p:cNvPr id="31" name="Grupo 30">
            <a:extLst>
              <a:ext uri="{FF2B5EF4-FFF2-40B4-BE49-F238E27FC236}">
                <a16:creationId xmlns:a16="http://schemas.microsoft.com/office/drawing/2014/main" id="{B84C6D99-C89E-4A62-96DF-6EA7B41BF61B}"/>
              </a:ext>
            </a:extLst>
          </p:cNvPr>
          <p:cNvGrpSpPr>
            <a:grpSpLocks noChangeAspect="1"/>
          </p:cNvGrpSpPr>
          <p:nvPr/>
        </p:nvGrpSpPr>
        <p:grpSpPr>
          <a:xfrm>
            <a:off x="2282378" y="3123202"/>
            <a:ext cx="2083204" cy="822130"/>
            <a:chOff x="8238137" y="2914358"/>
            <a:chExt cx="3332035" cy="1401058"/>
          </a:xfrm>
        </p:grpSpPr>
        <p:pic>
          <p:nvPicPr>
            <p:cNvPr id="32" name="Imagen 31">
              <a:extLst>
                <a:ext uri="{FF2B5EF4-FFF2-40B4-BE49-F238E27FC236}">
                  <a16:creationId xmlns:a16="http://schemas.microsoft.com/office/drawing/2014/main" id="{D70B4B10-BA21-49DF-A333-87AD3DB5B437}"/>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8238137" y="2914358"/>
              <a:ext cx="1876710" cy="1279348"/>
            </a:xfrm>
            <a:prstGeom prst="rect">
              <a:avLst/>
            </a:prstGeom>
          </p:spPr>
        </p:pic>
        <p:pic>
          <p:nvPicPr>
            <p:cNvPr id="33" name="Imagen 32">
              <a:extLst>
                <a:ext uri="{FF2B5EF4-FFF2-40B4-BE49-F238E27FC236}">
                  <a16:creationId xmlns:a16="http://schemas.microsoft.com/office/drawing/2014/main" id="{D6636EA3-AF20-4D15-BA89-1F499FD77BC0}"/>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9718353" y="3184914"/>
              <a:ext cx="1851819" cy="1030448"/>
            </a:xfrm>
            <a:prstGeom prst="rect">
              <a:avLst/>
            </a:prstGeom>
          </p:spPr>
        </p:pic>
        <p:pic>
          <p:nvPicPr>
            <p:cNvPr id="34" name="Imagen 33">
              <a:extLst>
                <a:ext uri="{FF2B5EF4-FFF2-40B4-BE49-F238E27FC236}">
                  <a16:creationId xmlns:a16="http://schemas.microsoft.com/office/drawing/2014/main" id="{9DFC8548-74F6-4025-8712-6A80AF54C0CD}"/>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8578138" y="3025863"/>
              <a:ext cx="1597253" cy="1196673"/>
            </a:xfrm>
            <a:prstGeom prst="rect">
              <a:avLst/>
            </a:prstGeom>
          </p:spPr>
        </p:pic>
        <p:pic>
          <p:nvPicPr>
            <p:cNvPr id="35" name="Imagen 34">
              <a:extLst>
                <a:ext uri="{FF2B5EF4-FFF2-40B4-BE49-F238E27FC236}">
                  <a16:creationId xmlns:a16="http://schemas.microsoft.com/office/drawing/2014/main" id="{0971F9E3-A6AD-4194-BB55-D003D8687D49}"/>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10180808" y="3230114"/>
              <a:ext cx="926905" cy="987357"/>
            </a:xfrm>
            <a:prstGeom prst="rect">
              <a:avLst/>
            </a:prstGeom>
          </p:spPr>
        </p:pic>
        <p:pic>
          <p:nvPicPr>
            <p:cNvPr id="36" name="Imagen 35">
              <a:extLst>
                <a:ext uri="{FF2B5EF4-FFF2-40B4-BE49-F238E27FC236}">
                  <a16:creationId xmlns:a16="http://schemas.microsoft.com/office/drawing/2014/main" id="{37560510-9578-4571-A58E-EAF99AFCB3B0}"/>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9037750" y="3415905"/>
              <a:ext cx="1423711" cy="866173"/>
            </a:xfrm>
            <a:prstGeom prst="rect">
              <a:avLst/>
            </a:prstGeom>
          </p:spPr>
        </p:pic>
        <p:pic>
          <p:nvPicPr>
            <p:cNvPr id="37" name="Imagen 36">
              <a:extLst>
                <a:ext uri="{FF2B5EF4-FFF2-40B4-BE49-F238E27FC236}">
                  <a16:creationId xmlns:a16="http://schemas.microsoft.com/office/drawing/2014/main" id="{2180C80C-DCA3-45E4-9297-8E45EA6C6049}"/>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rot="2044617">
              <a:off x="9271701" y="3581053"/>
              <a:ext cx="510534" cy="734363"/>
            </a:xfrm>
            <a:prstGeom prst="rect">
              <a:avLst/>
            </a:prstGeom>
          </p:spPr>
        </p:pic>
      </p:grpSp>
      <p:pic>
        <p:nvPicPr>
          <p:cNvPr id="40" name="Imagen 39" descr="Imagen que contiene texto&#10;&#10;Descripción generada con confianza alta">
            <a:extLst>
              <a:ext uri="{FF2B5EF4-FFF2-40B4-BE49-F238E27FC236}">
                <a16:creationId xmlns:a16="http://schemas.microsoft.com/office/drawing/2014/main" id="{543C8F95-5EB8-4A73-A714-81B51066488F}"/>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5271739" y="2793208"/>
            <a:ext cx="735336" cy="603949"/>
          </a:xfrm>
          <a:prstGeom prst="rect">
            <a:avLst/>
          </a:prstGeom>
        </p:spPr>
      </p:pic>
      <p:grpSp>
        <p:nvGrpSpPr>
          <p:cNvPr id="41" name="Grupo 40">
            <a:extLst>
              <a:ext uri="{FF2B5EF4-FFF2-40B4-BE49-F238E27FC236}">
                <a16:creationId xmlns:a16="http://schemas.microsoft.com/office/drawing/2014/main" id="{A0512BE2-D3EF-4609-9CAD-CF8B4069C78A}"/>
              </a:ext>
            </a:extLst>
          </p:cNvPr>
          <p:cNvGrpSpPr/>
          <p:nvPr/>
        </p:nvGrpSpPr>
        <p:grpSpPr>
          <a:xfrm>
            <a:off x="6048098" y="2681367"/>
            <a:ext cx="1094695" cy="1218769"/>
            <a:chOff x="7063637" y="3989436"/>
            <a:chExt cx="830726" cy="925225"/>
          </a:xfrm>
        </p:grpSpPr>
        <p:pic>
          <p:nvPicPr>
            <p:cNvPr id="42" name="Imagen 41">
              <a:extLst>
                <a:ext uri="{FF2B5EF4-FFF2-40B4-BE49-F238E27FC236}">
                  <a16:creationId xmlns:a16="http://schemas.microsoft.com/office/drawing/2014/main" id="{439D2868-B367-45D9-A379-5262F2F09E98}"/>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7063637" y="4194661"/>
              <a:ext cx="612347" cy="720000"/>
            </a:xfrm>
            <a:prstGeom prst="rect">
              <a:avLst/>
            </a:prstGeom>
          </p:spPr>
        </p:pic>
        <p:pic>
          <p:nvPicPr>
            <p:cNvPr id="43" name="Imagen 42">
              <a:extLst>
                <a:ext uri="{FF2B5EF4-FFF2-40B4-BE49-F238E27FC236}">
                  <a16:creationId xmlns:a16="http://schemas.microsoft.com/office/drawing/2014/main" id="{F9FB0510-83D1-4FB2-8745-F88E5AA78797}"/>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7401503" y="4712053"/>
              <a:ext cx="144418" cy="180000"/>
            </a:xfrm>
            <a:prstGeom prst="rect">
              <a:avLst/>
            </a:prstGeom>
          </p:spPr>
        </p:pic>
        <p:pic>
          <p:nvPicPr>
            <p:cNvPr id="44" name="Imagen 43" descr="Imagen que contiene edificio&#10;&#10;Descripción generada con confianza alta">
              <a:extLst>
                <a:ext uri="{FF2B5EF4-FFF2-40B4-BE49-F238E27FC236}">
                  <a16:creationId xmlns:a16="http://schemas.microsoft.com/office/drawing/2014/main" id="{1902AB42-1AB5-4E3A-BA5C-41C9DF37CA48}"/>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7567233" y="3989436"/>
              <a:ext cx="327130" cy="334565"/>
            </a:xfrm>
            <a:prstGeom prst="rect">
              <a:avLst/>
            </a:prstGeom>
          </p:spPr>
        </p:pic>
        <p:pic>
          <p:nvPicPr>
            <p:cNvPr id="45" name="Imagen 44">
              <a:extLst>
                <a:ext uri="{FF2B5EF4-FFF2-40B4-BE49-F238E27FC236}">
                  <a16:creationId xmlns:a16="http://schemas.microsoft.com/office/drawing/2014/main" id="{64B7F476-1203-4F2F-A0F9-1809EF69C1A4}"/>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7543908" y="4712053"/>
              <a:ext cx="144418" cy="180000"/>
            </a:xfrm>
            <a:prstGeom prst="rect">
              <a:avLst/>
            </a:prstGeom>
          </p:spPr>
        </p:pic>
        <p:pic>
          <p:nvPicPr>
            <p:cNvPr id="46" name="Imagen 45">
              <a:extLst>
                <a:ext uri="{FF2B5EF4-FFF2-40B4-BE49-F238E27FC236}">
                  <a16:creationId xmlns:a16="http://schemas.microsoft.com/office/drawing/2014/main" id="{D4442151-A572-4352-B925-6BE367EB1520}"/>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7278429" y="4645177"/>
              <a:ext cx="144418" cy="180000"/>
            </a:xfrm>
            <a:prstGeom prst="rect">
              <a:avLst/>
            </a:prstGeom>
          </p:spPr>
        </p:pic>
        <p:pic>
          <p:nvPicPr>
            <p:cNvPr id="47" name="Imagen 46">
              <a:extLst>
                <a:ext uri="{FF2B5EF4-FFF2-40B4-BE49-F238E27FC236}">
                  <a16:creationId xmlns:a16="http://schemas.microsoft.com/office/drawing/2014/main" id="{BB44CD4F-DDD1-4AF2-8370-80CD8FAB0414}"/>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7359252" y="4127046"/>
              <a:ext cx="501889" cy="360000"/>
            </a:xfrm>
            <a:prstGeom prst="rect">
              <a:avLst/>
            </a:prstGeom>
          </p:spPr>
        </p:pic>
      </p:grpSp>
      <p:sp>
        <p:nvSpPr>
          <p:cNvPr id="52" name="CuadroTexto 51">
            <a:extLst>
              <a:ext uri="{FF2B5EF4-FFF2-40B4-BE49-F238E27FC236}">
                <a16:creationId xmlns:a16="http://schemas.microsoft.com/office/drawing/2014/main" id="{CC6B8599-BA57-497C-A90C-E7B0FBF82B88}"/>
              </a:ext>
            </a:extLst>
          </p:cNvPr>
          <p:cNvSpPr txBox="1"/>
          <p:nvPr/>
        </p:nvSpPr>
        <p:spPr>
          <a:xfrm>
            <a:off x="447266" y="409792"/>
            <a:ext cx="2696850" cy="787886"/>
          </a:xfrm>
          <a:prstGeom prst="rect">
            <a:avLst/>
          </a:prstGeom>
          <a:noFill/>
        </p:spPr>
        <p:txBody>
          <a:bodyPr wrap="none" lIns="121899" tIns="60949" rIns="121899" bIns="60949" rtlCol="0">
            <a:spAutoFit/>
          </a:bodyPr>
          <a:lstStyle/>
          <a:p>
            <a:pPr>
              <a:lnSpc>
                <a:spcPct val="90000"/>
              </a:lnSpc>
            </a:pPr>
            <a:r>
              <a:rPr lang="es-CL" sz="4800" dirty="0">
                <a:solidFill>
                  <a:srgbClr val="1D3750"/>
                </a:solidFill>
                <a:latin typeface="Open Sans Light"/>
                <a:cs typeface="Open Sans Light"/>
              </a:rPr>
              <a:t>Challenge</a:t>
            </a:r>
            <a:endParaRPr lang="es-ES" sz="4800" dirty="0">
              <a:solidFill>
                <a:srgbClr val="1D3750"/>
              </a:solidFill>
              <a:latin typeface="Open Sans Light"/>
              <a:cs typeface="Open Sans Light"/>
            </a:endParaRPr>
          </a:p>
        </p:txBody>
      </p:sp>
      <p:sp>
        <p:nvSpPr>
          <p:cNvPr id="53" name="CuadroTexto 52">
            <a:extLst>
              <a:ext uri="{FF2B5EF4-FFF2-40B4-BE49-F238E27FC236}">
                <a16:creationId xmlns:a16="http://schemas.microsoft.com/office/drawing/2014/main" id="{24A57FA3-D1AE-4E4F-A542-5453BC786F82}"/>
              </a:ext>
            </a:extLst>
          </p:cNvPr>
          <p:cNvSpPr txBox="1"/>
          <p:nvPr/>
        </p:nvSpPr>
        <p:spPr>
          <a:xfrm>
            <a:off x="447266" y="1131104"/>
            <a:ext cx="11344095" cy="492420"/>
          </a:xfrm>
          <a:prstGeom prst="rect">
            <a:avLst/>
          </a:prstGeom>
          <a:noFill/>
        </p:spPr>
        <p:txBody>
          <a:bodyPr wrap="square" lIns="121899" tIns="60949" rIns="121899" bIns="60949" rtlCol="0">
            <a:spAutoFit/>
          </a:bodyPr>
          <a:lstStyle/>
          <a:p>
            <a:r>
              <a:rPr lang="es-CL" b="1" dirty="0">
                <a:solidFill>
                  <a:srgbClr val="AAA39E"/>
                </a:solidFill>
                <a:latin typeface="Open Sans"/>
                <a:cs typeface="Open Sans"/>
              </a:rPr>
              <a:t>Sustainable agriculture.</a:t>
            </a:r>
          </a:p>
        </p:txBody>
      </p:sp>
      <p:sp>
        <p:nvSpPr>
          <p:cNvPr id="54" name="Rectángulo 53">
            <a:extLst>
              <a:ext uri="{FF2B5EF4-FFF2-40B4-BE49-F238E27FC236}">
                <a16:creationId xmlns:a16="http://schemas.microsoft.com/office/drawing/2014/main" id="{DF972013-DEEC-402D-AAC6-7F6FA6614ACC}"/>
              </a:ext>
            </a:extLst>
          </p:cNvPr>
          <p:cNvSpPr/>
          <p:nvPr/>
        </p:nvSpPr>
        <p:spPr>
          <a:xfrm>
            <a:off x="604065" y="1551782"/>
            <a:ext cx="479251" cy="60959"/>
          </a:xfrm>
          <a:prstGeom prst="rect">
            <a:avLst/>
          </a:prstGeom>
          <a:solidFill>
            <a:srgbClr val="AAA39E"/>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s-ES" dirty="0"/>
          </a:p>
        </p:txBody>
      </p:sp>
      <p:sp>
        <p:nvSpPr>
          <p:cNvPr id="56" name="CuadroTexto 55">
            <a:extLst>
              <a:ext uri="{FF2B5EF4-FFF2-40B4-BE49-F238E27FC236}">
                <a16:creationId xmlns:a16="http://schemas.microsoft.com/office/drawing/2014/main" id="{9C40CB7B-CA4C-44C1-9951-E734A70CD092}"/>
              </a:ext>
            </a:extLst>
          </p:cNvPr>
          <p:cNvSpPr txBox="1"/>
          <p:nvPr/>
        </p:nvSpPr>
        <p:spPr>
          <a:xfrm>
            <a:off x="8080033" y="2706432"/>
            <a:ext cx="3227687" cy="3046988"/>
          </a:xfrm>
          <a:prstGeom prst="rect">
            <a:avLst/>
          </a:prstGeom>
          <a:noFill/>
        </p:spPr>
        <p:txBody>
          <a:bodyPr wrap="square" rtlCol="0">
            <a:spAutoFit/>
          </a:bodyPr>
          <a:lstStyle>
            <a:defPPr>
              <a:defRPr lang="es-ES"/>
            </a:defPPr>
            <a:lvl1pPr algn="ctr">
              <a:defRPr sz="3600" b="1">
                <a:solidFill>
                  <a:schemeClr val="tx2">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s-CL" sz="3200" dirty="0"/>
              <a:t>It is necessary to measure   productivity considering a sustanaible framework</a:t>
            </a:r>
          </a:p>
        </p:txBody>
      </p:sp>
    </p:spTree>
    <p:extLst>
      <p:ext uri="{BB962C8B-B14F-4D97-AF65-F5344CB8AC3E}">
        <p14:creationId xmlns:p14="http://schemas.microsoft.com/office/powerpoint/2010/main" val="267266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C9B1833F-36D4-4C1C-9FB5-A942BE9FF94B}"/>
              </a:ext>
            </a:extLst>
          </p:cNvPr>
          <p:cNvSpPr/>
          <p:nvPr/>
        </p:nvSpPr>
        <p:spPr>
          <a:xfrm>
            <a:off x="4759499" y="1710942"/>
            <a:ext cx="243431" cy="1216273"/>
          </a:xfrm>
          <a:prstGeom prst="rect">
            <a:avLst/>
          </a:prstGeom>
          <a:noFill/>
        </p:spPr>
        <p:txBody>
          <a:bodyPr wrap="none" lIns="91440" tIns="45720" rIns="91440" bIns="45720">
            <a:spAutoFit/>
          </a:bodyPr>
          <a:lstStyle/>
          <a:p>
            <a:pPr algn="ctr"/>
            <a:endParaRPr lang="es-ES" sz="5400" b="0" cap="none" spc="0" dirty="0">
              <a:ln w="0"/>
              <a:solidFill>
                <a:schemeClr val="tx1"/>
              </a:solidFill>
              <a:effectLst>
                <a:outerShdw blurRad="38100" dist="19050" dir="2700000" algn="tl" rotWithShape="0">
                  <a:schemeClr val="dk1">
                    <a:alpha val="40000"/>
                  </a:schemeClr>
                </a:outerShdw>
              </a:effectLst>
            </a:endParaRPr>
          </a:p>
        </p:txBody>
      </p:sp>
      <p:sp>
        <p:nvSpPr>
          <p:cNvPr id="11" name="Rectángulo: esquinas redondeadas 10">
            <a:extLst>
              <a:ext uri="{FF2B5EF4-FFF2-40B4-BE49-F238E27FC236}">
                <a16:creationId xmlns:a16="http://schemas.microsoft.com/office/drawing/2014/main" id="{AD5C1B40-8471-457D-93A1-B8C0E7CC8F20}"/>
              </a:ext>
            </a:extLst>
          </p:cNvPr>
          <p:cNvSpPr/>
          <p:nvPr/>
        </p:nvSpPr>
        <p:spPr>
          <a:xfrm>
            <a:off x="4112359" y="5981786"/>
            <a:ext cx="1632112" cy="46642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L"/>
          </a:p>
        </p:txBody>
      </p:sp>
      <p:sp>
        <p:nvSpPr>
          <p:cNvPr id="52" name="CuadroTexto 51">
            <a:extLst>
              <a:ext uri="{FF2B5EF4-FFF2-40B4-BE49-F238E27FC236}">
                <a16:creationId xmlns:a16="http://schemas.microsoft.com/office/drawing/2014/main" id="{CC6B8599-BA57-497C-A90C-E7B0FBF82B88}"/>
              </a:ext>
            </a:extLst>
          </p:cNvPr>
          <p:cNvSpPr txBox="1"/>
          <p:nvPr/>
        </p:nvSpPr>
        <p:spPr>
          <a:xfrm>
            <a:off x="447266" y="409792"/>
            <a:ext cx="3731107" cy="787886"/>
          </a:xfrm>
          <a:prstGeom prst="rect">
            <a:avLst/>
          </a:prstGeom>
          <a:noFill/>
        </p:spPr>
        <p:txBody>
          <a:bodyPr wrap="none" lIns="121899" tIns="60949" rIns="121899" bIns="60949" rtlCol="0">
            <a:spAutoFit/>
          </a:bodyPr>
          <a:lstStyle/>
          <a:p>
            <a:pPr>
              <a:lnSpc>
                <a:spcPct val="90000"/>
              </a:lnSpc>
            </a:pPr>
            <a:r>
              <a:rPr lang="es-CL" sz="4800" dirty="0">
                <a:solidFill>
                  <a:srgbClr val="1D3750"/>
                </a:solidFill>
                <a:latin typeface="Open Sans Light"/>
                <a:cs typeface="Open Sans Light"/>
              </a:rPr>
              <a:t>Opportunities</a:t>
            </a:r>
            <a:endParaRPr lang="es-ES" sz="4800" dirty="0">
              <a:solidFill>
                <a:srgbClr val="1D3750"/>
              </a:solidFill>
              <a:latin typeface="Open Sans Light"/>
              <a:cs typeface="Open Sans Light"/>
            </a:endParaRPr>
          </a:p>
        </p:txBody>
      </p:sp>
      <p:sp>
        <p:nvSpPr>
          <p:cNvPr id="53" name="CuadroTexto 52">
            <a:extLst>
              <a:ext uri="{FF2B5EF4-FFF2-40B4-BE49-F238E27FC236}">
                <a16:creationId xmlns:a16="http://schemas.microsoft.com/office/drawing/2014/main" id="{24A57FA3-D1AE-4E4F-A542-5453BC786F82}"/>
              </a:ext>
            </a:extLst>
          </p:cNvPr>
          <p:cNvSpPr txBox="1"/>
          <p:nvPr/>
        </p:nvSpPr>
        <p:spPr>
          <a:xfrm>
            <a:off x="447266" y="1131104"/>
            <a:ext cx="11344095" cy="492420"/>
          </a:xfrm>
          <a:prstGeom prst="rect">
            <a:avLst/>
          </a:prstGeom>
          <a:noFill/>
        </p:spPr>
        <p:txBody>
          <a:bodyPr wrap="square" lIns="121899" tIns="60949" rIns="121899" bIns="60949" rtlCol="0">
            <a:spAutoFit/>
          </a:bodyPr>
          <a:lstStyle/>
          <a:p>
            <a:r>
              <a:rPr lang="es-CL" b="1" dirty="0">
                <a:solidFill>
                  <a:srgbClr val="AAA39E"/>
                </a:solidFill>
                <a:latin typeface="Open Sans"/>
                <a:cs typeface="Open Sans"/>
              </a:rPr>
              <a:t>New data infraestructure 2020-2030.</a:t>
            </a:r>
          </a:p>
        </p:txBody>
      </p:sp>
      <p:sp>
        <p:nvSpPr>
          <p:cNvPr id="54" name="Rectángulo 53">
            <a:extLst>
              <a:ext uri="{FF2B5EF4-FFF2-40B4-BE49-F238E27FC236}">
                <a16:creationId xmlns:a16="http://schemas.microsoft.com/office/drawing/2014/main" id="{DF972013-DEEC-402D-AAC6-7F6FA6614ACC}"/>
              </a:ext>
            </a:extLst>
          </p:cNvPr>
          <p:cNvSpPr/>
          <p:nvPr/>
        </p:nvSpPr>
        <p:spPr>
          <a:xfrm>
            <a:off x="604065" y="1551782"/>
            <a:ext cx="479251" cy="60959"/>
          </a:xfrm>
          <a:prstGeom prst="rect">
            <a:avLst/>
          </a:prstGeom>
          <a:solidFill>
            <a:srgbClr val="AAA39E"/>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s-ES" dirty="0"/>
          </a:p>
        </p:txBody>
      </p:sp>
      <p:sp>
        <p:nvSpPr>
          <p:cNvPr id="3" name="TextBox 2">
            <a:extLst>
              <a:ext uri="{FF2B5EF4-FFF2-40B4-BE49-F238E27FC236}">
                <a16:creationId xmlns:a16="http://schemas.microsoft.com/office/drawing/2014/main" id="{329EC892-CD7B-D746-BB5C-1D671AFCCE25}"/>
              </a:ext>
            </a:extLst>
          </p:cNvPr>
          <p:cNvSpPr txBox="1"/>
          <p:nvPr/>
        </p:nvSpPr>
        <p:spPr>
          <a:xfrm>
            <a:off x="604065" y="1886673"/>
            <a:ext cx="10750700" cy="4524315"/>
          </a:xfrm>
          <a:prstGeom prst="rect">
            <a:avLst/>
          </a:prstGeom>
          <a:noFill/>
        </p:spPr>
        <p:txBody>
          <a:bodyPr wrap="square" rtlCol="0">
            <a:spAutoFit/>
          </a:bodyPr>
          <a:lstStyle/>
          <a:p>
            <a:pPr marL="342900" indent="-342900">
              <a:buFont typeface="Arial" panose="020B0604020202020204" pitchFamily="34" charset="0"/>
              <a:buChar char="•"/>
            </a:pPr>
            <a:r>
              <a:rPr lang="en-US" dirty="0"/>
              <a:t>2020 Census framework.</a:t>
            </a:r>
          </a:p>
          <a:p>
            <a:r>
              <a:rPr lang="en-US" dirty="0"/>
              <a:t>	- Biannual structural surveys by subsector.</a:t>
            </a:r>
          </a:p>
          <a:p>
            <a:r>
              <a:rPr lang="en-US" dirty="0"/>
              <a:t>	- Including output, capital, labor, intermediate inputs.</a:t>
            </a:r>
          </a:p>
          <a:p>
            <a:r>
              <a:rPr lang="en-US" dirty="0"/>
              <a:t>	- Question about innovation and sustainable practices. </a:t>
            </a:r>
          </a:p>
          <a:p>
            <a:pPr marL="342900" indent="-342900">
              <a:buFont typeface="Arial" panose="020B0604020202020204" pitchFamily="34" charset="0"/>
              <a:buChar char="•"/>
            </a:pPr>
            <a:r>
              <a:rPr lang="en-US" dirty="0" err="1"/>
              <a:t>Agrodata</a:t>
            </a:r>
            <a:r>
              <a:rPr lang="en-US" dirty="0"/>
              <a:t> project (pilot)</a:t>
            </a:r>
          </a:p>
          <a:p>
            <a:r>
              <a:rPr lang="en-US" dirty="0"/>
              <a:t>	- Administrative information platform.</a:t>
            </a:r>
          </a:p>
          <a:p>
            <a:r>
              <a:rPr lang="en-US" dirty="0"/>
              <a:t>	- Focus on public efficiency and policy evaluations.</a:t>
            </a:r>
          </a:p>
          <a:p>
            <a:pPr marL="342900" indent="-342900">
              <a:buFont typeface="Arial" panose="020B0604020202020204" pitchFamily="34" charset="0"/>
              <a:buChar char="•"/>
            </a:pPr>
            <a:r>
              <a:rPr lang="en-US" dirty="0"/>
              <a:t>Spatial data </a:t>
            </a:r>
          </a:p>
          <a:p>
            <a:r>
              <a:rPr lang="en-US" dirty="0"/>
              <a:t>	- Satellite: NDVI, Land use, Natural Capital, Soil Moisture</a:t>
            </a:r>
          </a:p>
          <a:p>
            <a:r>
              <a:rPr lang="en-US" dirty="0"/>
              <a:t>	- Cartography and georeferencing of farmers</a:t>
            </a:r>
          </a:p>
          <a:p>
            <a:r>
              <a:rPr lang="en-US" dirty="0"/>
              <a:t>	- Commuting flows-&gt; how cities impact in TFP ag. (spillovers).</a:t>
            </a:r>
          </a:p>
          <a:p>
            <a:r>
              <a:rPr lang="en-US" dirty="0"/>
              <a:t> </a:t>
            </a:r>
          </a:p>
        </p:txBody>
      </p:sp>
    </p:spTree>
    <p:extLst>
      <p:ext uri="{BB962C8B-B14F-4D97-AF65-F5344CB8AC3E}">
        <p14:creationId xmlns:p14="http://schemas.microsoft.com/office/powerpoint/2010/main" val="27152968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 name="Grupo 92">
            <a:extLst>
              <a:ext uri="{FF2B5EF4-FFF2-40B4-BE49-F238E27FC236}">
                <a16:creationId xmlns:a16="http://schemas.microsoft.com/office/drawing/2014/main" id="{70379848-F7DA-4589-9E0B-07B1BE00AA72}"/>
              </a:ext>
            </a:extLst>
          </p:cNvPr>
          <p:cNvGrpSpPr>
            <a:grpSpLocks noChangeAspect="1"/>
          </p:cNvGrpSpPr>
          <p:nvPr/>
        </p:nvGrpSpPr>
        <p:grpSpPr>
          <a:xfrm>
            <a:off x="6060869" y="3199397"/>
            <a:ext cx="2590520" cy="1022341"/>
            <a:chOff x="8238137" y="2914358"/>
            <a:chExt cx="3332035" cy="1401058"/>
          </a:xfrm>
        </p:grpSpPr>
        <p:pic>
          <p:nvPicPr>
            <p:cNvPr id="94" name="Imagen 93">
              <a:extLst>
                <a:ext uri="{FF2B5EF4-FFF2-40B4-BE49-F238E27FC236}">
                  <a16:creationId xmlns:a16="http://schemas.microsoft.com/office/drawing/2014/main" id="{0651A7A3-555D-4870-8915-FBDB0847609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238137" y="2914358"/>
              <a:ext cx="1876710" cy="1279348"/>
            </a:xfrm>
            <a:prstGeom prst="rect">
              <a:avLst/>
            </a:prstGeom>
          </p:spPr>
        </p:pic>
        <p:pic>
          <p:nvPicPr>
            <p:cNvPr id="95" name="Imagen 94">
              <a:extLst>
                <a:ext uri="{FF2B5EF4-FFF2-40B4-BE49-F238E27FC236}">
                  <a16:creationId xmlns:a16="http://schemas.microsoft.com/office/drawing/2014/main" id="{2C76999C-8C47-4020-88CA-8F891546A37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18353" y="3184914"/>
              <a:ext cx="1851819" cy="1030448"/>
            </a:xfrm>
            <a:prstGeom prst="rect">
              <a:avLst/>
            </a:prstGeom>
          </p:spPr>
        </p:pic>
        <p:pic>
          <p:nvPicPr>
            <p:cNvPr id="96" name="Imagen 95">
              <a:extLst>
                <a:ext uri="{FF2B5EF4-FFF2-40B4-BE49-F238E27FC236}">
                  <a16:creationId xmlns:a16="http://schemas.microsoft.com/office/drawing/2014/main" id="{D739563D-0127-4AAB-811A-FF0277536F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78138" y="3025863"/>
              <a:ext cx="1597253" cy="1196673"/>
            </a:xfrm>
            <a:prstGeom prst="rect">
              <a:avLst/>
            </a:prstGeom>
          </p:spPr>
        </p:pic>
        <p:pic>
          <p:nvPicPr>
            <p:cNvPr id="97" name="Imagen 96">
              <a:extLst>
                <a:ext uri="{FF2B5EF4-FFF2-40B4-BE49-F238E27FC236}">
                  <a16:creationId xmlns:a16="http://schemas.microsoft.com/office/drawing/2014/main" id="{A5DA8122-7A26-4466-B4CB-1F70D38B38B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180808" y="3230114"/>
              <a:ext cx="926905" cy="987357"/>
            </a:xfrm>
            <a:prstGeom prst="rect">
              <a:avLst/>
            </a:prstGeom>
          </p:spPr>
        </p:pic>
        <p:pic>
          <p:nvPicPr>
            <p:cNvPr id="98" name="Imagen 97">
              <a:extLst>
                <a:ext uri="{FF2B5EF4-FFF2-40B4-BE49-F238E27FC236}">
                  <a16:creationId xmlns:a16="http://schemas.microsoft.com/office/drawing/2014/main" id="{5062D6A7-C9AA-4204-8EE3-D30BB18B8EE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037750" y="3415905"/>
              <a:ext cx="1423711" cy="866173"/>
            </a:xfrm>
            <a:prstGeom prst="rect">
              <a:avLst/>
            </a:prstGeom>
          </p:spPr>
        </p:pic>
        <p:pic>
          <p:nvPicPr>
            <p:cNvPr id="99" name="Imagen 98">
              <a:extLst>
                <a:ext uri="{FF2B5EF4-FFF2-40B4-BE49-F238E27FC236}">
                  <a16:creationId xmlns:a16="http://schemas.microsoft.com/office/drawing/2014/main" id="{081BCF9B-0857-40B9-9B99-0118BBD74E0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044617">
              <a:off x="9271701" y="3581053"/>
              <a:ext cx="510534" cy="734363"/>
            </a:xfrm>
            <a:prstGeom prst="rect">
              <a:avLst/>
            </a:prstGeom>
          </p:spPr>
        </p:pic>
      </p:grpSp>
      <p:sp>
        <p:nvSpPr>
          <p:cNvPr id="34" name="Elipse 33">
            <a:extLst>
              <a:ext uri="{FF2B5EF4-FFF2-40B4-BE49-F238E27FC236}">
                <a16:creationId xmlns:a16="http://schemas.microsoft.com/office/drawing/2014/main" id="{FDE5A514-DEEB-4892-9545-D1A02E377FEA}"/>
              </a:ext>
            </a:extLst>
          </p:cNvPr>
          <p:cNvSpPr/>
          <p:nvPr/>
        </p:nvSpPr>
        <p:spPr>
          <a:xfrm>
            <a:off x="5888820" y="1624575"/>
            <a:ext cx="2974442" cy="2972016"/>
          </a:xfrm>
          <a:prstGeom prst="ellipse">
            <a:avLst/>
          </a:prstGeom>
          <a:noFill/>
          <a:ln w="28575">
            <a:solidFill>
              <a:srgbClr val="26486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L"/>
          </a:p>
        </p:txBody>
      </p:sp>
      <p:sp>
        <p:nvSpPr>
          <p:cNvPr id="35" name="Elipse 34">
            <a:extLst>
              <a:ext uri="{FF2B5EF4-FFF2-40B4-BE49-F238E27FC236}">
                <a16:creationId xmlns:a16="http://schemas.microsoft.com/office/drawing/2014/main" id="{9F5AFCFB-20BC-4999-9B7D-8F66A7AE933B}"/>
              </a:ext>
            </a:extLst>
          </p:cNvPr>
          <p:cNvSpPr/>
          <p:nvPr/>
        </p:nvSpPr>
        <p:spPr>
          <a:xfrm>
            <a:off x="4785453" y="3713326"/>
            <a:ext cx="2974442" cy="2972016"/>
          </a:xfrm>
          <a:prstGeom prst="ellipse">
            <a:avLst/>
          </a:prstGeom>
          <a:noFill/>
          <a:ln w="28575">
            <a:solidFill>
              <a:srgbClr val="26486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L"/>
          </a:p>
        </p:txBody>
      </p:sp>
      <p:sp>
        <p:nvSpPr>
          <p:cNvPr id="38" name="Elipse 37">
            <a:extLst>
              <a:ext uri="{FF2B5EF4-FFF2-40B4-BE49-F238E27FC236}">
                <a16:creationId xmlns:a16="http://schemas.microsoft.com/office/drawing/2014/main" id="{160B80E4-DF89-4C28-8E44-2A57FA8F5F35}"/>
              </a:ext>
            </a:extLst>
          </p:cNvPr>
          <p:cNvSpPr/>
          <p:nvPr/>
        </p:nvSpPr>
        <p:spPr>
          <a:xfrm>
            <a:off x="3406563" y="1685559"/>
            <a:ext cx="2974442" cy="2972016"/>
          </a:xfrm>
          <a:prstGeom prst="ellipse">
            <a:avLst/>
          </a:prstGeom>
          <a:noFill/>
          <a:ln w="28575">
            <a:solidFill>
              <a:srgbClr val="26486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L"/>
          </a:p>
        </p:txBody>
      </p:sp>
      <p:sp>
        <p:nvSpPr>
          <p:cNvPr id="75" name="CuadroTexto 74">
            <a:extLst>
              <a:ext uri="{FF2B5EF4-FFF2-40B4-BE49-F238E27FC236}">
                <a16:creationId xmlns:a16="http://schemas.microsoft.com/office/drawing/2014/main" id="{86BBE962-3A22-4538-AA2F-9D8281FD4887}"/>
              </a:ext>
            </a:extLst>
          </p:cNvPr>
          <p:cNvSpPr txBox="1"/>
          <p:nvPr/>
        </p:nvSpPr>
        <p:spPr>
          <a:xfrm>
            <a:off x="6366696" y="1998706"/>
            <a:ext cx="2284732" cy="461665"/>
          </a:xfrm>
          <a:prstGeom prst="rect">
            <a:avLst/>
          </a:prstGeom>
          <a:noFill/>
        </p:spPr>
        <p:txBody>
          <a:bodyPr wrap="square" rtlCol="0">
            <a:spAutoFit/>
          </a:bodyPr>
          <a:lstStyle/>
          <a:p>
            <a:pPr algn="ctr"/>
            <a:r>
              <a:rPr lang="es-CL" dirty="0">
                <a:latin typeface="Open Sans Light" panose="020B0306030504020204" pitchFamily="34" charset="0"/>
                <a:ea typeface="Open Sans Light" panose="020B0306030504020204" pitchFamily="34" charset="0"/>
                <a:cs typeface="Open Sans Light" panose="020B0306030504020204" pitchFamily="34" charset="0"/>
              </a:rPr>
              <a:t>Private</a:t>
            </a:r>
          </a:p>
        </p:txBody>
      </p:sp>
      <p:sp>
        <p:nvSpPr>
          <p:cNvPr id="76" name="CuadroTexto 75">
            <a:extLst>
              <a:ext uri="{FF2B5EF4-FFF2-40B4-BE49-F238E27FC236}">
                <a16:creationId xmlns:a16="http://schemas.microsoft.com/office/drawing/2014/main" id="{7C9B1B4D-5F0E-4A02-AA42-326E5EB6F3AF}"/>
              </a:ext>
            </a:extLst>
          </p:cNvPr>
          <p:cNvSpPr txBox="1"/>
          <p:nvPr/>
        </p:nvSpPr>
        <p:spPr>
          <a:xfrm>
            <a:off x="4816618" y="5857103"/>
            <a:ext cx="2974442" cy="461665"/>
          </a:xfrm>
          <a:prstGeom prst="rect">
            <a:avLst/>
          </a:prstGeom>
          <a:noFill/>
        </p:spPr>
        <p:txBody>
          <a:bodyPr wrap="square" rtlCol="0">
            <a:spAutoFit/>
          </a:bodyPr>
          <a:lstStyle/>
          <a:p>
            <a:pPr algn="ctr"/>
            <a:r>
              <a:rPr lang="es-CL" dirty="0">
                <a:latin typeface="Open Sans Light" panose="020B0306030504020204" pitchFamily="34" charset="0"/>
                <a:ea typeface="Open Sans Light" panose="020B0306030504020204" pitchFamily="34" charset="0"/>
                <a:cs typeface="Open Sans Light" panose="020B0306030504020204" pitchFamily="34" charset="0"/>
              </a:rPr>
              <a:t>Civil society</a:t>
            </a:r>
          </a:p>
        </p:txBody>
      </p:sp>
      <p:sp>
        <p:nvSpPr>
          <p:cNvPr id="77" name="CuadroTexto 76">
            <a:extLst>
              <a:ext uri="{FF2B5EF4-FFF2-40B4-BE49-F238E27FC236}">
                <a16:creationId xmlns:a16="http://schemas.microsoft.com/office/drawing/2014/main" id="{BA2E20E9-DC5A-4ACB-A9B2-FB2AF2300D78}"/>
              </a:ext>
            </a:extLst>
          </p:cNvPr>
          <p:cNvSpPr txBox="1"/>
          <p:nvPr/>
        </p:nvSpPr>
        <p:spPr>
          <a:xfrm>
            <a:off x="3392254" y="2096569"/>
            <a:ext cx="2974442" cy="461665"/>
          </a:xfrm>
          <a:prstGeom prst="rect">
            <a:avLst/>
          </a:prstGeom>
          <a:noFill/>
        </p:spPr>
        <p:txBody>
          <a:bodyPr wrap="square" rtlCol="0">
            <a:spAutoFit/>
          </a:bodyPr>
          <a:lstStyle/>
          <a:p>
            <a:pPr algn="ctr"/>
            <a:r>
              <a:rPr lang="es-CL" dirty="0">
                <a:latin typeface="Open Sans Light" panose="020B0306030504020204" pitchFamily="34" charset="0"/>
                <a:ea typeface="Open Sans Light" panose="020B0306030504020204" pitchFamily="34" charset="0"/>
                <a:cs typeface="Open Sans Light" panose="020B0306030504020204" pitchFamily="34" charset="0"/>
              </a:rPr>
              <a:t>Public sector</a:t>
            </a:r>
          </a:p>
        </p:txBody>
      </p:sp>
      <p:grpSp>
        <p:nvGrpSpPr>
          <p:cNvPr id="79" name="Grupo 78">
            <a:extLst>
              <a:ext uri="{FF2B5EF4-FFF2-40B4-BE49-F238E27FC236}">
                <a16:creationId xmlns:a16="http://schemas.microsoft.com/office/drawing/2014/main" id="{3D0FE981-77CE-4E02-B3C3-07E44416F6FA}"/>
              </a:ext>
            </a:extLst>
          </p:cNvPr>
          <p:cNvGrpSpPr/>
          <p:nvPr/>
        </p:nvGrpSpPr>
        <p:grpSpPr>
          <a:xfrm>
            <a:off x="5726628" y="4836715"/>
            <a:ext cx="1193339" cy="972014"/>
            <a:chOff x="4848148" y="4716266"/>
            <a:chExt cx="1193339" cy="972014"/>
          </a:xfrm>
        </p:grpSpPr>
        <p:pic>
          <p:nvPicPr>
            <p:cNvPr id="80" name="Imagen 79">
              <a:extLst>
                <a:ext uri="{FF2B5EF4-FFF2-40B4-BE49-F238E27FC236}">
                  <a16:creationId xmlns:a16="http://schemas.microsoft.com/office/drawing/2014/main" id="{F8D78ED5-97B2-4BE6-94E6-4E1DB1B8853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848148" y="4716266"/>
              <a:ext cx="288627" cy="972014"/>
            </a:xfrm>
            <a:prstGeom prst="rect">
              <a:avLst/>
            </a:prstGeom>
          </p:spPr>
        </p:pic>
        <p:pic>
          <p:nvPicPr>
            <p:cNvPr id="81" name="Imagen 80">
              <a:extLst>
                <a:ext uri="{FF2B5EF4-FFF2-40B4-BE49-F238E27FC236}">
                  <a16:creationId xmlns:a16="http://schemas.microsoft.com/office/drawing/2014/main" id="{C666E823-91F0-42CE-A3A4-A995440CEE0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491918" y="4717710"/>
              <a:ext cx="288627" cy="970569"/>
            </a:xfrm>
            <a:prstGeom prst="rect">
              <a:avLst/>
            </a:prstGeom>
          </p:spPr>
        </p:pic>
        <p:pic>
          <p:nvPicPr>
            <p:cNvPr id="82" name="Imagen 81" descr="Imagen que contiene juguete, muñeca&#10;&#10;Descripción generada con confianza muy alta">
              <a:extLst>
                <a:ext uri="{FF2B5EF4-FFF2-40B4-BE49-F238E27FC236}">
                  <a16:creationId xmlns:a16="http://schemas.microsoft.com/office/drawing/2014/main" id="{1A00559B-C878-4E37-921B-646B5D2DCA32}"/>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054216" y="4717711"/>
              <a:ext cx="507312" cy="970568"/>
            </a:xfrm>
            <a:prstGeom prst="rect">
              <a:avLst/>
            </a:prstGeom>
          </p:spPr>
        </p:pic>
        <p:pic>
          <p:nvPicPr>
            <p:cNvPr id="83" name="Imagen 82">
              <a:extLst>
                <a:ext uri="{FF2B5EF4-FFF2-40B4-BE49-F238E27FC236}">
                  <a16:creationId xmlns:a16="http://schemas.microsoft.com/office/drawing/2014/main" id="{D21608CD-8EDE-4C4C-A699-179DDFD82E4C}"/>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636231" y="4804945"/>
              <a:ext cx="405256" cy="880103"/>
            </a:xfrm>
            <a:prstGeom prst="rect">
              <a:avLst/>
            </a:prstGeom>
          </p:spPr>
        </p:pic>
      </p:grpSp>
      <p:pic>
        <p:nvPicPr>
          <p:cNvPr id="84" name="Gráfico 83" descr="Autobús">
            <a:extLst>
              <a:ext uri="{FF2B5EF4-FFF2-40B4-BE49-F238E27FC236}">
                <a16:creationId xmlns:a16="http://schemas.microsoft.com/office/drawing/2014/main" id="{21C661D6-F947-4ED1-9C3F-CC59D95501AF}"/>
              </a:ext>
            </a:extLst>
          </p:cNvPr>
          <p:cNvPicPr>
            <a:picLocks noChangeAspect="1"/>
          </p:cNvPicPr>
          <p:nvPr/>
        </p:nvPicPr>
        <p:blipFill>
          <a:blip r:embed="rId12">
            <a:extLst>
              <a:ext uri="{96DAC541-7B7A-43D3-8B79-37D633B846F1}">
                <asvg:svgBlip xmlns:asvg="http://schemas.microsoft.com/office/drawing/2016/SVG/main" xmlns="" r:embed="rId13"/>
              </a:ext>
            </a:extLst>
          </a:blip>
          <a:stretch>
            <a:fillRect/>
          </a:stretch>
        </p:blipFill>
        <p:spPr>
          <a:xfrm>
            <a:off x="3914216" y="2829703"/>
            <a:ext cx="614050" cy="652799"/>
          </a:xfrm>
          <a:prstGeom prst="rect">
            <a:avLst/>
          </a:prstGeom>
        </p:spPr>
      </p:pic>
      <p:pic>
        <p:nvPicPr>
          <p:cNvPr id="85" name="Gráfico 84" descr="Medicina">
            <a:extLst>
              <a:ext uri="{FF2B5EF4-FFF2-40B4-BE49-F238E27FC236}">
                <a16:creationId xmlns:a16="http://schemas.microsoft.com/office/drawing/2014/main" id="{A5B2CE1D-8325-4F70-977E-7CB6005009EF}"/>
              </a:ext>
            </a:extLst>
          </p:cNvPr>
          <p:cNvPicPr>
            <a:picLocks noChangeAspect="1"/>
          </p:cNvPicPr>
          <p:nvPr/>
        </p:nvPicPr>
        <p:blipFill>
          <a:blip r:embed="rId14">
            <a:extLst>
              <a:ext uri="{96DAC541-7B7A-43D3-8B79-37D633B846F1}">
                <asvg:svgBlip xmlns:asvg="http://schemas.microsoft.com/office/drawing/2016/SVG/main" xmlns="" r:embed="rId15"/>
              </a:ext>
            </a:extLst>
          </a:blip>
          <a:stretch>
            <a:fillRect/>
          </a:stretch>
        </p:blipFill>
        <p:spPr>
          <a:xfrm>
            <a:off x="4089800" y="3390104"/>
            <a:ext cx="614050" cy="652799"/>
          </a:xfrm>
          <a:prstGeom prst="rect">
            <a:avLst/>
          </a:prstGeom>
        </p:spPr>
      </p:pic>
      <p:pic>
        <p:nvPicPr>
          <p:cNvPr id="86" name="Gráfico 85" descr="Bombilla">
            <a:extLst>
              <a:ext uri="{FF2B5EF4-FFF2-40B4-BE49-F238E27FC236}">
                <a16:creationId xmlns:a16="http://schemas.microsoft.com/office/drawing/2014/main" id="{342E0893-8CB8-425A-8EA8-F9437A807C54}"/>
              </a:ext>
            </a:extLst>
          </p:cNvPr>
          <p:cNvPicPr>
            <a:picLocks noChangeAspect="1"/>
          </p:cNvPicPr>
          <p:nvPr/>
        </p:nvPicPr>
        <p:blipFill>
          <a:blip r:embed="rId16">
            <a:extLst>
              <a:ext uri="{96DAC541-7B7A-43D3-8B79-37D633B846F1}">
                <asvg:svgBlip xmlns:asvg="http://schemas.microsoft.com/office/drawing/2016/SVG/main" xmlns="" r:embed="rId17"/>
              </a:ext>
            </a:extLst>
          </a:blip>
          <a:stretch>
            <a:fillRect/>
          </a:stretch>
        </p:blipFill>
        <p:spPr>
          <a:xfrm>
            <a:off x="4816618" y="2860534"/>
            <a:ext cx="614050" cy="652799"/>
          </a:xfrm>
          <a:prstGeom prst="rect">
            <a:avLst/>
          </a:prstGeom>
        </p:spPr>
      </p:pic>
      <p:pic>
        <p:nvPicPr>
          <p:cNvPr id="87" name="Gráfico 86" descr="Casa">
            <a:extLst>
              <a:ext uri="{FF2B5EF4-FFF2-40B4-BE49-F238E27FC236}">
                <a16:creationId xmlns:a16="http://schemas.microsoft.com/office/drawing/2014/main" id="{E2071E06-B3DA-4D56-9F89-9143A55A2E58}"/>
              </a:ext>
            </a:extLst>
          </p:cNvPr>
          <p:cNvPicPr>
            <a:picLocks noChangeAspect="1"/>
          </p:cNvPicPr>
          <p:nvPr/>
        </p:nvPicPr>
        <p:blipFill>
          <a:blip r:embed="rId18">
            <a:extLst>
              <a:ext uri="{96DAC541-7B7A-43D3-8B79-37D633B846F1}">
                <asvg:svgBlip xmlns:asvg="http://schemas.microsoft.com/office/drawing/2016/SVG/main" xmlns="" r:embed="rId19"/>
              </a:ext>
            </a:extLst>
          </a:blip>
          <a:stretch>
            <a:fillRect/>
          </a:stretch>
        </p:blipFill>
        <p:spPr>
          <a:xfrm>
            <a:off x="4568316" y="3640264"/>
            <a:ext cx="614050" cy="652799"/>
          </a:xfrm>
          <a:prstGeom prst="rect">
            <a:avLst/>
          </a:prstGeom>
        </p:spPr>
      </p:pic>
      <p:pic>
        <p:nvPicPr>
          <p:cNvPr id="88" name="Imagen 87">
            <a:extLst>
              <a:ext uri="{FF2B5EF4-FFF2-40B4-BE49-F238E27FC236}">
                <a16:creationId xmlns:a16="http://schemas.microsoft.com/office/drawing/2014/main" id="{FC3621CC-8192-4D65-8CE3-2972DAEE02FA}"/>
              </a:ext>
            </a:extLst>
          </p:cNvPr>
          <p:cNvPicPr>
            <a:picLocks noChangeAspect="1"/>
          </p:cNvPicPr>
          <p:nvPr/>
        </p:nvPicPr>
        <p:blipFill>
          <a:blip r:embed="rId20"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5182366" y="3287667"/>
            <a:ext cx="655256" cy="435199"/>
          </a:xfrm>
          <a:prstGeom prst="rect">
            <a:avLst/>
          </a:prstGeom>
        </p:spPr>
      </p:pic>
      <p:sp>
        <p:nvSpPr>
          <p:cNvPr id="37" name="CuadroTexto 36">
            <a:extLst>
              <a:ext uri="{FF2B5EF4-FFF2-40B4-BE49-F238E27FC236}">
                <a16:creationId xmlns:a16="http://schemas.microsoft.com/office/drawing/2014/main" id="{BC32C1EA-2828-46EA-85F7-9830BC618DE5}"/>
              </a:ext>
            </a:extLst>
          </p:cNvPr>
          <p:cNvSpPr txBox="1"/>
          <p:nvPr/>
        </p:nvSpPr>
        <p:spPr>
          <a:xfrm>
            <a:off x="393816" y="455609"/>
            <a:ext cx="3731107" cy="1452683"/>
          </a:xfrm>
          <a:prstGeom prst="rect">
            <a:avLst/>
          </a:prstGeom>
          <a:noFill/>
        </p:spPr>
        <p:txBody>
          <a:bodyPr wrap="none" lIns="121899" tIns="60949" rIns="121899" bIns="60949" rtlCol="0">
            <a:spAutoFit/>
          </a:bodyPr>
          <a:lstStyle/>
          <a:p>
            <a:pPr>
              <a:lnSpc>
                <a:spcPct val="90000"/>
              </a:lnSpc>
            </a:pPr>
            <a:r>
              <a:rPr lang="es-CL" sz="4800" dirty="0">
                <a:solidFill>
                  <a:srgbClr val="1D3750"/>
                </a:solidFill>
                <a:latin typeface="Open Sans Light"/>
                <a:cs typeface="Open Sans Light"/>
              </a:rPr>
              <a:t>Opportunities</a:t>
            </a:r>
          </a:p>
          <a:p>
            <a:pPr>
              <a:lnSpc>
                <a:spcPct val="90000"/>
              </a:lnSpc>
            </a:pPr>
            <a:endParaRPr lang="es-ES" sz="4800" dirty="0">
              <a:solidFill>
                <a:srgbClr val="1D3750"/>
              </a:solidFill>
              <a:latin typeface="Open Sans Light"/>
              <a:cs typeface="Open Sans Light"/>
            </a:endParaRPr>
          </a:p>
        </p:txBody>
      </p:sp>
      <p:sp>
        <p:nvSpPr>
          <p:cNvPr id="39" name="Rectángulo 38">
            <a:extLst>
              <a:ext uri="{FF2B5EF4-FFF2-40B4-BE49-F238E27FC236}">
                <a16:creationId xmlns:a16="http://schemas.microsoft.com/office/drawing/2014/main" id="{23050B44-D1BB-49DC-B96A-3A8C4D7CBDC6}"/>
              </a:ext>
            </a:extLst>
          </p:cNvPr>
          <p:cNvSpPr/>
          <p:nvPr/>
        </p:nvSpPr>
        <p:spPr>
          <a:xfrm>
            <a:off x="604065" y="1587342"/>
            <a:ext cx="479251" cy="60959"/>
          </a:xfrm>
          <a:prstGeom prst="rect">
            <a:avLst/>
          </a:prstGeom>
          <a:solidFill>
            <a:srgbClr val="AAA39E"/>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s-ES" dirty="0"/>
          </a:p>
        </p:txBody>
      </p:sp>
      <p:sp>
        <p:nvSpPr>
          <p:cNvPr id="40" name="CuadroTexto 39">
            <a:extLst>
              <a:ext uri="{FF2B5EF4-FFF2-40B4-BE49-F238E27FC236}">
                <a16:creationId xmlns:a16="http://schemas.microsoft.com/office/drawing/2014/main" id="{7917CD81-6702-42C5-A1CB-3910D5B43385}"/>
              </a:ext>
            </a:extLst>
          </p:cNvPr>
          <p:cNvSpPr txBox="1"/>
          <p:nvPr/>
        </p:nvSpPr>
        <p:spPr>
          <a:xfrm>
            <a:off x="343207" y="1077032"/>
            <a:ext cx="11344095" cy="861752"/>
          </a:xfrm>
          <a:prstGeom prst="rect">
            <a:avLst/>
          </a:prstGeom>
          <a:noFill/>
        </p:spPr>
        <p:txBody>
          <a:bodyPr wrap="square" lIns="121899" tIns="60949" rIns="121899" bIns="60949" rtlCol="0">
            <a:spAutoFit/>
          </a:bodyPr>
          <a:lstStyle/>
          <a:p>
            <a:r>
              <a:rPr lang="es-CL" b="1" dirty="0">
                <a:solidFill>
                  <a:srgbClr val="AAA39E"/>
                </a:solidFill>
                <a:latin typeface="Open Sans"/>
                <a:cs typeface="Open Sans"/>
              </a:rPr>
              <a:t>Data governance </a:t>
            </a:r>
          </a:p>
          <a:p>
            <a:endParaRPr lang="es-CL" b="1" dirty="0">
              <a:solidFill>
                <a:srgbClr val="AAA39E"/>
              </a:solidFill>
              <a:latin typeface="Open Sans"/>
              <a:cs typeface="Open Sans"/>
            </a:endParaRPr>
          </a:p>
        </p:txBody>
      </p:sp>
      <p:sp>
        <p:nvSpPr>
          <p:cNvPr id="3" name="Rectangle 2">
            <a:extLst>
              <a:ext uri="{FF2B5EF4-FFF2-40B4-BE49-F238E27FC236}">
                <a16:creationId xmlns:a16="http://schemas.microsoft.com/office/drawing/2014/main" id="{8C0F722E-7E0F-BA42-A82D-DDE9C79FEBD3}"/>
              </a:ext>
            </a:extLst>
          </p:cNvPr>
          <p:cNvSpPr/>
          <p:nvPr/>
        </p:nvSpPr>
        <p:spPr>
          <a:xfrm>
            <a:off x="9482060" y="2928496"/>
            <a:ext cx="3256498" cy="1569660"/>
          </a:xfrm>
          <a:prstGeom prst="rect">
            <a:avLst/>
          </a:prstGeom>
        </p:spPr>
        <p:txBody>
          <a:bodyPr wrap="square">
            <a:spAutoFit/>
          </a:bodyPr>
          <a:lstStyle/>
          <a:p>
            <a:r>
              <a:rPr lang="es-CL" sz="3200" b="1" dirty="0">
                <a:solidFill>
                  <a:schemeClr val="tx2"/>
                </a:solidFill>
              </a:rPr>
              <a:t>Agricultural Statisitical Counsil.</a:t>
            </a:r>
          </a:p>
        </p:txBody>
      </p:sp>
    </p:spTree>
    <p:extLst>
      <p:ext uri="{BB962C8B-B14F-4D97-AF65-F5344CB8AC3E}">
        <p14:creationId xmlns:p14="http://schemas.microsoft.com/office/powerpoint/2010/main" val="11815581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6522473" y="813132"/>
            <a:ext cx="2069435" cy="784808"/>
          </a:xfrm>
          <a:prstGeom prst="rect">
            <a:avLst/>
          </a:prstGeom>
          <a:noFill/>
        </p:spPr>
        <p:txBody>
          <a:bodyPr wrap="none" lIns="121899" tIns="60949" rIns="121899" bIns="60949" rtlCol="0">
            <a:spAutoFit/>
          </a:bodyPr>
          <a:lstStyle/>
          <a:p>
            <a:r>
              <a:rPr lang="es-ES" sz="4300" b="1" dirty="0">
                <a:solidFill>
                  <a:srgbClr val="AAA39E"/>
                </a:solidFill>
                <a:latin typeface="Open Sans"/>
                <a:cs typeface="Open Sans"/>
              </a:rPr>
              <a:t>Content</a:t>
            </a:r>
          </a:p>
        </p:txBody>
      </p:sp>
      <p:sp>
        <p:nvSpPr>
          <p:cNvPr id="3" name="CuadroTexto 2"/>
          <p:cNvSpPr txBox="1"/>
          <p:nvPr/>
        </p:nvSpPr>
        <p:spPr>
          <a:xfrm>
            <a:off x="6181937" y="2354977"/>
            <a:ext cx="4972153" cy="3031577"/>
          </a:xfrm>
          <a:prstGeom prst="rect">
            <a:avLst/>
          </a:prstGeom>
          <a:noFill/>
        </p:spPr>
        <p:txBody>
          <a:bodyPr wrap="none" lIns="121899" tIns="60949" rIns="121899" bIns="60949" rtlCol="0">
            <a:spAutoFit/>
          </a:bodyPr>
          <a:lstStyle/>
          <a:p>
            <a:pPr marL="571500" indent="-571500">
              <a:buAutoNum type="romanUcPeriod"/>
            </a:pPr>
            <a:r>
              <a:rPr lang="es-CL" sz="2700" dirty="0">
                <a:solidFill>
                  <a:srgbClr val="1D3750"/>
                </a:solidFill>
                <a:latin typeface="Open Sans"/>
                <a:cs typeface="Open Sans"/>
              </a:rPr>
              <a:t>Context </a:t>
            </a:r>
          </a:p>
          <a:p>
            <a:endParaRPr lang="es-CL" sz="2700" dirty="0">
              <a:solidFill>
                <a:srgbClr val="1D3750"/>
              </a:solidFill>
              <a:latin typeface="Open Sans"/>
              <a:cs typeface="Open Sans"/>
            </a:endParaRPr>
          </a:p>
          <a:p>
            <a:pPr marL="571500" indent="-571500">
              <a:buAutoNum type="romanUcPeriod" startAt="2"/>
            </a:pPr>
            <a:r>
              <a:rPr lang="es-CL" sz="2700" dirty="0">
                <a:solidFill>
                  <a:srgbClr val="1D3750"/>
                </a:solidFill>
                <a:latin typeface="Open Sans"/>
                <a:cs typeface="Open Sans"/>
              </a:rPr>
              <a:t>TFP measure</a:t>
            </a:r>
          </a:p>
          <a:p>
            <a:endParaRPr lang="es-CL" sz="2700" dirty="0">
              <a:solidFill>
                <a:srgbClr val="1D3750"/>
              </a:solidFill>
              <a:latin typeface="Open Sans"/>
              <a:cs typeface="Open Sans"/>
            </a:endParaRPr>
          </a:p>
          <a:p>
            <a:pPr marL="571500" indent="-571500">
              <a:buAutoNum type="romanUcPeriod" startAt="3"/>
            </a:pPr>
            <a:r>
              <a:rPr lang="es-CL" sz="2700" dirty="0">
                <a:solidFill>
                  <a:srgbClr val="1D3750"/>
                </a:solidFill>
                <a:latin typeface="Open Sans"/>
                <a:cs typeface="Open Sans"/>
              </a:rPr>
              <a:t>Challenges and Opportunities</a:t>
            </a:r>
          </a:p>
          <a:p>
            <a:endParaRPr lang="es-CL" sz="2700" dirty="0">
              <a:solidFill>
                <a:srgbClr val="1D3750"/>
              </a:solidFill>
              <a:latin typeface="Open Sans"/>
              <a:cs typeface="Open Sans"/>
            </a:endParaRPr>
          </a:p>
          <a:p>
            <a:endParaRPr lang="es-ES" sz="2700" dirty="0">
              <a:solidFill>
                <a:srgbClr val="1D3750"/>
              </a:solidFill>
              <a:latin typeface="Open Sans"/>
              <a:cs typeface="Open Sans"/>
            </a:endParaRPr>
          </a:p>
        </p:txBody>
      </p:sp>
      <p:pic>
        <p:nvPicPr>
          <p:cNvPr id="13" name="Imagen 12"/>
          <p:cNvPicPr>
            <a:picLocks noChangeAspect="1"/>
          </p:cNvPicPr>
          <p:nvPr/>
        </p:nvPicPr>
        <p:blipFill>
          <a:blip r:embed="rId2"/>
          <a:stretch>
            <a:fillRect/>
          </a:stretch>
        </p:blipFill>
        <p:spPr>
          <a:xfrm>
            <a:off x="6684145" y="6717245"/>
            <a:ext cx="1716781" cy="140756"/>
          </a:xfrm>
          <a:prstGeom prst="rect">
            <a:avLst/>
          </a:prstGeom>
        </p:spPr>
      </p:pic>
      <p:sp>
        <p:nvSpPr>
          <p:cNvPr id="15" name="Rectángulo 14"/>
          <p:cNvSpPr/>
          <p:nvPr/>
        </p:nvSpPr>
        <p:spPr>
          <a:xfrm>
            <a:off x="6684144" y="1716135"/>
            <a:ext cx="479251" cy="60959"/>
          </a:xfrm>
          <a:prstGeom prst="rect">
            <a:avLst/>
          </a:prstGeom>
          <a:solidFill>
            <a:srgbClr val="AAA39E"/>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s-ES" dirty="0"/>
          </a:p>
        </p:txBody>
      </p:sp>
      <p:pic>
        <p:nvPicPr>
          <p:cNvPr id="19" name="Imagen 18" descr="Imagen que contiene persona, comida, fruta, manzana&#10;&#10;Descripción generada con confianza muy alta">
            <a:extLst>
              <a:ext uri="{FF2B5EF4-FFF2-40B4-BE49-F238E27FC236}">
                <a16:creationId xmlns:a16="http://schemas.microsoft.com/office/drawing/2014/main" id="{A43AE263-BEAF-4B39-9F0A-8053376826B8}"/>
              </a:ext>
            </a:extLst>
          </p:cNvPr>
          <p:cNvPicPr>
            <a:picLocks noChangeAspect="1"/>
          </p:cNvPicPr>
          <p:nvPr/>
        </p:nvPicPr>
        <p:blipFill rotWithShape="1">
          <a:blip r:embed="rId3"/>
          <a:srcRect l="47278" t="10222" r="12355" b="19407"/>
          <a:stretch/>
        </p:blipFill>
        <p:spPr>
          <a:xfrm>
            <a:off x="0" y="0"/>
            <a:ext cx="5901060" cy="6858001"/>
          </a:xfrm>
          <a:prstGeom prst="rect">
            <a:avLst/>
          </a:prstGeom>
        </p:spPr>
      </p:pic>
    </p:spTree>
    <p:extLst>
      <p:ext uri="{BB962C8B-B14F-4D97-AF65-F5344CB8AC3E}">
        <p14:creationId xmlns:p14="http://schemas.microsoft.com/office/powerpoint/2010/main" val="26599995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446366" y="268907"/>
            <a:ext cx="3431346" cy="787886"/>
          </a:xfrm>
          <a:prstGeom prst="rect">
            <a:avLst/>
          </a:prstGeom>
          <a:noFill/>
        </p:spPr>
        <p:txBody>
          <a:bodyPr wrap="none" lIns="121899" tIns="60949" rIns="121899" bIns="60949" rtlCol="0">
            <a:spAutoFit/>
          </a:bodyPr>
          <a:lstStyle/>
          <a:p>
            <a:pPr>
              <a:lnSpc>
                <a:spcPct val="90000"/>
              </a:lnSpc>
            </a:pPr>
            <a:r>
              <a:rPr lang="es-CL" sz="4800" dirty="0">
                <a:solidFill>
                  <a:srgbClr val="1D3750"/>
                </a:solidFill>
                <a:latin typeface="Open Sans Light"/>
                <a:cs typeface="Open Sans Light"/>
              </a:rPr>
              <a:t>Conclusion 2</a:t>
            </a:r>
            <a:endParaRPr lang="es-ES" sz="4800" dirty="0">
              <a:solidFill>
                <a:srgbClr val="1D3750"/>
              </a:solidFill>
              <a:latin typeface="Open Sans Light"/>
              <a:cs typeface="Open Sans Light"/>
            </a:endParaRPr>
          </a:p>
        </p:txBody>
      </p:sp>
      <p:sp>
        <p:nvSpPr>
          <p:cNvPr id="44" name="Rectángulo 43"/>
          <p:cNvSpPr/>
          <p:nvPr/>
        </p:nvSpPr>
        <p:spPr>
          <a:xfrm>
            <a:off x="633216" y="1055046"/>
            <a:ext cx="479251" cy="92596"/>
          </a:xfrm>
          <a:prstGeom prst="rect">
            <a:avLst/>
          </a:prstGeom>
          <a:solidFill>
            <a:srgbClr val="AAA39E"/>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s-ES" dirty="0"/>
          </a:p>
        </p:txBody>
      </p:sp>
      <p:graphicFrame>
        <p:nvGraphicFramePr>
          <p:cNvPr id="9" name="Gráfico 8">
            <a:extLst>
              <a:ext uri="{FF2B5EF4-FFF2-40B4-BE49-F238E27FC236}">
                <a16:creationId xmlns:a16="http://schemas.microsoft.com/office/drawing/2014/main" id="{EAFC6F88-30DD-404E-9866-5ADA9EA7D5B5}"/>
              </a:ext>
            </a:extLst>
          </p:cNvPr>
          <p:cNvGraphicFramePr/>
          <p:nvPr/>
        </p:nvGraphicFramePr>
        <p:xfrm>
          <a:off x="6721549" y="4703518"/>
          <a:ext cx="2616906" cy="1882897"/>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8A40FD14-5199-F24C-A64A-41DBCF04E302}"/>
              </a:ext>
            </a:extLst>
          </p:cNvPr>
          <p:cNvSpPr txBox="1"/>
          <p:nvPr/>
        </p:nvSpPr>
        <p:spPr>
          <a:xfrm>
            <a:off x="446366" y="1101344"/>
            <a:ext cx="10977847" cy="5632311"/>
          </a:xfrm>
          <a:prstGeom prst="rect">
            <a:avLst/>
          </a:prstGeom>
          <a:noFill/>
        </p:spPr>
        <p:txBody>
          <a:bodyPr wrap="square" rtlCol="0">
            <a:spAutoFit/>
          </a:bodyPr>
          <a:lstStyle/>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Understanding the determinants of productivity change has become an important issue in the sustainable agriculture context. </a:t>
            </a:r>
          </a:p>
          <a:p>
            <a:endParaRPr lang="en-US" dirty="0"/>
          </a:p>
          <a:p>
            <a:pPr marL="342900" indent="-342900">
              <a:buFont typeface="Arial" panose="020B0604020202020204" pitchFamily="34" charset="0"/>
              <a:buChar char="•"/>
            </a:pPr>
            <a:r>
              <a:rPr lang="en-US" dirty="0"/>
              <a:t>TFP in Chilean agriculture has been stimulated by  R&amp;D expenditures, commercial agreements and  Terms of Trade.</a:t>
            </a:r>
          </a:p>
          <a:p>
            <a:endParaRPr lang="en-US" dirty="0"/>
          </a:p>
          <a:p>
            <a:pPr marL="342900" indent="-342900">
              <a:buFont typeface="Arial" panose="020B0604020202020204" pitchFamily="34" charset="0"/>
              <a:buChar char="•"/>
            </a:pPr>
            <a:r>
              <a:rPr lang="en-US" dirty="0"/>
              <a:t>The Solow residual is only a starting point  but much more is needed as we move forward. </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We expect to close the data gap with on-going efforts to generate new statistics. </a:t>
            </a:r>
          </a:p>
          <a:p>
            <a:endParaRPr lang="en-US" dirty="0">
              <a:solidFill>
                <a:srgbClr val="FF0000"/>
              </a:solidFill>
            </a:endParaRPr>
          </a:p>
          <a:p>
            <a:pPr marL="342900" indent="-342900">
              <a:buFont typeface="Arial" panose="020B0604020202020204" pitchFamily="34" charset="0"/>
              <a:buChar char="•"/>
            </a:pPr>
            <a:endParaRPr lang="en-US" dirty="0">
              <a:solidFill>
                <a:srgbClr val="FF0000"/>
              </a:solidFill>
            </a:endParaRPr>
          </a:p>
          <a:p>
            <a:endParaRPr lang="en-US" dirty="0"/>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4149536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53655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446366" y="268907"/>
            <a:ext cx="2190044" cy="787886"/>
          </a:xfrm>
          <a:prstGeom prst="rect">
            <a:avLst/>
          </a:prstGeom>
          <a:noFill/>
        </p:spPr>
        <p:txBody>
          <a:bodyPr wrap="none" lIns="121899" tIns="60949" rIns="121899" bIns="60949" rtlCol="0">
            <a:spAutoFit/>
          </a:bodyPr>
          <a:lstStyle/>
          <a:p>
            <a:pPr>
              <a:lnSpc>
                <a:spcPct val="90000"/>
              </a:lnSpc>
            </a:pPr>
            <a:r>
              <a:rPr lang="es-CL" sz="4800" dirty="0">
                <a:solidFill>
                  <a:srgbClr val="1D3750"/>
                </a:solidFill>
                <a:latin typeface="Open Sans Light"/>
                <a:cs typeface="Open Sans Light"/>
              </a:rPr>
              <a:t>Context</a:t>
            </a:r>
            <a:endParaRPr lang="es-ES" sz="4800" dirty="0">
              <a:solidFill>
                <a:srgbClr val="1D3750"/>
              </a:solidFill>
              <a:latin typeface="Open Sans Light"/>
              <a:cs typeface="Open Sans Light"/>
            </a:endParaRPr>
          </a:p>
        </p:txBody>
      </p:sp>
      <p:sp>
        <p:nvSpPr>
          <p:cNvPr id="4" name="CuadroTexto 3"/>
          <p:cNvSpPr txBox="1"/>
          <p:nvPr/>
        </p:nvSpPr>
        <p:spPr>
          <a:xfrm>
            <a:off x="446366" y="863668"/>
            <a:ext cx="8728886" cy="492420"/>
          </a:xfrm>
          <a:prstGeom prst="rect">
            <a:avLst/>
          </a:prstGeom>
          <a:noFill/>
        </p:spPr>
        <p:txBody>
          <a:bodyPr wrap="none" lIns="121899" tIns="60949" rIns="121899" bIns="60949" rtlCol="0">
            <a:spAutoFit/>
          </a:bodyPr>
          <a:lstStyle/>
          <a:p>
            <a:r>
              <a:rPr lang="es-CL" b="1" dirty="0">
                <a:solidFill>
                  <a:srgbClr val="AAA39E"/>
                </a:solidFill>
                <a:latin typeface="Open Sans"/>
                <a:cs typeface="Open Sans"/>
              </a:rPr>
              <a:t>Why is it necessary to put ageicultural productivity in the agenda? </a:t>
            </a:r>
          </a:p>
        </p:txBody>
      </p:sp>
      <p:sp>
        <p:nvSpPr>
          <p:cNvPr id="44" name="Rectángulo 43"/>
          <p:cNvSpPr/>
          <p:nvPr/>
        </p:nvSpPr>
        <p:spPr>
          <a:xfrm>
            <a:off x="633216" y="1393373"/>
            <a:ext cx="479251" cy="60959"/>
          </a:xfrm>
          <a:prstGeom prst="rect">
            <a:avLst/>
          </a:prstGeom>
          <a:solidFill>
            <a:srgbClr val="AAA39E"/>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s-ES" dirty="0"/>
          </a:p>
        </p:txBody>
      </p:sp>
      <p:graphicFrame>
        <p:nvGraphicFramePr>
          <p:cNvPr id="9" name="Gráfico 8">
            <a:extLst>
              <a:ext uri="{FF2B5EF4-FFF2-40B4-BE49-F238E27FC236}">
                <a16:creationId xmlns:a16="http://schemas.microsoft.com/office/drawing/2014/main" id="{EAFC6F88-30DD-404E-9866-5ADA9EA7D5B5}"/>
              </a:ext>
            </a:extLst>
          </p:cNvPr>
          <p:cNvGraphicFramePr/>
          <p:nvPr/>
        </p:nvGraphicFramePr>
        <p:xfrm>
          <a:off x="6721549" y="4703518"/>
          <a:ext cx="2616906" cy="1882897"/>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E3DFE6F5-EDC9-9A4D-ABAB-BDB5E7C6178E}"/>
              </a:ext>
            </a:extLst>
          </p:cNvPr>
          <p:cNvSpPr txBox="1"/>
          <p:nvPr/>
        </p:nvSpPr>
        <p:spPr>
          <a:xfrm>
            <a:off x="446366" y="1651554"/>
            <a:ext cx="9367436" cy="3416320"/>
          </a:xfrm>
          <a:prstGeom prst="rect">
            <a:avLst/>
          </a:prstGeom>
          <a:noFill/>
        </p:spPr>
        <p:txBody>
          <a:bodyPr wrap="none" rtlCol="0">
            <a:spAutoFit/>
          </a:bodyPr>
          <a:lstStyle/>
          <a:p>
            <a:pPr marL="342900" indent="-342900">
              <a:buFont typeface="Arial" panose="020B0604020202020204" pitchFamily="34" charset="0"/>
              <a:buChar char="•"/>
            </a:pPr>
            <a:r>
              <a:rPr lang="en-US" dirty="0"/>
              <a:t>New global challenges linked with demographic</a:t>
            </a:r>
            <a:r>
              <a:rPr lang="en-US" strike="sngStrike" dirty="0"/>
              <a:t>s</a:t>
            </a:r>
            <a:r>
              <a:rPr lang="en-US" dirty="0"/>
              <a:t> transformations</a:t>
            </a:r>
          </a:p>
          <a:p>
            <a:endParaRPr lang="en-US" dirty="0"/>
          </a:p>
          <a:p>
            <a:pPr marL="342900" indent="-342900">
              <a:buFont typeface="Arial" panose="020B0604020202020204" pitchFamily="34" charset="0"/>
              <a:buChar char="•"/>
            </a:pPr>
            <a:r>
              <a:rPr lang="en-US" dirty="0"/>
              <a:t>Sustainable Development Goals. At least goals1 and 2.</a:t>
            </a:r>
          </a:p>
          <a:p>
            <a:endParaRPr lang="en-US" dirty="0"/>
          </a:p>
          <a:p>
            <a:pPr marL="342900" indent="-342900">
              <a:buFont typeface="Arial" panose="020B0604020202020204" pitchFamily="34" charset="0"/>
              <a:buChar char="•"/>
            </a:pPr>
            <a:r>
              <a:rPr lang="en-US" dirty="0"/>
              <a:t>New competitors in the global market.</a:t>
            </a:r>
          </a:p>
          <a:p>
            <a:endParaRPr lang="en-US" dirty="0"/>
          </a:p>
          <a:p>
            <a:pPr marL="342900" indent="-342900">
              <a:buFont typeface="Arial" panose="020B0604020202020204" pitchFamily="34" charset="0"/>
              <a:buChar char="•"/>
            </a:pPr>
            <a:r>
              <a:rPr lang="en-US" dirty="0"/>
              <a:t>To address Climate Change, in particular, droughts and desertification</a:t>
            </a:r>
          </a:p>
          <a:p>
            <a:endParaRPr lang="en-US" dirty="0"/>
          </a:p>
          <a:p>
            <a:pPr marL="342900" indent="-342900">
              <a:buFont typeface="Arial" panose="020B0604020202020204" pitchFamily="34" charset="0"/>
              <a:buChar char="•"/>
            </a:pPr>
            <a:r>
              <a:rPr lang="en-US" dirty="0"/>
              <a:t>Increase productivity in low-density economies. -&gt;Rural development</a:t>
            </a:r>
          </a:p>
        </p:txBody>
      </p:sp>
    </p:spTree>
    <p:extLst>
      <p:ext uri="{BB962C8B-B14F-4D97-AF65-F5344CB8AC3E}">
        <p14:creationId xmlns:p14="http://schemas.microsoft.com/office/powerpoint/2010/main" val="2797241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446366" y="268907"/>
            <a:ext cx="2190044" cy="787886"/>
          </a:xfrm>
          <a:prstGeom prst="rect">
            <a:avLst/>
          </a:prstGeom>
          <a:noFill/>
        </p:spPr>
        <p:txBody>
          <a:bodyPr wrap="none" lIns="121899" tIns="60949" rIns="121899" bIns="60949" rtlCol="0">
            <a:spAutoFit/>
          </a:bodyPr>
          <a:lstStyle/>
          <a:p>
            <a:pPr>
              <a:lnSpc>
                <a:spcPct val="90000"/>
              </a:lnSpc>
            </a:pPr>
            <a:r>
              <a:rPr lang="es-CL" sz="4800" dirty="0">
                <a:solidFill>
                  <a:srgbClr val="1D3750"/>
                </a:solidFill>
                <a:latin typeface="Open Sans Light"/>
                <a:cs typeface="Open Sans Light"/>
              </a:rPr>
              <a:t>Context</a:t>
            </a:r>
            <a:endParaRPr lang="es-ES" sz="4800" dirty="0">
              <a:solidFill>
                <a:srgbClr val="1D3750"/>
              </a:solidFill>
              <a:latin typeface="Open Sans Light"/>
              <a:cs typeface="Open Sans Light"/>
            </a:endParaRPr>
          </a:p>
        </p:txBody>
      </p:sp>
      <p:sp>
        <p:nvSpPr>
          <p:cNvPr id="4" name="CuadroTexto 3"/>
          <p:cNvSpPr txBox="1"/>
          <p:nvPr/>
        </p:nvSpPr>
        <p:spPr>
          <a:xfrm>
            <a:off x="446366" y="863668"/>
            <a:ext cx="4111404" cy="492420"/>
          </a:xfrm>
          <a:prstGeom prst="rect">
            <a:avLst/>
          </a:prstGeom>
          <a:noFill/>
        </p:spPr>
        <p:txBody>
          <a:bodyPr wrap="none" lIns="121899" tIns="60949" rIns="121899" bIns="60949" rtlCol="0">
            <a:spAutoFit/>
          </a:bodyPr>
          <a:lstStyle/>
          <a:p>
            <a:r>
              <a:rPr lang="es-CL" b="1" dirty="0">
                <a:solidFill>
                  <a:srgbClr val="AAA39E"/>
                </a:solidFill>
                <a:latin typeface="Open Sans"/>
                <a:cs typeface="Open Sans"/>
              </a:rPr>
              <a:t>How to measure</a:t>
            </a:r>
            <a:r>
              <a:rPr lang="es-CL" b="1" strike="sngStrike" dirty="0">
                <a:solidFill>
                  <a:srgbClr val="AAA39E"/>
                </a:solidFill>
                <a:latin typeface="Open Sans"/>
                <a:cs typeface="Open Sans"/>
              </a:rPr>
              <a:t> </a:t>
            </a:r>
            <a:r>
              <a:rPr lang="es-CL" b="1" dirty="0">
                <a:solidFill>
                  <a:srgbClr val="AAA39E"/>
                </a:solidFill>
                <a:latin typeface="Open Sans"/>
                <a:cs typeface="Open Sans"/>
              </a:rPr>
              <a:t>productivity?</a:t>
            </a:r>
          </a:p>
        </p:txBody>
      </p:sp>
      <p:sp>
        <p:nvSpPr>
          <p:cNvPr id="44" name="Rectángulo 43"/>
          <p:cNvSpPr/>
          <p:nvPr/>
        </p:nvSpPr>
        <p:spPr>
          <a:xfrm>
            <a:off x="633216" y="1393373"/>
            <a:ext cx="479251" cy="60959"/>
          </a:xfrm>
          <a:prstGeom prst="rect">
            <a:avLst/>
          </a:prstGeom>
          <a:solidFill>
            <a:srgbClr val="AAA39E"/>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s-ES" dirty="0"/>
          </a:p>
        </p:txBody>
      </p:sp>
      <p:graphicFrame>
        <p:nvGraphicFramePr>
          <p:cNvPr id="9" name="Gráfico 8">
            <a:extLst>
              <a:ext uri="{FF2B5EF4-FFF2-40B4-BE49-F238E27FC236}">
                <a16:creationId xmlns:a16="http://schemas.microsoft.com/office/drawing/2014/main" id="{EAFC6F88-30DD-404E-9866-5ADA9EA7D5B5}"/>
              </a:ext>
            </a:extLst>
          </p:cNvPr>
          <p:cNvGraphicFramePr/>
          <p:nvPr/>
        </p:nvGraphicFramePr>
        <p:xfrm>
          <a:off x="6721549" y="4703518"/>
          <a:ext cx="2616906" cy="1882897"/>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E3DFE6F5-EDC9-9A4D-ABAB-BDB5E7C6178E}"/>
              </a:ext>
            </a:extLst>
          </p:cNvPr>
          <p:cNvSpPr txBox="1"/>
          <p:nvPr/>
        </p:nvSpPr>
        <p:spPr>
          <a:xfrm>
            <a:off x="295039" y="1393373"/>
            <a:ext cx="11598746" cy="6370975"/>
          </a:xfrm>
          <a:prstGeom prst="rect">
            <a:avLst/>
          </a:prstGeom>
          <a:noFill/>
        </p:spPr>
        <p:txBody>
          <a:bodyPr wrap="square" rtlCol="0">
            <a:spAutoFit/>
          </a:bodyPr>
          <a:lstStyle/>
          <a:p>
            <a:pPr marL="342900" indent="-342900">
              <a:buFont typeface="Arial" panose="020B0604020202020204" pitchFamily="34" charset="0"/>
              <a:buChar char="•"/>
            </a:pPr>
            <a:r>
              <a:rPr lang="en-US" dirty="0"/>
              <a:t>Capacity building</a:t>
            </a:r>
          </a:p>
          <a:p>
            <a:r>
              <a:rPr lang="en-US" dirty="0"/>
              <a:t>	- Oct 2017-&gt; Preconference with Chris O´Donnell (UQ), Keith </a:t>
            </a:r>
            <a:r>
              <a:rPr lang="en-US" dirty="0" err="1"/>
              <a:t>Fuglie</a:t>
            </a:r>
            <a:r>
              <a:rPr lang="en-US" dirty="0"/>
              <a:t> (USDA),  Sun Ling Wang (USDA), Nicholas Rada (USDA), Boris Bravo-Ureta (</a:t>
            </a:r>
            <a:r>
              <a:rPr lang="en-US" dirty="0" err="1"/>
              <a:t>Uconn</a:t>
            </a:r>
            <a:r>
              <a:rPr lang="en-US" dirty="0"/>
              <a:t>), Lilian Fulginiti (Nebraska University), Amparo Palacios (World Bank), Gustavo </a:t>
            </a:r>
            <a:r>
              <a:rPr lang="en-US" dirty="0" err="1"/>
              <a:t>Anríquez</a:t>
            </a:r>
            <a:r>
              <a:rPr lang="en-US" dirty="0"/>
              <a:t> (PUC), Roberto </a:t>
            </a:r>
            <a:r>
              <a:rPr lang="en-US" dirty="0" err="1"/>
              <a:t>Jara</a:t>
            </a:r>
            <a:r>
              <a:rPr lang="en-US" dirty="0"/>
              <a:t>-Rojas (</a:t>
            </a:r>
            <a:r>
              <a:rPr lang="en-US" dirty="0" err="1"/>
              <a:t>UTalca</a:t>
            </a:r>
            <a:r>
              <a:rPr lang="en-US" dirty="0"/>
              <a:t>), private and public stakeholders.</a:t>
            </a:r>
          </a:p>
          <a:p>
            <a:endParaRPr lang="en-US" dirty="0"/>
          </a:p>
          <a:p>
            <a:r>
              <a:rPr lang="en-US" dirty="0"/>
              <a:t>	- Feb 2018-&gt; Productivity drivers workshop with Johannes Sauer. Supported by FLA network, TAD-OECD. </a:t>
            </a:r>
          </a:p>
          <a:p>
            <a:endParaRPr lang="en-US" dirty="0"/>
          </a:p>
          <a:p>
            <a:pPr marL="342900" indent="-342900">
              <a:buFont typeface="Arial" panose="020B0604020202020204" pitchFamily="34" charset="0"/>
              <a:buChar char="•"/>
            </a:pPr>
            <a:r>
              <a:rPr lang="en-US" dirty="0"/>
              <a:t>Data gaps report. What data do we have? And what data do  we need to measure productivity? </a:t>
            </a:r>
          </a:p>
          <a:p>
            <a:r>
              <a:rPr lang="en-US" dirty="0"/>
              <a:t>	- Dec 2017-&gt; Prepared by Boris Bravo-Ureta, Roberto </a:t>
            </a:r>
            <a:r>
              <a:rPr lang="en-US" dirty="0" err="1"/>
              <a:t>Jara</a:t>
            </a:r>
            <a:r>
              <a:rPr lang="en-US" dirty="0"/>
              <a:t>-Rojas, Victor Moreira and, </a:t>
            </a:r>
            <a:r>
              <a:rPr lang="en-US" dirty="0" err="1"/>
              <a:t>Odepa</a:t>
            </a:r>
            <a:r>
              <a:rPr lang="en-US" dirty="0"/>
              <a:t> team.</a:t>
            </a:r>
          </a:p>
          <a:p>
            <a:r>
              <a:rPr lang="en-US" dirty="0"/>
              <a:t>	The study revealed a lack of data to measure productivity or ,even more, the non-</a:t>
            </a:r>
          </a:p>
          <a:p>
            <a:r>
              <a:rPr lang="en-US" dirty="0"/>
              <a:t>                              existence of suitable data. </a:t>
            </a:r>
          </a:p>
          <a:p>
            <a:endParaRPr lang="en-US" dirty="0"/>
          </a:p>
          <a:p>
            <a:endParaRPr lang="en-US" dirty="0"/>
          </a:p>
        </p:txBody>
      </p:sp>
    </p:spTree>
    <p:extLst>
      <p:ext uri="{BB962C8B-B14F-4D97-AF65-F5344CB8AC3E}">
        <p14:creationId xmlns:p14="http://schemas.microsoft.com/office/powerpoint/2010/main" val="2229240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446366" y="268907"/>
            <a:ext cx="2190044" cy="787886"/>
          </a:xfrm>
          <a:prstGeom prst="rect">
            <a:avLst/>
          </a:prstGeom>
          <a:noFill/>
        </p:spPr>
        <p:txBody>
          <a:bodyPr wrap="none" lIns="121899" tIns="60949" rIns="121899" bIns="60949" rtlCol="0">
            <a:spAutoFit/>
          </a:bodyPr>
          <a:lstStyle/>
          <a:p>
            <a:pPr>
              <a:lnSpc>
                <a:spcPct val="90000"/>
              </a:lnSpc>
            </a:pPr>
            <a:r>
              <a:rPr lang="es-CL" sz="4800" dirty="0">
                <a:solidFill>
                  <a:srgbClr val="1D3750"/>
                </a:solidFill>
                <a:latin typeface="Open Sans Light"/>
                <a:cs typeface="Open Sans Light"/>
              </a:rPr>
              <a:t>Context</a:t>
            </a:r>
            <a:endParaRPr lang="es-ES" sz="4800" dirty="0">
              <a:solidFill>
                <a:srgbClr val="1D3750"/>
              </a:solidFill>
              <a:latin typeface="Open Sans Light"/>
              <a:cs typeface="Open Sans Light"/>
            </a:endParaRPr>
          </a:p>
        </p:txBody>
      </p:sp>
      <p:sp>
        <p:nvSpPr>
          <p:cNvPr id="4" name="CuadroTexto 3"/>
          <p:cNvSpPr txBox="1"/>
          <p:nvPr/>
        </p:nvSpPr>
        <p:spPr>
          <a:xfrm>
            <a:off x="446366" y="863668"/>
            <a:ext cx="3869094" cy="492420"/>
          </a:xfrm>
          <a:prstGeom prst="rect">
            <a:avLst/>
          </a:prstGeom>
          <a:noFill/>
        </p:spPr>
        <p:txBody>
          <a:bodyPr wrap="none" lIns="121899" tIns="60949" rIns="121899" bIns="60949" rtlCol="0">
            <a:spAutoFit/>
          </a:bodyPr>
          <a:lstStyle/>
          <a:p>
            <a:r>
              <a:rPr lang="es-CL" b="1" dirty="0">
                <a:solidFill>
                  <a:srgbClr val="FF0000"/>
                </a:solidFill>
                <a:latin typeface="Open Sans"/>
                <a:cs typeface="Open Sans"/>
              </a:rPr>
              <a:t>Studies focusing on in Chile</a:t>
            </a:r>
          </a:p>
        </p:txBody>
      </p:sp>
      <p:sp>
        <p:nvSpPr>
          <p:cNvPr id="44" name="Rectángulo 43"/>
          <p:cNvSpPr/>
          <p:nvPr/>
        </p:nvSpPr>
        <p:spPr>
          <a:xfrm>
            <a:off x="633216" y="1393373"/>
            <a:ext cx="479251" cy="60959"/>
          </a:xfrm>
          <a:prstGeom prst="rect">
            <a:avLst/>
          </a:prstGeom>
          <a:solidFill>
            <a:srgbClr val="AAA39E"/>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s-ES" dirty="0"/>
          </a:p>
        </p:txBody>
      </p:sp>
      <p:graphicFrame>
        <p:nvGraphicFramePr>
          <p:cNvPr id="9" name="Gráfico 8">
            <a:extLst>
              <a:ext uri="{FF2B5EF4-FFF2-40B4-BE49-F238E27FC236}">
                <a16:creationId xmlns:a16="http://schemas.microsoft.com/office/drawing/2014/main" id="{EAFC6F88-30DD-404E-9866-5ADA9EA7D5B5}"/>
              </a:ext>
            </a:extLst>
          </p:cNvPr>
          <p:cNvGraphicFramePr/>
          <p:nvPr/>
        </p:nvGraphicFramePr>
        <p:xfrm>
          <a:off x="6721549" y="4703518"/>
          <a:ext cx="2616906" cy="1882897"/>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E3DFE6F5-EDC9-9A4D-ABAB-BDB5E7C6178E}"/>
              </a:ext>
            </a:extLst>
          </p:cNvPr>
          <p:cNvSpPr txBox="1"/>
          <p:nvPr/>
        </p:nvSpPr>
        <p:spPr>
          <a:xfrm>
            <a:off x="323178" y="1738983"/>
            <a:ext cx="11638164" cy="461665"/>
          </a:xfrm>
          <a:prstGeom prst="rect">
            <a:avLst/>
          </a:prstGeom>
          <a:noFill/>
        </p:spPr>
        <p:txBody>
          <a:bodyPr wrap="square" rtlCol="0">
            <a:spAutoFit/>
          </a:bodyPr>
          <a:lstStyle/>
          <a:p>
            <a:pPr marL="342900" indent="-342900">
              <a:buFont typeface="Arial" panose="020B0604020202020204" pitchFamily="34" charset="0"/>
              <a:buChar char="•"/>
            </a:pPr>
            <a:endParaRPr lang="en-US" dirty="0"/>
          </a:p>
        </p:txBody>
      </p:sp>
      <p:graphicFrame>
        <p:nvGraphicFramePr>
          <p:cNvPr id="5" name="Table 4">
            <a:extLst>
              <a:ext uri="{FF2B5EF4-FFF2-40B4-BE49-F238E27FC236}">
                <a16:creationId xmlns:a16="http://schemas.microsoft.com/office/drawing/2014/main" id="{FE735340-103D-FD46-8C2F-3C1343228A59}"/>
              </a:ext>
            </a:extLst>
          </p:cNvPr>
          <p:cNvGraphicFramePr>
            <a:graphicFrameLocks noGrp="1"/>
          </p:cNvGraphicFramePr>
          <p:nvPr>
            <p:extLst>
              <p:ext uri="{D42A27DB-BD31-4B8C-83A1-F6EECF244321}">
                <p14:modId xmlns:p14="http://schemas.microsoft.com/office/powerpoint/2010/main" val="1546876880"/>
              </p:ext>
            </p:extLst>
          </p:nvPr>
        </p:nvGraphicFramePr>
        <p:xfrm>
          <a:off x="2310935" y="1454332"/>
          <a:ext cx="7027520" cy="4832749"/>
        </p:xfrm>
        <a:graphic>
          <a:graphicData uri="http://schemas.openxmlformats.org/drawingml/2006/table">
            <a:tbl>
              <a:tblPr>
                <a:tableStyleId>{5202B0CA-FC54-4496-8BCA-5EF66A818D29}</a:tableStyleId>
              </a:tblPr>
              <a:tblGrid>
                <a:gridCol w="1405504">
                  <a:extLst>
                    <a:ext uri="{9D8B030D-6E8A-4147-A177-3AD203B41FA5}">
                      <a16:colId xmlns:a16="http://schemas.microsoft.com/office/drawing/2014/main" val="3834644054"/>
                    </a:ext>
                  </a:extLst>
                </a:gridCol>
                <a:gridCol w="1405504">
                  <a:extLst>
                    <a:ext uri="{9D8B030D-6E8A-4147-A177-3AD203B41FA5}">
                      <a16:colId xmlns:a16="http://schemas.microsoft.com/office/drawing/2014/main" val="2174037010"/>
                    </a:ext>
                  </a:extLst>
                </a:gridCol>
                <a:gridCol w="1405504">
                  <a:extLst>
                    <a:ext uri="{9D8B030D-6E8A-4147-A177-3AD203B41FA5}">
                      <a16:colId xmlns:a16="http://schemas.microsoft.com/office/drawing/2014/main" val="2754903613"/>
                    </a:ext>
                  </a:extLst>
                </a:gridCol>
                <a:gridCol w="1405504">
                  <a:extLst>
                    <a:ext uri="{9D8B030D-6E8A-4147-A177-3AD203B41FA5}">
                      <a16:colId xmlns:a16="http://schemas.microsoft.com/office/drawing/2014/main" val="1136096693"/>
                    </a:ext>
                  </a:extLst>
                </a:gridCol>
                <a:gridCol w="1405504">
                  <a:extLst>
                    <a:ext uri="{9D8B030D-6E8A-4147-A177-3AD203B41FA5}">
                      <a16:colId xmlns:a16="http://schemas.microsoft.com/office/drawing/2014/main" val="42782267"/>
                    </a:ext>
                  </a:extLst>
                </a:gridCol>
              </a:tblGrid>
              <a:tr h="212256">
                <a:tc gridSpan="5">
                  <a:txBody>
                    <a:bodyPr/>
                    <a:lstStyle/>
                    <a:p>
                      <a:pPr algn="ctr" fontAlgn="ctr"/>
                      <a:r>
                        <a:rPr lang="en-US" sz="1400" u="none" strike="noStrike" dirty="0">
                          <a:effectLst/>
                        </a:rPr>
                        <a:t> TFP literature on </a:t>
                      </a:r>
                      <a:r>
                        <a:rPr lang="en-US" sz="1400" u="none" strike="noStrike" dirty="0" err="1">
                          <a:effectLst/>
                        </a:rPr>
                        <a:t>chilean</a:t>
                      </a:r>
                      <a:r>
                        <a:rPr lang="en-US" sz="1400" u="none" strike="noStrike" dirty="0">
                          <a:effectLst/>
                        </a:rPr>
                        <a:t> agriculture </a:t>
                      </a:r>
                      <a:endParaRPr lang="en-US" sz="1400" b="0" i="0" u="none" strike="noStrike" dirty="0">
                        <a:solidFill>
                          <a:srgbClr val="000000"/>
                        </a:solidFill>
                        <a:effectLst/>
                        <a:latin typeface="Calibri" panose="020F0502020204030204" pitchFamily="34" charset="0"/>
                      </a:endParaRPr>
                    </a:p>
                  </a:txBody>
                  <a:tcPr marL="5333" marR="5333" marT="5333" marB="0" anchor="ctr">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33449808"/>
                  </a:ext>
                </a:extLst>
              </a:tr>
              <a:tr h="458612">
                <a:tc>
                  <a:txBody>
                    <a:bodyPr/>
                    <a:lstStyle/>
                    <a:p>
                      <a:pPr algn="ctr" fontAlgn="ctr"/>
                      <a:r>
                        <a:rPr lang="en-US" sz="1400" u="none" strike="noStrike" dirty="0">
                          <a:effectLst/>
                        </a:rPr>
                        <a:t>Author(s)</a:t>
                      </a:r>
                      <a:endParaRPr lang="en-US" sz="1400" b="0" i="0" u="none" strike="noStrike" dirty="0">
                        <a:solidFill>
                          <a:srgbClr val="000000"/>
                        </a:solidFill>
                        <a:effectLst/>
                        <a:latin typeface="Calibri" panose="020F0502020204030204" pitchFamily="34" charset="0"/>
                      </a:endParaRPr>
                    </a:p>
                  </a:txBody>
                  <a:tcPr marL="5333" marR="5333" marT="5333"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Year</a:t>
                      </a:r>
                      <a:endParaRPr lang="en-US" sz="1400" b="0" i="0" u="none" strike="noStrike">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Periods</a:t>
                      </a:r>
                      <a:endParaRPr lang="en-US" sz="1400" b="0" i="0" u="none" strike="noStrike" dirty="0">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Methodology</a:t>
                      </a:r>
                      <a:endParaRPr lang="en-US" sz="1400" b="0" i="0" u="none" strike="noStrike">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TFP (%)</a:t>
                      </a:r>
                      <a:endParaRPr lang="en-US" sz="1400" b="0" i="0" u="none" strike="noStrike" dirty="0">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52776863"/>
                  </a:ext>
                </a:extLst>
              </a:tr>
              <a:tr h="307005">
                <a:tc>
                  <a:txBody>
                    <a:bodyPr/>
                    <a:lstStyle/>
                    <a:p>
                      <a:pPr algn="l" fontAlgn="ctr"/>
                      <a:r>
                        <a:rPr lang="en-US" sz="1400" u="none" strike="noStrike">
                          <a:effectLst/>
                        </a:rPr>
                        <a:t>Ludena</a:t>
                      </a:r>
                      <a:endParaRPr lang="en-US" sz="1400" b="0" i="0" u="none" strike="noStrike">
                        <a:solidFill>
                          <a:srgbClr val="000000"/>
                        </a:solidFill>
                        <a:effectLst/>
                        <a:latin typeface="Calibri" panose="020F0502020204030204" pitchFamily="34" charset="0"/>
                      </a:endParaRPr>
                    </a:p>
                  </a:txBody>
                  <a:tcPr marL="5333" marR="5333" marT="5333"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2010</a:t>
                      </a:r>
                      <a:endParaRPr lang="en-US" sz="1400" b="0" i="0" u="none" strike="noStrike" dirty="0">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1961-2007</a:t>
                      </a:r>
                      <a:endParaRPr lang="en-US" sz="1400" b="0" i="0" u="none" strike="noStrike" dirty="0">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a:effectLst/>
                        </a:rPr>
                        <a:t>Malmquist iNdex</a:t>
                      </a:r>
                      <a:endParaRPr lang="en-US" sz="1400" b="0" i="0" u="none" strike="noStrike">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2.1</a:t>
                      </a:r>
                      <a:endParaRPr lang="en-US" sz="1400" b="0" i="0" u="none" strike="noStrike">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25648958"/>
                  </a:ext>
                </a:extLst>
              </a:tr>
              <a:tr h="307005">
                <a:tc>
                  <a:txBody>
                    <a:bodyPr/>
                    <a:lstStyle/>
                    <a:p>
                      <a:pPr algn="l" fontAlgn="ctr"/>
                      <a:r>
                        <a:rPr lang="en-US" sz="1400" u="none" strike="noStrike">
                          <a:effectLst/>
                        </a:rPr>
                        <a:t>Vergara &amp; Rivero</a:t>
                      </a:r>
                      <a:endParaRPr lang="en-US" sz="1400" b="0" i="0" u="none" strike="noStrike">
                        <a:solidFill>
                          <a:srgbClr val="000000"/>
                        </a:solidFill>
                        <a:effectLst/>
                        <a:latin typeface="Calibri" panose="020F0502020204030204" pitchFamily="34" charset="0"/>
                      </a:endParaRPr>
                    </a:p>
                  </a:txBody>
                  <a:tcPr marL="5333" marR="5333" marT="5333"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2006</a:t>
                      </a:r>
                      <a:endParaRPr lang="en-US" sz="1400" b="0" i="0" u="none" strike="noStrike" dirty="0">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1996-2001</a:t>
                      </a:r>
                      <a:endParaRPr lang="en-US" sz="1400" b="0" i="0" u="none" strike="noStrike" dirty="0">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a:effectLst/>
                        </a:rPr>
                        <a:t>Accounting Growth</a:t>
                      </a:r>
                      <a:endParaRPr lang="en-US" sz="1400" b="0" i="0" u="none" strike="noStrike">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5.9</a:t>
                      </a:r>
                      <a:endParaRPr lang="en-US" sz="1400" b="0" i="0" u="none" strike="noStrike">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4137937"/>
                  </a:ext>
                </a:extLst>
              </a:tr>
              <a:tr h="610219">
                <a:tc>
                  <a:txBody>
                    <a:bodyPr/>
                    <a:lstStyle/>
                    <a:p>
                      <a:pPr algn="l" fontAlgn="ctr"/>
                      <a:r>
                        <a:rPr lang="en-US" sz="1400" u="none" strike="noStrike">
                          <a:effectLst/>
                        </a:rPr>
                        <a:t>Bravo-Ortega &amp; Lederman </a:t>
                      </a:r>
                      <a:endParaRPr lang="en-US" sz="1400" b="0" i="0" u="none" strike="noStrike">
                        <a:solidFill>
                          <a:srgbClr val="000000"/>
                        </a:solidFill>
                        <a:effectLst/>
                        <a:latin typeface="Calibri" panose="020F0502020204030204" pitchFamily="34" charset="0"/>
                      </a:endParaRPr>
                    </a:p>
                  </a:txBody>
                  <a:tcPr marL="5333" marR="5333" marT="5333"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2004</a:t>
                      </a:r>
                    </a:p>
                    <a:p>
                      <a:pPr algn="ctr" fontAlgn="ctr"/>
                      <a:r>
                        <a:rPr lang="en-US" sz="1400" u="none" strike="noStrike" dirty="0">
                          <a:solidFill>
                            <a:srgbClr val="FF0000"/>
                          </a:solidFill>
                          <a:effectLst/>
                        </a:rPr>
                        <a:t>2019</a:t>
                      </a:r>
                      <a:endParaRPr lang="en-US" sz="1400" b="1" i="0" u="none" strike="noStrike" dirty="0">
                        <a:solidFill>
                          <a:srgbClr val="FF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1960-1997</a:t>
                      </a:r>
                    </a:p>
                    <a:p>
                      <a:pPr algn="ctr" fontAlgn="ctr"/>
                      <a:r>
                        <a:rPr lang="en-US" sz="1400" u="none" strike="noStrike" dirty="0">
                          <a:solidFill>
                            <a:srgbClr val="FF0000"/>
                          </a:solidFill>
                          <a:effectLst/>
                        </a:rPr>
                        <a:t>1960-2016</a:t>
                      </a:r>
                      <a:endParaRPr lang="en-US" sz="1400" b="1" i="0" u="none" strike="noStrike" dirty="0">
                        <a:solidFill>
                          <a:srgbClr val="FF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Data panel using </a:t>
                      </a:r>
                      <a:r>
                        <a:rPr lang="en-US" sz="1400" u="none" strike="noStrike" dirty="0" err="1">
                          <a:effectLst/>
                        </a:rPr>
                        <a:t>translog</a:t>
                      </a:r>
                      <a:r>
                        <a:rPr lang="en-US" sz="1400" u="none" strike="noStrike" dirty="0">
                          <a:effectLst/>
                        </a:rPr>
                        <a:t> function </a:t>
                      </a:r>
                      <a:endParaRPr lang="en-US" sz="1400" b="0" i="0" u="none" strike="noStrike" dirty="0">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1.1</a:t>
                      </a:r>
                    </a:p>
                    <a:p>
                      <a:pPr algn="ctr" fontAlgn="ctr"/>
                      <a:r>
                        <a:rPr lang="en-US" sz="1400" u="none" strike="noStrike" dirty="0">
                          <a:solidFill>
                            <a:srgbClr val="FF0000"/>
                          </a:solidFill>
                          <a:effectLst/>
                        </a:rPr>
                        <a:t>1.8</a:t>
                      </a:r>
                      <a:endParaRPr lang="en-US" sz="1400" b="1" i="0" u="none" strike="noStrike" dirty="0">
                        <a:solidFill>
                          <a:srgbClr val="FF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9417377"/>
                  </a:ext>
                </a:extLst>
              </a:tr>
              <a:tr h="458612">
                <a:tc>
                  <a:txBody>
                    <a:bodyPr/>
                    <a:lstStyle/>
                    <a:p>
                      <a:pPr algn="l" fontAlgn="ctr"/>
                      <a:r>
                        <a:rPr lang="en-US" sz="1400" u="none" strike="noStrike">
                          <a:effectLst/>
                        </a:rPr>
                        <a:t>Olavarría, Bravo-Ureta &amp; Cocchi </a:t>
                      </a:r>
                      <a:endParaRPr lang="en-US" sz="1400" b="0" i="0" u="none" strike="noStrike">
                        <a:solidFill>
                          <a:srgbClr val="000000"/>
                        </a:solidFill>
                        <a:effectLst/>
                        <a:latin typeface="Calibri" panose="020F0502020204030204" pitchFamily="34" charset="0"/>
                      </a:endParaRPr>
                    </a:p>
                  </a:txBody>
                  <a:tcPr marL="5333" marR="5333" marT="5333"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2004</a:t>
                      </a:r>
                      <a:endParaRPr lang="en-US" sz="1400" b="0" i="0" u="none" strike="noStrike" dirty="0">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1961-1996</a:t>
                      </a:r>
                      <a:endParaRPr lang="en-US" sz="1400" b="0" i="0" u="none" strike="noStrike" dirty="0">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a:effectLst/>
                        </a:rPr>
                        <a:t>Tornqvist Index</a:t>
                      </a:r>
                      <a:endParaRPr lang="en-US" sz="1400" b="0" i="0" u="none" strike="noStrike">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2.3</a:t>
                      </a:r>
                      <a:endParaRPr lang="en-US" sz="1400" b="0" i="0" u="none" strike="noStrike">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55236156"/>
                  </a:ext>
                </a:extLst>
              </a:tr>
              <a:tr h="307005">
                <a:tc>
                  <a:txBody>
                    <a:bodyPr/>
                    <a:lstStyle/>
                    <a:p>
                      <a:pPr algn="l" fontAlgn="ctr"/>
                      <a:r>
                        <a:rPr lang="en-US" sz="1400" u="none" strike="noStrike">
                          <a:effectLst/>
                        </a:rPr>
                        <a:t>Coelli &amp; Prasada Rao</a:t>
                      </a:r>
                      <a:endParaRPr lang="en-US" sz="1400" b="0" i="0" u="none" strike="noStrike">
                        <a:solidFill>
                          <a:srgbClr val="000000"/>
                        </a:solidFill>
                        <a:effectLst/>
                        <a:latin typeface="Calibri" panose="020F0502020204030204" pitchFamily="34" charset="0"/>
                      </a:endParaRPr>
                    </a:p>
                  </a:txBody>
                  <a:tcPr marL="5333" marR="5333" marT="5333"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2003</a:t>
                      </a:r>
                      <a:endParaRPr lang="en-US" sz="1400" b="0" i="0" u="none" strike="noStrike" dirty="0">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1980-2000</a:t>
                      </a:r>
                      <a:endParaRPr lang="en-US" sz="1400" b="0" i="0" u="none" strike="noStrike" dirty="0">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a:effectLst/>
                        </a:rPr>
                        <a:t>DEA</a:t>
                      </a:r>
                      <a:endParaRPr lang="en-US" sz="1400" b="0" i="0" u="none" strike="noStrike">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1.1</a:t>
                      </a:r>
                      <a:endParaRPr lang="en-US" sz="1400" b="0" i="0" u="none" strike="noStrike" dirty="0">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18837085"/>
                  </a:ext>
                </a:extLst>
              </a:tr>
              <a:tr h="212256">
                <a:tc rowSpan="2">
                  <a:txBody>
                    <a:bodyPr/>
                    <a:lstStyle/>
                    <a:p>
                      <a:pPr algn="l" fontAlgn="ctr"/>
                      <a:r>
                        <a:rPr lang="en-US" sz="1400" u="none" strike="noStrike">
                          <a:effectLst/>
                        </a:rPr>
                        <a:t>Martin &amp; Mitra</a:t>
                      </a:r>
                      <a:endParaRPr lang="en-US" sz="1400" b="0" i="0" u="none" strike="noStrike">
                        <a:solidFill>
                          <a:srgbClr val="000000"/>
                        </a:solidFill>
                        <a:effectLst/>
                        <a:latin typeface="Calibri" panose="020F0502020204030204" pitchFamily="34" charset="0"/>
                      </a:endParaRPr>
                    </a:p>
                  </a:txBody>
                  <a:tcPr marL="5333" marR="5333" marT="5333"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ctr"/>
                      <a:r>
                        <a:rPr lang="en-US" sz="1400" u="none" strike="noStrike" dirty="0">
                          <a:effectLst/>
                        </a:rPr>
                        <a:t>1999</a:t>
                      </a:r>
                      <a:endParaRPr lang="en-US" sz="1400" b="0" i="0" u="none" strike="noStrike" dirty="0">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ctr"/>
                      <a:r>
                        <a:rPr lang="en-US" sz="1400" u="none" strike="noStrike" dirty="0">
                          <a:effectLst/>
                        </a:rPr>
                        <a:t>1967-1992</a:t>
                      </a:r>
                      <a:endParaRPr lang="en-US" sz="1400" b="0" i="0" u="none" strike="noStrike" dirty="0">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a:effectLst/>
                        </a:rPr>
                        <a:t>Translog</a:t>
                      </a:r>
                      <a:endParaRPr lang="en-US" sz="1400" b="0" i="0" u="none" strike="noStrike">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2.4</a:t>
                      </a:r>
                      <a:endParaRPr lang="en-US" sz="1400" b="0" i="0" u="none" strike="noStrike">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1071359"/>
                  </a:ext>
                </a:extLst>
              </a:tr>
              <a:tr h="30700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r>
                        <a:rPr lang="en-US" sz="1400" u="none" strike="noStrike">
                          <a:effectLst/>
                        </a:rPr>
                        <a:t>Cobb-Douglas</a:t>
                      </a:r>
                      <a:endParaRPr lang="en-US" sz="1400" b="0" i="0" u="none" strike="noStrike">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effectLst/>
                        </a:rPr>
                        <a:t>2.7</a:t>
                      </a:r>
                      <a:endParaRPr lang="en-US" sz="1400" b="0" i="0" u="none" strike="noStrike">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97217294"/>
                  </a:ext>
                </a:extLst>
              </a:tr>
              <a:tr h="307005">
                <a:tc rowSpan="2">
                  <a:txBody>
                    <a:bodyPr/>
                    <a:lstStyle/>
                    <a:p>
                      <a:pPr algn="l" fontAlgn="ctr"/>
                      <a:r>
                        <a:rPr lang="en-US" sz="1400" u="none" strike="noStrike">
                          <a:effectLst/>
                        </a:rPr>
                        <a:t>Fulginiti &amp; Perrin </a:t>
                      </a:r>
                      <a:endParaRPr lang="en-US" sz="1400" b="0" i="0" u="none" strike="noStrike">
                        <a:solidFill>
                          <a:srgbClr val="000000"/>
                        </a:solidFill>
                        <a:effectLst/>
                        <a:latin typeface="Calibri" panose="020F0502020204030204" pitchFamily="34" charset="0"/>
                      </a:endParaRPr>
                    </a:p>
                  </a:txBody>
                  <a:tcPr marL="5333" marR="5333" marT="5333"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ctr"/>
                      <a:r>
                        <a:rPr lang="en-US" sz="1400" u="none" strike="noStrike" dirty="0">
                          <a:effectLst/>
                        </a:rPr>
                        <a:t>1998</a:t>
                      </a:r>
                      <a:endParaRPr lang="en-US" sz="1400" b="0" i="0" u="none" strike="noStrike" dirty="0">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ctr"/>
                      <a:r>
                        <a:rPr lang="en-US" sz="1400" u="none" strike="noStrike" dirty="0">
                          <a:effectLst/>
                        </a:rPr>
                        <a:t>1961-1985</a:t>
                      </a:r>
                      <a:endParaRPr lang="en-US" sz="1400" b="0" i="0" u="none" strike="noStrike" dirty="0">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Malmquist Index</a:t>
                      </a:r>
                      <a:endParaRPr lang="en-US" sz="1400" b="0" i="0" u="none" strike="noStrike" dirty="0">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609493" rtl="0" eaLnBrk="1" fontAlgn="ctr" latinLnBrk="0" hangingPunct="1">
                        <a:lnSpc>
                          <a:spcPct val="100000"/>
                        </a:lnSpc>
                        <a:spcBef>
                          <a:spcPts val="0"/>
                        </a:spcBef>
                        <a:spcAft>
                          <a:spcPts val="0"/>
                        </a:spcAft>
                        <a:buClrTx/>
                        <a:buSzTx/>
                        <a:buFontTx/>
                        <a:buNone/>
                        <a:tabLst/>
                        <a:defRPr/>
                      </a:pPr>
                      <a:r>
                        <a:rPr lang="en-US" sz="1400" u="none" strike="noStrike" dirty="0">
                          <a:effectLst/>
                        </a:rPr>
                        <a:t>1.1</a:t>
                      </a:r>
                      <a:endParaRPr lang="en-US" sz="1400" b="0" i="0" u="none" strike="noStrike" dirty="0">
                        <a:solidFill>
                          <a:srgbClr val="000000"/>
                        </a:solidFill>
                        <a:effectLst/>
                        <a:latin typeface="Calibri" panose="020F0502020204030204" pitchFamily="34" charset="0"/>
                      </a:endParaRPr>
                    </a:p>
                    <a:p>
                      <a:pPr algn="ctr" fontAlgn="ctr"/>
                      <a:r>
                        <a:rPr lang="en-US" sz="1400" u="none" strike="noStrike" dirty="0">
                          <a:effectLst/>
                        </a:rPr>
                        <a:t> </a:t>
                      </a:r>
                      <a:endParaRPr lang="en-US" sz="1400" b="0" i="0" u="none" strike="noStrike" dirty="0">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4965149"/>
                  </a:ext>
                </a:extLst>
              </a:tr>
              <a:tr h="30700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r>
                        <a:rPr lang="en-US" sz="1400" u="none" strike="noStrike">
                          <a:effectLst/>
                        </a:rPr>
                        <a:t>Cobb-Douglas</a:t>
                      </a:r>
                      <a:endParaRPr lang="en-US" sz="1400" b="0" i="0" u="none" strike="noStrike">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Calibri" panose="020F0502020204030204" pitchFamily="34" charset="0"/>
                        </a:rPr>
                        <a:t>0.8</a:t>
                      </a:r>
                    </a:p>
                  </a:txBody>
                  <a:tcPr marL="5333" marR="5333" marT="5333"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5249444"/>
                  </a:ext>
                </a:extLst>
              </a:tr>
              <a:tr h="307005">
                <a:tc>
                  <a:txBody>
                    <a:bodyPr/>
                    <a:lstStyle/>
                    <a:p>
                      <a:pPr algn="l" fontAlgn="ctr"/>
                      <a:r>
                        <a:rPr lang="en-US" sz="1400" u="none" strike="noStrike">
                          <a:effectLst/>
                        </a:rPr>
                        <a:t>Coeymans &amp; Mundlak </a:t>
                      </a:r>
                      <a:endParaRPr lang="en-US" sz="1400" b="0" i="0" u="none" strike="noStrike">
                        <a:solidFill>
                          <a:srgbClr val="000000"/>
                        </a:solidFill>
                        <a:effectLst/>
                        <a:latin typeface="Calibri" panose="020F0502020204030204" pitchFamily="34" charset="0"/>
                      </a:endParaRPr>
                    </a:p>
                  </a:txBody>
                  <a:tcPr marL="5333" marR="5333" marT="5333"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1993</a:t>
                      </a:r>
                      <a:endParaRPr lang="en-US" sz="1400" b="0" i="0" u="none" strike="noStrike" dirty="0">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1963-1982</a:t>
                      </a:r>
                      <a:endParaRPr lang="en-US" sz="1400" b="0" i="0" u="none" strike="noStrike" dirty="0">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Econometric GSE </a:t>
                      </a:r>
                      <a:endParaRPr lang="en-US" sz="1400" b="0" i="0" u="none" strike="noStrike" dirty="0">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rPr>
                        <a:t>1.1</a:t>
                      </a:r>
                      <a:endParaRPr lang="en-US" sz="1400" b="0" i="0" u="none" strike="noStrike" dirty="0">
                        <a:solidFill>
                          <a:srgbClr val="000000"/>
                        </a:solidFill>
                        <a:effectLst/>
                        <a:latin typeface="Calibri" panose="020F0502020204030204" pitchFamily="34" charset="0"/>
                      </a:endParaRPr>
                    </a:p>
                  </a:txBody>
                  <a:tcPr marL="5333" marR="5333" marT="5333"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2315109"/>
                  </a:ext>
                </a:extLst>
              </a:tr>
              <a:tr h="212256">
                <a:tc gridSpan="5">
                  <a:txBody>
                    <a:bodyPr/>
                    <a:lstStyle/>
                    <a:p>
                      <a:pPr algn="l" fontAlgn="ctr"/>
                      <a:r>
                        <a:rPr lang="en-US" sz="1400" u="none" strike="noStrike" dirty="0">
                          <a:effectLst/>
                        </a:rPr>
                        <a:t>Source: elaborated by </a:t>
                      </a:r>
                      <a:r>
                        <a:rPr lang="en-US" sz="1400" u="none" strike="noStrike" dirty="0" err="1">
                          <a:effectLst/>
                        </a:rPr>
                        <a:t>Odepa</a:t>
                      </a:r>
                      <a:endParaRPr lang="en-US" sz="1400" b="0" i="0" u="none" strike="noStrike" dirty="0">
                        <a:solidFill>
                          <a:srgbClr val="000000"/>
                        </a:solidFill>
                        <a:effectLst/>
                        <a:latin typeface="Calibri" panose="020F0502020204030204" pitchFamily="34" charset="0"/>
                      </a:endParaRPr>
                    </a:p>
                  </a:txBody>
                  <a:tcPr marL="5333" marR="5333" marT="5333" marB="0" anchor="ctr">
                    <a:lnT w="12700" cap="flat" cmpd="sng" algn="ctr">
                      <a:solidFill>
                        <a:schemeClr val="tx1"/>
                      </a:solidFill>
                      <a:prstDash val="solid"/>
                      <a:round/>
                      <a:headEnd type="none" w="med" len="med"/>
                      <a:tailEnd type="none" w="med" len="med"/>
                    </a:lnT>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91893134"/>
                  </a:ext>
                </a:extLst>
              </a:tr>
            </a:tbl>
          </a:graphicData>
        </a:graphic>
      </p:graphicFrame>
    </p:spTree>
    <p:extLst>
      <p:ext uri="{BB962C8B-B14F-4D97-AF65-F5344CB8AC3E}">
        <p14:creationId xmlns:p14="http://schemas.microsoft.com/office/powerpoint/2010/main" val="1217504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446366" y="268907"/>
            <a:ext cx="2190044" cy="787886"/>
          </a:xfrm>
          <a:prstGeom prst="rect">
            <a:avLst/>
          </a:prstGeom>
          <a:noFill/>
        </p:spPr>
        <p:txBody>
          <a:bodyPr wrap="none" lIns="121899" tIns="60949" rIns="121899" bIns="60949" rtlCol="0">
            <a:spAutoFit/>
          </a:bodyPr>
          <a:lstStyle/>
          <a:p>
            <a:pPr>
              <a:lnSpc>
                <a:spcPct val="90000"/>
              </a:lnSpc>
            </a:pPr>
            <a:r>
              <a:rPr lang="es-CL" sz="4800" dirty="0">
                <a:solidFill>
                  <a:srgbClr val="1D3750"/>
                </a:solidFill>
                <a:latin typeface="Open Sans Light"/>
                <a:cs typeface="Open Sans Light"/>
              </a:rPr>
              <a:t>Context</a:t>
            </a:r>
            <a:endParaRPr lang="es-ES" sz="4800" dirty="0">
              <a:solidFill>
                <a:srgbClr val="1D3750"/>
              </a:solidFill>
              <a:latin typeface="Open Sans Light"/>
              <a:cs typeface="Open Sans Light"/>
            </a:endParaRPr>
          </a:p>
        </p:txBody>
      </p:sp>
      <p:sp>
        <p:nvSpPr>
          <p:cNvPr id="4" name="CuadroTexto 3"/>
          <p:cNvSpPr txBox="1"/>
          <p:nvPr/>
        </p:nvSpPr>
        <p:spPr>
          <a:xfrm>
            <a:off x="446366" y="863668"/>
            <a:ext cx="1785062" cy="492420"/>
          </a:xfrm>
          <a:prstGeom prst="rect">
            <a:avLst/>
          </a:prstGeom>
          <a:noFill/>
        </p:spPr>
        <p:txBody>
          <a:bodyPr wrap="none" lIns="121899" tIns="60949" rIns="121899" bIns="60949" rtlCol="0">
            <a:spAutoFit/>
          </a:bodyPr>
          <a:lstStyle/>
          <a:p>
            <a:r>
              <a:rPr lang="es-CL" b="1" dirty="0">
                <a:solidFill>
                  <a:srgbClr val="AAA39E"/>
                </a:solidFill>
                <a:latin typeface="Open Sans"/>
                <a:cs typeface="Open Sans"/>
              </a:rPr>
              <a:t>TFP in Chile </a:t>
            </a:r>
          </a:p>
        </p:txBody>
      </p:sp>
      <p:sp>
        <p:nvSpPr>
          <p:cNvPr id="44" name="Rectángulo 43"/>
          <p:cNvSpPr/>
          <p:nvPr/>
        </p:nvSpPr>
        <p:spPr>
          <a:xfrm>
            <a:off x="633216" y="1393373"/>
            <a:ext cx="479251" cy="60959"/>
          </a:xfrm>
          <a:prstGeom prst="rect">
            <a:avLst/>
          </a:prstGeom>
          <a:solidFill>
            <a:srgbClr val="AAA39E"/>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s-ES" dirty="0"/>
          </a:p>
        </p:txBody>
      </p:sp>
      <p:graphicFrame>
        <p:nvGraphicFramePr>
          <p:cNvPr id="9" name="Gráfico 8">
            <a:extLst>
              <a:ext uri="{FF2B5EF4-FFF2-40B4-BE49-F238E27FC236}">
                <a16:creationId xmlns:a16="http://schemas.microsoft.com/office/drawing/2014/main" id="{EAFC6F88-30DD-404E-9866-5ADA9EA7D5B5}"/>
              </a:ext>
            </a:extLst>
          </p:cNvPr>
          <p:cNvGraphicFramePr/>
          <p:nvPr/>
        </p:nvGraphicFramePr>
        <p:xfrm>
          <a:off x="6721549" y="4703518"/>
          <a:ext cx="2616906" cy="1882897"/>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E3DFE6F5-EDC9-9A4D-ABAB-BDB5E7C6178E}"/>
              </a:ext>
            </a:extLst>
          </p:cNvPr>
          <p:cNvSpPr txBox="1"/>
          <p:nvPr/>
        </p:nvSpPr>
        <p:spPr>
          <a:xfrm>
            <a:off x="323178" y="1738983"/>
            <a:ext cx="11638164" cy="3046988"/>
          </a:xfrm>
          <a:prstGeom prst="rect">
            <a:avLst/>
          </a:prstGeom>
          <a:noFill/>
        </p:spPr>
        <p:txBody>
          <a:bodyPr wrap="square" rtlCol="0">
            <a:spAutoFit/>
          </a:bodyPr>
          <a:lstStyle/>
          <a:p>
            <a:pPr marL="342900" indent="-342900">
              <a:buFont typeface="Arial" panose="020B0604020202020204" pitchFamily="34" charset="0"/>
              <a:buChar char="•"/>
            </a:pPr>
            <a:r>
              <a:rPr lang="en-US" dirty="0"/>
              <a:t>We do not have a systematic effort to measure and analyze TFP.</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Different methods are available to measure TFP, some more sophisticated than others, but the constraint is</a:t>
            </a:r>
            <a:r>
              <a:rPr lang="en-US" strike="sngStrike" dirty="0"/>
              <a:t> </a:t>
            </a:r>
            <a:r>
              <a:rPr lang="en-US" dirty="0"/>
              <a:t>data.</a:t>
            </a:r>
          </a:p>
          <a:p>
            <a:endParaRPr lang="en-US" dirty="0"/>
          </a:p>
          <a:p>
            <a:pPr marL="342900" indent="-342900">
              <a:buFont typeface="Arial" panose="020B0604020202020204" pitchFamily="34" charset="0"/>
              <a:buChar char="•"/>
            </a:pPr>
            <a:r>
              <a:rPr lang="en-US" dirty="0"/>
              <a:t>So, what could we do? -&gt; One option is to use the classic Solow model with aggregate data from secondary sources (Central Bank and  INE). </a:t>
            </a:r>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3995708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D3750"/>
        </a:solidFill>
        <a:effectLst/>
      </p:bgPr>
    </p:bg>
    <p:spTree>
      <p:nvGrpSpPr>
        <p:cNvPr id="1" name=""/>
        <p:cNvGrpSpPr/>
        <p:nvPr/>
      </p:nvGrpSpPr>
      <p:grpSpPr>
        <a:xfrm>
          <a:off x="0" y="0"/>
          <a:ext cx="0" cy="0"/>
          <a:chOff x="0" y="0"/>
          <a:chExt cx="0" cy="0"/>
        </a:xfrm>
      </p:grpSpPr>
      <p:pic>
        <p:nvPicPr>
          <p:cNvPr id="2" name="Imagen 1" descr="abundance-apples-close-up-693794.jpg"/>
          <p:cNvPicPr>
            <a:picLocks noChangeAspect="1"/>
          </p:cNvPicPr>
          <p:nvPr/>
        </p:nvPicPr>
        <p:blipFill rotWithShape="1">
          <a:blip r:embed="rId2">
            <a:alphaModFix amt="54000"/>
            <a:extLst>
              <a:ext uri="{28A0092B-C50C-407E-A947-70E740481C1C}">
                <a14:useLocalDpi xmlns:a14="http://schemas.microsoft.com/office/drawing/2010/main" val="0"/>
              </a:ext>
            </a:extLst>
          </a:blip>
          <a:srcRect t="10695" b="8491"/>
          <a:stretch/>
        </p:blipFill>
        <p:spPr>
          <a:xfrm>
            <a:off x="0" y="0"/>
            <a:ext cx="12188825" cy="6858000"/>
          </a:xfrm>
          <a:prstGeom prst="rect">
            <a:avLst/>
          </a:prstGeom>
        </p:spPr>
      </p:pic>
      <p:sp>
        <p:nvSpPr>
          <p:cNvPr id="8" name="CuadroTexto 7"/>
          <p:cNvSpPr txBox="1"/>
          <p:nvPr/>
        </p:nvSpPr>
        <p:spPr>
          <a:xfrm>
            <a:off x="576328" y="2669567"/>
            <a:ext cx="8185468" cy="1107973"/>
          </a:xfrm>
          <a:prstGeom prst="rect">
            <a:avLst/>
          </a:prstGeom>
          <a:noFill/>
        </p:spPr>
        <p:txBody>
          <a:bodyPr wrap="none" lIns="121899" tIns="60949" rIns="121899" bIns="60949" rtlCol="0">
            <a:spAutoFit/>
          </a:bodyPr>
          <a:lstStyle/>
          <a:p>
            <a:r>
              <a:rPr lang="es-CL" sz="6400" dirty="0">
                <a:solidFill>
                  <a:schemeClr val="bg1"/>
                </a:solidFill>
                <a:latin typeface="Open Sans Light"/>
                <a:cs typeface="Open Sans Light"/>
              </a:rPr>
              <a:t>Approach: Solow model</a:t>
            </a:r>
            <a:endParaRPr lang="es-ES" sz="64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Imagen 4"/>
          <p:cNvPicPr>
            <a:picLocks noChangeAspect="1"/>
          </p:cNvPicPr>
          <p:nvPr/>
        </p:nvPicPr>
        <p:blipFill>
          <a:blip r:embed="rId3"/>
          <a:stretch>
            <a:fillRect/>
          </a:stretch>
        </p:blipFill>
        <p:spPr>
          <a:xfrm>
            <a:off x="576328" y="6717245"/>
            <a:ext cx="1716781" cy="140756"/>
          </a:xfrm>
          <a:prstGeom prst="rect">
            <a:avLst/>
          </a:prstGeom>
        </p:spPr>
      </p:pic>
    </p:spTree>
    <p:extLst>
      <p:ext uri="{BB962C8B-B14F-4D97-AF65-F5344CB8AC3E}">
        <p14:creationId xmlns:p14="http://schemas.microsoft.com/office/powerpoint/2010/main" val="10643392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446366" y="268907"/>
            <a:ext cx="2450180" cy="787886"/>
          </a:xfrm>
          <a:prstGeom prst="rect">
            <a:avLst/>
          </a:prstGeom>
          <a:noFill/>
        </p:spPr>
        <p:txBody>
          <a:bodyPr wrap="none" lIns="121899" tIns="60949" rIns="121899" bIns="60949" rtlCol="0">
            <a:spAutoFit/>
          </a:bodyPr>
          <a:lstStyle/>
          <a:p>
            <a:pPr>
              <a:lnSpc>
                <a:spcPct val="90000"/>
              </a:lnSpc>
            </a:pPr>
            <a:r>
              <a:rPr lang="es-CL" sz="4800" dirty="0">
                <a:solidFill>
                  <a:srgbClr val="1D3750"/>
                </a:solidFill>
                <a:latin typeface="Open Sans Light"/>
                <a:cs typeface="Open Sans Light"/>
              </a:rPr>
              <a:t>Measure</a:t>
            </a:r>
            <a:endParaRPr lang="es-ES" sz="4800" dirty="0">
              <a:solidFill>
                <a:srgbClr val="1D3750"/>
              </a:solidFill>
              <a:latin typeface="Open Sans Light"/>
              <a:cs typeface="Open Sans Light"/>
            </a:endParaRPr>
          </a:p>
        </p:txBody>
      </p:sp>
      <p:sp>
        <p:nvSpPr>
          <p:cNvPr id="4" name="CuadroTexto 3"/>
          <p:cNvSpPr txBox="1"/>
          <p:nvPr/>
        </p:nvSpPr>
        <p:spPr>
          <a:xfrm>
            <a:off x="446366" y="863668"/>
            <a:ext cx="1785062" cy="492420"/>
          </a:xfrm>
          <a:prstGeom prst="rect">
            <a:avLst/>
          </a:prstGeom>
          <a:noFill/>
        </p:spPr>
        <p:txBody>
          <a:bodyPr wrap="none" lIns="121899" tIns="60949" rIns="121899" bIns="60949" rtlCol="0">
            <a:spAutoFit/>
          </a:bodyPr>
          <a:lstStyle/>
          <a:p>
            <a:r>
              <a:rPr lang="es-CL" b="1" dirty="0">
                <a:solidFill>
                  <a:srgbClr val="AAA39E"/>
                </a:solidFill>
                <a:latin typeface="Open Sans"/>
                <a:cs typeface="Open Sans"/>
              </a:rPr>
              <a:t>TFP in Chile </a:t>
            </a:r>
          </a:p>
        </p:txBody>
      </p:sp>
      <p:sp>
        <p:nvSpPr>
          <p:cNvPr id="44" name="Rectángulo 43"/>
          <p:cNvSpPr/>
          <p:nvPr/>
        </p:nvSpPr>
        <p:spPr>
          <a:xfrm>
            <a:off x="633216" y="1393373"/>
            <a:ext cx="479251" cy="60959"/>
          </a:xfrm>
          <a:prstGeom prst="rect">
            <a:avLst/>
          </a:prstGeom>
          <a:solidFill>
            <a:srgbClr val="AAA39E"/>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s-ES" dirty="0"/>
          </a:p>
        </p:txBody>
      </p:sp>
      <p:graphicFrame>
        <p:nvGraphicFramePr>
          <p:cNvPr id="9" name="Gráfico 8">
            <a:extLst>
              <a:ext uri="{FF2B5EF4-FFF2-40B4-BE49-F238E27FC236}">
                <a16:creationId xmlns:a16="http://schemas.microsoft.com/office/drawing/2014/main" id="{EAFC6F88-30DD-404E-9866-5ADA9EA7D5B5}"/>
              </a:ext>
            </a:extLst>
          </p:cNvPr>
          <p:cNvGraphicFramePr/>
          <p:nvPr/>
        </p:nvGraphicFramePr>
        <p:xfrm>
          <a:off x="6721549" y="4703518"/>
          <a:ext cx="2616906" cy="1882897"/>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6">
            <a:extLst>
              <a:ext uri="{FF2B5EF4-FFF2-40B4-BE49-F238E27FC236}">
                <a16:creationId xmlns:a16="http://schemas.microsoft.com/office/drawing/2014/main" id="{C7BCB904-F6E0-AE4F-AB60-C6D16C03A532}"/>
              </a:ext>
            </a:extLst>
          </p:cNvPr>
          <p:cNvPicPr>
            <a:picLocks noChangeAspect="1"/>
          </p:cNvPicPr>
          <p:nvPr/>
        </p:nvPicPr>
        <p:blipFill>
          <a:blip r:embed="rId4"/>
          <a:stretch>
            <a:fillRect/>
          </a:stretch>
        </p:blipFill>
        <p:spPr>
          <a:xfrm>
            <a:off x="3410206" y="1262234"/>
            <a:ext cx="4114140" cy="5324181"/>
          </a:xfrm>
          <a:prstGeom prst="rect">
            <a:avLst/>
          </a:prstGeom>
        </p:spPr>
      </p:pic>
    </p:spTree>
    <p:extLst>
      <p:ext uri="{BB962C8B-B14F-4D97-AF65-F5344CB8AC3E}">
        <p14:creationId xmlns:p14="http://schemas.microsoft.com/office/powerpoint/2010/main" val="3255324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446366" y="268907"/>
            <a:ext cx="2450180" cy="787886"/>
          </a:xfrm>
          <a:prstGeom prst="rect">
            <a:avLst/>
          </a:prstGeom>
          <a:noFill/>
        </p:spPr>
        <p:txBody>
          <a:bodyPr wrap="none" lIns="121899" tIns="60949" rIns="121899" bIns="60949" rtlCol="0">
            <a:spAutoFit/>
          </a:bodyPr>
          <a:lstStyle/>
          <a:p>
            <a:pPr>
              <a:lnSpc>
                <a:spcPct val="90000"/>
              </a:lnSpc>
            </a:pPr>
            <a:r>
              <a:rPr lang="es-CL" sz="4800" dirty="0">
                <a:solidFill>
                  <a:srgbClr val="1D3750"/>
                </a:solidFill>
                <a:latin typeface="Open Sans Light"/>
                <a:cs typeface="Open Sans Light"/>
              </a:rPr>
              <a:t>Measure</a:t>
            </a:r>
            <a:endParaRPr lang="es-ES" sz="4800" dirty="0">
              <a:solidFill>
                <a:srgbClr val="1D3750"/>
              </a:solidFill>
              <a:latin typeface="Open Sans Light"/>
              <a:cs typeface="Open Sans Light"/>
            </a:endParaRPr>
          </a:p>
        </p:txBody>
      </p:sp>
      <p:sp>
        <p:nvSpPr>
          <p:cNvPr id="4" name="CuadroTexto 3"/>
          <p:cNvSpPr txBox="1"/>
          <p:nvPr/>
        </p:nvSpPr>
        <p:spPr>
          <a:xfrm>
            <a:off x="446366" y="863668"/>
            <a:ext cx="4207841" cy="492420"/>
          </a:xfrm>
          <a:prstGeom prst="rect">
            <a:avLst/>
          </a:prstGeom>
          <a:noFill/>
        </p:spPr>
        <p:txBody>
          <a:bodyPr wrap="none" lIns="121899" tIns="60949" rIns="121899" bIns="60949" rtlCol="0">
            <a:spAutoFit/>
          </a:bodyPr>
          <a:lstStyle/>
          <a:p>
            <a:r>
              <a:rPr lang="es-CL" b="1" dirty="0">
                <a:solidFill>
                  <a:srgbClr val="AAA39E"/>
                </a:solidFill>
                <a:latin typeface="Open Sans"/>
                <a:cs typeface="Open Sans"/>
              </a:rPr>
              <a:t>TFP in Chile : theoretical model</a:t>
            </a:r>
          </a:p>
        </p:txBody>
      </p:sp>
      <p:sp>
        <p:nvSpPr>
          <p:cNvPr id="44" name="Rectángulo 43"/>
          <p:cNvSpPr/>
          <p:nvPr/>
        </p:nvSpPr>
        <p:spPr>
          <a:xfrm>
            <a:off x="633216" y="1393373"/>
            <a:ext cx="479251" cy="60959"/>
          </a:xfrm>
          <a:prstGeom prst="rect">
            <a:avLst/>
          </a:prstGeom>
          <a:solidFill>
            <a:srgbClr val="AAA39E"/>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s-ES" dirty="0"/>
          </a:p>
        </p:txBody>
      </p:sp>
      <p:graphicFrame>
        <p:nvGraphicFramePr>
          <p:cNvPr id="9" name="Gráfico 8">
            <a:extLst>
              <a:ext uri="{FF2B5EF4-FFF2-40B4-BE49-F238E27FC236}">
                <a16:creationId xmlns:a16="http://schemas.microsoft.com/office/drawing/2014/main" id="{EAFC6F88-30DD-404E-9866-5ADA9EA7D5B5}"/>
              </a:ext>
            </a:extLst>
          </p:cNvPr>
          <p:cNvGraphicFramePr/>
          <p:nvPr/>
        </p:nvGraphicFramePr>
        <p:xfrm>
          <a:off x="6721549" y="4703518"/>
          <a:ext cx="2616906" cy="1882897"/>
        </p:xfrm>
        <a:graphic>
          <a:graphicData uri="http://schemas.openxmlformats.org/drawingml/2006/chart">
            <c:chart xmlns:c="http://schemas.openxmlformats.org/drawingml/2006/chart" xmlns:r="http://schemas.openxmlformats.org/officeDocument/2006/relationships" r:id="rId3"/>
          </a:graphicData>
        </a:graphic>
      </p:graphicFrame>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E3DFE6F5-EDC9-9A4D-ABAB-BDB5E7C6178E}"/>
                  </a:ext>
                </a:extLst>
              </p:cNvPr>
              <p:cNvSpPr txBox="1"/>
              <p:nvPr/>
            </p:nvSpPr>
            <p:spPr>
              <a:xfrm>
                <a:off x="275330" y="2384442"/>
                <a:ext cx="11638164" cy="2476640"/>
              </a:xfrm>
              <a:prstGeom prst="rect">
                <a:avLst/>
              </a:prstGeom>
              <a:noFill/>
            </p:spPr>
            <p:txBody>
              <a:bodyPr wrap="square" rtlCol="0">
                <a:spAutoFit/>
              </a:bodyPr>
              <a:lstStyle/>
              <a:p>
                <a:endParaRPr lang="en-US" i="1" dirty="0">
                  <a:latin typeface="Cambria Math" panose="02040503050406030204" pitchFamily="18" charset="0"/>
                </a:endParaRPr>
              </a:p>
              <a:p>
                <a:endParaRPr lang="en-US"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𝑌𝑡</m:t>
                      </m:r>
                      <m:r>
                        <a:rPr lang="en-US" i="1" dirty="0">
                          <a:latin typeface="Cambria Math" panose="02040503050406030204" pitchFamily="18" charset="0"/>
                        </a:rPr>
                        <m:t> = </m:t>
                      </m:r>
                      <m:r>
                        <a:rPr lang="en-US" i="1" dirty="0">
                          <a:latin typeface="Cambria Math" panose="02040503050406030204" pitchFamily="18" charset="0"/>
                        </a:rPr>
                        <m:t>𝑓</m:t>
                      </m:r>
                      <m:r>
                        <a:rPr lang="en-US" i="1" dirty="0">
                          <a:latin typeface="Cambria Math" panose="02040503050406030204" pitchFamily="18" charset="0"/>
                        </a:rPr>
                        <m:t> (</m:t>
                      </m:r>
                      <m:r>
                        <a:rPr lang="en-US" i="1" dirty="0" err="1">
                          <a:latin typeface="Cambria Math" panose="02040503050406030204" pitchFamily="18" charset="0"/>
                        </a:rPr>
                        <m:t>𝐾𝑡</m:t>
                      </m:r>
                      <m:r>
                        <a:rPr lang="en-US" i="1" dirty="0">
                          <a:latin typeface="Cambria Math" panose="02040503050406030204" pitchFamily="18" charset="0"/>
                        </a:rPr>
                        <m:t> ; </m:t>
                      </m:r>
                      <m:r>
                        <a:rPr lang="en-US" i="1" dirty="0">
                          <a:latin typeface="Cambria Math" panose="02040503050406030204" pitchFamily="18" charset="0"/>
                        </a:rPr>
                        <m:t>𝐿𝑡</m:t>
                      </m:r>
                      <m:r>
                        <a:rPr lang="en-US" i="1" dirty="0">
                          <a:latin typeface="Cambria Math" panose="02040503050406030204" pitchFamily="18" charset="0"/>
                        </a:rPr>
                        <m:t> ;</m:t>
                      </m:r>
                      <m:r>
                        <a:rPr lang="en-US" i="1" dirty="0">
                          <a:latin typeface="Cambria Math" panose="02040503050406030204" pitchFamily="18" charset="0"/>
                        </a:rPr>
                        <m:t>𝐴𝑡</m:t>
                      </m:r>
                      <m:r>
                        <a:rPr lang="en-US" i="1" dirty="0">
                          <a:latin typeface="Cambria Math" panose="02040503050406030204" pitchFamily="18" charset="0"/>
                        </a:rPr>
                        <m:t> )</m:t>
                      </m:r>
                    </m:oMath>
                  </m:oMathPara>
                </a14:m>
                <a:endParaRPr lang="en-US" dirty="0"/>
              </a:p>
              <a:p>
                <a:pPr marL="342900" indent="-342900">
                  <a:buFont typeface="Arial" panose="020B0604020202020204" pitchFamily="34" charset="0"/>
                  <a:buChar char="•"/>
                </a:pPr>
                <a:endParaRPr lang="en-US" dirty="0"/>
              </a:p>
              <a:p>
                <a:pPr/>
                <a14:m>
                  <m:oMathPara xmlns:m="http://schemas.openxmlformats.org/officeDocument/2006/math">
                    <m:oMathParaPr>
                      <m:jc m:val="centerGroup"/>
                    </m:oMathParaPr>
                    <m:oMath xmlns:m="http://schemas.openxmlformats.org/officeDocument/2006/math">
                      <m:acc>
                        <m:accPr>
                          <m:chr m:val="̇"/>
                          <m:ctrlPr>
                            <a:rPr lang="en-US" i="1" smtClean="0">
                              <a:latin typeface="Cambria Math" panose="02040503050406030204" pitchFamily="18" charset="0"/>
                            </a:rPr>
                          </m:ctrlPr>
                        </m:accPr>
                        <m:e>
                          <m:r>
                            <a:rPr lang="es-ES" b="0" i="1" smtClean="0">
                              <a:latin typeface="Cambria Math" panose="02040503050406030204" pitchFamily="18" charset="0"/>
                            </a:rPr>
                            <m:t>𝐴</m:t>
                          </m:r>
                        </m:e>
                      </m:acc>
                      <m:r>
                        <a:rPr lang="es-ES" b="0" i="1" smtClean="0">
                          <a:latin typeface="Cambria Math" panose="02040503050406030204" pitchFamily="18" charset="0"/>
                        </a:rPr>
                        <m:t>= </m:t>
                      </m:r>
                      <m:f>
                        <m:fPr>
                          <m:type m:val="skw"/>
                          <m:ctrlPr>
                            <a:rPr lang="es-ES" b="0" i="1" smtClean="0">
                              <a:latin typeface="Cambria Math" panose="02040503050406030204" pitchFamily="18" charset="0"/>
                            </a:rPr>
                          </m:ctrlPr>
                        </m:fPr>
                        <m:num>
                          <m:acc>
                            <m:accPr>
                              <m:chr m:val="̇"/>
                              <m:ctrlPr>
                                <a:rPr lang="es-ES" b="0" i="1" smtClean="0">
                                  <a:latin typeface="Cambria Math" panose="02040503050406030204" pitchFamily="18" charset="0"/>
                                </a:rPr>
                              </m:ctrlPr>
                            </m:accPr>
                            <m:e>
                              <m:r>
                                <a:rPr lang="es-ES" b="0" i="1" smtClean="0">
                                  <a:latin typeface="Cambria Math" panose="02040503050406030204" pitchFamily="18" charset="0"/>
                                </a:rPr>
                                <m:t>𝑌</m:t>
                              </m:r>
                            </m:e>
                          </m:acc>
                        </m:num>
                        <m:den>
                          <m:r>
                            <a:rPr lang="es-ES" b="0" i="1" smtClean="0">
                              <a:latin typeface="Cambria Math" panose="02040503050406030204" pitchFamily="18" charset="0"/>
                            </a:rPr>
                            <m:t>𝑌</m:t>
                          </m:r>
                        </m:den>
                      </m:f>
                      <m:r>
                        <a:rPr lang="es-ES" b="0" i="0" smtClean="0">
                          <a:latin typeface="Cambria Math" panose="02040503050406030204" pitchFamily="18" charset="0"/>
                        </a:rPr>
                        <m:t> −</m:t>
                      </m:r>
                      <m:d>
                        <m:dPr>
                          <m:ctrlPr>
                            <a:rPr lang="es-ES" b="0" i="1" smtClean="0">
                              <a:latin typeface="Cambria Math" panose="02040503050406030204" pitchFamily="18" charset="0"/>
                            </a:rPr>
                          </m:ctrlPr>
                        </m:dPr>
                        <m:e>
                          <m:sSub>
                            <m:sSubPr>
                              <m:ctrlPr>
                                <a:rPr lang="es-ES" b="0" i="1" smtClean="0">
                                  <a:latin typeface="Cambria Math" panose="02040503050406030204" pitchFamily="18" charset="0"/>
                                </a:rPr>
                              </m:ctrlPr>
                            </m:sSubPr>
                            <m:e>
                              <m:r>
                                <a:rPr lang="es-ES" b="0" i="1" smtClean="0">
                                  <a:latin typeface="Cambria Math" panose="02040503050406030204" pitchFamily="18" charset="0"/>
                                </a:rPr>
                                <m:t>𝑠</m:t>
                              </m:r>
                            </m:e>
                            <m:sub>
                              <m:r>
                                <a:rPr lang="es-ES" b="0" i="1" smtClean="0">
                                  <a:latin typeface="Cambria Math" panose="02040503050406030204" pitchFamily="18" charset="0"/>
                                </a:rPr>
                                <m:t>𝑘</m:t>
                              </m:r>
                            </m:sub>
                          </m:sSub>
                        </m:e>
                      </m:d>
                      <m:f>
                        <m:fPr>
                          <m:type m:val="skw"/>
                          <m:ctrlPr>
                            <a:rPr lang="es-ES" b="0" i="1" smtClean="0">
                              <a:latin typeface="Cambria Math" panose="02040503050406030204" pitchFamily="18" charset="0"/>
                            </a:rPr>
                          </m:ctrlPr>
                        </m:fPr>
                        <m:num>
                          <m:acc>
                            <m:accPr>
                              <m:chr m:val="̇"/>
                              <m:ctrlPr>
                                <a:rPr lang="es-ES" b="0" i="1" smtClean="0">
                                  <a:latin typeface="Cambria Math" panose="02040503050406030204" pitchFamily="18" charset="0"/>
                                </a:rPr>
                              </m:ctrlPr>
                            </m:accPr>
                            <m:e>
                              <m:r>
                                <a:rPr lang="es-ES" b="0" i="1" smtClean="0">
                                  <a:latin typeface="Cambria Math" panose="02040503050406030204" pitchFamily="18" charset="0"/>
                                </a:rPr>
                                <m:t>𝐾</m:t>
                              </m:r>
                            </m:e>
                          </m:acc>
                        </m:num>
                        <m:den>
                          <m:r>
                            <a:rPr lang="es-ES" b="0" i="1" smtClean="0">
                              <a:latin typeface="Cambria Math" panose="02040503050406030204" pitchFamily="18" charset="0"/>
                            </a:rPr>
                            <m:t>𝐾</m:t>
                          </m:r>
                        </m:den>
                      </m:f>
                      <m:r>
                        <a:rPr lang="es-ES" b="0" i="1" smtClean="0">
                          <a:latin typeface="Cambria Math" panose="02040503050406030204" pitchFamily="18" charset="0"/>
                        </a:rPr>
                        <m:t>−</m:t>
                      </m:r>
                      <m:d>
                        <m:dPr>
                          <m:ctrlPr>
                            <a:rPr lang="es-ES" b="0" i="1" smtClean="0">
                              <a:latin typeface="Cambria Math" panose="02040503050406030204" pitchFamily="18" charset="0"/>
                            </a:rPr>
                          </m:ctrlPr>
                        </m:dPr>
                        <m:e>
                          <m:r>
                            <a:rPr lang="es-ES" b="0" i="1" smtClean="0">
                              <a:latin typeface="Cambria Math" panose="02040503050406030204" pitchFamily="18" charset="0"/>
                            </a:rPr>
                            <m:t>1 − </m:t>
                          </m:r>
                          <m:sSub>
                            <m:sSubPr>
                              <m:ctrlPr>
                                <a:rPr lang="es-ES" b="0" i="1" smtClean="0">
                                  <a:latin typeface="Cambria Math" panose="02040503050406030204" pitchFamily="18" charset="0"/>
                                </a:rPr>
                              </m:ctrlPr>
                            </m:sSubPr>
                            <m:e>
                              <m:r>
                                <a:rPr lang="es-ES" b="0" i="1" smtClean="0">
                                  <a:latin typeface="Cambria Math" panose="02040503050406030204" pitchFamily="18" charset="0"/>
                                </a:rPr>
                                <m:t>𝑠</m:t>
                              </m:r>
                            </m:e>
                            <m:sub>
                              <m:r>
                                <a:rPr lang="es-ES" b="0" i="1" smtClean="0">
                                  <a:latin typeface="Cambria Math" panose="02040503050406030204" pitchFamily="18" charset="0"/>
                                </a:rPr>
                                <m:t>𝑘</m:t>
                              </m:r>
                            </m:sub>
                          </m:sSub>
                        </m:e>
                      </m:d>
                      <m:f>
                        <m:fPr>
                          <m:type m:val="skw"/>
                          <m:ctrlPr>
                            <a:rPr lang="es-ES" b="0" i="1" smtClean="0">
                              <a:latin typeface="Cambria Math" panose="02040503050406030204" pitchFamily="18" charset="0"/>
                            </a:rPr>
                          </m:ctrlPr>
                        </m:fPr>
                        <m:num>
                          <m:acc>
                            <m:accPr>
                              <m:chr m:val="̇"/>
                              <m:ctrlPr>
                                <a:rPr lang="es-ES" b="0" i="1" smtClean="0">
                                  <a:latin typeface="Cambria Math" panose="02040503050406030204" pitchFamily="18" charset="0"/>
                                </a:rPr>
                              </m:ctrlPr>
                            </m:accPr>
                            <m:e>
                              <m:r>
                                <a:rPr lang="es-ES" b="0" i="1" smtClean="0">
                                  <a:latin typeface="Cambria Math" panose="02040503050406030204" pitchFamily="18" charset="0"/>
                                </a:rPr>
                                <m:t>𝐿</m:t>
                              </m:r>
                            </m:e>
                          </m:acc>
                        </m:num>
                        <m:den>
                          <m:r>
                            <a:rPr lang="es-ES" b="0" i="1" smtClean="0">
                              <a:latin typeface="Cambria Math" panose="02040503050406030204" pitchFamily="18" charset="0"/>
                            </a:rPr>
                            <m:t>𝐿</m:t>
                          </m:r>
                        </m:den>
                      </m:f>
                    </m:oMath>
                  </m:oMathPara>
                </a14:m>
                <a:endParaRPr lang="en-US" dirty="0"/>
              </a:p>
              <a:p>
                <a:pPr marL="342900" indent="-342900">
                  <a:buFont typeface="Arial" panose="020B0604020202020204" pitchFamily="34" charset="0"/>
                  <a:buChar char="•"/>
                </a:pPr>
                <a:endParaRPr lang="en-US" dirty="0"/>
              </a:p>
            </p:txBody>
          </p:sp>
        </mc:Choice>
        <mc:Fallback xmlns="">
          <p:sp>
            <p:nvSpPr>
              <p:cNvPr id="2" name="TextBox 1">
                <a:extLst>
                  <a:ext uri="{FF2B5EF4-FFF2-40B4-BE49-F238E27FC236}">
                    <a16:creationId xmlns:a16="http://schemas.microsoft.com/office/drawing/2014/main" id="{E3DFE6F5-EDC9-9A4D-ABAB-BDB5E7C6178E}"/>
                  </a:ext>
                </a:extLst>
              </p:cNvPr>
              <p:cNvSpPr txBox="1">
                <a:spLocks noRot="1" noChangeAspect="1" noMove="1" noResize="1" noEditPoints="1" noAdjustHandles="1" noChangeArrowheads="1" noChangeShapeType="1" noTextEdit="1"/>
              </p:cNvSpPr>
              <p:nvPr/>
            </p:nvSpPr>
            <p:spPr>
              <a:xfrm>
                <a:off x="275330" y="2384442"/>
                <a:ext cx="11638164" cy="2476640"/>
              </a:xfrm>
              <a:prstGeom prst="rect">
                <a:avLst/>
              </a:prstGeom>
              <a:blipFill>
                <a:blip r:embed="rId4"/>
                <a:stretch>
                  <a:fillRect b="-28061"/>
                </a:stretch>
              </a:blipFill>
            </p:spPr>
            <p:txBody>
              <a:bodyPr/>
              <a:lstStyle/>
              <a:p>
                <a:r>
                  <a:rPr lang="en-US">
                    <a:noFill/>
                  </a:rPr>
                  <a:t> </a:t>
                </a:r>
              </a:p>
            </p:txBody>
          </p:sp>
        </mc:Fallback>
      </mc:AlternateContent>
      <p:sp>
        <p:nvSpPr>
          <p:cNvPr id="5" name="TextBox 4">
            <a:extLst>
              <a:ext uri="{FF2B5EF4-FFF2-40B4-BE49-F238E27FC236}">
                <a16:creationId xmlns:a16="http://schemas.microsoft.com/office/drawing/2014/main" id="{B49D7927-D0D5-6D40-A507-DF56058E1A30}"/>
              </a:ext>
            </a:extLst>
          </p:cNvPr>
          <p:cNvSpPr txBox="1"/>
          <p:nvPr/>
        </p:nvSpPr>
        <p:spPr>
          <a:xfrm>
            <a:off x="633216" y="1828800"/>
            <a:ext cx="9066596" cy="830997"/>
          </a:xfrm>
          <a:prstGeom prst="rect">
            <a:avLst/>
          </a:prstGeom>
          <a:noFill/>
        </p:spPr>
        <p:txBody>
          <a:bodyPr wrap="square" rtlCol="0">
            <a:spAutoFit/>
          </a:bodyPr>
          <a:lstStyle/>
          <a:p>
            <a:r>
              <a:rPr lang="en-US" dirty="0"/>
              <a:t>Based on an accounting growth approach (Solow, 1957; Barro Sala-</a:t>
            </a:r>
            <a:r>
              <a:rPr lang="en-US" dirty="0" err="1"/>
              <a:t>i</a:t>
            </a:r>
            <a:r>
              <a:rPr lang="en-US" dirty="0"/>
              <a:t>-Martin, 2012)</a:t>
            </a:r>
          </a:p>
        </p:txBody>
      </p:sp>
    </p:spTree>
    <p:extLst>
      <p:ext uri="{BB962C8B-B14F-4D97-AF65-F5344CB8AC3E}">
        <p14:creationId xmlns:p14="http://schemas.microsoft.com/office/powerpoint/2010/main" val="3435918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7060</TotalTime>
  <Words>1152</Words>
  <Application>Microsoft Office PowerPoint</Application>
  <PresentationFormat>Custom</PresentationFormat>
  <Paragraphs>414</Paragraphs>
  <Slides>21</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Arial</vt:lpstr>
      <vt:lpstr>Calibri</vt:lpstr>
      <vt:lpstr>Cambria Math</vt:lpstr>
      <vt:lpstr>gobCL</vt:lpstr>
      <vt:lpstr>Open Sans</vt:lpstr>
      <vt:lpstr>Open Sans Light</vt:lpstr>
      <vt:lpstr>Verdana</vt: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LOSBARIDITOS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Paola Andrea Soto Navarro</dc:creator>
  <cp:lastModifiedBy>DIAKOSAVVAS Dimitris, TAD/ARP</cp:lastModifiedBy>
  <cp:revision>360</cp:revision>
  <dcterms:created xsi:type="dcterms:W3CDTF">2018-11-15T15:47:52Z</dcterms:created>
  <dcterms:modified xsi:type="dcterms:W3CDTF">2019-11-07T15:44:46Z</dcterms:modified>
</cp:coreProperties>
</file>