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9" r:id="rId6"/>
  </p:sldMasterIdLst>
  <p:notesMasterIdLst>
    <p:notesMasterId r:id="rId38"/>
  </p:notesMasterIdLst>
  <p:handoutMasterIdLst>
    <p:handoutMasterId r:id="rId39"/>
  </p:handoutMasterIdLst>
  <p:sldIdLst>
    <p:sldId id="353" r:id="rId7"/>
    <p:sldId id="275" r:id="rId8"/>
    <p:sldId id="345" r:id="rId9"/>
    <p:sldId id="342" r:id="rId10"/>
    <p:sldId id="347" r:id="rId11"/>
    <p:sldId id="354" r:id="rId12"/>
    <p:sldId id="355" r:id="rId13"/>
    <p:sldId id="356" r:id="rId14"/>
    <p:sldId id="372" r:id="rId15"/>
    <p:sldId id="328" r:id="rId16"/>
    <p:sldId id="330" r:id="rId17"/>
    <p:sldId id="331" r:id="rId18"/>
    <p:sldId id="332" r:id="rId19"/>
    <p:sldId id="351" r:id="rId20"/>
    <p:sldId id="362" r:id="rId21"/>
    <p:sldId id="363" r:id="rId22"/>
    <p:sldId id="364" r:id="rId23"/>
    <p:sldId id="352" r:id="rId24"/>
    <p:sldId id="369" r:id="rId25"/>
    <p:sldId id="382" r:id="rId26"/>
    <p:sldId id="383" r:id="rId27"/>
    <p:sldId id="384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41"/>
    <a:srgbClr val="9BBB59"/>
    <a:srgbClr val="878800"/>
    <a:srgbClr val="8B8D09"/>
    <a:srgbClr val="8F2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7" autoAdjust="0"/>
    <p:restoredTop sz="91727" autoAdjust="0"/>
  </p:normalViewPr>
  <p:slideViewPr>
    <p:cSldViewPr>
      <p:cViewPr varScale="1">
        <p:scale>
          <a:sx n="80" d="100"/>
          <a:sy n="80" d="100"/>
        </p:scale>
        <p:origin x="145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assets.publishing.service.gov.uk/government/uploads/system/uploads/attachment_data/file/800784/agriproductivity-dataset-10may19.od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assets.publishing.service.gov.uk/government/uploads/system/uploads/attachment_data/file/800784/agriproductivity-dataset-10may19.od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https://assets.publishing.service.gov.uk/government/uploads/system/uploads/attachment_data/file/800784/agriproductivity-dataset-10may19.od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https://assets.publishing.service.gov.uk/government/uploads/system/uploads/attachment_data/file/800784/agriproductivity-dataset-10may19.od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https://assets.publishing.service.gov.uk/government/uploads/system/uploads/attachment_data/file/800784/agriproductivity-dataset-10may19.od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lIns="0" tIns="0" rIns="0" bIns="0"/>
          <a:lstStyle/>
          <a:p>
            <a:pPr marL="0" marR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4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GB" sz="14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UK Total </a:t>
            </a:r>
            <a:r>
              <a:rPr lang="en-GB" sz="14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Factor Productivity (1973=100)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>
        <c:manualLayout>
          <c:xMode val="edge"/>
          <c:yMode val="edge"/>
          <c:x val="1.501194131695667E-2"/>
          <c:y val="7.7513061650992698E-2"/>
          <c:w val="0.96997611736608669"/>
          <c:h val="0.89949843260188089"/>
        </c:manualLayout>
      </c:layout>
      <c:lineChart>
        <c:grouping val="standard"/>
        <c:varyColors val="0"/>
        <c:ser>
          <c:idx val="0"/>
          <c:order val="0"/>
          <c:tx>
            <c:strRef>
              <c:f>'Chart_data_1973=100'!$A$4</c:f>
              <c:strCache>
                <c:ptCount val="1"/>
                <c:pt idx="0">
                  <c:v>All outputs</c:v>
                </c:pt>
              </c:strCache>
            </c:strRef>
          </c:tx>
          <c:spPr>
            <a:ln w="38103" cap="rnd">
              <a:solidFill>
                <a:srgbClr val="953735"/>
              </a:solidFill>
              <a:custDash>
                <a:ds d="100000" sp="100000"/>
              </a:custDash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'Chart_data_1973=100'!$B$4:$AU$4</c:f>
              <c:numCache>
                <c:formatCode>0.0</c:formatCode>
                <c:ptCount val="46"/>
                <c:pt idx="0">
                  <c:v>100</c:v>
                </c:pt>
                <c:pt idx="1">
                  <c:v>103.10825660080656</c:v>
                </c:pt>
                <c:pt idx="2">
                  <c:v>99.132659274361359</c:v>
                </c:pt>
                <c:pt idx="3">
                  <c:v>96.532212358707511</c:v>
                </c:pt>
                <c:pt idx="4">
                  <c:v>102.98124312104244</c:v>
                </c:pt>
                <c:pt idx="5">
                  <c:v>107.59707476059836</c:v>
                </c:pt>
                <c:pt idx="6">
                  <c:v>110.11518304039716</c:v>
                </c:pt>
                <c:pt idx="7">
                  <c:v>113.13397829849956</c:v>
                </c:pt>
                <c:pt idx="8">
                  <c:v>113.09318256524024</c:v>
                </c:pt>
                <c:pt idx="9">
                  <c:v>120.22498419888052</c:v>
                </c:pt>
                <c:pt idx="10">
                  <c:v>118.90254657786321</c:v>
                </c:pt>
                <c:pt idx="11">
                  <c:v>128.55596818710421</c:v>
                </c:pt>
                <c:pt idx="12">
                  <c:v>124.51932196107715</c:v>
                </c:pt>
                <c:pt idx="13">
                  <c:v>125.66545740114053</c:v>
                </c:pt>
                <c:pt idx="14">
                  <c:v>123.88690829773958</c:v>
                </c:pt>
                <c:pt idx="15">
                  <c:v>123.93862786963152</c:v>
                </c:pt>
                <c:pt idx="16">
                  <c:v>125.82296856932216</c:v>
                </c:pt>
                <c:pt idx="17">
                  <c:v>125.25633527571304</c:v>
                </c:pt>
                <c:pt idx="18">
                  <c:v>127.73657033265648</c:v>
                </c:pt>
                <c:pt idx="19">
                  <c:v>128.12493680153358</c:v>
                </c:pt>
                <c:pt idx="20">
                  <c:v>124.95322596325893</c:v>
                </c:pt>
                <c:pt idx="21">
                  <c:v>127.16526511749507</c:v>
                </c:pt>
                <c:pt idx="22">
                  <c:v>127.34281890230983</c:v>
                </c:pt>
                <c:pt idx="23">
                  <c:v>126.14773640368033</c:v>
                </c:pt>
                <c:pt idx="24">
                  <c:v>126.53294403546546</c:v>
                </c:pt>
                <c:pt idx="25">
                  <c:v>126.32514949074991</c:v>
                </c:pt>
                <c:pt idx="26">
                  <c:v>128.11695642801934</c:v>
                </c:pt>
                <c:pt idx="27">
                  <c:v>123.9264289431316</c:v>
                </c:pt>
                <c:pt idx="28">
                  <c:v>119.32847478179769</c:v>
                </c:pt>
                <c:pt idx="29">
                  <c:v>123.62005869559287</c:v>
                </c:pt>
                <c:pt idx="30">
                  <c:v>122.39725155286953</c:v>
                </c:pt>
                <c:pt idx="31">
                  <c:v>123.36030553210844</c:v>
                </c:pt>
                <c:pt idx="32">
                  <c:v>124.8613090226371</c:v>
                </c:pt>
                <c:pt idx="33">
                  <c:v>121.04829987772064</c:v>
                </c:pt>
                <c:pt idx="34">
                  <c:v>120.04886347950938</c:v>
                </c:pt>
                <c:pt idx="35">
                  <c:v>125.39563459642149</c:v>
                </c:pt>
                <c:pt idx="36">
                  <c:v>122.54189141444975</c:v>
                </c:pt>
                <c:pt idx="37">
                  <c:v>124.15795301038884</c:v>
                </c:pt>
                <c:pt idx="38">
                  <c:v>129.73116183126064</c:v>
                </c:pt>
                <c:pt idx="39">
                  <c:v>123.04979751381117</c:v>
                </c:pt>
                <c:pt idx="40">
                  <c:v>125.29337131075468</c:v>
                </c:pt>
                <c:pt idx="41">
                  <c:v>134.12177044683429</c:v>
                </c:pt>
                <c:pt idx="42">
                  <c:v>137.0054278745894</c:v>
                </c:pt>
                <c:pt idx="43">
                  <c:v>133.50407028485554</c:v>
                </c:pt>
                <c:pt idx="44">
                  <c:v>137.98827279907709</c:v>
                </c:pt>
                <c:pt idx="45">
                  <c:v>135.50973109486003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04-43BE-8D75-2A17504DFBB2}"/>
            </c:ext>
          </c:extLst>
        </c:ser>
        <c:ser>
          <c:idx val="1"/>
          <c:order val="1"/>
          <c:tx>
            <c:strRef>
              <c:f>'Chart_data_1973=100'!$A$5</c:f>
              <c:strCache>
                <c:ptCount val="1"/>
                <c:pt idx="0">
                  <c:v>All Inputs</c:v>
                </c:pt>
              </c:strCache>
            </c:strRef>
          </c:tx>
          <c:spPr>
            <a:ln w="28575" cap="rnd">
              <a:solidFill>
                <a:srgbClr val="953735"/>
              </a:solidFill>
              <a:custDash>
                <a:ds d="100000" sp="100000"/>
              </a:custDash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'Chart_data_1973=100'!$B$5:$AU$5</c:f>
              <c:numCache>
                <c:formatCode>0.0</c:formatCode>
                <c:ptCount val="46"/>
                <c:pt idx="0">
                  <c:v>100</c:v>
                </c:pt>
                <c:pt idx="1">
                  <c:v>97.024461377836857</c:v>
                </c:pt>
                <c:pt idx="2">
                  <c:v>96.746530653401948</c:v>
                </c:pt>
                <c:pt idx="3">
                  <c:v>98.2718076008926</c:v>
                </c:pt>
                <c:pt idx="4">
                  <c:v>97.925770381572249</c:v>
                </c:pt>
                <c:pt idx="5">
                  <c:v>98.422311818525813</c:v>
                </c:pt>
                <c:pt idx="6">
                  <c:v>100.46010400798464</c:v>
                </c:pt>
                <c:pt idx="7">
                  <c:v>98.633831516207223</c:v>
                </c:pt>
                <c:pt idx="8">
                  <c:v>96.881545427841715</c:v>
                </c:pt>
                <c:pt idx="9">
                  <c:v>100.58753854637474</c:v>
                </c:pt>
                <c:pt idx="10">
                  <c:v>101.90848799265657</c:v>
                </c:pt>
                <c:pt idx="11">
                  <c:v>100.75852034407016</c:v>
                </c:pt>
                <c:pt idx="12">
                  <c:v>101.40610087333415</c:v>
                </c:pt>
                <c:pt idx="13">
                  <c:v>101.91923990758696</c:v>
                </c:pt>
                <c:pt idx="14">
                  <c:v>101.72807369183859</c:v>
                </c:pt>
                <c:pt idx="15">
                  <c:v>102.19548786112527</c:v>
                </c:pt>
                <c:pt idx="16">
                  <c:v>100.59033488204012</c:v>
                </c:pt>
                <c:pt idx="17">
                  <c:v>99.552604827349228</c:v>
                </c:pt>
                <c:pt idx="18">
                  <c:v>98.892395168702933</c:v>
                </c:pt>
                <c:pt idx="19">
                  <c:v>98.05430527733408</c:v>
                </c:pt>
                <c:pt idx="20">
                  <c:v>97.978376849373305</c:v>
                </c:pt>
                <c:pt idx="21">
                  <c:v>98.840470668403242</c:v>
                </c:pt>
                <c:pt idx="22">
                  <c:v>100.09431303328181</c:v>
                </c:pt>
                <c:pt idx="23">
                  <c:v>99.93217339534263</c:v>
                </c:pt>
                <c:pt idx="24">
                  <c:v>98.805981740435882</c:v>
                </c:pt>
                <c:pt idx="25">
                  <c:v>96.274788036795428</c:v>
                </c:pt>
                <c:pt idx="26">
                  <c:v>93.692546529718626</c:v>
                </c:pt>
                <c:pt idx="27">
                  <c:v>88.885538550248185</c:v>
                </c:pt>
                <c:pt idx="28">
                  <c:v>87.257536077362943</c:v>
                </c:pt>
                <c:pt idx="29">
                  <c:v>85.328782677293063</c:v>
                </c:pt>
                <c:pt idx="30">
                  <c:v>84.331182639154576</c:v>
                </c:pt>
                <c:pt idx="31">
                  <c:v>84.705284676629006</c:v>
                </c:pt>
                <c:pt idx="32">
                  <c:v>83.219970534090862</c:v>
                </c:pt>
                <c:pt idx="33">
                  <c:v>81.770429669494902</c:v>
                </c:pt>
                <c:pt idx="34">
                  <c:v>82.335359988608928</c:v>
                </c:pt>
                <c:pt idx="35">
                  <c:v>82.581148266965528</c:v>
                </c:pt>
                <c:pt idx="36">
                  <c:v>82.990429381868694</c:v>
                </c:pt>
                <c:pt idx="37">
                  <c:v>84.426039562429054</c:v>
                </c:pt>
                <c:pt idx="38">
                  <c:v>84.299741706537134</c:v>
                </c:pt>
                <c:pt idx="39">
                  <c:v>84.36082998607624</c:v>
                </c:pt>
                <c:pt idx="40">
                  <c:v>85.608274330214925</c:v>
                </c:pt>
                <c:pt idx="41">
                  <c:v>86.432922108942975</c:v>
                </c:pt>
                <c:pt idx="42">
                  <c:v>87.371806391392596</c:v>
                </c:pt>
                <c:pt idx="43">
                  <c:v>87.554319759741929</c:v>
                </c:pt>
                <c:pt idx="44">
                  <c:v>88.153629929334912</c:v>
                </c:pt>
                <c:pt idx="45">
                  <c:v>88.438283332591539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04-43BE-8D75-2A17504DFBB2}"/>
            </c:ext>
          </c:extLst>
        </c:ser>
        <c:ser>
          <c:idx val="2"/>
          <c:order val="2"/>
          <c:tx>
            <c:strRef>
              <c:f>'Chart_data_1973=100'!$A$6</c:f>
              <c:strCache>
                <c:ptCount val="1"/>
                <c:pt idx="0">
                  <c:v>Total factor productivity</c:v>
                </c:pt>
              </c:strCache>
            </c:strRef>
          </c:tx>
          <c:spPr>
            <a:ln w="34920" cap="rnd">
              <a:solidFill>
                <a:srgbClr val="000000"/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'Chart_data_1973=100'!$B$6:$AU$6</c:f>
              <c:numCache>
                <c:formatCode>0.0</c:formatCode>
                <c:ptCount val="46"/>
                <c:pt idx="0">
                  <c:v>100</c:v>
                </c:pt>
                <c:pt idx="1">
                  <c:v>106.27037258086693</c:v>
                </c:pt>
                <c:pt idx="2">
                  <c:v>102.4663712536709</c:v>
                </c:pt>
                <c:pt idx="3">
                  <c:v>98.229812512200837</c:v>
                </c:pt>
                <c:pt idx="4">
                  <c:v>105.16255600519796</c:v>
                </c:pt>
                <c:pt idx="5">
                  <c:v>109.32183238998623</c:v>
                </c:pt>
                <c:pt idx="6">
                  <c:v>109.61085908456272</c:v>
                </c:pt>
                <c:pt idx="7">
                  <c:v>114.70098703395675</c:v>
                </c:pt>
                <c:pt idx="8">
                  <c:v>116.73346256586412</c:v>
                </c:pt>
                <c:pt idx="9">
                  <c:v>119.52274201784168</c:v>
                </c:pt>
                <c:pt idx="10">
                  <c:v>116.67580288938369</c:v>
                </c:pt>
                <c:pt idx="11">
                  <c:v>127.58818584087118</c:v>
                </c:pt>
                <c:pt idx="12">
                  <c:v>122.79273228009589</c:v>
                </c:pt>
                <c:pt idx="13">
                  <c:v>123.29905277461346</c:v>
                </c:pt>
                <c:pt idx="14">
                  <c:v>121.78241836469452</c:v>
                </c:pt>
                <c:pt idx="15">
                  <c:v>121.27602740940317</c:v>
                </c:pt>
                <c:pt idx="16">
                  <c:v>125.0845508337076</c:v>
                </c:pt>
                <c:pt idx="17">
                  <c:v>125.81924450188018</c:v>
                </c:pt>
                <c:pt idx="18">
                  <c:v>129.16723284409036</c:v>
                </c:pt>
                <c:pt idx="19">
                  <c:v>130.66732402942287</c:v>
                </c:pt>
                <c:pt idx="20">
                  <c:v>127.53143089454863</c:v>
                </c:pt>
                <c:pt idx="21">
                  <c:v>128.65708171718222</c:v>
                </c:pt>
                <c:pt idx="22">
                  <c:v>127.22283119118647</c:v>
                </c:pt>
                <c:pt idx="23">
                  <c:v>126.23335620313799</c:v>
                </c:pt>
                <c:pt idx="24">
                  <c:v>128.06202803375666</c:v>
                </c:pt>
                <c:pt idx="25">
                  <c:v>131.21311619244437</c:v>
                </c:pt>
                <c:pt idx="26">
                  <c:v>136.74188734680357</c:v>
                </c:pt>
                <c:pt idx="27">
                  <c:v>139.42248757718258</c:v>
                </c:pt>
                <c:pt idx="28">
                  <c:v>136.75434827314001</c:v>
                </c:pt>
                <c:pt idx="29">
                  <c:v>144.87498217701582</c:v>
                </c:pt>
                <c:pt idx="30">
                  <c:v>145.13878226586269</c:v>
                </c:pt>
                <c:pt idx="31">
                  <c:v>145.63472161512578</c:v>
                </c:pt>
                <c:pt idx="32">
                  <c:v>150.03767511728208</c:v>
                </c:pt>
                <c:pt idx="33">
                  <c:v>148.03432043463829</c:v>
                </c:pt>
                <c:pt idx="34">
                  <c:v>145.80474719017218</c:v>
                </c:pt>
                <c:pt idx="35">
                  <c:v>151.84535118238702</c:v>
                </c:pt>
                <c:pt idx="36">
                  <c:v>147.65785925819307</c:v>
                </c:pt>
                <c:pt idx="37">
                  <c:v>147.06120724587575</c:v>
                </c:pt>
                <c:pt idx="38">
                  <c:v>153.89271568930619</c:v>
                </c:pt>
                <c:pt idx="39">
                  <c:v>145.86129313109006</c:v>
                </c:pt>
                <c:pt idx="40">
                  <c:v>146.35661364632037</c:v>
                </c:pt>
                <c:pt idx="41">
                  <c:v>155.17440250114728</c:v>
                </c:pt>
                <c:pt idx="42">
                  <c:v>156.80736559440814</c:v>
                </c:pt>
                <c:pt idx="43">
                  <c:v>152.48142027852478</c:v>
                </c:pt>
                <c:pt idx="44">
                  <c:v>156.53158345230966</c:v>
                </c:pt>
                <c:pt idx="45">
                  <c:v>153.2251938736147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04-43BE-8D75-2A17504DFB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6409552"/>
        <c:axId val="118236472"/>
      </c:lineChart>
      <c:valAx>
        <c:axId val="118236472"/>
        <c:scaling>
          <c:orientation val="minMax"/>
          <c:max val="170"/>
          <c:min val="0"/>
        </c:scaling>
        <c:delete val="0"/>
        <c:axPos val="l"/>
        <c:majorGridlines>
          <c:spPr>
            <a:ln w="9528" cap="flat">
              <a:solidFill>
                <a:srgbClr val="D9D9D9"/>
              </a:solidFill>
              <a:prstDash val="solid"/>
              <a:round/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409552"/>
        <c:crosses val="autoZero"/>
        <c:crossBetween val="between"/>
      </c:valAx>
      <c:catAx>
        <c:axId val="1464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18236472"/>
        <c:crossesAt val="0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6935382565408605"/>
          <c:y val="0.66427023424579767"/>
        </c:manualLayout>
      </c:layout>
      <c:overlay val="0"/>
      <c:spPr>
        <a:solidFill>
          <a:srgbClr val="FFFFFF"/>
        </a:solidFill>
        <a:ln w="9528">
          <a:solidFill>
            <a:srgbClr val="FFFFFF"/>
          </a:solidFill>
          <a:prstDash val="solid"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1100" b="0" i="0" u="none" strike="noStrike" kern="1200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000" b="0" i="0" u="none" strike="noStrike" kern="1200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lIns="0" tIns="0" rIns="0" bIns="0"/>
          <a:lstStyle/>
          <a:p>
            <a:pPr marL="0" marR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4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GB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UK Total </a:t>
            </a: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Factor Productivity (1973=100)</a:t>
            </a:r>
          </a:p>
        </c:rich>
      </c:tx>
      <c:layout>
        <c:manualLayout>
          <c:xMode val="edge"/>
          <c:yMode val="edge"/>
          <c:x val="0.27314564754902498"/>
          <c:y val="4.3355299022478824E-2"/>
        </c:manualLayout>
      </c:layout>
      <c:overlay val="0"/>
      <c:spPr>
        <a:noFill/>
        <a:ln>
          <a:noFill/>
        </a:ln>
      </c:spPr>
    </c:title>
    <c:autoTitleDeleted val="0"/>
    <c:plotArea>
      <c:layout>
        <c:manualLayout>
          <c:xMode val="edge"/>
          <c:yMode val="edge"/>
          <c:x val="1.501194131695667E-2"/>
          <c:y val="7.7513061650992698E-2"/>
          <c:w val="0.96997611736608669"/>
          <c:h val="0.89949843260188089"/>
        </c:manualLayout>
      </c:layout>
      <c:lineChart>
        <c:grouping val="standard"/>
        <c:varyColors val="0"/>
        <c:ser>
          <c:idx val="0"/>
          <c:order val="0"/>
          <c:tx>
            <c:strRef>
              <c:f>'Chart_data_1973=100'!$A$4</c:f>
              <c:strCache>
                <c:ptCount val="1"/>
                <c:pt idx="0">
                  <c:v>All outputs</c:v>
                </c:pt>
              </c:strCache>
            </c:strRef>
          </c:tx>
          <c:spPr>
            <a:ln w="38103" cap="rnd">
              <a:solidFill>
                <a:schemeClr val="accent4">
                  <a:lumMod val="75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'Chart_data_1973=100'!$B$4:$AU$4</c:f>
              <c:numCache>
                <c:formatCode>0.0</c:formatCode>
                <c:ptCount val="46"/>
                <c:pt idx="0">
                  <c:v>100</c:v>
                </c:pt>
                <c:pt idx="1">
                  <c:v>103.10825660080656</c:v>
                </c:pt>
                <c:pt idx="2">
                  <c:v>99.132659274361359</c:v>
                </c:pt>
                <c:pt idx="3">
                  <c:v>96.532212358707511</c:v>
                </c:pt>
                <c:pt idx="4">
                  <c:v>102.98124312104244</c:v>
                </c:pt>
                <c:pt idx="5">
                  <c:v>107.59707476059836</c:v>
                </c:pt>
                <c:pt idx="6">
                  <c:v>110.11518304039716</c:v>
                </c:pt>
                <c:pt idx="7">
                  <c:v>113.13397829849956</c:v>
                </c:pt>
                <c:pt idx="8">
                  <c:v>113.09318256524024</c:v>
                </c:pt>
                <c:pt idx="9">
                  <c:v>120.22498419888052</c:v>
                </c:pt>
                <c:pt idx="10">
                  <c:v>118.90254657786321</c:v>
                </c:pt>
                <c:pt idx="11">
                  <c:v>128.55596818710421</c:v>
                </c:pt>
                <c:pt idx="12">
                  <c:v>124.51932196107715</c:v>
                </c:pt>
                <c:pt idx="13">
                  <c:v>125.66545740114053</c:v>
                </c:pt>
                <c:pt idx="14">
                  <c:v>123.88690829773958</c:v>
                </c:pt>
                <c:pt idx="15">
                  <c:v>123.93862786963152</c:v>
                </c:pt>
                <c:pt idx="16">
                  <c:v>125.82296856932216</c:v>
                </c:pt>
                <c:pt idx="17">
                  <c:v>125.25633527571304</c:v>
                </c:pt>
                <c:pt idx="18">
                  <c:v>127.73657033265648</c:v>
                </c:pt>
                <c:pt idx="19">
                  <c:v>128.12493680153358</c:v>
                </c:pt>
                <c:pt idx="20">
                  <c:v>124.95322596325893</c:v>
                </c:pt>
                <c:pt idx="21">
                  <c:v>127.16526511749507</c:v>
                </c:pt>
                <c:pt idx="22">
                  <c:v>127.34281890230983</c:v>
                </c:pt>
                <c:pt idx="23">
                  <c:v>126.14773640368033</c:v>
                </c:pt>
                <c:pt idx="24">
                  <c:v>126.53294403546546</c:v>
                </c:pt>
                <c:pt idx="25">
                  <c:v>126.32514949074991</c:v>
                </c:pt>
                <c:pt idx="26">
                  <c:v>128.11695642801934</c:v>
                </c:pt>
                <c:pt idx="27">
                  <c:v>123.9264289431316</c:v>
                </c:pt>
                <c:pt idx="28">
                  <c:v>119.32847478179769</c:v>
                </c:pt>
                <c:pt idx="29">
                  <c:v>123.62005869559287</c:v>
                </c:pt>
                <c:pt idx="30">
                  <c:v>122.39725155286953</c:v>
                </c:pt>
                <c:pt idx="31">
                  <c:v>123.36030553210844</c:v>
                </c:pt>
                <c:pt idx="32">
                  <c:v>124.8613090226371</c:v>
                </c:pt>
                <c:pt idx="33">
                  <c:v>121.04829987772064</c:v>
                </c:pt>
                <c:pt idx="34">
                  <c:v>120.04886347950938</c:v>
                </c:pt>
                <c:pt idx="35">
                  <c:v>125.39563459642149</c:v>
                </c:pt>
                <c:pt idx="36">
                  <c:v>122.54189141444975</c:v>
                </c:pt>
                <c:pt idx="37">
                  <c:v>124.15795301038884</c:v>
                </c:pt>
                <c:pt idx="38">
                  <c:v>129.73116183126064</c:v>
                </c:pt>
                <c:pt idx="39">
                  <c:v>123.04979751381117</c:v>
                </c:pt>
                <c:pt idx="40">
                  <c:v>125.29337131075468</c:v>
                </c:pt>
                <c:pt idx="41">
                  <c:v>134.12177044683429</c:v>
                </c:pt>
                <c:pt idx="42">
                  <c:v>137.0054278745894</c:v>
                </c:pt>
                <c:pt idx="43">
                  <c:v>133.50407028485554</c:v>
                </c:pt>
                <c:pt idx="44">
                  <c:v>137.98827279907709</c:v>
                </c:pt>
                <c:pt idx="45">
                  <c:v>135.50973109486003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6FE-411C-8BB0-AF047B88AD89}"/>
            </c:ext>
          </c:extLst>
        </c:ser>
        <c:ser>
          <c:idx val="1"/>
          <c:order val="1"/>
          <c:tx>
            <c:strRef>
              <c:f>'Chart_data_1973=100'!$A$5</c:f>
              <c:strCache>
                <c:ptCount val="1"/>
                <c:pt idx="0">
                  <c:v>All Inputs</c:v>
                </c:pt>
              </c:strCache>
            </c:strRef>
          </c:tx>
          <c:spPr>
            <a:ln w="38100" cap="rnd">
              <a:solidFill>
                <a:schemeClr val="accent2">
                  <a:lumMod val="75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'Chart_data_1973=100'!$B$5:$AU$5</c:f>
              <c:numCache>
                <c:formatCode>0.0</c:formatCode>
                <c:ptCount val="46"/>
                <c:pt idx="0">
                  <c:v>100</c:v>
                </c:pt>
                <c:pt idx="1">
                  <c:v>97.024461377836857</c:v>
                </c:pt>
                <c:pt idx="2">
                  <c:v>96.746530653401948</c:v>
                </c:pt>
                <c:pt idx="3">
                  <c:v>98.2718076008926</c:v>
                </c:pt>
                <c:pt idx="4">
                  <c:v>97.925770381572249</c:v>
                </c:pt>
                <c:pt idx="5">
                  <c:v>98.422311818525813</c:v>
                </c:pt>
                <c:pt idx="6">
                  <c:v>100.46010400798464</c:v>
                </c:pt>
                <c:pt idx="7">
                  <c:v>98.633831516207223</c:v>
                </c:pt>
                <c:pt idx="8">
                  <c:v>96.881545427841715</c:v>
                </c:pt>
                <c:pt idx="9">
                  <c:v>100.58753854637474</c:v>
                </c:pt>
                <c:pt idx="10">
                  <c:v>101.90848799265657</c:v>
                </c:pt>
                <c:pt idx="11">
                  <c:v>100.75852034407016</c:v>
                </c:pt>
                <c:pt idx="12">
                  <c:v>101.40610087333415</c:v>
                </c:pt>
                <c:pt idx="13">
                  <c:v>101.91923990758696</c:v>
                </c:pt>
                <c:pt idx="14">
                  <c:v>101.72807369183859</c:v>
                </c:pt>
                <c:pt idx="15">
                  <c:v>102.19548786112527</c:v>
                </c:pt>
                <c:pt idx="16">
                  <c:v>100.59033488204012</c:v>
                </c:pt>
                <c:pt idx="17">
                  <c:v>99.552604827349228</c:v>
                </c:pt>
                <c:pt idx="18">
                  <c:v>98.892395168702933</c:v>
                </c:pt>
                <c:pt idx="19">
                  <c:v>98.05430527733408</c:v>
                </c:pt>
                <c:pt idx="20">
                  <c:v>97.978376849373305</c:v>
                </c:pt>
                <c:pt idx="21">
                  <c:v>98.840470668403242</c:v>
                </c:pt>
                <c:pt idx="22">
                  <c:v>100.09431303328181</c:v>
                </c:pt>
                <c:pt idx="23">
                  <c:v>99.93217339534263</c:v>
                </c:pt>
                <c:pt idx="24">
                  <c:v>98.805981740435882</c:v>
                </c:pt>
                <c:pt idx="25">
                  <c:v>96.274788036795428</c:v>
                </c:pt>
                <c:pt idx="26">
                  <c:v>93.692546529718626</c:v>
                </c:pt>
                <c:pt idx="27">
                  <c:v>88.885538550248185</c:v>
                </c:pt>
                <c:pt idx="28">
                  <c:v>87.257536077362943</c:v>
                </c:pt>
                <c:pt idx="29">
                  <c:v>85.328782677293063</c:v>
                </c:pt>
                <c:pt idx="30">
                  <c:v>84.331182639154576</c:v>
                </c:pt>
                <c:pt idx="31">
                  <c:v>84.705284676629006</c:v>
                </c:pt>
                <c:pt idx="32">
                  <c:v>83.219970534090862</c:v>
                </c:pt>
                <c:pt idx="33">
                  <c:v>81.770429669494902</c:v>
                </c:pt>
                <c:pt idx="34">
                  <c:v>82.335359988608928</c:v>
                </c:pt>
                <c:pt idx="35">
                  <c:v>82.581148266965528</c:v>
                </c:pt>
                <c:pt idx="36">
                  <c:v>82.990429381868694</c:v>
                </c:pt>
                <c:pt idx="37">
                  <c:v>84.426039562429054</c:v>
                </c:pt>
                <c:pt idx="38">
                  <c:v>84.299741706537134</c:v>
                </c:pt>
                <c:pt idx="39">
                  <c:v>84.36082998607624</c:v>
                </c:pt>
                <c:pt idx="40">
                  <c:v>85.608274330214925</c:v>
                </c:pt>
                <c:pt idx="41">
                  <c:v>86.432922108942975</c:v>
                </c:pt>
                <c:pt idx="42">
                  <c:v>87.371806391392596</c:v>
                </c:pt>
                <c:pt idx="43">
                  <c:v>87.554319759741929</c:v>
                </c:pt>
                <c:pt idx="44">
                  <c:v>88.153629929334912</c:v>
                </c:pt>
                <c:pt idx="45">
                  <c:v>88.438283332591539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6FE-411C-8BB0-AF047B88AD89}"/>
            </c:ext>
          </c:extLst>
        </c:ser>
        <c:ser>
          <c:idx val="2"/>
          <c:order val="2"/>
          <c:tx>
            <c:strRef>
              <c:f>'Chart_data_1973=100'!$A$6</c:f>
              <c:strCache>
                <c:ptCount val="1"/>
                <c:pt idx="0">
                  <c:v>Total factor productivity</c:v>
                </c:pt>
              </c:strCache>
            </c:strRef>
          </c:tx>
          <c:spPr>
            <a:ln w="38100" cap="rnd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'Chart_data_1973=100'!$B$6:$AU$6</c:f>
              <c:numCache>
                <c:formatCode>0.0</c:formatCode>
                <c:ptCount val="46"/>
                <c:pt idx="0">
                  <c:v>100</c:v>
                </c:pt>
                <c:pt idx="1">
                  <c:v>106.27037258086693</c:v>
                </c:pt>
                <c:pt idx="2">
                  <c:v>102.4663712536709</c:v>
                </c:pt>
                <c:pt idx="3">
                  <c:v>98.229812512200837</c:v>
                </c:pt>
                <c:pt idx="4">
                  <c:v>105.16255600519796</c:v>
                </c:pt>
                <c:pt idx="5">
                  <c:v>109.32183238998623</c:v>
                </c:pt>
                <c:pt idx="6">
                  <c:v>109.61085908456272</c:v>
                </c:pt>
                <c:pt idx="7">
                  <c:v>114.70098703395675</c:v>
                </c:pt>
                <c:pt idx="8">
                  <c:v>116.73346256586412</c:v>
                </c:pt>
                <c:pt idx="9">
                  <c:v>119.52274201784168</c:v>
                </c:pt>
                <c:pt idx="10">
                  <c:v>116.67580288938369</c:v>
                </c:pt>
                <c:pt idx="11">
                  <c:v>127.58818584087118</c:v>
                </c:pt>
                <c:pt idx="12">
                  <c:v>122.79273228009589</c:v>
                </c:pt>
                <c:pt idx="13">
                  <c:v>123.29905277461346</c:v>
                </c:pt>
                <c:pt idx="14">
                  <c:v>121.78241836469452</c:v>
                </c:pt>
                <c:pt idx="15">
                  <c:v>121.27602740940317</c:v>
                </c:pt>
                <c:pt idx="16">
                  <c:v>125.0845508337076</c:v>
                </c:pt>
                <c:pt idx="17">
                  <c:v>125.81924450188018</c:v>
                </c:pt>
                <c:pt idx="18">
                  <c:v>129.16723284409036</c:v>
                </c:pt>
                <c:pt idx="19">
                  <c:v>130.66732402942287</c:v>
                </c:pt>
                <c:pt idx="20">
                  <c:v>127.53143089454863</c:v>
                </c:pt>
                <c:pt idx="21">
                  <c:v>128.65708171718222</c:v>
                </c:pt>
                <c:pt idx="22">
                  <c:v>127.22283119118647</c:v>
                </c:pt>
                <c:pt idx="23">
                  <c:v>126.23335620313799</c:v>
                </c:pt>
                <c:pt idx="24">
                  <c:v>128.06202803375666</c:v>
                </c:pt>
                <c:pt idx="25">
                  <c:v>131.21311619244437</c:v>
                </c:pt>
                <c:pt idx="26">
                  <c:v>136.74188734680357</c:v>
                </c:pt>
                <c:pt idx="27">
                  <c:v>139.42248757718258</c:v>
                </c:pt>
                <c:pt idx="28">
                  <c:v>136.75434827314001</c:v>
                </c:pt>
                <c:pt idx="29">
                  <c:v>144.87498217701582</c:v>
                </c:pt>
                <c:pt idx="30">
                  <c:v>145.13878226586269</c:v>
                </c:pt>
                <c:pt idx="31">
                  <c:v>145.63472161512578</c:v>
                </c:pt>
                <c:pt idx="32">
                  <c:v>150.03767511728208</c:v>
                </c:pt>
                <c:pt idx="33">
                  <c:v>148.03432043463829</c:v>
                </c:pt>
                <c:pt idx="34">
                  <c:v>145.80474719017218</c:v>
                </c:pt>
                <c:pt idx="35">
                  <c:v>151.84535118238702</c:v>
                </c:pt>
                <c:pt idx="36">
                  <c:v>147.65785925819307</c:v>
                </c:pt>
                <c:pt idx="37">
                  <c:v>147.06120724587575</c:v>
                </c:pt>
                <c:pt idx="38">
                  <c:v>153.89271568930619</c:v>
                </c:pt>
                <c:pt idx="39">
                  <c:v>145.86129313109006</c:v>
                </c:pt>
                <c:pt idx="40">
                  <c:v>146.35661364632037</c:v>
                </c:pt>
                <c:pt idx="41">
                  <c:v>155.17440250114728</c:v>
                </c:pt>
                <c:pt idx="42">
                  <c:v>156.80736559440814</c:v>
                </c:pt>
                <c:pt idx="43">
                  <c:v>152.48142027852478</c:v>
                </c:pt>
                <c:pt idx="44">
                  <c:v>156.53158345230966</c:v>
                </c:pt>
                <c:pt idx="45">
                  <c:v>153.2251938736147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6FE-411C-8BB0-AF047B88A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8966696"/>
        <c:axId val="292516936"/>
      </c:lineChart>
      <c:valAx>
        <c:axId val="292516936"/>
        <c:scaling>
          <c:orientation val="minMax"/>
          <c:max val="170"/>
          <c:min val="0"/>
        </c:scaling>
        <c:delete val="0"/>
        <c:axPos val="l"/>
        <c:majorGridlines>
          <c:spPr>
            <a:ln w="9528" cap="flat">
              <a:solidFill>
                <a:srgbClr val="D9D9D9"/>
              </a:solidFill>
              <a:prstDash val="solid"/>
              <a:round/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18966696"/>
        <c:crosses val="autoZero"/>
        <c:crossBetween val="between"/>
      </c:valAx>
      <c:catAx>
        <c:axId val="118966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92516936"/>
        <c:crossesAt val="0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6935382565408605"/>
          <c:y val="0.66427023424579767"/>
        </c:manualLayout>
      </c:layout>
      <c:overlay val="0"/>
      <c:spPr>
        <a:solidFill>
          <a:srgbClr val="FFFFFF"/>
        </a:solidFill>
        <a:ln w="9528">
          <a:solidFill>
            <a:srgbClr val="FFFFFF"/>
          </a:solidFill>
          <a:prstDash val="solid"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1100" b="0" i="0" u="none" strike="noStrike" kern="1200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000" b="0" i="0" u="none" strike="noStrike" kern="1200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lIns="0" tIns="0" rIns="0" bIns="0"/>
          <a:lstStyle/>
          <a:p>
            <a:pPr marL="0" marR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4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GB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UK Total </a:t>
            </a: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Factor Productivity (1973=100)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>
        <c:manualLayout>
          <c:xMode val="edge"/>
          <c:yMode val="edge"/>
          <c:x val="1.501194131695667E-2"/>
          <c:y val="7.7513061650992698E-2"/>
          <c:w val="0.96997611736608669"/>
          <c:h val="0.89949843260188089"/>
        </c:manualLayout>
      </c:layout>
      <c:lineChart>
        <c:grouping val="standard"/>
        <c:varyColors val="0"/>
        <c:ser>
          <c:idx val="2"/>
          <c:order val="0"/>
          <c:tx>
            <c:strRef>
              <c:f>'Chart_data_1973=100'!$A$6</c:f>
              <c:strCache>
                <c:ptCount val="1"/>
                <c:pt idx="0">
                  <c:v>Total factor productivity</c:v>
                </c:pt>
              </c:strCache>
            </c:strRef>
          </c:tx>
          <c:spPr>
            <a:ln w="34920" cap="rnd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</a:ln>
          </c:spPr>
          <c:marker>
            <c:symbol val="none"/>
          </c:marker>
          <c:trendline>
            <c:trendlineType val="linear"/>
            <c:dispRSqr val="0"/>
            <c:dispEq val="1"/>
            <c:trendlineLbl>
              <c:layout/>
              <c:numFmt formatCode="General" sourceLinked="0"/>
            </c:trendlineLbl>
          </c:trendline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'Chart_data_1973=100'!$B$6:$AU$6</c:f>
              <c:numCache>
                <c:formatCode>0.0</c:formatCode>
                <c:ptCount val="46"/>
                <c:pt idx="0">
                  <c:v>100</c:v>
                </c:pt>
                <c:pt idx="1">
                  <c:v>106.27037258086693</c:v>
                </c:pt>
                <c:pt idx="2">
                  <c:v>102.4663712536709</c:v>
                </c:pt>
                <c:pt idx="3">
                  <c:v>98.229812512200837</c:v>
                </c:pt>
                <c:pt idx="4">
                  <c:v>105.16255600519796</c:v>
                </c:pt>
                <c:pt idx="5">
                  <c:v>109.32183238998623</c:v>
                </c:pt>
                <c:pt idx="6">
                  <c:v>109.61085908456272</c:v>
                </c:pt>
                <c:pt idx="7">
                  <c:v>114.70098703395675</c:v>
                </c:pt>
                <c:pt idx="8">
                  <c:v>116.73346256586412</c:v>
                </c:pt>
                <c:pt idx="9">
                  <c:v>119.52274201784168</c:v>
                </c:pt>
                <c:pt idx="10">
                  <c:v>116.67580288938369</c:v>
                </c:pt>
                <c:pt idx="11">
                  <c:v>127.58818584087118</c:v>
                </c:pt>
                <c:pt idx="12">
                  <c:v>122.79273228009589</c:v>
                </c:pt>
                <c:pt idx="13">
                  <c:v>123.29905277461346</c:v>
                </c:pt>
                <c:pt idx="14">
                  <c:v>121.78241836469452</c:v>
                </c:pt>
                <c:pt idx="15">
                  <c:v>121.27602740940317</c:v>
                </c:pt>
                <c:pt idx="16">
                  <c:v>125.0845508337076</c:v>
                </c:pt>
                <c:pt idx="17">
                  <c:v>125.81924450188018</c:v>
                </c:pt>
                <c:pt idx="18">
                  <c:v>129.16723284409036</c:v>
                </c:pt>
                <c:pt idx="19">
                  <c:v>130.66732402942287</c:v>
                </c:pt>
                <c:pt idx="20">
                  <c:v>127.53143089454863</c:v>
                </c:pt>
                <c:pt idx="21">
                  <c:v>128.65708171718222</c:v>
                </c:pt>
                <c:pt idx="22">
                  <c:v>127.22283119118647</c:v>
                </c:pt>
                <c:pt idx="23">
                  <c:v>126.23335620313799</c:v>
                </c:pt>
                <c:pt idx="24">
                  <c:v>128.06202803375666</c:v>
                </c:pt>
                <c:pt idx="25">
                  <c:v>131.21311619244437</c:v>
                </c:pt>
                <c:pt idx="26">
                  <c:v>136.74188734680357</c:v>
                </c:pt>
                <c:pt idx="27">
                  <c:v>139.42248757718258</c:v>
                </c:pt>
                <c:pt idx="28">
                  <c:v>136.75434827314001</c:v>
                </c:pt>
                <c:pt idx="29">
                  <c:v>144.87498217701582</c:v>
                </c:pt>
                <c:pt idx="30">
                  <c:v>145.13878226586269</c:v>
                </c:pt>
                <c:pt idx="31">
                  <c:v>145.63472161512578</c:v>
                </c:pt>
                <c:pt idx="32">
                  <c:v>150.03767511728208</c:v>
                </c:pt>
                <c:pt idx="33">
                  <c:v>148.03432043463829</c:v>
                </c:pt>
                <c:pt idx="34">
                  <c:v>145.80474719017218</c:v>
                </c:pt>
                <c:pt idx="35">
                  <c:v>151.84535118238702</c:v>
                </c:pt>
                <c:pt idx="36">
                  <c:v>147.65785925819307</c:v>
                </c:pt>
                <c:pt idx="37">
                  <c:v>147.06120724587575</c:v>
                </c:pt>
                <c:pt idx="38">
                  <c:v>153.89271568930619</c:v>
                </c:pt>
                <c:pt idx="39">
                  <c:v>145.86129313109006</c:v>
                </c:pt>
                <c:pt idx="40">
                  <c:v>146.35661364632037</c:v>
                </c:pt>
                <c:pt idx="41">
                  <c:v>155.17440250114728</c:v>
                </c:pt>
                <c:pt idx="42">
                  <c:v>156.80736559440814</c:v>
                </c:pt>
                <c:pt idx="43">
                  <c:v>152.48142027852478</c:v>
                </c:pt>
                <c:pt idx="44">
                  <c:v>156.53158345230966</c:v>
                </c:pt>
                <c:pt idx="45">
                  <c:v>153.2251938736147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B1-42A2-8194-3AD34C7914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8559448"/>
        <c:axId val="292911128"/>
      </c:lineChart>
      <c:valAx>
        <c:axId val="292911128"/>
        <c:scaling>
          <c:orientation val="minMax"/>
          <c:max val="170"/>
          <c:min val="80"/>
        </c:scaling>
        <c:delete val="0"/>
        <c:axPos val="l"/>
        <c:majorGridlines>
          <c:spPr>
            <a:ln w="9528" cap="flat">
              <a:solidFill>
                <a:srgbClr val="D9D9D9"/>
              </a:solidFill>
              <a:prstDash val="solid"/>
              <a:round/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8559448"/>
        <c:crosses val="autoZero"/>
        <c:crossBetween val="between"/>
      </c:valAx>
      <c:catAx>
        <c:axId val="148559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92911128"/>
        <c:crossesAt val="0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000" b="0" i="0" u="none" strike="noStrike" kern="1200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1.501194131695667E-2"/>
          <c:y val="7.7513061650992698E-2"/>
          <c:w val="0.96997611736608669"/>
          <c:h val="0.89949843260188089"/>
        </c:manualLayout>
      </c:layout>
      <c:lineChart>
        <c:grouping val="standard"/>
        <c:varyColors val="0"/>
        <c:ser>
          <c:idx val="0"/>
          <c:order val="0"/>
          <c:tx>
            <c:strRef>
              <c:f>'Chart_data_1973=100'!$A$4</c:f>
              <c:strCache>
                <c:ptCount val="1"/>
                <c:pt idx="0">
                  <c:v>All outputs</c:v>
                </c:pt>
              </c:strCache>
            </c:strRef>
          </c:tx>
          <c:spPr>
            <a:ln w="38103" cap="rnd">
              <a:solidFill>
                <a:srgbClr val="953735"/>
              </a:solidFill>
              <a:prstDash val="solid"/>
              <a:round/>
            </a:ln>
          </c:spPr>
          <c:marker>
            <c:symbol val="none"/>
          </c:marker>
          <c:trendline>
            <c:trendlineType val="linear"/>
            <c:dispRSqr val="1"/>
            <c:dispEq val="1"/>
            <c:trendlineLbl>
              <c:layout>
                <c:manualLayout>
                  <c:x val="-0.11683513560187686"/>
                  <c:y val="-7.4105130199248748E-3"/>
                </c:manualLayout>
              </c:layout>
              <c:numFmt formatCode="General" sourceLinked="0"/>
            </c:trendlineLbl>
          </c:trendline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'Chart_data_1973=100'!$B$4:$AU$4</c:f>
              <c:numCache>
                <c:formatCode>0.0</c:formatCode>
                <c:ptCount val="46"/>
                <c:pt idx="0">
                  <c:v>100</c:v>
                </c:pt>
                <c:pt idx="1">
                  <c:v>103.10825660080656</c:v>
                </c:pt>
                <c:pt idx="2">
                  <c:v>99.132659274361359</c:v>
                </c:pt>
                <c:pt idx="3">
                  <c:v>96.532212358707511</c:v>
                </c:pt>
                <c:pt idx="4">
                  <c:v>102.98124312104244</c:v>
                </c:pt>
                <c:pt idx="5">
                  <c:v>107.59707476059836</c:v>
                </c:pt>
                <c:pt idx="6">
                  <c:v>110.11518304039716</c:v>
                </c:pt>
                <c:pt idx="7">
                  <c:v>113.13397829849956</c:v>
                </c:pt>
                <c:pt idx="8">
                  <c:v>113.09318256524024</c:v>
                </c:pt>
                <c:pt idx="9">
                  <c:v>120.22498419888052</c:v>
                </c:pt>
                <c:pt idx="10">
                  <c:v>118.90254657786321</c:v>
                </c:pt>
                <c:pt idx="11">
                  <c:v>128.55596818710421</c:v>
                </c:pt>
                <c:pt idx="12">
                  <c:v>124.51932196107715</c:v>
                </c:pt>
                <c:pt idx="13">
                  <c:v>125.66545740114053</c:v>
                </c:pt>
                <c:pt idx="14">
                  <c:v>123.88690829773958</c:v>
                </c:pt>
                <c:pt idx="15">
                  <c:v>123.93862786963152</c:v>
                </c:pt>
                <c:pt idx="16">
                  <c:v>125.82296856932216</c:v>
                </c:pt>
                <c:pt idx="17">
                  <c:v>125.25633527571304</c:v>
                </c:pt>
                <c:pt idx="18">
                  <c:v>127.73657033265648</c:v>
                </c:pt>
                <c:pt idx="19">
                  <c:v>128.12493680153358</c:v>
                </c:pt>
                <c:pt idx="20">
                  <c:v>124.95322596325893</c:v>
                </c:pt>
                <c:pt idx="21">
                  <c:v>127.16526511749507</c:v>
                </c:pt>
                <c:pt idx="22">
                  <c:v>127.34281890230983</c:v>
                </c:pt>
                <c:pt idx="23">
                  <c:v>126.14773640368033</c:v>
                </c:pt>
                <c:pt idx="24">
                  <c:v>126.53294403546546</c:v>
                </c:pt>
                <c:pt idx="25">
                  <c:v>126.32514949074991</c:v>
                </c:pt>
                <c:pt idx="26">
                  <c:v>128.11695642801934</c:v>
                </c:pt>
                <c:pt idx="27">
                  <c:v>123.9264289431316</c:v>
                </c:pt>
                <c:pt idx="28">
                  <c:v>119.32847478179769</c:v>
                </c:pt>
                <c:pt idx="29">
                  <c:v>123.62005869559287</c:v>
                </c:pt>
                <c:pt idx="30">
                  <c:v>122.39725155286953</c:v>
                </c:pt>
                <c:pt idx="31">
                  <c:v>123.36030553210844</c:v>
                </c:pt>
                <c:pt idx="32">
                  <c:v>124.8613090226371</c:v>
                </c:pt>
                <c:pt idx="33">
                  <c:v>121.04829987772064</c:v>
                </c:pt>
                <c:pt idx="34">
                  <c:v>120.04886347950938</c:v>
                </c:pt>
                <c:pt idx="35">
                  <c:v>125.39563459642149</c:v>
                </c:pt>
                <c:pt idx="36">
                  <c:v>122.54189141444975</c:v>
                </c:pt>
                <c:pt idx="37">
                  <c:v>124.15795301038884</c:v>
                </c:pt>
                <c:pt idx="38">
                  <c:v>129.73116183126064</c:v>
                </c:pt>
                <c:pt idx="39">
                  <c:v>123.04979751381117</c:v>
                </c:pt>
                <c:pt idx="40">
                  <c:v>125.29337131075468</c:v>
                </c:pt>
                <c:pt idx="41">
                  <c:v>134.12177044683429</c:v>
                </c:pt>
                <c:pt idx="42">
                  <c:v>137.0054278745894</c:v>
                </c:pt>
                <c:pt idx="43">
                  <c:v>133.50407028485554</c:v>
                </c:pt>
                <c:pt idx="44">
                  <c:v>137.98827279907709</c:v>
                </c:pt>
                <c:pt idx="45">
                  <c:v>135.50973109486003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CDE-4E1F-BBB1-95597C5F4345}"/>
            </c:ext>
          </c:extLst>
        </c:ser>
        <c:ser>
          <c:idx val="1"/>
          <c:order val="1"/>
          <c:tx>
            <c:strRef>
              <c:f>'Chart_data_1973=100'!$A$5</c:f>
              <c:strCache>
                <c:ptCount val="1"/>
                <c:pt idx="0">
                  <c:v>All Inputs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</c:spPr>
          <c:marker>
            <c:symbol val="none"/>
          </c:marker>
          <c:trendline>
            <c:trendlineType val="linear"/>
            <c:dispRSqr val="1"/>
            <c:dispEq val="1"/>
            <c:trendlineLbl>
              <c:layout>
                <c:manualLayout>
                  <c:x val="-0.40294915557319244"/>
                  <c:y val="-4.7037298999008929E-2"/>
                </c:manualLayout>
              </c:layout>
              <c:numFmt formatCode="General" sourceLinked="0"/>
            </c:trendlineLbl>
          </c:trendline>
          <c:cat>
            <c:numRef>
              <c:f>'Chart_data_1973=100'!$B$3:$AU$3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'Chart_data_1973=100'!$B$5:$AU$5</c:f>
              <c:numCache>
                <c:formatCode>0.0</c:formatCode>
                <c:ptCount val="46"/>
                <c:pt idx="0">
                  <c:v>100</c:v>
                </c:pt>
                <c:pt idx="1">
                  <c:v>97.024461377836857</c:v>
                </c:pt>
                <c:pt idx="2">
                  <c:v>96.746530653401948</c:v>
                </c:pt>
                <c:pt idx="3">
                  <c:v>98.2718076008926</c:v>
                </c:pt>
                <c:pt idx="4">
                  <c:v>97.925770381572249</c:v>
                </c:pt>
                <c:pt idx="5">
                  <c:v>98.422311818525813</c:v>
                </c:pt>
                <c:pt idx="6">
                  <c:v>100.46010400798464</c:v>
                </c:pt>
                <c:pt idx="7">
                  <c:v>98.633831516207223</c:v>
                </c:pt>
                <c:pt idx="8">
                  <c:v>96.881545427841715</c:v>
                </c:pt>
                <c:pt idx="9">
                  <c:v>100.58753854637474</c:v>
                </c:pt>
                <c:pt idx="10">
                  <c:v>101.90848799265657</c:v>
                </c:pt>
                <c:pt idx="11">
                  <c:v>100.75852034407016</c:v>
                </c:pt>
                <c:pt idx="12">
                  <c:v>101.40610087333415</c:v>
                </c:pt>
                <c:pt idx="13">
                  <c:v>101.91923990758696</c:v>
                </c:pt>
                <c:pt idx="14">
                  <c:v>101.72807369183859</c:v>
                </c:pt>
                <c:pt idx="15">
                  <c:v>102.19548786112527</c:v>
                </c:pt>
                <c:pt idx="16">
                  <c:v>100.59033488204012</c:v>
                </c:pt>
                <c:pt idx="17">
                  <c:v>99.552604827349228</c:v>
                </c:pt>
                <c:pt idx="18">
                  <c:v>98.892395168702933</c:v>
                </c:pt>
                <c:pt idx="19">
                  <c:v>98.05430527733408</c:v>
                </c:pt>
                <c:pt idx="20">
                  <c:v>97.978376849373305</c:v>
                </c:pt>
                <c:pt idx="21">
                  <c:v>98.840470668403242</c:v>
                </c:pt>
                <c:pt idx="22">
                  <c:v>100.09431303328181</c:v>
                </c:pt>
                <c:pt idx="23">
                  <c:v>99.93217339534263</c:v>
                </c:pt>
                <c:pt idx="24">
                  <c:v>98.805981740435882</c:v>
                </c:pt>
                <c:pt idx="25">
                  <c:v>96.274788036795428</c:v>
                </c:pt>
                <c:pt idx="26">
                  <c:v>93.692546529718626</c:v>
                </c:pt>
                <c:pt idx="27">
                  <c:v>88.885538550248185</c:v>
                </c:pt>
                <c:pt idx="28">
                  <c:v>87.257536077362943</c:v>
                </c:pt>
                <c:pt idx="29">
                  <c:v>85.328782677293063</c:v>
                </c:pt>
                <c:pt idx="30">
                  <c:v>84.331182639154576</c:v>
                </c:pt>
                <c:pt idx="31">
                  <c:v>84.705284676629006</c:v>
                </c:pt>
                <c:pt idx="32">
                  <c:v>83.219970534090862</c:v>
                </c:pt>
                <c:pt idx="33">
                  <c:v>81.770429669494902</c:v>
                </c:pt>
                <c:pt idx="34">
                  <c:v>82.335359988608928</c:v>
                </c:pt>
                <c:pt idx="35">
                  <c:v>82.581148266965528</c:v>
                </c:pt>
                <c:pt idx="36">
                  <c:v>82.990429381868694</c:v>
                </c:pt>
                <c:pt idx="37">
                  <c:v>84.426039562429054</c:v>
                </c:pt>
                <c:pt idx="38">
                  <c:v>84.299741706537134</c:v>
                </c:pt>
                <c:pt idx="39">
                  <c:v>84.36082998607624</c:v>
                </c:pt>
                <c:pt idx="40">
                  <c:v>85.608274330214925</c:v>
                </c:pt>
                <c:pt idx="41">
                  <c:v>86.432922108942975</c:v>
                </c:pt>
                <c:pt idx="42">
                  <c:v>87.371806391392596</c:v>
                </c:pt>
                <c:pt idx="43">
                  <c:v>87.554319759741929</c:v>
                </c:pt>
                <c:pt idx="44">
                  <c:v>88.153629929334912</c:v>
                </c:pt>
                <c:pt idx="45">
                  <c:v>88.438283332591539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CDE-4E1F-BBB1-95597C5F43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8118504"/>
        <c:axId val="146654760"/>
      </c:lineChart>
      <c:valAx>
        <c:axId val="146654760"/>
        <c:scaling>
          <c:orientation val="minMax"/>
          <c:max val="140"/>
          <c:min val="80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18118504"/>
        <c:crosses val="autoZero"/>
        <c:crossBetween val="between"/>
      </c:valAx>
      <c:catAx>
        <c:axId val="118118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654760"/>
        <c:crossesAt val="0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5674021656709123"/>
          <c:y val="0.45562280036399683"/>
          <c:w val="0.19829849002753738"/>
          <c:h val="0.27103799559621389"/>
        </c:manualLayout>
      </c:layout>
      <c:overlay val="0"/>
      <c:spPr>
        <a:solidFill>
          <a:srgbClr val="FFFFFF"/>
        </a:solidFill>
        <a:ln w="9528">
          <a:solidFill>
            <a:srgbClr val="FFFFFF"/>
          </a:solidFill>
          <a:prstDash val="solid"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1100" b="0" i="0" u="none" strike="noStrike" kern="1200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000" b="0" i="0" u="none" strike="noStrike" kern="1200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1.501194131695667E-2"/>
          <c:y val="7.7513061650992698E-2"/>
          <c:w val="0.96997611736608669"/>
          <c:h val="0.89949843260188089"/>
        </c:manualLayout>
      </c:layout>
      <c:lineChart>
        <c:grouping val="standard"/>
        <c:varyColors val="0"/>
        <c:ser>
          <c:idx val="0"/>
          <c:order val="0"/>
          <c:tx>
            <c:strRef>
              <c:f>'Chart_data_1973=100'!$A$9</c:f>
              <c:strCache>
                <c:ptCount val="1"/>
                <c:pt idx="0">
                  <c:v>Productivity by 
intermediate consumption</c:v>
                </c:pt>
              </c:strCache>
            </c:strRef>
          </c:tx>
          <c:spPr>
            <a:ln w="38100" cap="rnd">
              <a:solidFill>
                <a:schemeClr val="accent3">
                  <a:lumMod val="75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'Chart_data_1973=100'!$B$8:$AU$8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'Chart_data_1973=100'!$B$9:$AU$9</c:f>
              <c:numCache>
                <c:formatCode>0.0</c:formatCode>
                <c:ptCount val="46"/>
                <c:pt idx="0">
                  <c:v>100</c:v>
                </c:pt>
                <c:pt idx="1">
                  <c:v>107.87752335304666</c:v>
                </c:pt>
                <c:pt idx="2">
                  <c:v>103.64562044283157</c:v>
                </c:pt>
                <c:pt idx="3">
                  <c:v>97.716844280869765</c:v>
                </c:pt>
                <c:pt idx="4">
                  <c:v>104.27067856339347</c:v>
                </c:pt>
                <c:pt idx="5">
                  <c:v>107.74541268540796</c:v>
                </c:pt>
                <c:pt idx="6">
                  <c:v>105.91303863737913</c:v>
                </c:pt>
                <c:pt idx="7">
                  <c:v>111.07555131681679</c:v>
                </c:pt>
                <c:pt idx="8">
                  <c:v>113.44367490692623</c:v>
                </c:pt>
                <c:pt idx="9">
                  <c:v>112.5613639537294</c:v>
                </c:pt>
                <c:pt idx="10">
                  <c:v>108.62406014722291</c:v>
                </c:pt>
                <c:pt idx="11">
                  <c:v>119.46734919692624</c:v>
                </c:pt>
                <c:pt idx="12">
                  <c:v>114.057850844226</c:v>
                </c:pt>
                <c:pt idx="13">
                  <c:v>113.2169119814818</c:v>
                </c:pt>
                <c:pt idx="14">
                  <c:v>111.02312813228536</c:v>
                </c:pt>
                <c:pt idx="15">
                  <c:v>108.79449353452063</c:v>
                </c:pt>
                <c:pt idx="16">
                  <c:v>112.33261819127362</c:v>
                </c:pt>
                <c:pt idx="17">
                  <c:v>112.51666271772893</c:v>
                </c:pt>
                <c:pt idx="18">
                  <c:v>114.85677192968834</c:v>
                </c:pt>
                <c:pt idx="19">
                  <c:v>115.77653624890969</c:v>
                </c:pt>
                <c:pt idx="20">
                  <c:v>111.90670817564656</c:v>
                </c:pt>
                <c:pt idx="21">
                  <c:v>110.88836472055203</c:v>
                </c:pt>
                <c:pt idx="22">
                  <c:v>107.25863357035917</c:v>
                </c:pt>
                <c:pt idx="23">
                  <c:v>105.86136613306006</c:v>
                </c:pt>
                <c:pt idx="24">
                  <c:v>107.49025231230593</c:v>
                </c:pt>
                <c:pt idx="25">
                  <c:v>111.03186952438568</c:v>
                </c:pt>
                <c:pt idx="26">
                  <c:v>115.70983121705505</c:v>
                </c:pt>
                <c:pt idx="27">
                  <c:v>120.47941707512588</c:v>
                </c:pt>
                <c:pt idx="28">
                  <c:v>117.79179375706781</c:v>
                </c:pt>
                <c:pt idx="29">
                  <c:v>124.89427205730293</c:v>
                </c:pt>
                <c:pt idx="30">
                  <c:v>123.68358574671842</c:v>
                </c:pt>
                <c:pt idx="31">
                  <c:v>121.90460988779448</c:v>
                </c:pt>
                <c:pt idx="32">
                  <c:v>126.78004056411989</c:v>
                </c:pt>
                <c:pt idx="33">
                  <c:v>126.30974020539554</c:v>
                </c:pt>
                <c:pt idx="34">
                  <c:v>122.6455463992482</c:v>
                </c:pt>
                <c:pt idx="35">
                  <c:v>127.17841348827889</c:v>
                </c:pt>
                <c:pt idx="36">
                  <c:v>122.39248699722718</c:v>
                </c:pt>
                <c:pt idx="37">
                  <c:v>119.45269515541803</c:v>
                </c:pt>
                <c:pt idx="38">
                  <c:v>126.67723014719625</c:v>
                </c:pt>
                <c:pt idx="39">
                  <c:v>120.42865696040852</c:v>
                </c:pt>
                <c:pt idx="40">
                  <c:v>119.36184537032297</c:v>
                </c:pt>
                <c:pt idx="41">
                  <c:v>125.92294880446158</c:v>
                </c:pt>
                <c:pt idx="42">
                  <c:v>126.45706771916446</c:v>
                </c:pt>
                <c:pt idx="43">
                  <c:v>122.56609125169061</c:v>
                </c:pt>
                <c:pt idx="44">
                  <c:v>126.21226587717555</c:v>
                </c:pt>
                <c:pt idx="45">
                  <c:v>124.04734308037244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0D-42D4-B5FD-968607F8D5F8}"/>
            </c:ext>
          </c:extLst>
        </c:ser>
        <c:ser>
          <c:idx val="1"/>
          <c:order val="1"/>
          <c:tx>
            <c:strRef>
              <c:f>'Chart_data_1973=100'!$A$10</c:f>
              <c:strCache>
                <c:ptCount val="1"/>
                <c:pt idx="0">
                  <c:v>Productivity by capital consumption</c:v>
                </c:pt>
              </c:strCache>
            </c:strRef>
          </c:tx>
          <c:spPr>
            <a:ln w="38100" cap="rnd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'Chart_data_1973=100'!$B$8:$AU$8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'Chart_data_1973=100'!$B$10:$AU$10</c:f>
              <c:numCache>
                <c:formatCode>0.0</c:formatCode>
                <c:ptCount val="46"/>
                <c:pt idx="0">
                  <c:v>100</c:v>
                </c:pt>
                <c:pt idx="1">
                  <c:v>100.4362721279301</c:v>
                </c:pt>
                <c:pt idx="2">
                  <c:v>95.213292244918165</c:v>
                </c:pt>
                <c:pt idx="3">
                  <c:v>91.518622524876733</c:v>
                </c:pt>
                <c:pt idx="4">
                  <c:v>96.23250580642123</c:v>
                </c:pt>
                <c:pt idx="5">
                  <c:v>99.003838384259709</c:v>
                </c:pt>
                <c:pt idx="6">
                  <c:v>99.954276484742778</c:v>
                </c:pt>
                <c:pt idx="7">
                  <c:v>102.08465455845209</c:v>
                </c:pt>
                <c:pt idx="8">
                  <c:v>101.68351567476121</c:v>
                </c:pt>
                <c:pt idx="9">
                  <c:v>107.27628386206175</c:v>
                </c:pt>
                <c:pt idx="10">
                  <c:v>104.58007319705398</c:v>
                </c:pt>
                <c:pt idx="11">
                  <c:v>110.94185686134115</c:v>
                </c:pt>
                <c:pt idx="12">
                  <c:v>105.65511996832558</c:v>
                </c:pt>
                <c:pt idx="13">
                  <c:v>105.94021870625343</c:v>
                </c:pt>
                <c:pt idx="14">
                  <c:v>104.1871942231339</c:v>
                </c:pt>
                <c:pt idx="15">
                  <c:v>104.26510883807363</c:v>
                </c:pt>
                <c:pt idx="16">
                  <c:v>105.72318796641591</c:v>
                </c:pt>
                <c:pt idx="17">
                  <c:v>105.56051382285946</c:v>
                </c:pt>
                <c:pt idx="18">
                  <c:v>108.17044724997848</c:v>
                </c:pt>
                <c:pt idx="19">
                  <c:v>109.2327766099328</c:v>
                </c:pt>
                <c:pt idx="20">
                  <c:v>106.80002800832172</c:v>
                </c:pt>
                <c:pt idx="21">
                  <c:v>108.04627752429519</c:v>
                </c:pt>
                <c:pt idx="22">
                  <c:v>107.31787135564078</c:v>
                </c:pt>
                <c:pt idx="23">
                  <c:v>105.11776412996612</c:v>
                </c:pt>
                <c:pt idx="24">
                  <c:v>105.21411986158256</c:v>
                </c:pt>
                <c:pt idx="25">
                  <c:v>105.99468935411669</c:v>
                </c:pt>
                <c:pt idx="26">
                  <c:v>108.84526796710094</c:v>
                </c:pt>
                <c:pt idx="27">
                  <c:v>107.14690570381624</c:v>
                </c:pt>
                <c:pt idx="28">
                  <c:v>105.07802773200872</c:v>
                </c:pt>
                <c:pt idx="29">
                  <c:v>110.62867230837696</c:v>
                </c:pt>
                <c:pt idx="30">
                  <c:v>111.2664422827057</c:v>
                </c:pt>
                <c:pt idx="31">
                  <c:v>113.17186295955777</c:v>
                </c:pt>
                <c:pt idx="32">
                  <c:v>115.6164124166104</c:v>
                </c:pt>
                <c:pt idx="33">
                  <c:v>113.26119785050146</c:v>
                </c:pt>
                <c:pt idx="34">
                  <c:v>112.67485858982282</c:v>
                </c:pt>
                <c:pt idx="35">
                  <c:v>116.85005906850454</c:v>
                </c:pt>
                <c:pt idx="36">
                  <c:v>113.04789798420558</c:v>
                </c:pt>
                <c:pt idx="37">
                  <c:v>115.22532294299256</c:v>
                </c:pt>
                <c:pt idx="38">
                  <c:v>117.77830603843628</c:v>
                </c:pt>
                <c:pt idx="39">
                  <c:v>109.82699514366934</c:v>
                </c:pt>
                <c:pt idx="40">
                  <c:v>109.84625300824801</c:v>
                </c:pt>
                <c:pt idx="41">
                  <c:v>116.01712554531598</c:v>
                </c:pt>
                <c:pt idx="42">
                  <c:v>116.82251431261813</c:v>
                </c:pt>
                <c:pt idx="43">
                  <c:v>113.11479536812328</c:v>
                </c:pt>
                <c:pt idx="44">
                  <c:v>115.04191127384213</c:v>
                </c:pt>
                <c:pt idx="45">
                  <c:v>111.60238320884999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0D-42D4-B5FD-968607F8D5F8}"/>
            </c:ext>
          </c:extLst>
        </c:ser>
        <c:ser>
          <c:idx val="2"/>
          <c:order val="2"/>
          <c:tx>
            <c:strRef>
              <c:f>'Chart_data_1973=100'!$A$11</c:f>
              <c:strCache>
                <c:ptCount val="1"/>
                <c:pt idx="0">
                  <c:v>Productivity by labour</c:v>
                </c:pt>
              </c:strCache>
            </c:strRef>
          </c:tx>
          <c:spPr>
            <a:ln w="38100" cap="rnd">
              <a:solidFill>
                <a:srgbClr val="77933C"/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'Chart_data_1973=100'!$B$8:$AU$8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'Chart_data_1973=100'!$B$11:$AU$11</c:f>
              <c:numCache>
                <c:formatCode>0.0</c:formatCode>
                <c:ptCount val="46"/>
                <c:pt idx="0">
                  <c:v>100</c:v>
                </c:pt>
                <c:pt idx="1">
                  <c:v>104.91589181801577</c:v>
                </c:pt>
                <c:pt idx="2">
                  <c:v>102.63028206202239</c:v>
                </c:pt>
                <c:pt idx="3">
                  <c:v>101.92077500831145</c:v>
                </c:pt>
                <c:pt idx="4">
                  <c:v>110.68694838672999</c:v>
                </c:pt>
                <c:pt idx="5">
                  <c:v>117.04560135619191</c:v>
                </c:pt>
                <c:pt idx="6">
                  <c:v>121.91597886283934</c:v>
                </c:pt>
                <c:pt idx="7">
                  <c:v>128.37398341444688</c:v>
                </c:pt>
                <c:pt idx="8">
                  <c:v>130.98872484198068</c:v>
                </c:pt>
                <c:pt idx="9">
                  <c:v>141.08008177049655</c:v>
                </c:pt>
                <c:pt idx="10">
                  <c:v>141.04940342017235</c:v>
                </c:pt>
                <c:pt idx="11">
                  <c:v>154.33105872145134</c:v>
                </c:pt>
                <c:pt idx="12">
                  <c:v>151.34937868145695</c:v>
                </c:pt>
                <c:pt idx="13">
                  <c:v>155.3159848266522</c:v>
                </c:pt>
                <c:pt idx="14">
                  <c:v>156.12482882341314</c:v>
                </c:pt>
                <c:pt idx="15">
                  <c:v>159.75187774795057</c:v>
                </c:pt>
                <c:pt idx="16">
                  <c:v>165.74072105450458</c:v>
                </c:pt>
                <c:pt idx="17">
                  <c:v>168.66277634479559</c:v>
                </c:pt>
                <c:pt idx="18">
                  <c:v>175.10009522943159</c:v>
                </c:pt>
                <c:pt idx="19">
                  <c:v>178.52764608340442</c:v>
                </c:pt>
                <c:pt idx="20">
                  <c:v>177.06971707235522</c:v>
                </c:pt>
                <c:pt idx="21">
                  <c:v>183.74279763357254</c:v>
                </c:pt>
                <c:pt idx="22">
                  <c:v>188.08694367176551</c:v>
                </c:pt>
                <c:pt idx="23">
                  <c:v>189.42884176179194</c:v>
                </c:pt>
                <c:pt idx="24">
                  <c:v>193.07375264682619</c:v>
                </c:pt>
                <c:pt idx="25">
                  <c:v>197.42552685350586</c:v>
                </c:pt>
                <c:pt idx="26">
                  <c:v>207.95997536193681</c:v>
                </c:pt>
                <c:pt idx="27">
                  <c:v>209.75784028693965</c:v>
                </c:pt>
                <c:pt idx="28">
                  <c:v>208.22270676670337</c:v>
                </c:pt>
                <c:pt idx="29">
                  <c:v>221.9457662005178</c:v>
                </c:pt>
                <c:pt idx="30">
                  <c:v>226.33276609899605</c:v>
                </c:pt>
                <c:pt idx="31">
                  <c:v>231.75810799153905</c:v>
                </c:pt>
                <c:pt idx="32">
                  <c:v>237.23823137243701</c:v>
                </c:pt>
                <c:pt idx="33">
                  <c:v>233.34571405471732</c:v>
                </c:pt>
                <c:pt idx="34">
                  <c:v>233.05209877898764</c:v>
                </c:pt>
                <c:pt idx="35">
                  <c:v>244.52223152617086</c:v>
                </c:pt>
                <c:pt idx="36">
                  <c:v>242.52102257854995</c:v>
                </c:pt>
                <c:pt idx="37">
                  <c:v>246.84983331466501</c:v>
                </c:pt>
                <c:pt idx="38">
                  <c:v>253.95120613580815</c:v>
                </c:pt>
                <c:pt idx="39">
                  <c:v>240.78561706757156</c:v>
                </c:pt>
                <c:pt idx="40">
                  <c:v>247.12050751648965</c:v>
                </c:pt>
                <c:pt idx="41">
                  <c:v>264.1516715152685</c:v>
                </c:pt>
                <c:pt idx="42">
                  <c:v>269.12924100154021</c:v>
                </c:pt>
                <c:pt idx="43">
                  <c:v>264.45717550179012</c:v>
                </c:pt>
                <c:pt idx="44">
                  <c:v>270.94043457615669</c:v>
                </c:pt>
                <c:pt idx="45">
                  <c:v>264.14326128467349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00D-42D4-B5FD-968607F8D5F8}"/>
            </c:ext>
          </c:extLst>
        </c:ser>
        <c:ser>
          <c:idx val="3"/>
          <c:order val="3"/>
          <c:tx>
            <c:strRef>
              <c:f>'Chart_data_1973=100'!$A$12</c:f>
              <c:strCache>
                <c:ptCount val="1"/>
                <c:pt idx="0">
                  <c:v>Productivity by land</c:v>
                </c:pt>
              </c:strCache>
            </c:strRef>
          </c:tx>
          <c:spPr>
            <a:ln w="34920" cap="rnd">
              <a:solidFill>
                <a:schemeClr val="accent4">
                  <a:lumMod val="75000"/>
                </a:schemeClr>
              </a:solidFill>
              <a:prstDash val="solid"/>
              <a:round/>
            </a:ln>
          </c:spPr>
          <c:marker>
            <c:symbol val="none"/>
          </c:marker>
          <c:cat>
            <c:numRef>
              <c:f>'Chart_data_1973=100'!$B$8:$AU$8</c:f>
              <c:numCache>
                <c:formatCode>General</c:formatCode>
                <c:ptCount val="46"/>
                <c:pt idx="0">
                  <c:v>1973</c:v>
                </c:pt>
                <c:pt idx="1">
                  <c:v>1974</c:v>
                </c:pt>
                <c:pt idx="2">
                  <c:v>1975</c:v>
                </c:pt>
                <c:pt idx="3">
                  <c:v>1976</c:v>
                </c:pt>
                <c:pt idx="4">
                  <c:v>1977</c:v>
                </c:pt>
                <c:pt idx="5">
                  <c:v>1978</c:v>
                </c:pt>
                <c:pt idx="6">
                  <c:v>1979</c:v>
                </c:pt>
                <c:pt idx="7">
                  <c:v>1980</c:v>
                </c:pt>
                <c:pt idx="8">
                  <c:v>1981</c:v>
                </c:pt>
                <c:pt idx="9">
                  <c:v>1982</c:v>
                </c:pt>
                <c:pt idx="10">
                  <c:v>1983</c:v>
                </c:pt>
                <c:pt idx="11">
                  <c:v>1984</c:v>
                </c:pt>
                <c:pt idx="12">
                  <c:v>1985</c:v>
                </c:pt>
                <c:pt idx="13">
                  <c:v>1986</c:v>
                </c:pt>
                <c:pt idx="14">
                  <c:v>1987</c:v>
                </c:pt>
                <c:pt idx="15">
                  <c:v>1988</c:v>
                </c:pt>
                <c:pt idx="16">
                  <c:v>1989</c:v>
                </c:pt>
                <c:pt idx="17">
                  <c:v>1990</c:v>
                </c:pt>
                <c:pt idx="18">
                  <c:v>1991</c:v>
                </c:pt>
                <c:pt idx="19">
                  <c:v>1992</c:v>
                </c:pt>
                <c:pt idx="20">
                  <c:v>1993</c:v>
                </c:pt>
                <c:pt idx="21">
                  <c:v>1994</c:v>
                </c:pt>
                <c:pt idx="22">
                  <c:v>1995</c:v>
                </c:pt>
                <c:pt idx="23">
                  <c:v>1996</c:v>
                </c:pt>
                <c:pt idx="24">
                  <c:v>1997</c:v>
                </c:pt>
                <c:pt idx="25">
                  <c:v>1998</c:v>
                </c:pt>
                <c:pt idx="26">
                  <c:v>1999</c:v>
                </c:pt>
                <c:pt idx="27">
                  <c:v>2000</c:v>
                </c:pt>
                <c:pt idx="28">
                  <c:v>2001</c:v>
                </c:pt>
                <c:pt idx="29">
                  <c:v>2002</c:v>
                </c:pt>
                <c:pt idx="30">
                  <c:v>2003</c:v>
                </c:pt>
                <c:pt idx="31">
                  <c:v>2004</c:v>
                </c:pt>
                <c:pt idx="32">
                  <c:v>2005</c:v>
                </c:pt>
                <c:pt idx="33">
                  <c:v>2006</c:v>
                </c:pt>
                <c:pt idx="34">
                  <c:v>2007</c:v>
                </c:pt>
                <c:pt idx="35">
                  <c:v>2008</c:v>
                </c:pt>
                <c:pt idx="36">
                  <c:v>2009</c:v>
                </c:pt>
                <c:pt idx="37">
                  <c:v>2010</c:v>
                </c:pt>
                <c:pt idx="38">
                  <c:v>2011</c:v>
                </c:pt>
                <c:pt idx="39">
                  <c:v>2012</c:v>
                </c:pt>
                <c:pt idx="40">
                  <c:v>2013</c:v>
                </c:pt>
                <c:pt idx="41">
                  <c:v>2014</c:v>
                </c:pt>
                <c:pt idx="42">
                  <c:v>2015</c:v>
                </c:pt>
                <c:pt idx="43">
                  <c:v>2016</c:v>
                </c:pt>
                <c:pt idx="44">
                  <c:v>2017</c:v>
                </c:pt>
                <c:pt idx="45">
                  <c:v>2018</c:v>
                </c:pt>
              </c:numCache>
            </c:numRef>
          </c:cat>
          <c:val>
            <c:numRef>
              <c:f>'Chart_data_1973=100'!$B$12:$AU$12</c:f>
              <c:numCache>
                <c:formatCode>0.0</c:formatCode>
                <c:ptCount val="46"/>
                <c:pt idx="0">
                  <c:v>100</c:v>
                </c:pt>
                <c:pt idx="1">
                  <c:v>100.74043805031947</c:v>
                </c:pt>
                <c:pt idx="2">
                  <c:v>97.074193685121557</c:v>
                </c:pt>
                <c:pt idx="3">
                  <c:v>94.570771193992215</c:v>
                </c:pt>
                <c:pt idx="4">
                  <c:v>101.35126615636145</c:v>
                </c:pt>
                <c:pt idx="5">
                  <c:v>105.9240396756213</c:v>
                </c:pt>
                <c:pt idx="6">
                  <c:v>108.46796815236235</c:v>
                </c:pt>
                <c:pt idx="7">
                  <c:v>111.8746321755993</c:v>
                </c:pt>
                <c:pt idx="8">
                  <c:v>112.09187262925751</c:v>
                </c:pt>
                <c:pt idx="9">
                  <c:v>119.37269030272411</c:v>
                </c:pt>
                <c:pt idx="10">
                  <c:v>117.93460942110374</c:v>
                </c:pt>
                <c:pt idx="11">
                  <c:v>127.49300522453544</c:v>
                </c:pt>
                <c:pt idx="12">
                  <c:v>123.70833997929731</c:v>
                </c:pt>
                <c:pt idx="13">
                  <c:v>125.11115763879994</c:v>
                </c:pt>
                <c:pt idx="14">
                  <c:v>121.53044790910724</c:v>
                </c:pt>
                <c:pt idx="15">
                  <c:v>121.74768989279431</c:v>
                </c:pt>
                <c:pt idx="16">
                  <c:v>124.38837703898284</c:v>
                </c:pt>
                <c:pt idx="17">
                  <c:v>124.02035162584461</c:v>
                </c:pt>
                <c:pt idx="18">
                  <c:v>126.74349085433832</c:v>
                </c:pt>
                <c:pt idx="19">
                  <c:v>127.18293702248458</c:v>
                </c:pt>
                <c:pt idx="20">
                  <c:v>124.17402089826169</c:v>
                </c:pt>
                <c:pt idx="21">
                  <c:v>126.88284776949396</c:v>
                </c:pt>
                <c:pt idx="22">
                  <c:v>127.9434425390846</c:v>
                </c:pt>
                <c:pt idx="23">
                  <c:v>126.83587341931957</c:v>
                </c:pt>
                <c:pt idx="24">
                  <c:v>127.99622549555687</c:v>
                </c:pt>
                <c:pt idx="25">
                  <c:v>128.21134679610907</c:v>
                </c:pt>
                <c:pt idx="26">
                  <c:v>130.32830880766875</c:v>
                </c:pt>
                <c:pt idx="27">
                  <c:v>127.92061112675653</c:v>
                </c:pt>
                <c:pt idx="28">
                  <c:v>121.62690993669747</c:v>
                </c:pt>
                <c:pt idx="29">
                  <c:v>126.38634915963276</c:v>
                </c:pt>
                <c:pt idx="30">
                  <c:v>125.54094578979861</c:v>
                </c:pt>
                <c:pt idx="31">
                  <c:v>126.80098734996521</c:v>
                </c:pt>
                <c:pt idx="32">
                  <c:v>128.28774359106839</c:v>
                </c:pt>
                <c:pt idx="33">
                  <c:v>122.40382771553955</c:v>
                </c:pt>
                <c:pt idx="34">
                  <c:v>122.48599955736191</c:v>
                </c:pt>
                <c:pt idx="35">
                  <c:v>128.184770257575</c:v>
                </c:pt>
                <c:pt idx="36">
                  <c:v>125.22570668284827</c:v>
                </c:pt>
                <c:pt idx="37">
                  <c:v>127.5436951883683</c:v>
                </c:pt>
                <c:pt idx="38">
                  <c:v>133.74906164190148</c:v>
                </c:pt>
                <c:pt idx="39">
                  <c:v>126.73324776476282</c:v>
                </c:pt>
                <c:pt idx="40">
                  <c:v>128.52375653241972</c:v>
                </c:pt>
                <c:pt idx="41">
                  <c:v>137.7298569672655</c:v>
                </c:pt>
                <c:pt idx="42">
                  <c:v>141.45481829320849</c:v>
                </c:pt>
                <c:pt idx="43">
                  <c:v>136.1478739877673</c:v>
                </c:pt>
                <c:pt idx="44">
                  <c:v>139.78700346913854</c:v>
                </c:pt>
                <c:pt idx="45">
                  <c:v>136.92950881100893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00D-42D4-B5FD-968607F8D5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6231808"/>
        <c:axId val="146231416"/>
      </c:lineChart>
      <c:valAx>
        <c:axId val="146231416"/>
        <c:scaling>
          <c:orientation val="minMax"/>
        </c:scaling>
        <c:delete val="0"/>
        <c:axPos val="l"/>
        <c:majorGridlines>
          <c:spPr>
            <a:ln w="9528" cap="flat">
              <a:solidFill>
                <a:srgbClr val="D9D9D9"/>
              </a:solidFill>
              <a:prstDash val="solid"/>
              <a:round/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231808"/>
        <c:crosses val="autoZero"/>
        <c:crossBetween val="between"/>
      </c:valAx>
      <c:catAx>
        <c:axId val="146231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900" b="0" i="0" u="none" strike="noStrike" kern="1200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231416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23215036274786885"/>
          <c:y val="0.68056969367857234"/>
          <c:w val="0.73524125795143003"/>
          <c:h val="0.19139781071660295"/>
        </c:manualLayout>
      </c:layout>
      <c:overlay val="0"/>
      <c:spPr>
        <a:solidFill>
          <a:srgbClr val="FFFFFF"/>
        </a:solidFill>
        <a:ln>
          <a:noFill/>
        </a:ln>
      </c:spPr>
      <c:txPr>
        <a:bodyPr lIns="0" tIns="0" rIns="0" bIns="0"/>
        <a:lstStyle/>
        <a:p>
          <a:pPr marL="0" marR="0" indent="0" defTabSz="914400" fontAlgn="auto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tabLst/>
            <a:defRPr sz="825" b="0" i="0" u="none" strike="noStrike" kern="1200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000" b="0" i="0" u="none" strike="noStrike" kern="1200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2742" cy="4658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717" y="0"/>
            <a:ext cx="3042741" cy="4658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10449B-0D76-4601-994A-14CAB9A12625}" type="datetimeFigureOut">
              <a:rPr lang="en-GB"/>
              <a:pPr>
                <a:defRPr/>
              </a:pPr>
              <a:t>06/11/2019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1785"/>
            <a:ext cx="3042742" cy="4658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717" y="8841785"/>
            <a:ext cx="3042741" cy="4658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2F263A4-ACE6-4D8F-8310-74B5412714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779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2742" cy="4658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717" y="0"/>
            <a:ext cx="3042741" cy="4658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30D650-62FC-4736-B424-1FEFBEF67A22}" type="datetimeFigureOut">
              <a:rPr lang="en-GB"/>
              <a:pPr>
                <a:defRPr/>
              </a:pPr>
              <a:t>06/11/2019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803" y="4421637"/>
            <a:ext cx="5617495" cy="4189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1785"/>
            <a:ext cx="3042742" cy="4658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717" y="8841785"/>
            <a:ext cx="3042741" cy="4658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2D9D3F-16CA-488E-9585-592C784071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55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2D9D3F-16CA-488E-9585-592C7840716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071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Milk has relatively high value compared to wheat</a:t>
            </a:r>
            <a:r>
              <a:rPr lang="en-GB" baseline="0" dirty="0" smtClean="0"/>
              <a:t> and hence more influence on the overall index for outputs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2D9D3F-16CA-488E-9585-592C7840716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693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3206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30400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B05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346F2-C752-408C-832E-43EE1B49B3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94022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EFRA_582_DIGI_AW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40800"/>
            <a:ext cx="4075112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540800"/>
            <a:ext cx="4075113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3E04-47C1-4F83-8053-E470C80D02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853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EFRA_582_DIGI_AW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1896"/>
            <a:ext cx="8265600" cy="4827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4039394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4039394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30400"/>
            <a:ext cx="407565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40800"/>
            <a:ext cx="4075650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3CBB7-678C-448C-8F20-DDCD31A759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413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ide Ba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9" y="480363"/>
            <a:ext cx="2592000" cy="43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9738" y="1520825"/>
            <a:ext cx="2592000" cy="465163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057" y="476251"/>
            <a:ext cx="5517206" cy="5696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250B-5FE8-4BA6-87FD-3602BA7D9A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885574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Sub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" y="479483"/>
            <a:ext cx="2592000" cy="43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9200" y="1130400"/>
            <a:ext cx="2592000" cy="298800"/>
          </a:xfrm>
        </p:spPr>
        <p:txBody>
          <a:bodyPr/>
          <a:lstStyle>
            <a:lvl1pPr marL="0" indent="0">
              <a:buNone/>
              <a:defRPr sz="2400" b="0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00" y="1540800"/>
            <a:ext cx="2592000" cy="4668837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b="1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81756" y="476250"/>
            <a:ext cx="5523044" cy="57134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DBEE0-3CEB-4624-85AB-B07B3826FD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726151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7"/>
          <p:cNvSpPr/>
          <p:nvPr/>
        </p:nvSpPr>
        <p:spPr>
          <a:xfrm rot="10800000">
            <a:off x="441325" y="5597525"/>
            <a:ext cx="727075" cy="396875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476250"/>
            <a:ext cx="2077200" cy="5334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4621" y="476250"/>
            <a:ext cx="6029642" cy="5695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0D660-8F3E-4061-8412-49BC0A6BAD6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864278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EFRA_582_DIGI_AW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C31D-2673-43CF-8EDA-76E03AD5ADD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183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C3022-0A49-4347-8FB2-84D9C1CC386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958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no graphics)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10795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532188" y="6215063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632075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4513" y="6216650"/>
            <a:ext cx="0" cy="5270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6356350"/>
            <a:ext cx="909638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6259513"/>
            <a:ext cx="4349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6288088"/>
            <a:ext cx="16430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38163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72316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(no graphics)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538163"/>
            <a:ext cx="1422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1735668"/>
            <a:ext cx="6081104" cy="1215495"/>
          </a:xfrm>
        </p:spPr>
        <p:txBody>
          <a:bodyPr anchor="b"/>
          <a:lstStyle>
            <a:lvl1pPr algn="l">
              <a:defRPr sz="4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800" y="3043239"/>
            <a:ext cx="6081104" cy="986894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2641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or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1"/>
          </a:xfrm>
        </p:grpSpPr>
        <p:sp>
          <p:nvSpPr>
            <p:cNvPr id="4" name="Rectangle 9"/>
            <p:cNvSpPr/>
            <p:nvPr userDrawn="1"/>
          </p:nvSpPr>
          <p:spPr>
            <a:xfrm>
              <a:off x="0" y="5749926"/>
              <a:ext cx="7342188" cy="1108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5" name="Rectangle 4"/>
            <p:cNvSpPr/>
            <p:nvPr userDrawn="1"/>
          </p:nvSpPr>
          <p:spPr>
            <a:xfrm>
              <a:off x="7342188" y="0"/>
              <a:ext cx="1801812" cy="68580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GB"/>
            </a:p>
          </p:txBody>
        </p:sp>
        <p:sp>
          <p:nvSpPr>
            <p:cNvPr id="6" name="Isosceles Triangle 11"/>
            <p:cNvSpPr/>
            <p:nvPr userDrawn="1"/>
          </p:nvSpPr>
          <p:spPr>
            <a:xfrm rot="10800000">
              <a:off x="644525" y="5527676"/>
              <a:ext cx="727075" cy="3968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GB"/>
            </a:p>
          </p:txBody>
        </p:sp>
      </p:grpSp>
      <p:pic>
        <p:nvPicPr>
          <p:cNvPr id="7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5"/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8B55-3194-4DE3-BF37-D9A0384311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547372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or Statistic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/>
          <p:cNvSpPr/>
          <p:nvPr/>
        </p:nvSpPr>
        <p:spPr>
          <a:xfrm rot="10800000">
            <a:off x="0" y="0"/>
            <a:ext cx="7340600" cy="5924550"/>
          </a:xfrm>
          <a:custGeom>
            <a:avLst/>
            <a:gdLst>
              <a:gd name="connsiteX0" fmla="*/ 7340600 w 7340600"/>
              <a:gd name="connsiteY0" fmla="*/ 5925324 h 5925324"/>
              <a:gd name="connsiteX1" fmla="*/ 0 w 7340600"/>
              <a:gd name="connsiteY1" fmla="*/ 5925324 h 5925324"/>
              <a:gd name="connsiteX2" fmla="*/ 0 w 7340600"/>
              <a:gd name="connsiteY2" fmla="*/ 174789 h 5925324"/>
              <a:gd name="connsiteX3" fmla="*/ 6172563 w 7340600"/>
              <a:gd name="connsiteY3" fmla="*/ 174789 h 5925324"/>
              <a:gd name="connsiteX4" fmla="*/ 6332537 w 7340600"/>
              <a:gd name="connsiteY4" fmla="*/ 0 h 5925324"/>
              <a:gd name="connsiteX5" fmla="*/ 6492511 w 7340600"/>
              <a:gd name="connsiteY5" fmla="*/ 174789 h 5925324"/>
              <a:gd name="connsiteX6" fmla="*/ 7340600 w 7340600"/>
              <a:gd name="connsiteY6" fmla="*/ 174789 h 592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0600" h="5925324">
                <a:moveTo>
                  <a:pt x="7340600" y="5925324"/>
                </a:moveTo>
                <a:lnTo>
                  <a:pt x="0" y="5925324"/>
                </a:lnTo>
                <a:lnTo>
                  <a:pt x="0" y="174789"/>
                </a:lnTo>
                <a:lnTo>
                  <a:pt x="6172563" y="174789"/>
                </a:lnTo>
                <a:lnTo>
                  <a:pt x="6332537" y="0"/>
                </a:lnTo>
                <a:lnTo>
                  <a:pt x="6492511" y="174789"/>
                </a:lnTo>
                <a:lnTo>
                  <a:pt x="7340600" y="174789"/>
                </a:lnTo>
                <a:close/>
              </a:path>
            </a:pathLst>
          </a:cu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GB"/>
          </a:p>
        </p:txBody>
      </p:sp>
      <p:pic>
        <p:nvPicPr>
          <p:cNvPr id="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337050"/>
            <a:ext cx="8239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5"/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8" y="1443039"/>
            <a:ext cx="6388309" cy="3948556"/>
          </a:xfrm>
        </p:spPr>
        <p:txBody>
          <a:bodyPr/>
          <a:lstStyle>
            <a:lvl1pPr>
              <a:defRPr sz="5000" b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6CEEB-146A-4A13-A5F0-67C9B5E724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9662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EFRA_582_DIGI_AW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53188"/>
            <a:ext cx="28082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21028-F262-4AA0-A864-0CA9F6E9A1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563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F4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8264525" cy="46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9738" y="1129554"/>
            <a:ext cx="8264525" cy="300247"/>
          </a:xfrm>
        </p:spPr>
        <p:txBody>
          <a:bodyPr/>
          <a:lstStyle>
            <a:lvl1pPr marL="0" indent="0">
              <a:buNone/>
              <a:defRPr sz="2200" b="0">
                <a:solidFill>
                  <a:srgbClr val="00AF4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3EDF3-70A6-4DB5-ACCD-B5215A5F2B2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22839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540800"/>
            <a:ext cx="6940800" cy="46404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75FBD-204A-4AE6-B484-19C16423A69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16238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39738" y="466725"/>
            <a:ext cx="82645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9738" y="1539875"/>
            <a:ext cx="826452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788" y="6356350"/>
            <a:ext cx="5675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Text in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1525" y="6356350"/>
            <a:ext cx="411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9A889EF-9A8B-4167-9FD9-696D88242D9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54038" y="6386513"/>
            <a:ext cx="8142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0" r:id="rId1"/>
    <p:sldLayoutId id="2147485301" r:id="rId2"/>
    <p:sldLayoutId id="2147485302" r:id="rId3"/>
    <p:sldLayoutId id="2147485303" r:id="rId4"/>
    <p:sldLayoutId id="2147485304" r:id="rId5"/>
    <p:sldLayoutId id="2147485305" r:id="rId6"/>
    <p:sldLayoutId id="2147485306" r:id="rId7"/>
    <p:sldLayoutId id="2147485294" r:id="rId8"/>
    <p:sldLayoutId id="2147485295" r:id="rId9"/>
    <p:sldLayoutId id="2147485296" r:id="rId10"/>
    <p:sldLayoutId id="2147485307" r:id="rId11"/>
    <p:sldLayoutId id="2147485308" r:id="rId12"/>
    <p:sldLayoutId id="2147485297" r:id="rId13"/>
    <p:sldLayoutId id="2147485298" r:id="rId14"/>
    <p:sldLayoutId id="2147485309" r:id="rId15"/>
    <p:sldLayoutId id="2147485310" r:id="rId16"/>
    <p:sldLayoutId id="2147485299" r:id="rId1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4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statistics/total-factor-productivity-of-the-agricultural-industry" TargetMode="External"/><Relationship Id="rId2" Type="http://schemas.openxmlformats.org/officeDocument/2006/relationships/hyperlink" Target="https://www.gov.uk/government/statistics/total-income-from-farming-in-the-uk" TargetMode="Externa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www.gov.uk/government/collections/agriculture-in-the-united-kingdo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 bwMode="auto">
          <a:xfrm>
            <a:off x="395536" y="2526360"/>
            <a:ext cx="859313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Total Factor Productivity</a:t>
            </a:r>
            <a:r>
              <a:rPr lang="en-GB" altLang="en-US" dirty="0" smtClean="0">
                <a:latin typeface="Arial" charset="0"/>
                <a:cs typeface="Arial" charset="0"/>
              </a:rPr>
              <a:t/>
            </a:r>
            <a:br>
              <a:rPr lang="en-GB" altLang="en-US" dirty="0" smtClean="0">
                <a:latin typeface="Arial" charset="0"/>
                <a:cs typeface="Arial" charset="0"/>
              </a:rPr>
            </a:br>
            <a:r>
              <a:rPr lang="en-GB" altLang="en-US" dirty="0" smtClean="0">
                <a:latin typeface="Arial" charset="0"/>
                <a:cs typeface="Arial" charset="0"/>
              </a:rPr>
              <a:t>UK production and dissemination of estimates</a:t>
            </a:r>
            <a:endParaRPr lang="en-GB" altLang="en-US" i="1" dirty="0" smtClean="0">
              <a:latin typeface="Arial" charset="0"/>
              <a:cs typeface="Arial" charset="0"/>
            </a:endParaRPr>
          </a:p>
        </p:txBody>
      </p:sp>
      <p:sp>
        <p:nvSpPr>
          <p:cNvPr id="5" name="Subtitle 4"/>
          <p:cNvSpPr txBox="1">
            <a:spLocks/>
          </p:cNvSpPr>
          <p:nvPr/>
        </p:nvSpPr>
        <p:spPr bwMode="auto">
          <a:xfrm>
            <a:off x="442912" y="4149080"/>
            <a:ext cx="8233543" cy="158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sz="2000" b="1" smtClean="0">
                <a:latin typeface="Arial" charset="0"/>
                <a:cs typeface="Arial" charset="0"/>
              </a:rPr>
              <a:t>David Fernall</a:t>
            </a:r>
          </a:p>
          <a:p>
            <a:pPr eaLnBrk="1" hangingPunct="1"/>
            <a:r>
              <a:rPr lang="en-GB" altLang="en-US" sz="2000" i="1" smtClean="0">
                <a:latin typeface="Arial" charset="0"/>
                <a:cs typeface="Arial" charset="0"/>
              </a:rPr>
              <a:t>Farming Statistics Unit</a:t>
            </a:r>
          </a:p>
          <a:p>
            <a:pPr eaLnBrk="1" hangingPunct="1"/>
            <a:r>
              <a:rPr lang="en-GB" altLang="en-US" sz="2000" i="1" smtClean="0">
                <a:latin typeface="Arial" charset="0"/>
                <a:cs typeface="Arial" charset="0"/>
              </a:rPr>
              <a:t>Department for Environment, Food and Rural Affairs, UK</a:t>
            </a:r>
          </a:p>
          <a:p>
            <a:pPr eaLnBrk="1" hangingPunct="1"/>
            <a:r>
              <a:rPr lang="en-GB" altLang="en-US" sz="2000" smtClean="0">
                <a:latin typeface="Arial" charset="0"/>
                <a:cs typeface="Arial" charset="0"/>
              </a:rPr>
              <a:t>October 2019</a:t>
            </a:r>
            <a:endParaRPr lang="en-GB" altLang="en-US" sz="20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260648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TFP Methodology (1 of 4)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68313" y="1243206"/>
            <a:ext cx="8424862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/>
              <a:t>Total factor productivity (TFP) </a:t>
            </a:r>
            <a:r>
              <a:rPr lang="en-GB" sz="2400" b="1" dirty="0" smtClean="0"/>
              <a:t>index</a:t>
            </a:r>
          </a:p>
          <a:p>
            <a:r>
              <a:rPr lang="en-GB" sz="2400" b="1" dirty="0" smtClean="0"/>
              <a:t>=</a:t>
            </a:r>
          </a:p>
          <a:p>
            <a:r>
              <a:rPr lang="en-GB" sz="2400" b="1" dirty="0" smtClean="0"/>
              <a:t>(</a:t>
            </a:r>
            <a:r>
              <a:rPr lang="en-GB" sz="2400" b="1" dirty="0"/>
              <a:t>volume index of final output at market </a:t>
            </a:r>
            <a:r>
              <a:rPr lang="en-GB" sz="2400" b="1" dirty="0" smtClean="0"/>
              <a:t>prices)</a:t>
            </a:r>
          </a:p>
          <a:p>
            <a:r>
              <a:rPr lang="en-GB" sz="2400" b="1" dirty="0" smtClean="0">
                <a:sym typeface="Symbol"/>
              </a:rPr>
              <a:t></a:t>
            </a:r>
            <a:endParaRPr lang="en-GB" sz="2400" b="1" dirty="0"/>
          </a:p>
          <a:p>
            <a:r>
              <a:rPr lang="en-GB" sz="2400" b="1" dirty="0" smtClean="0"/>
              <a:t>(volume </a:t>
            </a:r>
            <a:r>
              <a:rPr lang="en-GB" sz="2400" b="1" dirty="0"/>
              <a:t>index of </a:t>
            </a:r>
            <a:r>
              <a:rPr lang="en-GB" sz="2400" b="1" u="sng" dirty="0"/>
              <a:t>all</a:t>
            </a:r>
            <a:r>
              <a:rPr lang="en-GB" sz="2400" b="1" dirty="0"/>
              <a:t> inputs)</a:t>
            </a:r>
            <a:endParaRPr lang="en-GB" sz="2400" dirty="0"/>
          </a:p>
          <a:p>
            <a:r>
              <a:rPr lang="en-GB" sz="2400" b="1" dirty="0">
                <a:sym typeface="Symbol"/>
              </a:rPr>
              <a:t></a:t>
            </a:r>
            <a:endParaRPr lang="en-GB" sz="2400" b="1" dirty="0"/>
          </a:p>
          <a:p>
            <a:r>
              <a:rPr lang="en-GB" sz="2400" b="1" dirty="0"/>
              <a:t>100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When aggregating indices the particular formula used is the </a:t>
            </a:r>
            <a:r>
              <a:rPr lang="en-GB" sz="2400" b="1" dirty="0"/>
              <a:t>Fisher</a:t>
            </a:r>
            <a:r>
              <a:rPr lang="en-GB" sz="2400" dirty="0"/>
              <a:t> </a:t>
            </a:r>
            <a:r>
              <a:rPr lang="en-GB" sz="2400" dirty="0" smtClean="0"/>
              <a:t>index; </a:t>
            </a:r>
            <a:r>
              <a:rPr lang="en-GB" sz="2400" dirty="0"/>
              <a:t>the geometric mean of the </a:t>
            </a:r>
            <a:r>
              <a:rPr lang="en-GB" sz="2400" b="1" dirty="0" err="1"/>
              <a:t>Laspeyres</a:t>
            </a:r>
            <a:r>
              <a:rPr lang="en-GB" sz="2400" dirty="0"/>
              <a:t> and </a:t>
            </a:r>
            <a:r>
              <a:rPr lang="en-GB" sz="2400" b="1" dirty="0" err="1"/>
              <a:t>Paasche</a:t>
            </a:r>
            <a:r>
              <a:rPr lang="en-GB" sz="2400" dirty="0"/>
              <a:t> indices.</a:t>
            </a:r>
          </a:p>
          <a:p>
            <a:r>
              <a:rPr lang="en-GB" sz="1600" dirty="0"/>
              <a:t/>
            </a:r>
            <a:br>
              <a:rPr lang="en-GB" sz="1600" dirty="0"/>
            </a:b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688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270701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TFP Methodology (2 of 4)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68313" y="1052513"/>
            <a:ext cx="8424862" cy="467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dirty="0"/>
              <a:t/>
            </a:r>
            <a:br>
              <a:rPr lang="en-GB" dirty="0"/>
            </a:br>
            <a:r>
              <a:rPr lang="en-GB" sz="2400" dirty="0"/>
              <a:t>For the </a:t>
            </a:r>
            <a:r>
              <a:rPr lang="en-GB" sz="2400" b="1" dirty="0" err="1"/>
              <a:t>Laspeyres</a:t>
            </a:r>
            <a:r>
              <a:rPr lang="en-GB" sz="2400" dirty="0"/>
              <a:t> index a ‘volume relative’ is calculated for </a:t>
            </a:r>
            <a:r>
              <a:rPr lang="en-GB" sz="2400" b="1" dirty="0"/>
              <a:t>each output</a:t>
            </a:r>
            <a:r>
              <a:rPr lang="en-GB" sz="2400" dirty="0"/>
              <a:t> component as:</a:t>
            </a:r>
          </a:p>
          <a:p>
            <a:r>
              <a:rPr lang="en-GB" sz="2400" b="1" dirty="0"/>
              <a:t/>
            </a:r>
            <a:br>
              <a:rPr lang="en-GB" sz="2400" b="1" dirty="0"/>
            </a:br>
            <a:r>
              <a:rPr lang="en-GB" sz="2400" b="1" dirty="0" smtClean="0"/>
              <a:t>(</a:t>
            </a:r>
            <a:r>
              <a:rPr lang="en-GB" sz="2400" b="1" dirty="0"/>
              <a:t>volume in year n</a:t>
            </a:r>
            <a:r>
              <a:rPr lang="en-GB" sz="2400" b="1" dirty="0" smtClean="0"/>
              <a:t>)</a:t>
            </a:r>
          </a:p>
          <a:p>
            <a:r>
              <a:rPr lang="en-GB" sz="2400" b="1" dirty="0" smtClean="0">
                <a:sym typeface="Symbol"/>
              </a:rPr>
              <a:t></a:t>
            </a:r>
            <a:endParaRPr lang="en-GB" sz="2400" b="1" dirty="0"/>
          </a:p>
          <a:p>
            <a:r>
              <a:rPr lang="en-GB" sz="2400" b="1" dirty="0" smtClean="0"/>
              <a:t>(</a:t>
            </a:r>
            <a:r>
              <a:rPr lang="en-GB" sz="2400" b="1" dirty="0"/>
              <a:t>volume in year n-1)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The total output  index is then calculated by taking a </a:t>
            </a:r>
            <a:r>
              <a:rPr lang="en-GB" sz="2400" dirty="0" smtClean="0"/>
              <a:t>weighted </a:t>
            </a:r>
            <a:r>
              <a:rPr lang="en-GB" sz="2400" dirty="0"/>
              <a:t>average of all the volume relatives, where the weights are the values of the components in the year n-1.</a:t>
            </a:r>
          </a:p>
          <a:p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2"/>
              <p:cNvSpPr txBox="1"/>
              <p:nvPr/>
            </p:nvSpPr>
            <p:spPr>
              <a:xfrm>
                <a:off x="683568" y="5443935"/>
                <a:ext cx="4465888" cy="585994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000" dirty="0" err="1"/>
                  <a:t>Laspeyres</a:t>
                </a:r>
                <a:r>
                  <a:rPr lang="en-GB" sz="2000" dirty="0"/>
                  <a:t> index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b="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𝑣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 .  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𝑞𝑡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/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b="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𝑣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</m:e>
                        </m:nary>
                      </m:den>
                    </m:f>
                  </m:oMath>
                </a14:m>
                <a:r>
                  <a:rPr lang="en-GB" sz="2000" b="1" dirty="0"/>
                  <a:t>      </a:t>
                </a:r>
                <a:r>
                  <a:rPr lang="en-GB" sz="20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𝑝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𝑡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𝑝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</m:e>
                        </m:nary>
                      </m:den>
                    </m:f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5443935"/>
                <a:ext cx="4465888" cy="585994"/>
              </a:xfrm>
              <a:prstGeom prst="rect">
                <a:avLst/>
              </a:prstGeom>
              <a:blipFill>
                <a:blip r:embed="rId2"/>
                <a:stretch>
                  <a:fillRect l="-1364" b="-1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707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39738" y="260649"/>
            <a:ext cx="8264525" cy="648072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TFP Methodology (3 of 4)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68313" y="1052513"/>
            <a:ext cx="8424862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dirty="0"/>
              <a:t/>
            </a:r>
            <a:br>
              <a:rPr lang="en-GB" dirty="0"/>
            </a:br>
            <a:r>
              <a:rPr lang="en-GB" sz="2400" dirty="0" smtClean="0"/>
              <a:t>For </a:t>
            </a:r>
            <a:r>
              <a:rPr lang="en-GB" sz="2400" dirty="0"/>
              <a:t>the </a:t>
            </a:r>
            <a:r>
              <a:rPr lang="en-GB" sz="2400" b="1" dirty="0" err="1"/>
              <a:t>Paasche</a:t>
            </a:r>
            <a:r>
              <a:rPr lang="en-GB" sz="2400" dirty="0"/>
              <a:t> index a ‘volume relative’ is calculated for each output component as: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r>
              <a:rPr lang="en-GB" sz="2400" b="1" dirty="0" smtClean="0"/>
              <a:t>(</a:t>
            </a:r>
            <a:r>
              <a:rPr lang="en-GB" sz="2400" b="1" dirty="0"/>
              <a:t>volume in year n-1</a:t>
            </a:r>
            <a:r>
              <a:rPr lang="en-GB" sz="2400" b="1" dirty="0" smtClean="0"/>
              <a:t>)</a:t>
            </a:r>
          </a:p>
          <a:p>
            <a:r>
              <a:rPr lang="en-GB" sz="2400" b="1" dirty="0" smtClean="0">
                <a:sym typeface="Symbol"/>
              </a:rPr>
              <a:t></a:t>
            </a:r>
            <a:endParaRPr lang="en-GB" sz="2400" b="1" dirty="0"/>
          </a:p>
          <a:p>
            <a:r>
              <a:rPr lang="en-GB" sz="2400" b="1" dirty="0" smtClean="0"/>
              <a:t>(</a:t>
            </a:r>
            <a:r>
              <a:rPr lang="en-GB" sz="2400" b="1" dirty="0"/>
              <a:t>volume in year n)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The total output  index is then calculated as the reciprocal of a </a:t>
            </a:r>
            <a:r>
              <a:rPr lang="en-GB" sz="2400" dirty="0" smtClean="0"/>
              <a:t>weighted </a:t>
            </a:r>
            <a:r>
              <a:rPr lang="en-GB" sz="2400" dirty="0"/>
              <a:t>average of all the volume relatives, where the weights are the values of the components in the year n.</a:t>
            </a:r>
          </a:p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3"/>
              <p:cNvSpPr txBox="1"/>
              <p:nvPr/>
            </p:nvSpPr>
            <p:spPr>
              <a:xfrm>
                <a:off x="539552" y="5445224"/>
                <a:ext cx="4308819" cy="58702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000" dirty="0" err="1"/>
                  <a:t>Paasche</a:t>
                </a:r>
                <a:r>
                  <a:rPr lang="en-GB" sz="2000" dirty="0"/>
                  <a:t> index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GB" sz="2000" b="0" i="1" baseline="-2500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sz="2000" b="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𝑡</m:t>
                            </m:r>
                            <m:r>
                              <a:rPr lang="en-GB" sz="2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GB" sz="2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 </m:t>
                            </m:r>
                            <m:r>
                              <a:rPr lang="en-GB" sz="2000" b="0" i="1" baseline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sz="2000" b="0" i="1" baseline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0</m:t>
                            </m:r>
                            <m:r>
                              <a:rPr lang="en-GB" sz="2000" b="0" i="1" baseline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GB" sz="2000" b="0" i="1" baseline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𝑞𝑡</m:t>
                            </m:r>
                          </m:e>
                        </m:nary>
                      </m:den>
                    </m:f>
                  </m:oMath>
                </a14:m>
                <a:r>
                  <a:rPr lang="en-GB" sz="2000" dirty="0"/>
                  <a:t>  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𝑝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𝑡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𝑡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000" b="0" i="1">
                                <a:latin typeface="Cambria Math"/>
                              </a:rPr>
                              <m:t>𝑝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𝑡</m:t>
                            </m:r>
                            <m:r>
                              <a:rPr lang="en-GB" sz="2000" b="0" i="1">
                                <a:latin typeface="Cambria Math"/>
                              </a:rPr>
                              <m:t>𝑞</m:t>
                            </m:r>
                            <m:r>
                              <a:rPr lang="en-GB" sz="2000" b="0" i="1" baseline="-25000">
                                <a:latin typeface="Cambria Math"/>
                              </a:rPr>
                              <m:t>0</m:t>
                            </m:r>
                          </m:e>
                        </m:nary>
                      </m:den>
                    </m:f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445224"/>
                <a:ext cx="4308819" cy="587020"/>
              </a:xfrm>
              <a:prstGeom prst="rect">
                <a:avLst/>
              </a:prstGeom>
              <a:blipFill>
                <a:blip r:embed="rId2"/>
                <a:stretch>
                  <a:fillRect l="-1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369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260648"/>
            <a:ext cx="8264525" cy="48504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TFP Methodology (4 of 4)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68313" y="745688"/>
            <a:ext cx="8424862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dirty="0"/>
              <a:t/>
            </a:r>
            <a:br>
              <a:rPr lang="en-GB" dirty="0"/>
            </a:br>
            <a:r>
              <a:rPr lang="en-GB" sz="2200" dirty="0"/>
              <a:t>The </a:t>
            </a:r>
            <a:r>
              <a:rPr lang="en-GB" sz="2200" b="1" dirty="0"/>
              <a:t>Fisher</a:t>
            </a:r>
            <a:r>
              <a:rPr lang="en-GB" sz="2200" dirty="0"/>
              <a:t> index is calculated as the square root of the product of the </a:t>
            </a:r>
            <a:r>
              <a:rPr lang="en-GB" sz="2200" dirty="0" err="1"/>
              <a:t>Laspeyres</a:t>
            </a:r>
            <a:r>
              <a:rPr lang="en-GB" sz="2200" dirty="0"/>
              <a:t> and </a:t>
            </a:r>
            <a:r>
              <a:rPr lang="en-GB" sz="2200" dirty="0" err="1"/>
              <a:t>Paasche</a:t>
            </a:r>
            <a:r>
              <a:rPr lang="en-GB" sz="2200" dirty="0"/>
              <a:t> indices. </a:t>
            </a:r>
            <a:endParaRPr lang="en-GB" sz="22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 </a:t>
            </a:r>
            <a:endParaRPr lang="en-GB" sz="2000" dirty="0" smtClean="0"/>
          </a:p>
          <a:p>
            <a:r>
              <a:rPr lang="en-GB" sz="2000" dirty="0" smtClean="0"/>
              <a:t>[</a:t>
            </a:r>
            <a:r>
              <a:rPr lang="en-GB" sz="2000" dirty="0"/>
              <a:t>More accurately this applies to one year on year change that is applied repeatedly for each pair of years before </a:t>
            </a:r>
            <a:r>
              <a:rPr lang="en-GB" sz="2000" b="1" dirty="0"/>
              <a:t>chaining</a:t>
            </a:r>
            <a:r>
              <a:rPr lang="en-GB" sz="2000" dirty="0"/>
              <a:t> together to get the full index]</a:t>
            </a:r>
          </a:p>
          <a:p>
            <a:r>
              <a:rPr lang="en-GB" sz="2000" dirty="0"/>
              <a:t/>
            </a:r>
            <a:br>
              <a:rPr lang="en-GB" sz="2000" dirty="0"/>
            </a:br>
            <a:r>
              <a:rPr lang="en-GB" sz="2200" dirty="0"/>
              <a:t>The above method is </a:t>
            </a:r>
            <a:r>
              <a:rPr lang="en-GB" sz="2200" b="1" dirty="0"/>
              <a:t>repeated for the inputs</a:t>
            </a:r>
            <a:r>
              <a:rPr lang="en-GB" sz="2200" dirty="0"/>
              <a:t> and </a:t>
            </a:r>
            <a:r>
              <a:rPr lang="en-GB" sz="2200" dirty="0" smtClean="0"/>
              <a:t>TFP </a:t>
            </a:r>
            <a:r>
              <a:rPr lang="en-GB" sz="2200" dirty="0"/>
              <a:t>calculated as:</a:t>
            </a:r>
          </a:p>
          <a:p>
            <a:r>
              <a:rPr lang="en-GB" sz="2200" dirty="0"/>
              <a:t> </a:t>
            </a:r>
          </a:p>
          <a:p>
            <a:r>
              <a:rPr lang="en-GB" sz="2200" dirty="0" smtClean="0"/>
              <a:t>(</a:t>
            </a:r>
            <a:r>
              <a:rPr lang="en-GB" sz="2200" dirty="0"/>
              <a:t>index of final output at market prices</a:t>
            </a:r>
            <a:r>
              <a:rPr lang="en-GB" sz="2200" dirty="0" smtClean="0"/>
              <a:t>) </a:t>
            </a:r>
            <a:r>
              <a:rPr lang="en-GB" sz="2200" b="1" dirty="0" smtClean="0">
                <a:sym typeface="Symbol"/>
              </a:rPr>
              <a:t> </a:t>
            </a:r>
            <a:r>
              <a:rPr lang="en-GB" sz="2200" dirty="0" smtClean="0"/>
              <a:t>(</a:t>
            </a:r>
            <a:r>
              <a:rPr lang="en-GB" sz="2200" dirty="0"/>
              <a:t>index of all inputs</a:t>
            </a:r>
            <a:r>
              <a:rPr lang="en-GB" sz="2200" dirty="0" smtClean="0"/>
              <a:t>) </a:t>
            </a:r>
            <a:r>
              <a:rPr lang="en-GB" sz="2200" b="1" dirty="0" smtClean="0">
                <a:sym typeface="Symbol"/>
              </a:rPr>
              <a:t> </a:t>
            </a:r>
            <a:r>
              <a:rPr lang="en-GB" sz="2200" dirty="0" smtClean="0"/>
              <a:t>100</a:t>
            </a:r>
            <a:endParaRPr lang="en-GB" sz="2200" dirty="0"/>
          </a:p>
          <a:p>
            <a:pPr marL="285750" indent="-285750">
              <a:buFont typeface="Arial" charset="0"/>
              <a:buChar char="•"/>
              <a:defRPr/>
            </a:pPr>
            <a:endParaRPr lang="en-GB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1"/>
              <p:cNvSpPr txBox="1"/>
              <p:nvPr/>
            </p:nvSpPr>
            <p:spPr>
              <a:xfrm>
                <a:off x="615045" y="2132856"/>
                <a:ext cx="4516493" cy="465064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000" dirty="0"/>
                  <a:t>Fisher index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000" b="0" i="1">
                            <a:latin typeface="Cambria Math"/>
                          </a:rPr>
                          <m:t>(</m:t>
                        </m:r>
                        <m:r>
                          <a:rPr lang="en-GB" sz="2000" b="0" i="1">
                            <a:latin typeface="Cambria Math"/>
                          </a:rPr>
                          <m:t>𝐿𝑎𝑠𝑝𝑒𝑦𝑟𝑒𝑠</m:t>
                        </m:r>
                        <m:r>
                          <a:rPr lang="en-GB" sz="2000" b="0" i="1">
                            <a:latin typeface="Cambria Math"/>
                          </a:rPr>
                          <m:t> ∗</m:t>
                        </m:r>
                        <m:r>
                          <a:rPr lang="en-GB" sz="2000" b="0" i="1">
                            <a:latin typeface="Cambria Math"/>
                          </a:rPr>
                          <m:t>𝑃𝑎𝑎𝑠𝑐h𝑒</m:t>
                        </m:r>
                        <m:r>
                          <a:rPr lang="en-GB" sz="2000" b="0" i="1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045" y="2132856"/>
                <a:ext cx="4516493" cy="465064"/>
              </a:xfrm>
              <a:prstGeom prst="rect">
                <a:avLst/>
              </a:prstGeom>
              <a:blipFill>
                <a:blip r:embed="rId2"/>
                <a:stretch>
                  <a:fillRect l="-1484" b="-1973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220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2276" y="277019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Published UK TFP estimates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124744"/>
            <a:ext cx="84248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  <a:defRPr/>
            </a:pPr>
            <a:r>
              <a:rPr lang="en-GB" sz="2200" dirty="0" smtClean="0"/>
              <a:t>UK first estimates for 2018 published on 16 May 2019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544655"/>
              </p:ext>
            </p:extLst>
          </p:nvPr>
        </p:nvGraphicFramePr>
        <p:xfrm>
          <a:off x="439738" y="1669495"/>
          <a:ext cx="8164710" cy="4686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4798674"/>
              </p:ext>
            </p:extLst>
          </p:nvPr>
        </p:nvGraphicFramePr>
        <p:xfrm>
          <a:off x="409270" y="1701646"/>
          <a:ext cx="8164710" cy="4686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960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6081" y="5085184"/>
            <a:ext cx="81369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On average 1.2% increase each year since 1973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Linear trend line is a good fit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Fairly consistent trend across this 40+ year period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6081" y="335486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UK TFP – key trends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9651437"/>
              </p:ext>
            </p:extLst>
          </p:nvPr>
        </p:nvGraphicFramePr>
        <p:xfrm>
          <a:off x="362950" y="1052737"/>
          <a:ext cx="6873346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584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865" y="4660498"/>
            <a:ext cx="81369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Quite different picture to that for overall TFP (previous slide)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Trend much less consistent and clear for outputs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Both outputs and inputs show extended periods away from trend line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Inputs bottomed-out in 2006 and have increased since then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If inputs for 2016 had been on trend, then the peak TFP (in 2015) would have been 176 rather than 168</a:t>
            </a:r>
            <a:endParaRPr lang="en-GB" sz="1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684265"/>
              </p:ext>
            </p:extLst>
          </p:nvPr>
        </p:nvGraphicFramePr>
        <p:xfrm>
          <a:off x="395536" y="692696"/>
          <a:ext cx="7416824" cy="3742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0865" y="210096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UK TFP – key trends</a:t>
            </a:r>
          </a:p>
        </p:txBody>
      </p:sp>
    </p:spTree>
    <p:extLst>
      <p:ext uri="{BB962C8B-B14F-4D97-AF65-F5344CB8AC3E}">
        <p14:creationId xmlns:p14="http://schemas.microsoft.com/office/powerpoint/2010/main" val="31394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421704"/>
            <a:ext cx="8136904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Since mid ‘80s very little increase for either crops or livestock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Although only small in absolute levels, increase in “inseparable non-agricultural activities” has driven the overall increase in index for output volumes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7069"/>
            <a:ext cx="7578130" cy="455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98217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UK TFP – key trends</a:t>
            </a:r>
          </a:p>
        </p:txBody>
      </p:sp>
    </p:spTree>
    <p:extLst>
      <p:ext uri="{BB962C8B-B14F-4D97-AF65-F5344CB8AC3E}">
        <p14:creationId xmlns:p14="http://schemas.microsoft.com/office/powerpoint/2010/main" val="30096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98637" y="236266"/>
            <a:ext cx="8493843" cy="672455"/>
          </a:xfrm>
        </p:spPr>
        <p:txBody>
          <a:bodyPr/>
          <a:lstStyle/>
          <a:p>
            <a:pPr algn="ctr" eaLnBrk="1" hangingPunct="1"/>
            <a:r>
              <a:rPr lang="en-GB" altLang="en-US" sz="3000" b="1" dirty="0" smtClean="0">
                <a:latin typeface="Arial" charset="0"/>
                <a:cs typeface="Arial" charset="0"/>
              </a:rPr>
              <a:t>Published UK partial productivity estimates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18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178533"/>
              </p:ext>
            </p:extLst>
          </p:nvPr>
        </p:nvGraphicFramePr>
        <p:xfrm>
          <a:off x="539553" y="908721"/>
          <a:ext cx="6768751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398637" y="4612532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dirty="0" smtClean="0"/>
              <a:t>Shows </a:t>
            </a:r>
            <a:r>
              <a:rPr lang="en-GB" altLang="en-US" dirty="0"/>
              <a:t>the impact key inputs have on </a:t>
            </a:r>
            <a:r>
              <a:rPr lang="en-GB" altLang="en-US" dirty="0" smtClean="0"/>
              <a:t>productivity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dirty="0"/>
              <a:t>M</a:t>
            </a:r>
            <a:r>
              <a:rPr lang="en-GB" altLang="en-US" dirty="0" smtClean="0"/>
              <a:t>easures </a:t>
            </a:r>
            <a:r>
              <a:rPr lang="en-GB" altLang="en-US" dirty="0"/>
              <a:t>total outputs against a part of the </a:t>
            </a:r>
            <a:r>
              <a:rPr lang="en-GB" altLang="en-US" dirty="0" smtClean="0"/>
              <a:t>inputs: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GB" altLang="en-US" dirty="0" smtClean="0"/>
              <a:t>Labour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GB" altLang="en-US" dirty="0" smtClean="0"/>
              <a:t>Land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GB" altLang="en-US" dirty="0" smtClean="0"/>
              <a:t>Capital consumption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GB" altLang="en-US" dirty="0" smtClean="0"/>
              <a:t>Intermediate consumption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1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229200"/>
            <a:ext cx="8136904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Broadly 3 groups or trends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Energy and fertilisers show steady fall (to 2010 at least)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Pesticides show overall increase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Seeds, vets and animal feed generally stable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21448"/>
            <a:ext cx="6624736" cy="423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75741" y="210096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sz="3000" b="1" dirty="0" smtClean="0">
                <a:latin typeface="Arial" charset="0"/>
                <a:cs typeface="Arial" charset="0"/>
              </a:rPr>
              <a:t>Published UK partial productivity estimates</a:t>
            </a:r>
          </a:p>
        </p:txBody>
      </p:sp>
    </p:spTree>
    <p:extLst>
      <p:ext uri="{BB962C8B-B14F-4D97-AF65-F5344CB8AC3E}">
        <p14:creationId xmlns:p14="http://schemas.microsoft.com/office/powerpoint/2010/main" val="43962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Contents</a:t>
            </a:r>
          </a:p>
        </p:txBody>
      </p:sp>
      <p:sp>
        <p:nvSpPr>
          <p:cNvPr id="14339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D2D902D2-F633-4C8B-A751-C98163798D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4340" name="Content Placeholder 2"/>
          <p:cNvSpPr txBox="1">
            <a:spLocks/>
          </p:cNvSpPr>
          <p:nvPr/>
        </p:nvSpPr>
        <p:spPr bwMode="auto">
          <a:xfrm>
            <a:off x="611188" y="1628775"/>
            <a:ext cx="81915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50825" indent="-250825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3000" dirty="0" smtClean="0">
                <a:solidFill>
                  <a:schemeClr val="tx1"/>
                </a:solidFill>
              </a:rPr>
              <a:t>Background to Total Factor Productivity (TFP)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3000" dirty="0" smtClean="0">
                <a:solidFill>
                  <a:schemeClr val="tx1"/>
                </a:solidFill>
              </a:rPr>
              <a:t>Using farm accounts data to produce TFP estimates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3000" dirty="0" smtClean="0">
                <a:solidFill>
                  <a:schemeClr val="tx1"/>
                </a:solidFill>
              </a:rPr>
              <a:t>Methodology for calculating TFP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3000" dirty="0" smtClean="0">
                <a:solidFill>
                  <a:schemeClr val="tx1"/>
                </a:solidFill>
              </a:rPr>
              <a:t>A simplified example of TFP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3000" dirty="0" smtClean="0">
                <a:solidFill>
                  <a:schemeClr val="tx1"/>
                </a:solidFill>
              </a:rPr>
              <a:t>Published estimates and key trends for UK TFP </a:t>
            </a:r>
            <a:endParaRPr lang="en-GB" altLang="en-US" sz="30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ct val="20000"/>
              </a:spcBef>
              <a:buClr>
                <a:srgbClr val="8B8D09"/>
              </a:buClr>
              <a:buNone/>
            </a:pPr>
            <a:endParaRPr lang="en-GB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7" y="1700808"/>
            <a:ext cx="7851973" cy="4501494"/>
          </a:xfrm>
          <a:prstGeom prst="rect">
            <a:avLst/>
          </a:prstGeom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dirty="0" smtClean="0">
                <a:latin typeface="Arial" charset="0"/>
                <a:cs typeface="Arial" charset="0"/>
              </a:rPr>
              <a:t>Transforming accounts values into volumes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196752"/>
            <a:ext cx="8424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Selected part of current price accounts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1200150" marR="0" lvl="2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8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dirty="0" smtClean="0">
                <a:latin typeface="Arial" charset="0"/>
                <a:cs typeface="Arial" charset="0"/>
              </a:rPr>
              <a:t>Transforming accounts values into volumes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196752"/>
            <a:ext cx="8424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Volume data used to generate volume indices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1200150" marR="0" lvl="2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28800"/>
            <a:ext cx="7958983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8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dirty="0" smtClean="0">
                <a:latin typeface="Arial" charset="0"/>
                <a:cs typeface="Arial" charset="0"/>
              </a:rPr>
              <a:t>Transforming accounts values into volumes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196752"/>
            <a:ext cx="8424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Volume indices with base year of 2010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1200150" marR="0" lvl="2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56792"/>
            <a:ext cx="766394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0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GB" altLang="en-US" dirty="0">
                <a:latin typeface="Arial" charset="0"/>
                <a:cs typeface="Arial" charset="0"/>
              </a:rPr>
              <a:t>C</a:t>
            </a:r>
            <a:r>
              <a:rPr lang="en-GB" altLang="en-US" dirty="0" smtClean="0">
                <a:latin typeface="Arial" charset="0"/>
                <a:cs typeface="Arial" charset="0"/>
              </a:rPr>
              <a:t>alculations – a simplified example</a:t>
            </a:r>
            <a:br>
              <a:rPr lang="en-GB" altLang="en-US" dirty="0" smtClean="0">
                <a:latin typeface="Arial" charset="0"/>
                <a:cs typeface="Arial" charset="0"/>
              </a:rPr>
            </a:br>
            <a:r>
              <a:rPr lang="en-GB" altLang="en-US" u="sng" dirty="0" smtClean="0">
                <a:latin typeface="Arial" charset="0"/>
                <a:cs typeface="Arial" charset="0"/>
              </a:rPr>
              <a:t/>
            </a:r>
            <a:br>
              <a:rPr lang="en-GB" altLang="en-US" u="sng" dirty="0" smtClean="0">
                <a:latin typeface="Arial" charset="0"/>
                <a:cs typeface="Arial" charset="0"/>
              </a:rPr>
            </a:br>
            <a:r>
              <a:rPr lang="en-GB" altLang="en-US" sz="2800" dirty="0" smtClean="0">
                <a:latin typeface="Arial" charset="0"/>
                <a:cs typeface="Arial" charset="0"/>
              </a:rPr>
              <a:t>Volume and value data from farm accounts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85" y="2029446"/>
            <a:ext cx="79221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5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altLang="en-US" dirty="0">
                <a:latin typeface="Arial" charset="0"/>
                <a:cs typeface="Arial" charset="0"/>
              </a:rPr>
              <a:t>C</a:t>
            </a:r>
            <a:r>
              <a:rPr lang="en-GB" altLang="en-US" dirty="0" smtClean="0">
                <a:latin typeface="Arial" charset="0"/>
                <a:cs typeface="Arial" charset="0"/>
              </a:rPr>
              <a:t>alculations – a simplified example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7527"/>
            <a:ext cx="7934334" cy="497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37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u="sng" dirty="0" err="1" smtClean="0">
                <a:latin typeface="Arial" charset="0"/>
                <a:cs typeface="Arial" charset="0"/>
              </a:rPr>
              <a:t>Laspeyres</a:t>
            </a:r>
            <a:r>
              <a:rPr lang="en-GB" altLang="en-US" u="sng" dirty="0" smtClean="0">
                <a:latin typeface="Arial" charset="0"/>
                <a:cs typeface="Arial" charset="0"/>
              </a:rPr>
              <a:t> volume relative</a:t>
            </a:r>
            <a:endParaRPr lang="en-GB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7527"/>
            <a:ext cx="7934334" cy="497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419872" y="4797152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83768" y="1484784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410174" y="1484784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564904"/>
            <a:ext cx="2226892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1.11=11,442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 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10,335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>
            <a:stCxn id="10" idx="4"/>
            <a:endCxn id="4" idx="0"/>
          </p:cNvCxnSpPr>
          <p:nvPr/>
        </p:nvCxnSpPr>
        <p:spPr>
          <a:xfrm flipH="1">
            <a:off x="2157054" y="1844824"/>
            <a:ext cx="794766" cy="72008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5" name="Straight Connector 14"/>
          <p:cNvCxnSpPr>
            <a:endCxn id="4" idx="0"/>
          </p:cNvCxnSpPr>
          <p:nvPr/>
        </p:nvCxnSpPr>
        <p:spPr>
          <a:xfrm flipH="1">
            <a:off x="2157054" y="1844824"/>
            <a:ext cx="1721173" cy="72008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2" name="Oval 11"/>
          <p:cNvSpPr/>
          <p:nvPr/>
        </p:nvSpPr>
        <p:spPr>
          <a:xfrm>
            <a:off x="7537384" y="4786519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601280" y="1474151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527686" y="1474151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1120" y="2554271"/>
            <a:ext cx="200407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0.79=8,635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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10,894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Straight Connector 16"/>
          <p:cNvCxnSpPr>
            <a:stCxn id="13" idx="4"/>
            <a:endCxn id="16" idx="0"/>
          </p:cNvCxnSpPr>
          <p:nvPr/>
        </p:nvCxnSpPr>
        <p:spPr>
          <a:xfrm flipH="1">
            <a:off x="6163158" y="1834191"/>
            <a:ext cx="906174" cy="72008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8" name="Straight Connector 17"/>
          <p:cNvCxnSpPr>
            <a:endCxn id="16" idx="0"/>
          </p:cNvCxnSpPr>
          <p:nvPr/>
        </p:nvCxnSpPr>
        <p:spPr>
          <a:xfrm flipH="1">
            <a:off x="6163158" y="1833356"/>
            <a:ext cx="1832587" cy="720915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9" name="Straight Connector 18"/>
          <p:cNvCxnSpPr>
            <a:stCxn id="3" idx="1"/>
            <a:endCxn id="4" idx="2"/>
          </p:cNvCxnSpPr>
          <p:nvPr/>
        </p:nvCxnSpPr>
        <p:spPr>
          <a:xfrm flipH="1" flipV="1">
            <a:off x="2157054" y="2934236"/>
            <a:ext cx="1399907" cy="1915643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0" name="Straight Connector 19"/>
          <p:cNvCxnSpPr>
            <a:stCxn id="12" idx="1"/>
            <a:endCxn id="16" idx="2"/>
          </p:cNvCxnSpPr>
          <p:nvPr/>
        </p:nvCxnSpPr>
        <p:spPr>
          <a:xfrm flipH="1" flipV="1">
            <a:off x="6163158" y="2923603"/>
            <a:ext cx="1511315" cy="1915643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1302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7544" y="339528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dirty="0" err="1" smtClean="0">
                <a:latin typeface="Arial" charset="0"/>
                <a:cs typeface="Arial" charset="0"/>
              </a:rPr>
              <a:t>Laspeyres</a:t>
            </a:r>
            <a:r>
              <a:rPr lang="en-GB" altLang="en-US" dirty="0" smtClean="0">
                <a:latin typeface="Arial" charset="0"/>
                <a:cs typeface="Arial" charset="0"/>
              </a:rPr>
              <a:t> weighted index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7527"/>
            <a:ext cx="7934334" cy="49757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371549" y="4545306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83767" y="3140968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419835" y="4829984"/>
            <a:ext cx="878652" cy="209316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564904"/>
            <a:ext cx="5263492" cy="369332"/>
          </a:xfrm>
          <a:prstGeom prst="rect">
            <a:avLst/>
          </a:prstGeom>
          <a:solidFill>
            <a:schemeClr val="bg2"/>
          </a:solidFill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1.04=((1,162x1.11)+(3,259x1.02))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  <a:sym typeface="Symbol"/>
              </a:rPr>
              <a:t> 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(1,162+3,259)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cxnSp>
        <p:nvCxnSpPr>
          <p:cNvPr id="7" name="Straight Connector 6"/>
          <p:cNvCxnSpPr>
            <a:stCxn id="19" idx="2"/>
            <a:endCxn id="20" idx="2"/>
          </p:cNvCxnSpPr>
          <p:nvPr/>
        </p:nvCxnSpPr>
        <p:spPr>
          <a:xfrm>
            <a:off x="2483768" y="3570291"/>
            <a:ext cx="936104" cy="159436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483768" y="3426275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419872" y="5049527"/>
            <a:ext cx="878652" cy="23024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Connector 21"/>
          <p:cNvCxnSpPr>
            <a:stCxn id="10" idx="2"/>
          </p:cNvCxnSpPr>
          <p:nvPr/>
        </p:nvCxnSpPr>
        <p:spPr>
          <a:xfrm>
            <a:off x="2483767" y="3284984"/>
            <a:ext cx="945234" cy="164965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7524328" y="4545306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636546" y="3140968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572614" y="4829984"/>
            <a:ext cx="878652" cy="209316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>
            <a:stCxn id="29" idx="2"/>
            <a:endCxn id="30" idx="2"/>
          </p:cNvCxnSpPr>
          <p:nvPr/>
        </p:nvCxnSpPr>
        <p:spPr>
          <a:xfrm>
            <a:off x="6636547" y="3570291"/>
            <a:ext cx="936104" cy="159436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6636547" y="3426275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7572651" y="5049527"/>
            <a:ext cx="878652" cy="23024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Connector 30"/>
          <p:cNvCxnSpPr>
            <a:stCxn id="26" idx="2"/>
          </p:cNvCxnSpPr>
          <p:nvPr/>
        </p:nvCxnSpPr>
        <p:spPr>
          <a:xfrm>
            <a:off x="6636546" y="3284984"/>
            <a:ext cx="945234" cy="164965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3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41364" y="208344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dirty="0" err="1" smtClean="0">
                <a:latin typeface="Arial" charset="0"/>
                <a:cs typeface="Arial" charset="0"/>
              </a:rPr>
              <a:t>Paasche</a:t>
            </a:r>
            <a:r>
              <a:rPr lang="en-GB" altLang="en-US" dirty="0" smtClean="0">
                <a:latin typeface="Arial" charset="0"/>
                <a:cs typeface="Arial" charset="0"/>
              </a:rPr>
              <a:t> volume relative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4" y="4440447"/>
            <a:ext cx="7740859" cy="162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4" y="1196752"/>
            <a:ext cx="7740859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3297122" y="4786519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02062" y="1556792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338166" y="1556792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2564904"/>
            <a:ext cx="2109873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0.9=10,335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 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11,442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>
            <a:stCxn id="10" idx="4"/>
            <a:endCxn id="12" idx="0"/>
          </p:cNvCxnSpPr>
          <p:nvPr/>
        </p:nvCxnSpPr>
        <p:spPr>
          <a:xfrm flipH="1">
            <a:off x="2026537" y="1916832"/>
            <a:ext cx="843577" cy="648072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4" name="Straight Connector 13"/>
          <p:cNvCxnSpPr>
            <a:endCxn id="12" idx="0"/>
          </p:cNvCxnSpPr>
          <p:nvPr/>
        </p:nvCxnSpPr>
        <p:spPr>
          <a:xfrm flipH="1">
            <a:off x="2026537" y="1844824"/>
            <a:ext cx="1779688" cy="72008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5" name="Oval 14"/>
          <p:cNvSpPr/>
          <p:nvPr/>
        </p:nvSpPr>
        <p:spPr>
          <a:xfrm>
            <a:off x="7339268" y="4786519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44208" y="1556792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380312" y="1556792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13746" y="2564904"/>
            <a:ext cx="2109873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1.26=10,894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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8,635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>
            <a:stCxn id="16" idx="4"/>
            <a:endCxn id="18" idx="0"/>
          </p:cNvCxnSpPr>
          <p:nvPr/>
        </p:nvCxnSpPr>
        <p:spPr>
          <a:xfrm flipH="1">
            <a:off x="6068683" y="1916832"/>
            <a:ext cx="843577" cy="648072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0" name="Straight Connector 19"/>
          <p:cNvCxnSpPr>
            <a:endCxn id="18" idx="0"/>
          </p:cNvCxnSpPr>
          <p:nvPr/>
        </p:nvCxnSpPr>
        <p:spPr>
          <a:xfrm flipH="1">
            <a:off x="6068683" y="1844824"/>
            <a:ext cx="1779698" cy="72008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1" name="Straight Connector 20"/>
          <p:cNvCxnSpPr>
            <a:stCxn id="9" idx="1"/>
            <a:endCxn id="12" idx="2"/>
          </p:cNvCxnSpPr>
          <p:nvPr/>
        </p:nvCxnSpPr>
        <p:spPr>
          <a:xfrm flipH="1" flipV="1">
            <a:off x="2026537" y="2934236"/>
            <a:ext cx="1407674" cy="190501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2" name="Straight Connector 21"/>
          <p:cNvCxnSpPr>
            <a:stCxn id="15" idx="1"/>
            <a:endCxn id="18" idx="2"/>
          </p:cNvCxnSpPr>
          <p:nvPr/>
        </p:nvCxnSpPr>
        <p:spPr>
          <a:xfrm flipH="1" flipV="1">
            <a:off x="6068683" y="2934236"/>
            <a:ext cx="1407674" cy="1905010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14386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4103" y="293315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dirty="0" err="1" smtClean="0">
                <a:latin typeface="Arial" charset="0"/>
                <a:cs typeface="Arial" charset="0"/>
              </a:rPr>
              <a:t>Paasche</a:t>
            </a:r>
            <a:r>
              <a:rPr lang="en-GB" altLang="en-US" dirty="0" smtClean="0">
                <a:latin typeface="Arial" charset="0"/>
                <a:cs typeface="Arial" charset="0"/>
              </a:rPr>
              <a:t> weighted index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4" y="4440447"/>
            <a:ext cx="7740859" cy="162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4" y="1196752"/>
            <a:ext cx="7740859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3299541" y="4545306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347827" y="3193654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05316" y="4829984"/>
            <a:ext cx="878652" cy="209316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504" y="2632266"/>
            <a:ext cx="5327099" cy="369332"/>
          </a:xfrm>
          <a:prstGeom prst="rect">
            <a:avLst/>
          </a:prstGeom>
          <a:solidFill>
            <a:schemeClr val="bg2"/>
          </a:solidFill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1.04=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1/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((1,712x0.9)+(3,674x0.98))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  <a:sym typeface="Symbol"/>
              </a:rPr>
              <a:t>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(1,712+3,674)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cxnSp>
        <p:nvCxnSpPr>
          <p:cNvPr id="19" name="Straight Connector 18"/>
          <p:cNvCxnSpPr>
            <a:stCxn id="20" idx="2"/>
            <a:endCxn id="21" idx="2"/>
          </p:cNvCxnSpPr>
          <p:nvPr/>
        </p:nvCxnSpPr>
        <p:spPr>
          <a:xfrm flipH="1">
            <a:off x="3275856" y="3570291"/>
            <a:ext cx="5389" cy="159436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281245" y="3426275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275856" y="5049527"/>
            <a:ext cx="878652" cy="23024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Connector 21"/>
          <p:cNvCxnSpPr>
            <a:stCxn id="16" idx="6"/>
            <a:endCxn id="17" idx="6"/>
          </p:cNvCxnSpPr>
          <p:nvPr/>
        </p:nvCxnSpPr>
        <p:spPr>
          <a:xfrm flipH="1">
            <a:off x="4283968" y="3337670"/>
            <a:ext cx="9092" cy="159697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7322897" y="4564628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7371183" y="3163700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7428672" y="4849306"/>
            <a:ext cx="878652" cy="209316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>
            <a:stCxn id="35" idx="2"/>
            <a:endCxn id="36" idx="2"/>
          </p:cNvCxnSpPr>
          <p:nvPr/>
        </p:nvCxnSpPr>
        <p:spPr>
          <a:xfrm flipH="1">
            <a:off x="7299212" y="3515185"/>
            <a:ext cx="67425" cy="16687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7366637" y="3371169"/>
            <a:ext cx="945233" cy="28803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299212" y="5068849"/>
            <a:ext cx="878652" cy="23024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7" name="Straight Connector 36"/>
          <p:cNvCxnSpPr>
            <a:stCxn id="32" idx="6"/>
            <a:endCxn id="33" idx="6"/>
          </p:cNvCxnSpPr>
          <p:nvPr/>
        </p:nvCxnSpPr>
        <p:spPr>
          <a:xfrm flipH="1">
            <a:off x="8307324" y="3307716"/>
            <a:ext cx="9092" cy="164624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563888" y="1988840"/>
            <a:ext cx="5152373" cy="369332"/>
          </a:xfrm>
          <a:prstGeom prst="rect">
            <a:avLst/>
          </a:prstGeom>
          <a:solidFill>
            <a:schemeClr val="bg2"/>
          </a:solidFill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0.91=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1/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((953x1.26)+(3,153x1.05))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  <a:sym typeface="Symbol"/>
              </a:rPr>
              <a:t>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(953+3,153)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75741" y="264542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dirty="0" smtClean="0">
                <a:latin typeface="Arial" charset="0"/>
                <a:cs typeface="Arial" charset="0"/>
              </a:rPr>
              <a:t>Fisher index </a:t>
            </a:r>
            <a:r>
              <a:rPr lang="en-GB" altLang="en-US" sz="2400" dirty="0" smtClean="0">
                <a:latin typeface="Arial" charset="0"/>
                <a:cs typeface="Arial" charset="0"/>
              </a:rPr>
              <a:t>(geometric mean of L &amp; P)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5965"/>
            <a:ext cx="8208912" cy="507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/>
          <p:cNvSpPr/>
          <p:nvPr/>
        </p:nvSpPr>
        <p:spPr>
          <a:xfrm>
            <a:off x="5148862" y="4661522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100100" y="3017732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100100" y="1385158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1760" y="2179569"/>
            <a:ext cx="1893467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0.97=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(0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.96x0.97)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>
            <a:stCxn id="26" idx="2"/>
            <a:endCxn id="27" idx="0"/>
          </p:cNvCxnSpPr>
          <p:nvPr/>
        </p:nvCxnSpPr>
        <p:spPr>
          <a:xfrm flipH="1">
            <a:off x="3358494" y="1565178"/>
            <a:ext cx="1741606" cy="614391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30" name="Straight Connector 29"/>
          <p:cNvCxnSpPr>
            <a:stCxn id="25" idx="2"/>
            <a:endCxn id="27" idx="2"/>
          </p:cNvCxnSpPr>
          <p:nvPr/>
        </p:nvCxnSpPr>
        <p:spPr>
          <a:xfrm flipH="1" flipV="1">
            <a:off x="3358494" y="2548901"/>
            <a:ext cx="1741606" cy="648851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" name="Rectangle 1"/>
          <p:cNvSpPr/>
          <p:nvPr/>
        </p:nvSpPr>
        <p:spPr>
          <a:xfrm>
            <a:off x="323528" y="5292799"/>
            <a:ext cx="8568952" cy="1016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1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8313" y="260648"/>
            <a:ext cx="8424862" cy="576064"/>
          </a:xfrm>
        </p:spPr>
        <p:txBody>
          <a:bodyPr/>
          <a:lstStyle/>
          <a:p>
            <a:pPr algn="ctr" eaLnBrk="1" hangingPunct="1"/>
            <a:r>
              <a:rPr lang="en-GB" altLang="en-US" sz="3000" b="1" dirty="0" smtClean="0">
                <a:latin typeface="Arial" charset="0"/>
                <a:cs typeface="Arial" charset="0"/>
              </a:rPr>
              <a:t>Background – TFP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68313" y="973222"/>
            <a:ext cx="8424862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TFP is a measure of the efficiency with which inputs are converted to outputs</a:t>
            </a: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It attempts to take into account the </a:t>
            </a:r>
            <a:r>
              <a:rPr lang="en-GB" sz="2000" u="sng" dirty="0" smtClean="0"/>
              <a:t>complete range of inputs </a:t>
            </a:r>
            <a:r>
              <a:rPr lang="en-GB" sz="2000" dirty="0" smtClean="0"/>
              <a:t>and outputs and hence includes labour, land and intermediate consumption</a:t>
            </a:r>
          </a:p>
          <a:p>
            <a:pPr marL="285750" indent="-285750" algn="just">
              <a:buFont typeface="Arial" charset="0"/>
              <a:buChar char="•"/>
              <a:defRPr/>
            </a:pP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Paul Krugman said “Productivity is not everything but in the long run it is nearly everything”</a:t>
            </a:r>
          </a:p>
          <a:p>
            <a:pPr marL="285750" indent="-285750" algn="just">
              <a:buFont typeface="Arial" charset="0"/>
              <a:buChar char="•"/>
              <a:defRPr/>
            </a:pP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It is based only on </a:t>
            </a:r>
            <a:r>
              <a:rPr lang="en-GB" sz="2000" u="sng" dirty="0" smtClean="0"/>
              <a:t>volumes</a:t>
            </a:r>
            <a:endParaRPr lang="en-GB" sz="2000" u="sng" dirty="0"/>
          </a:p>
          <a:p>
            <a:pPr algn="just">
              <a:defRPr/>
            </a:pP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The methodology only allows an </a:t>
            </a:r>
            <a:r>
              <a:rPr lang="en-GB" sz="2000" u="sng" dirty="0" smtClean="0"/>
              <a:t>index</a:t>
            </a:r>
            <a:r>
              <a:rPr lang="en-GB" sz="2000" dirty="0" smtClean="0"/>
              <a:t> to be produced.  Quite a major limitation as it prevents simple comparisons of absolute levels of productivity</a:t>
            </a:r>
          </a:p>
          <a:p>
            <a:pPr marL="285750" indent="-285750" algn="just">
              <a:buFont typeface="Arial" charset="0"/>
              <a:buChar char="•"/>
              <a:defRPr/>
            </a:pPr>
            <a:endParaRPr lang="en-GB" sz="2000" dirty="0"/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GB" sz="2000" dirty="0" smtClean="0"/>
              <a:t>Great interest in official estimates of TFP both from DEFRA policy makers and stakeholders in both agriculture and environment</a:t>
            </a:r>
            <a:endParaRPr lang="en-GB" sz="2000" dirty="0"/>
          </a:p>
          <a:p>
            <a:pPr marL="285750" indent="-285750">
              <a:buFont typeface="Arial" charset="0"/>
              <a:buChar char="•"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16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96938" y="209094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sz="2800" dirty="0" smtClean="0">
                <a:latin typeface="Arial" charset="0"/>
                <a:cs typeface="Arial" charset="0"/>
              </a:rPr>
              <a:t>Convert from annual change to 2010=100 index</a:t>
            </a:r>
            <a:endParaRPr lang="en-GB" alt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1575"/>
            <a:ext cx="8208912" cy="507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/>
          <p:cNvSpPr/>
          <p:nvPr/>
        </p:nvSpPr>
        <p:spPr>
          <a:xfrm>
            <a:off x="3521358" y="5386964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557657" y="4621388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621553" y="5386964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1600" y="3292294"/>
            <a:ext cx="1766830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1.04=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(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1.04x1.00)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>
            <a:stCxn id="26" idx="2"/>
            <a:endCxn id="27" idx="2"/>
          </p:cNvCxnSpPr>
          <p:nvPr/>
        </p:nvCxnSpPr>
        <p:spPr>
          <a:xfrm flipH="1" flipV="1">
            <a:off x="1855015" y="3661626"/>
            <a:ext cx="766538" cy="1905358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30" name="Straight Connector 29"/>
          <p:cNvCxnSpPr>
            <a:stCxn id="25" idx="2"/>
            <a:endCxn id="27" idx="2"/>
          </p:cNvCxnSpPr>
          <p:nvPr/>
        </p:nvCxnSpPr>
        <p:spPr>
          <a:xfrm flipH="1" flipV="1">
            <a:off x="1855015" y="3661626"/>
            <a:ext cx="1702642" cy="1139782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8" name="Oval 17"/>
          <p:cNvSpPr/>
          <p:nvPr/>
        </p:nvSpPr>
        <p:spPr>
          <a:xfrm>
            <a:off x="7049750" y="5373216"/>
            <a:ext cx="936104" cy="360040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086049" y="4607640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149945" y="5373216"/>
            <a:ext cx="936104" cy="360040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9992" y="3278546"/>
            <a:ext cx="1766830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1.09=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(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1.02x1.08)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Connector 21"/>
          <p:cNvCxnSpPr>
            <a:stCxn id="20" idx="2"/>
            <a:endCxn id="21" idx="2"/>
          </p:cNvCxnSpPr>
          <p:nvPr/>
        </p:nvCxnSpPr>
        <p:spPr>
          <a:xfrm flipH="1" flipV="1">
            <a:off x="5383407" y="3647878"/>
            <a:ext cx="766538" cy="1905358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3" name="Straight Connector 22"/>
          <p:cNvCxnSpPr>
            <a:stCxn id="19" idx="2"/>
            <a:endCxn id="21" idx="2"/>
          </p:cNvCxnSpPr>
          <p:nvPr/>
        </p:nvCxnSpPr>
        <p:spPr>
          <a:xfrm flipH="1" flipV="1">
            <a:off x="5383407" y="3647878"/>
            <a:ext cx="1702642" cy="1139782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16102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8163" y="263009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sz="2800" dirty="0" smtClean="0">
                <a:solidFill>
                  <a:srgbClr val="00AF41"/>
                </a:solidFill>
                <a:latin typeface="Arial" charset="0"/>
                <a:cs typeface="Arial" charset="0"/>
              </a:rPr>
              <a:t>TFP=outputs index </a:t>
            </a:r>
            <a:r>
              <a:rPr lang="en-GB" sz="2800" dirty="0">
                <a:solidFill>
                  <a:srgbClr val="00AF41"/>
                </a:solidFill>
                <a:sym typeface="Symbol"/>
              </a:rPr>
              <a:t> </a:t>
            </a:r>
            <a:r>
              <a:rPr lang="en-GB" altLang="en-US" sz="2800" dirty="0" smtClean="0">
                <a:solidFill>
                  <a:srgbClr val="00AF41"/>
                </a:solidFill>
                <a:latin typeface="Arial" charset="0"/>
                <a:cs typeface="Arial" charset="0"/>
              </a:rPr>
              <a:t>inputs index</a:t>
            </a:r>
            <a:endParaRPr lang="en-GB" altLang="en-US" sz="2000" dirty="0" smtClean="0">
              <a:solidFill>
                <a:srgbClr val="00AF41"/>
              </a:solidFill>
              <a:latin typeface="Arial" charset="0"/>
              <a:cs typeface="Arial" charset="0"/>
            </a:endParaRP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1575"/>
            <a:ext cx="8208912" cy="507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/>
          <p:cNvSpPr/>
          <p:nvPr/>
        </p:nvSpPr>
        <p:spPr>
          <a:xfrm>
            <a:off x="6300192" y="5868863"/>
            <a:ext cx="813318" cy="296441"/>
          </a:xfrm>
          <a:prstGeom prst="ellipse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084168" y="5415746"/>
            <a:ext cx="798319" cy="288032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80750" y="4722175"/>
            <a:ext cx="189987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1.06=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(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1.08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/>
              </a:rPr>
              <a:t>  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1.01)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>
            <a:stCxn id="26" idx="2"/>
            <a:endCxn id="27" idx="2"/>
          </p:cNvCxnSpPr>
          <p:nvPr/>
        </p:nvCxnSpPr>
        <p:spPr>
          <a:xfrm flipH="1" flipV="1">
            <a:off x="2330690" y="5091507"/>
            <a:ext cx="3753478" cy="468255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30" name="Straight Connector 29"/>
          <p:cNvCxnSpPr>
            <a:stCxn id="29" idx="2"/>
            <a:endCxn id="27" idx="2"/>
          </p:cNvCxnSpPr>
          <p:nvPr/>
        </p:nvCxnSpPr>
        <p:spPr>
          <a:xfrm flipH="1" flipV="1">
            <a:off x="2330690" y="5091507"/>
            <a:ext cx="3905878" cy="713757"/>
          </a:xfrm>
          <a:prstGeom prst="lin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9" name="Oval 28"/>
          <p:cNvSpPr/>
          <p:nvPr/>
        </p:nvSpPr>
        <p:spPr>
          <a:xfrm>
            <a:off x="6236568" y="5661248"/>
            <a:ext cx="798319" cy="288032"/>
          </a:xfrm>
          <a:prstGeom prst="ellipse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9738" y="5244748"/>
            <a:ext cx="1857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Time series (2010=100)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54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9906" y="260648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Background - Partial productivity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4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052736"/>
            <a:ext cx="8424862" cy="55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  <a:defRPr/>
            </a:pPr>
            <a:r>
              <a:rPr lang="en-GB" sz="2600" dirty="0" smtClean="0"/>
              <a:t>Measures of partial productivity can be derived from TFP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n-GB" sz="2600" dirty="0" smtClean="0"/>
          </a:p>
          <a:p>
            <a:pPr marL="285750" indent="-285750">
              <a:buFont typeface="Arial" charset="0"/>
              <a:buChar char="•"/>
              <a:defRPr/>
            </a:pPr>
            <a:r>
              <a:rPr lang="en-GB" sz="2600" dirty="0" smtClean="0"/>
              <a:t>These are based on different input elements, specifically:-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600" dirty="0" smtClean="0"/>
              <a:t>Land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600" dirty="0" smtClean="0"/>
              <a:t>Labour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600" dirty="0" smtClean="0"/>
              <a:t>Intermediate consumption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600" dirty="0" smtClean="0"/>
              <a:t>Capital consumption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n-GB" sz="26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600" dirty="0" smtClean="0"/>
              <a:t>These partial measures use the same approach and data hence can be thought of as individual components of TFP</a:t>
            </a:r>
            <a:endParaRPr lang="en-GB" sz="2600" dirty="0"/>
          </a:p>
          <a:p>
            <a:pPr marL="285750" indent="-285750">
              <a:buFont typeface="Arial" charset="0"/>
              <a:buChar char="•"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53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39738" y="260648"/>
            <a:ext cx="8589962" cy="1008111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UK production &amp; dissemination of TFP estimates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5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370370"/>
            <a:ext cx="8424862" cy="498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  <a:defRPr/>
            </a:pPr>
            <a:r>
              <a:rPr lang="en-GB" sz="2000" dirty="0" smtClean="0"/>
              <a:t>UK estimates based on data used to produce Economic Accounts for Agriculture (EAA): </a:t>
            </a:r>
          </a:p>
          <a:p>
            <a:pPr lvl="1">
              <a:defRPr/>
            </a:pPr>
            <a:r>
              <a:rPr lang="en-GB" sz="2000" dirty="0" smtClean="0">
                <a:hlinkClick r:id="rId2"/>
              </a:rPr>
              <a:t>https://www.gov.uk/government/statistics/total-income-from-farming-in-the-uk</a:t>
            </a:r>
            <a:r>
              <a:rPr lang="en-GB" sz="2000" dirty="0" smtClean="0"/>
              <a:t> 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n-GB" sz="2000" dirty="0" smtClean="0"/>
          </a:p>
          <a:p>
            <a:pPr marL="285750" indent="-285750">
              <a:buFont typeface="Arial" charset="0"/>
              <a:buChar char="•"/>
              <a:defRPr/>
            </a:pPr>
            <a:r>
              <a:rPr lang="en-GB" sz="2000" dirty="0" smtClean="0"/>
              <a:t>Results published twice per year alongside (EAA)</a:t>
            </a:r>
          </a:p>
          <a:p>
            <a:pPr lvl="1">
              <a:defRPr/>
            </a:pPr>
            <a:r>
              <a:rPr lang="en-GB" sz="2000" dirty="0">
                <a:hlinkClick r:id="rId3"/>
              </a:rPr>
              <a:t>https://</a:t>
            </a:r>
            <a:r>
              <a:rPr lang="en-GB" sz="2000" dirty="0" smtClean="0">
                <a:hlinkClick r:id="rId3"/>
              </a:rPr>
              <a:t>www.gov.uk/government/statistics/total-factor-productivity-of-the-agricultural-industry</a:t>
            </a:r>
            <a:r>
              <a:rPr lang="en-GB" sz="2000" dirty="0" smtClean="0"/>
              <a:t> 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000" dirty="0" smtClean="0"/>
              <a:t>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estimates in April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000" dirty="0" smtClean="0"/>
              <a:t>2</a:t>
            </a:r>
            <a:r>
              <a:rPr lang="en-GB" sz="2000" baseline="30000" dirty="0" smtClean="0"/>
              <a:t>nd</a:t>
            </a:r>
            <a:r>
              <a:rPr lang="en-GB" sz="2000" dirty="0" smtClean="0"/>
              <a:t> estimates in December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n-GB" sz="2000" dirty="0"/>
          </a:p>
          <a:p>
            <a:pPr marL="285750" indent="-285750">
              <a:buFont typeface="Arial" charset="0"/>
              <a:buChar char="•"/>
              <a:defRPr/>
            </a:pPr>
            <a:r>
              <a:rPr lang="en-GB" sz="2000" dirty="0" smtClean="0"/>
              <a:t>Also publish a chapter on productivity in “Agriculture in the UK” published in June each year</a:t>
            </a:r>
          </a:p>
          <a:p>
            <a:pPr lvl="1">
              <a:defRPr/>
            </a:pPr>
            <a:r>
              <a:rPr lang="en-GB" sz="2000" dirty="0">
                <a:hlinkClick r:id="rId4"/>
              </a:rPr>
              <a:t>https://</a:t>
            </a:r>
            <a:r>
              <a:rPr lang="en-GB" sz="2000" dirty="0" smtClean="0">
                <a:hlinkClick r:id="rId4"/>
              </a:rPr>
              <a:t>www.gov.uk/government/collections/agriculture-in-the-united-kingdom</a:t>
            </a:r>
            <a:r>
              <a:rPr lang="en-GB" sz="2000" dirty="0" smtClean="0"/>
              <a:t> 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541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39738" y="260648"/>
            <a:ext cx="8524750" cy="836236"/>
          </a:xfrm>
        </p:spPr>
        <p:txBody>
          <a:bodyPr/>
          <a:lstStyle/>
          <a:p>
            <a:pPr algn="ctr" eaLnBrk="1" hangingPunct="1"/>
            <a:r>
              <a:rPr lang="en-GB" altLang="en-US" b="1" dirty="0">
                <a:latin typeface="Arial" charset="0"/>
                <a:cs typeface="Arial" charset="0"/>
              </a:rPr>
              <a:t>P</a:t>
            </a:r>
            <a:r>
              <a:rPr lang="en-GB" altLang="en-US" b="1" dirty="0" smtClean="0">
                <a:latin typeface="Arial" charset="0"/>
                <a:cs typeface="Arial" charset="0"/>
              </a:rPr>
              <a:t>roduction of Economic Accounts for Agriculture (EAA)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1556792"/>
            <a:ext cx="8424862" cy="43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GB" sz="2800" dirty="0" smtClean="0"/>
              <a:t>UK estimates based on data used to produce economic agricultural accounts (EAA)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GB" sz="2800" dirty="0"/>
              <a:t>These are produced in accordance with UK national accounts, EU and international accounts </a:t>
            </a:r>
            <a:endParaRPr lang="en-GB" sz="28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GB" sz="2800" dirty="0" smtClean="0"/>
              <a:t>Accounts for the farm sector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GB" sz="2800" dirty="0" smtClean="0"/>
              <a:t>Based on gross output model of production</a:t>
            </a:r>
            <a:endParaRPr lang="en-GB" sz="28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8172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39738" y="332656"/>
            <a:ext cx="8264525" cy="616669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latin typeface="Arial" charset="0"/>
                <a:cs typeface="Arial" charset="0"/>
              </a:rPr>
              <a:t>Farm Accounts - Outputs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179512" y="1334758"/>
            <a:ext cx="8784976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Subsidies on product are included but these are now very low in value for the UK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GB" sz="2400" dirty="0" smtClean="0"/>
              <a:t>Main outputs are: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400" dirty="0"/>
              <a:t>C</a:t>
            </a:r>
            <a:r>
              <a:rPr lang="en-GB" sz="2400" dirty="0" smtClean="0"/>
              <a:t>rops for food, feed and energy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en-GB" sz="2400" dirty="0" smtClean="0"/>
              <a:t>including other crop products such as straw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GB" sz="2400" dirty="0" smtClean="0"/>
              <a:t>Livestock and livestock products</a:t>
            </a:r>
          </a:p>
          <a:p>
            <a:pPr marL="1200150" lvl="2" indent="-285750">
              <a:buFont typeface="Wingdings" panose="05000000000000000000" pitchFamily="2" charset="2"/>
              <a:buChar char="v"/>
              <a:defRPr/>
            </a:pPr>
            <a:r>
              <a:rPr lang="en-GB" sz="2400" dirty="0" smtClean="0"/>
              <a:t>including minor items such as goat’s milk and honey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GB" sz="2400" dirty="0" smtClean="0"/>
              <a:t>Other agricultural activities (agricultural services)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GB" sz="2400" dirty="0" smtClean="0"/>
              <a:t>Inseparable non-agricultural activities (diversified enterprises using agricultural resources such as land and buildings)</a:t>
            </a:r>
          </a:p>
        </p:txBody>
      </p:sp>
    </p:spTree>
    <p:extLst>
      <p:ext uri="{BB962C8B-B14F-4D97-AF65-F5344CB8AC3E}">
        <p14:creationId xmlns:p14="http://schemas.microsoft.com/office/powerpoint/2010/main" val="4209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88963" y="188640"/>
            <a:ext cx="8264525" cy="482600"/>
          </a:xfrm>
        </p:spPr>
        <p:txBody>
          <a:bodyPr/>
          <a:lstStyle/>
          <a:p>
            <a:pPr algn="ctr" eaLnBrk="1" hangingPunct="1"/>
            <a:r>
              <a:rPr lang="en-GB" altLang="en-US" sz="3000" b="1" dirty="0" smtClean="0">
                <a:latin typeface="Arial" charset="0"/>
                <a:cs typeface="Arial" charset="0"/>
              </a:rPr>
              <a:t>Farm Accounts - Intermediate consumption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fld id="{A04C2F2E-3D85-4888-A0E7-EA8C5C2B81E6}" type="slidenum">
              <a:rPr lang="en-GB" altLang="en-US" sz="1000" smtClean="0">
                <a:solidFill>
                  <a:schemeClr val="tx2"/>
                </a:solidFill>
              </a:rPr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</a:t>
            </a:fld>
            <a:endParaRPr lang="en-GB" altLang="en-US" sz="1000" smtClean="0">
              <a:solidFill>
                <a:schemeClr val="tx2"/>
              </a:solidFill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359569" y="1052736"/>
            <a:ext cx="8424862" cy="547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All goods and services consumed in the production process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Value data available, either directly or from a combination of volume and unit price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Volume estimates complex for some items, notably pesticides and fertilisers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Quality is a known issue for these items, not fully dealt with yet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Agricultural services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2200" dirty="0" smtClean="0"/>
              <a:t>identical to “</a:t>
            </a:r>
            <a:r>
              <a:rPr lang="en-GB" sz="2200" i="1" dirty="0" smtClean="0"/>
              <a:t>Other agricultural activities</a:t>
            </a:r>
            <a:r>
              <a:rPr lang="en-GB" sz="2200" dirty="0" smtClean="0"/>
              <a:t>” on the outputs side of the account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sz="2200" dirty="0" smtClean="0"/>
              <a:t>Other goods and services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2200" dirty="0" smtClean="0"/>
              <a:t>Includes livestock and crops costs, water costs</a:t>
            </a:r>
            <a:r>
              <a:rPr lang="en-GB" sz="2200" dirty="0"/>
              <a:t>, insurance </a:t>
            </a:r>
            <a:r>
              <a:rPr lang="en-GB" sz="2200" dirty="0" smtClean="0"/>
              <a:t>premiums, bank </a:t>
            </a:r>
            <a:r>
              <a:rPr lang="en-GB" sz="2200" dirty="0"/>
              <a:t>charges, professional fees, rates, and other farming costs</a:t>
            </a:r>
            <a:r>
              <a:rPr lang="en-GB" sz="2200" dirty="0" smtClean="0"/>
              <a:t>.</a:t>
            </a:r>
            <a:endParaRPr lang="en-GB" sz="2200" dirty="0"/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6813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31801" y="260648"/>
            <a:ext cx="8264525" cy="432048"/>
          </a:xfrm>
        </p:spPr>
        <p:txBody>
          <a:bodyPr/>
          <a:lstStyle/>
          <a:p>
            <a:pPr algn="ctr" eaLnBrk="1" hangingPunct="1"/>
            <a:r>
              <a:rPr lang="en-GB" altLang="en-US" b="1" dirty="0" smtClean="0">
                <a:solidFill>
                  <a:srgbClr val="00AF41"/>
                </a:solidFill>
                <a:latin typeface="Arial" charset="0"/>
                <a:cs typeface="Arial" charset="0"/>
              </a:rPr>
              <a:t>Farm Accounts – Capital and Land</a:t>
            </a:r>
          </a:p>
        </p:txBody>
      </p:sp>
      <p:sp>
        <p:nvSpPr>
          <p:cNvPr id="15363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000">
                <a:solidFill>
                  <a:srgbClr val="59595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rgbClr val="59595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600">
                <a:solidFill>
                  <a:srgbClr val="59595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400">
                <a:solidFill>
                  <a:srgbClr val="59595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200">
                <a:solidFill>
                  <a:srgbClr val="595959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4C2F2E-3D85-4888-A0E7-EA8C5C2B81E6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39738" y="923826"/>
            <a:ext cx="8424862" cy="638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marR="0" lvl="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Consumption of fixed capital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800100" marR="0" lvl="1" indent="-342900" algn="l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Equipment, buildings and livestock</a:t>
            </a:r>
          </a:p>
          <a:p>
            <a:pPr marL="285750" marR="0" lvl="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Rent</a:t>
            </a:r>
          </a:p>
          <a:p>
            <a:pPr marL="800100" marR="0" lvl="1" indent="-342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Land and buildings</a:t>
            </a:r>
          </a:p>
          <a:p>
            <a:pPr marL="800100" marR="0" lvl="1" indent="-342900" algn="l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GB" sz="2400" dirty="0" smtClean="0"/>
              <a:t>Average rent is derived from the FADN (Farm Accountancy Data Network)   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285750" marR="0" lvl="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Interest</a:t>
            </a:r>
          </a:p>
          <a:p>
            <a:pPr marL="800100" marR="0" lvl="1" indent="-342900" algn="l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Charges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 loans for current farming purposes and buildings and works less interest on money held on short term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deposit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Depreciation rate based on a Perpetual Inventory Method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1200150" marR="0" lvl="2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1200150" marR="0" lvl="2" indent="-2857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22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ra-powerpoint-template-3">
  <a:themeElements>
    <a:clrScheme name="Defra palette">
      <a:dk1>
        <a:sysClr val="windowText" lastClr="000000"/>
      </a:dk1>
      <a:lt1>
        <a:sysClr val="window" lastClr="FFFFFF"/>
      </a:lt1>
      <a:dk2>
        <a:srgbClr val="00B050"/>
      </a:dk2>
      <a:lt2>
        <a:srgbClr val="FFFFFF"/>
      </a:lt2>
      <a:accent1>
        <a:srgbClr val="00AF41"/>
      </a:accent1>
      <a:accent2>
        <a:srgbClr val="8FBF41"/>
      </a:accent2>
      <a:accent3>
        <a:srgbClr val="FFD500"/>
      </a:accent3>
      <a:accent4>
        <a:srgbClr val="DE2B29"/>
      </a:accent4>
      <a:accent5>
        <a:srgbClr val="F59A00"/>
      </a:accent5>
      <a:accent6>
        <a:srgbClr val="007BC4"/>
      </a:accent6>
      <a:hlink>
        <a:srgbClr val="007BC4"/>
      </a:hlink>
      <a:folHlink>
        <a:srgbClr val="6D307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6.1756_Defra_Powerpoint_template_v3.potx" id="{9FA114EF-0F28-45DA-BD28-1DBA18000EF3}" vid="{39D81AC2-6EAA-48ED-836F-6F337E5C2D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lc_EmailSentUTC xmlns="41b3ec6c-eebd-4435-b1cb-6f93f025f7d1" xsi:nil="true"/>
    <peb8f3fab875401ca34a9f28cac46400 xmlns="41b3ec6c-eebd-4435-b1cb-6f93f025f7d1">
      <Terms xmlns="http://schemas.microsoft.com/office/infopath/2007/PartnerControls"/>
    </peb8f3fab875401ca34a9f28cac46400>
    <dlc_EmailReceivedUTC xmlns="41b3ec6c-eebd-4435-b1cb-6f93f025f7d1" xsi:nil="true"/>
    <dlc_EmailFrom xmlns="41b3ec6c-eebd-4435-b1cb-6f93f025f7d1" xsi:nil="true"/>
    <dlc_EmailCC xmlns="41b3ec6c-eebd-4435-b1cb-6f93f025f7d1" xsi:nil="true"/>
    <dlc_EmailSubject xmlns="41b3ec6c-eebd-4435-b1cb-6f93f025f7d1" xsi:nil="true"/>
    <TaxCatchAll xmlns="41b3ec6c-eebd-4435-b1cb-6f93f025f7d1"/>
    <dlc_EmailTo xmlns="41b3ec6c-eebd-4435-b1cb-6f93f025f7d1" xsi:nil="true"/>
    <bcb1675984d34ae3a1ed6b6e433c98de xmlns="41b3ec6c-eebd-4435-b1cb-6f93f025f7d1">
      <Terms xmlns="http://schemas.microsoft.com/office/infopath/2007/PartnerControls"/>
    </bcb1675984d34ae3a1ed6b6e433c98d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?mso-contentType ?>
<SharedContentType xmlns="Microsoft.SharePoint.Taxonomy.ContentTypeSync" SourceId="fbabd5ee-c98c-4a9b-aa64-c82fd249b873" ContentTypeId="0x010100672A3FCA98991645BE083C320B7539B70204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efra Document" ma:contentTypeID="0x010100672A3FCA98991645BE083C320B7539B70204005D529D6028987D4D83EE21E40BB92771" ma:contentTypeVersion="4" ma:contentTypeDescription="new Document or upload" ma:contentTypeScope="" ma:versionID="db1d298d3e6384d98e82ce68c0b6d627">
  <xsd:schema xmlns:xsd="http://www.w3.org/2001/XMLSchema" xmlns:xs="http://www.w3.org/2001/XMLSchema" xmlns:p="http://schemas.microsoft.com/office/2006/metadata/properties" xmlns:ns2="41b3ec6c-eebd-4435-b1cb-6f93f025f7d1" targetNamespace="http://schemas.microsoft.com/office/2006/metadata/properties" ma:root="true" ma:fieldsID="266c5cdf2690ebb723e1445d30ea7a68" ns2:_="">
    <xsd:import namespace="41b3ec6c-eebd-4435-b1cb-6f93f025f7d1"/>
    <xsd:element name="properties">
      <xsd:complexType>
        <xsd:sequence>
          <xsd:element name="documentManagement">
            <xsd:complexType>
              <xsd:all>
                <xsd:element ref="ns2:dlc_EmailSubject" minOccurs="0"/>
                <xsd:element ref="ns2:dlc_EmailTo" minOccurs="0"/>
                <xsd:element ref="ns2:dlc_EmailFrom" minOccurs="0"/>
                <xsd:element ref="ns2:dlc_EmailCC" minOccurs="0"/>
                <xsd:element ref="ns2:dlc_EmailSentUTC" minOccurs="0"/>
                <xsd:element ref="ns2:dlc_EmailReceivedUTC" minOccurs="0"/>
                <xsd:element ref="ns2:bcb1675984d34ae3a1ed6b6e433c98de" minOccurs="0"/>
                <xsd:element ref="ns2:TaxCatchAll" minOccurs="0"/>
                <xsd:element ref="ns2:TaxCatchAllLabel" minOccurs="0"/>
                <xsd:element ref="ns2:peb8f3fab875401ca34a9f28cac4640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b3ec6c-eebd-4435-b1cb-6f93f025f7d1" elementFormDefault="qualified">
    <xsd:import namespace="http://schemas.microsoft.com/office/2006/documentManagement/types"/>
    <xsd:import namespace="http://schemas.microsoft.com/office/infopath/2007/PartnerControls"/>
    <xsd:element name="dlc_EmailSubject" ma:index="8" nillable="true" ma:displayName="Subject" ma:description="" ma:internalName="dlc_EmailSubject" ma:readOnly="false">
      <xsd:simpleType>
        <xsd:restriction base="dms:Note"/>
      </xsd:simpleType>
    </xsd:element>
    <xsd:element name="dlc_EmailTo" ma:index="9" nillable="true" ma:displayName="To" ma:description="" ma:internalName="dlc_EmailTo" ma:readOnly="false">
      <xsd:simpleType>
        <xsd:restriction base="dms:Note"/>
      </xsd:simpleType>
    </xsd:element>
    <xsd:element name="dlc_EmailFrom" ma:index="10" nillable="true" ma:displayName="From" ma:description="" ma:internalName="dlc_EmailFrom" ma:readOnly="false">
      <xsd:simpleType>
        <xsd:restriction base="dms:Text">
          <xsd:maxLength value="255"/>
        </xsd:restriction>
      </xsd:simpleType>
    </xsd:element>
    <xsd:element name="dlc_EmailCC" ma:index="11" nillable="true" ma:displayName="CC" ma:description="" ma:internalName="dlc_EmailCC" ma:readOnly="false">
      <xsd:simpleType>
        <xsd:restriction base="dms:Note">
          <xsd:maxLength value="1024"/>
        </xsd:restriction>
      </xsd:simpleType>
    </xsd:element>
    <xsd:element name="dlc_EmailSentUTC" ma:index="12" nillable="true" ma:displayName="Date Sent" ma:description="" ma:internalName="dlc_EmailSentUTC" ma:readOnly="false">
      <xsd:simpleType>
        <xsd:restriction base="dms:DateTime"/>
      </xsd:simpleType>
    </xsd:element>
    <xsd:element name="dlc_EmailReceivedUTC" ma:index="13" nillable="true" ma:displayName="Date Received" ma:description="" ma:internalName="dlc_EmailReceivedUTC" ma:readOnly="false">
      <xsd:simpleType>
        <xsd:restriction base="dms:DateTime"/>
      </xsd:simpleType>
    </xsd:element>
    <xsd:element name="bcb1675984d34ae3a1ed6b6e433c98de" ma:index="14" nillable="true" ma:taxonomy="true" ma:internalName="bcb1675984d34ae3a1ed6b6e433c98de" ma:taxonomyFieldName="Directorate" ma:displayName="Directorate" ma:default="" ma:fieldId="{bcb16759-84d3-4ae3-a1ed-6b6e433c98de}" ma:sspId="fbabd5ee-c98c-4a9b-aa64-c82fd249b873" ma:termSetId="a3042207-bc74-4e42-93b3-dbb4e6115b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89414463-8a91-4140-b8a8-7dbf97becca1}" ma:internalName="TaxCatchAll" ma:showField="CatchAllData" ma:web="236b9f5b-ec99-4ef7-bb3b-b7a129348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89414463-8a91-4140-b8a8-7dbf97becca1}" ma:internalName="TaxCatchAllLabel" ma:readOnly="true" ma:showField="CatchAllDataLabel" ma:web="236b9f5b-ec99-4ef7-bb3b-b7a129348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eb8f3fab875401ca34a9f28cac46400" ma:index="18" nillable="true" ma:taxonomy="true" ma:internalName="peb8f3fab875401ca34a9f28cac46400" ma:taxonomyFieldName="SecurityClassification" ma:displayName="SecurityClassification" ma:default="" ma:fieldId="{9eb8f3fa-b875-401c-a34a-9f28cac46400}" ma:sspId="fbabd5ee-c98c-4a9b-aa64-c82fd249b873" ma:termSetId="cb8bbbf2-2a11-43af-a18e-40ed7c8e4b1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F288CE-6778-41FE-B74C-9BBA868C1DE1}">
  <ds:schemaRefs>
    <ds:schemaRef ds:uri="http://schemas.microsoft.com/office/infopath/2007/PartnerControls"/>
    <ds:schemaRef ds:uri="41b3ec6c-eebd-4435-b1cb-6f93f025f7d1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AF01AC7-5550-4A22-82F5-1E5608D5D1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6C7B0D-7366-43CC-86C2-B6DD38D1F26D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2E1E479D-620A-4146-AE18-31913BC03392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E28208F-1AF1-412E-AD2E-533C6539B8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b3ec6c-eebd-4435-b1cb-6f93f025f7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6834</TotalTime>
  <Words>1051</Words>
  <Application>Microsoft Office PowerPoint</Application>
  <PresentationFormat>On-screen Show (4:3)</PresentationFormat>
  <Paragraphs>200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Cambria Math</vt:lpstr>
      <vt:lpstr>Symbol</vt:lpstr>
      <vt:lpstr>Wingdings</vt:lpstr>
      <vt:lpstr>defra-powerpoint-template-3</vt:lpstr>
      <vt:lpstr>PowerPoint Presentation</vt:lpstr>
      <vt:lpstr>Contents</vt:lpstr>
      <vt:lpstr>Background – TFP</vt:lpstr>
      <vt:lpstr>Background - Partial productivity</vt:lpstr>
      <vt:lpstr>UK production &amp; dissemination of TFP estimates</vt:lpstr>
      <vt:lpstr>Production of Economic Accounts for Agriculture (EAA)</vt:lpstr>
      <vt:lpstr>Farm Accounts - Outputs</vt:lpstr>
      <vt:lpstr>Farm Accounts - Intermediate consumption</vt:lpstr>
      <vt:lpstr>Farm Accounts – Capital and Land</vt:lpstr>
      <vt:lpstr>TFP Methodology (1 of 4)</vt:lpstr>
      <vt:lpstr>TFP Methodology (2 of 4)</vt:lpstr>
      <vt:lpstr>TFP Methodology (3 of 4)</vt:lpstr>
      <vt:lpstr>TFP Methodology (4 of 4)</vt:lpstr>
      <vt:lpstr>Published UK TFP estimates</vt:lpstr>
      <vt:lpstr>UK TFP – key trends</vt:lpstr>
      <vt:lpstr>UK TFP – key trends</vt:lpstr>
      <vt:lpstr>UK TFP – key trends</vt:lpstr>
      <vt:lpstr>Published UK partial productivity estimates</vt:lpstr>
      <vt:lpstr>Published UK partial productivity estimates</vt:lpstr>
      <vt:lpstr>Transforming accounts values into volumes</vt:lpstr>
      <vt:lpstr>Transforming accounts values into volumes</vt:lpstr>
      <vt:lpstr>Transforming accounts values into volumes</vt:lpstr>
      <vt:lpstr>Calculations – a simplified example  Volume and value data from farm accounts</vt:lpstr>
      <vt:lpstr>Calculations – a simplified example</vt:lpstr>
      <vt:lpstr>Laspeyres volume relative</vt:lpstr>
      <vt:lpstr>Laspeyres weighted index</vt:lpstr>
      <vt:lpstr>Paasche volume relative</vt:lpstr>
      <vt:lpstr>Paasche weighted index</vt:lpstr>
      <vt:lpstr>Fisher index (geometric mean of L &amp; P)</vt:lpstr>
      <vt:lpstr>Convert from annual change to 2010=100 index</vt:lpstr>
      <vt:lpstr>TFP=outputs index  inputs index</vt:lpstr>
    </vt:vector>
  </TitlesOfParts>
  <Company>Defra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and food: facts and figures</dc:title>
  <dc:creator>Penny Coombe</dc:creator>
  <cp:lastModifiedBy>DIAKOSAVVAS Dimitris, TAD/ARP</cp:lastModifiedBy>
  <cp:revision>453</cp:revision>
  <cp:lastPrinted>2019-10-28T07:50:21Z</cp:lastPrinted>
  <dcterms:created xsi:type="dcterms:W3CDTF">2013-10-25T15:40:02Z</dcterms:created>
  <dcterms:modified xsi:type="dcterms:W3CDTF">2019-11-06T16:24:09Z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rectorate">
    <vt:lpwstr/>
  </property>
  <property fmtid="{D5CDD505-2E9C-101B-9397-08002B2CF9AE}" pid="3" name="SecurityClassification">
    <vt:lpwstr/>
  </property>
</Properties>
</file>