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5.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notesSlides/notesSlide6.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notesSlides/notesSlide7.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5.xml" ContentType="application/vnd.openxmlformats-officedocument.themeOverride+xml"/>
  <Override PartName="/ppt/notesSlides/notesSlide8.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6.xml" ContentType="application/vnd.openxmlformats-officedocument.themeOverride+xml"/>
  <Override PartName="/ppt/notesSlides/notesSlide9.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0.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7.xml" ContentType="application/vnd.openxmlformats-officedocument.themeOverr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6" r:id="rId3"/>
    <p:sldMasterId id="2147485536" r:id="rId4"/>
  </p:sldMasterIdLst>
  <p:notesMasterIdLst>
    <p:notesMasterId r:id="rId36"/>
  </p:notesMasterIdLst>
  <p:handoutMasterIdLst>
    <p:handoutMasterId r:id="rId37"/>
  </p:handoutMasterIdLst>
  <p:sldIdLst>
    <p:sldId id="267" r:id="rId5"/>
    <p:sldId id="571" r:id="rId6"/>
    <p:sldId id="521" r:id="rId7"/>
    <p:sldId id="522" r:id="rId8"/>
    <p:sldId id="523" r:id="rId9"/>
    <p:sldId id="524" r:id="rId10"/>
    <p:sldId id="526" r:id="rId11"/>
    <p:sldId id="527" r:id="rId12"/>
    <p:sldId id="530" r:id="rId13"/>
    <p:sldId id="531" r:id="rId14"/>
    <p:sldId id="494" r:id="rId15"/>
    <p:sldId id="520" r:id="rId16"/>
    <p:sldId id="534" r:id="rId17"/>
    <p:sldId id="535" r:id="rId18"/>
    <p:sldId id="512" r:id="rId19"/>
    <p:sldId id="537" r:id="rId20"/>
    <p:sldId id="568" r:id="rId21"/>
    <p:sldId id="539" r:id="rId22"/>
    <p:sldId id="569" r:id="rId23"/>
    <p:sldId id="570" r:id="rId24"/>
    <p:sldId id="540" r:id="rId25"/>
    <p:sldId id="541" r:id="rId26"/>
    <p:sldId id="538" r:id="rId27"/>
    <p:sldId id="542" r:id="rId28"/>
    <p:sldId id="536" r:id="rId29"/>
    <p:sldId id="515" r:id="rId30"/>
    <p:sldId id="544" r:id="rId31"/>
    <p:sldId id="565" r:id="rId32"/>
    <p:sldId id="551" r:id="rId33"/>
    <p:sldId id="495" r:id="rId34"/>
    <p:sldId id="449" r:id="rId35"/>
  </p:sldIdLst>
  <p:sldSz cx="12192000" cy="6858000"/>
  <p:notesSz cx="6797675" cy="9926638"/>
  <p:custDataLst>
    <p:tags r:id="rId38"/>
  </p:custDataLst>
  <p:defaultTextStyle>
    <a:defPPr>
      <a:defRPr lang="en-US"/>
    </a:defPPr>
    <a:lvl1pPr algn="l" defTabSz="457200"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defTabSz="457200"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defTabSz="457200"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defTabSz="457200"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defTabSz="457200"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0">
          <p15:clr>
            <a:srgbClr val="A4A3A4"/>
          </p15:clr>
        </p15:guide>
        <p15:guide id="2" pos="2140">
          <p15:clr>
            <a:srgbClr val="A4A3A4"/>
          </p15:clr>
        </p15:guide>
        <p15:guide id="3" orient="horz" pos="3127">
          <p15:clr>
            <a:srgbClr val="A4A3A4"/>
          </p15:clr>
        </p15:guide>
        <p15:guide id="4"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D6A5"/>
    <a:srgbClr val="C8C8C0"/>
    <a:srgbClr val="FF0000"/>
    <a:srgbClr val="FFFFFF"/>
    <a:srgbClr val="00505C"/>
    <a:srgbClr val="FF7900"/>
    <a:srgbClr val="00C0B5"/>
    <a:srgbClr val="BD74AE"/>
    <a:srgbClr val="96172E"/>
    <a:srgbClr val="512B1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860" autoAdjust="0"/>
    <p:restoredTop sz="57949" autoAdjust="0"/>
  </p:normalViewPr>
  <p:slideViewPr>
    <p:cSldViewPr snapToGrid="0" snapToObjects="1">
      <p:cViewPr varScale="1">
        <p:scale>
          <a:sx n="51" d="100"/>
          <a:sy n="51" d="100"/>
        </p:scale>
        <p:origin x="2050" y="3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snapToObjects="1">
      <p:cViewPr varScale="1">
        <p:scale>
          <a:sx n="150" d="100"/>
          <a:sy n="150" d="100"/>
        </p:scale>
        <p:origin x="-4736" y="-96"/>
      </p:cViewPr>
      <p:guideLst>
        <p:guide orient="horz" pos="3120"/>
        <p:guide pos="2140"/>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3" Type="http://schemas.openxmlformats.org/officeDocument/2006/relationships/slideMaster" Target="slideMasters/slide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2.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9.6535469166758925E-2"/>
          <c:y val="3.3970733179642623E-2"/>
          <c:w val="0.69237787892215308"/>
          <c:h val="0.85038144106874769"/>
        </c:manualLayout>
      </c:layout>
      <c:lineChart>
        <c:grouping val="standard"/>
        <c:varyColors val="0"/>
        <c:ser>
          <c:idx val="0"/>
          <c:order val="0"/>
          <c:tx>
            <c:strRef>
              <c:f>Sheet1!$B$1</c:f>
              <c:strCache>
                <c:ptCount val="1"/>
                <c:pt idx="0">
                  <c:v>Broad-acre</c:v>
                </c:pt>
              </c:strCache>
            </c:strRef>
          </c:tx>
          <c:spPr>
            <a:ln w="28575" cap="rnd">
              <a:solidFill>
                <a:srgbClr val="EE7300"/>
              </a:solidFill>
              <a:round/>
            </a:ln>
            <a:effectLst/>
          </c:spPr>
          <c:marker>
            <c:symbol val="none"/>
          </c:marker>
          <c:cat>
            <c:numRef>
              <c:f>Sheet1!$A$2:$A$42</c:f>
              <c:numCache>
                <c:formatCode>General</c:formatCode>
                <c:ptCount val="41"/>
                <c:pt idx="0">
                  <c:v>1978</c:v>
                </c:pt>
                <c:pt idx="1">
                  <c:v>1979</c:v>
                </c:pt>
                <c:pt idx="2">
                  <c:v>1980</c:v>
                </c:pt>
                <c:pt idx="3">
                  <c:v>1981</c:v>
                </c:pt>
                <c:pt idx="4">
                  <c:v>1982</c:v>
                </c:pt>
                <c:pt idx="5">
                  <c:v>1983</c:v>
                </c:pt>
                <c:pt idx="6">
                  <c:v>1984</c:v>
                </c:pt>
                <c:pt idx="7">
                  <c:v>1985</c:v>
                </c:pt>
                <c:pt idx="8">
                  <c:v>1986</c:v>
                </c:pt>
                <c:pt idx="9">
                  <c:v>1987</c:v>
                </c:pt>
                <c:pt idx="10">
                  <c:v>1988</c:v>
                </c:pt>
                <c:pt idx="11">
                  <c:v>1989</c:v>
                </c:pt>
                <c:pt idx="12">
                  <c:v>1990</c:v>
                </c:pt>
                <c:pt idx="13">
                  <c:v>1991</c:v>
                </c:pt>
                <c:pt idx="14">
                  <c:v>1992</c:v>
                </c:pt>
                <c:pt idx="15">
                  <c:v>1993</c:v>
                </c:pt>
                <c:pt idx="16">
                  <c:v>1994</c:v>
                </c:pt>
                <c:pt idx="17">
                  <c:v>1995</c:v>
                </c:pt>
                <c:pt idx="18">
                  <c:v>1996</c:v>
                </c:pt>
                <c:pt idx="19">
                  <c:v>1997</c:v>
                </c:pt>
                <c:pt idx="20">
                  <c:v>1998</c:v>
                </c:pt>
                <c:pt idx="21">
                  <c:v>1999</c:v>
                </c:pt>
                <c:pt idx="22">
                  <c:v>2000</c:v>
                </c:pt>
                <c:pt idx="23">
                  <c:v>2001</c:v>
                </c:pt>
                <c:pt idx="24">
                  <c:v>2002</c:v>
                </c:pt>
                <c:pt idx="25">
                  <c:v>2003</c:v>
                </c:pt>
                <c:pt idx="26">
                  <c:v>2004</c:v>
                </c:pt>
                <c:pt idx="27">
                  <c:v>2005</c:v>
                </c:pt>
                <c:pt idx="28">
                  <c:v>2006</c:v>
                </c:pt>
                <c:pt idx="29">
                  <c:v>2007</c:v>
                </c:pt>
                <c:pt idx="30">
                  <c:v>2008</c:v>
                </c:pt>
                <c:pt idx="31">
                  <c:v>2009</c:v>
                </c:pt>
                <c:pt idx="32">
                  <c:v>2010</c:v>
                </c:pt>
                <c:pt idx="33">
                  <c:v>2011</c:v>
                </c:pt>
                <c:pt idx="34">
                  <c:v>2012</c:v>
                </c:pt>
                <c:pt idx="35">
                  <c:v>2013</c:v>
                </c:pt>
                <c:pt idx="36">
                  <c:v>2014</c:v>
                </c:pt>
                <c:pt idx="37">
                  <c:v>2015</c:v>
                </c:pt>
                <c:pt idx="38">
                  <c:v>2016</c:v>
                </c:pt>
                <c:pt idx="39">
                  <c:v>2017</c:v>
                </c:pt>
                <c:pt idx="40">
                  <c:v>2018</c:v>
                </c:pt>
              </c:numCache>
            </c:numRef>
          </c:cat>
          <c:val>
            <c:numRef>
              <c:f>Sheet1!$B$2:$B$42</c:f>
              <c:numCache>
                <c:formatCode>General</c:formatCode>
                <c:ptCount val="41"/>
                <c:pt idx="0">
                  <c:v>1</c:v>
                </c:pt>
                <c:pt idx="1">
                  <c:v>1.1439999999999999</c:v>
                </c:pt>
                <c:pt idx="2">
                  <c:v>1.2188000000000001</c:v>
                </c:pt>
                <c:pt idx="3">
                  <c:v>1.054</c:v>
                </c:pt>
                <c:pt idx="4">
                  <c:v>1.2043999999999999</c:v>
                </c:pt>
                <c:pt idx="5">
                  <c:v>1.0515000000000001</c:v>
                </c:pt>
                <c:pt idx="6">
                  <c:v>1.2841</c:v>
                </c:pt>
                <c:pt idx="7">
                  <c:v>1.2494000000000001</c:v>
                </c:pt>
                <c:pt idx="8">
                  <c:v>1.2616000000000001</c:v>
                </c:pt>
                <c:pt idx="9">
                  <c:v>1.2295</c:v>
                </c:pt>
                <c:pt idx="10">
                  <c:v>1.2761</c:v>
                </c:pt>
                <c:pt idx="11">
                  <c:v>1.2943</c:v>
                </c:pt>
                <c:pt idx="12">
                  <c:v>1.4174</c:v>
                </c:pt>
                <c:pt idx="13">
                  <c:v>1.3945000000000001</c:v>
                </c:pt>
                <c:pt idx="14">
                  <c:v>1.3079000000000001</c:v>
                </c:pt>
                <c:pt idx="15">
                  <c:v>1.4120999999999999</c:v>
                </c:pt>
                <c:pt idx="16">
                  <c:v>1.464</c:v>
                </c:pt>
                <c:pt idx="17">
                  <c:v>1.1627000000000001</c:v>
                </c:pt>
                <c:pt idx="18">
                  <c:v>1.4823</c:v>
                </c:pt>
                <c:pt idx="19">
                  <c:v>1.5548</c:v>
                </c:pt>
                <c:pt idx="20">
                  <c:v>1.5002</c:v>
                </c:pt>
                <c:pt idx="21">
                  <c:v>1.5878000000000001</c:v>
                </c:pt>
                <c:pt idx="22">
                  <c:v>1.6908000000000001</c:v>
                </c:pt>
                <c:pt idx="23">
                  <c:v>1.546</c:v>
                </c:pt>
                <c:pt idx="24">
                  <c:v>1.5685</c:v>
                </c:pt>
                <c:pt idx="25">
                  <c:v>1.2</c:v>
                </c:pt>
                <c:pt idx="26">
                  <c:v>1.5477000000000001</c:v>
                </c:pt>
                <c:pt idx="27">
                  <c:v>1.5295000000000001</c:v>
                </c:pt>
                <c:pt idx="28">
                  <c:v>1.6415</c:v>
                </c:pt>
                <c:pt idx="29">
                  <c:v>1.4035</c:v>
                </c:pt>
                <c:pt idx="30">
                  <c:v>1.4348000000000001</c:v>
                </c:pt>
                <c:pt idx="31">
                  <c:v>1.5187999999999999</c:v>
                </c:pt>
                <c:pt idx="32">
                  <c:v>1.4811000000000001</c:v>
                </c:pt>
                <c:pt idx="33">
                  <c:v>1.593</c:v>
                </c:pt>
                <c:pt idx="34">
                  <c:v>1.7012</c:v>
                </c:pt>
                <c:pt idx="35">
                  <c:v>1.7171000000000001</c:v>
                </c:pt>
                <c:pt idx="36">
                  <c:v>1.7094</c:v>
                </c:pt>
                <c:pt idx="37">
                  <c:v>1.6383000000000001</c:v>
                </c:pt>
                <c:pt idx="38">
                  <c:v>1.605</c:v>
                </c:pt>
                <c:pt idx="39">
                  <c:v>1.7524999999999999</c:v>
                </c:pt>
                <c:pt idx="40">
                  <c:v>1.5491999999999999</c:v>
                </c:pt>
              </c:numCache>
            </c:numRef>
          </c:val>
          <c:smooth val="0"/>
          <c:extLst>
            <c:ext xmlns:c16="http://schemas.microsoft.com/office/drawing/2014/chart" uri="{C3380CC4-5D6E-409C-BE32-E72D297353CC}">
              <c16:uniqueId val="{00000000-ABF2-457D-8584-83D0D0FDF031}"/>
            </c:ext>
          </c:extLst>
        </c:ser>
        <c:dLbls>
          <c:showLegendKey val="0"/>
          <c:showVal val="0"/>
          <c:showCatName val="0"/>
          <c:showSerName val="0"/>
          <c:showPercent val="0"/>
          <c:showBubbleSize val="0"/>
        </c:dLbls>
        <c:smooth val="0"/>
        <c:axId val="843334120"/>
        <c:axId val="843327848"/>
      </c:lineChart>
      <c:catAx>
        <c:axId val="8433341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843327848"/>
        <c:crosses val="autoZero"/>
        <c:auto val="1"/>
        <c:lblAlgn val="ctr"/>
        <c:lblOffset val="100"/>
        <c:noMultiLvlLbl val="0"/>
      </c:catAx>
      <c:valAx>
        <c:axId val="843327848"/>
        <c:scaling>
          <c:orientation val="minMax"/>
          <c:max val="3"/>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r>
                  <a:rPr lang="en-AU"/>
                  <a:t>TFP index</a:t>
                </a:r>
              </a:p>
            </c:rich>
          </c:tx>
          <c:overlay val="0"/>
          <c:spPr>
            <a:noFill/>
            <a:ln>
              <a:noFill/>
            </a:ln>
            <a:effectLst/>
          </c:spPr>
          <c:txPr>
            <a:bodyPr rot="-54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843334120"/>
        <c:crosses val="autoZero"/>
        <c:crossBetween val="between"/>
        <c:majorUnit val="0.5"/>
      </c:valAx>
      <c:spPr>
        <a:noFill/>
        <a:ln>
          <a:noFill/>
        </a:ln>
        <a:effectLst/>
      </c:spPr>
    </c:plotArea>
    <c:legend>
      <c:legendPos val="r"/>
      <c:layout>
        <c:manualLayout>
          <c:xMode val="edge"/>
          <c:yMode val="edge"/>
          <c:x val="0.78955967975442776"/>
          <c:y val="4.0359287588513121E-2"/>
          <c:w val="0.16498054746305588"/>
          <c:h val="0.62735858605885053"/>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sz="1800"/>
      </a:pPr>
      <a:endParaRPr lang="en-US"/>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l" rtl="0">
              <a:defRPr sz="1680" b="0" i="0" u="none" strike="noStrike" kern="1200" spc="0" baseline="0">
                <a:solidFill>
                  <a:schemeClr val="tx1">
                    <a:lumMod val="65000"/>
                    <a:lumOff val="35000"/>
                  </a:schemeClr>
                </a:solidFill>
                <a:latin typeface="+mn-lt"/>
                <a:ea typeface="+mn-ea"/>
                <a:cs typeface="+mn-cs"/>
              </a:defRPr>
            </a:pPr>
            <a:r>
              <a:rPr lang="en-US"/>
              <a:t>ABS Agriculture, Forestry and Fishing MFP</a:t>
            </a:r>
          </a:p>
        </c:rich>
      </c:tx>
      <c:overlay val="0"/>
      <c:spPr>
        <a:noFill/>
        <a:ln>
          <a:noFill/>
        </a:ln>
        <a:effectLst/>
      </c:spPr>
      <c:txPr>
        <a:bodyPr rot="0" spcFirstLastPara="1" vertOverflow="ellipsis" vert="horz" wrap="square" anchor="ctr" anchorCtr="1"/>
        <a:lstStyle/>
        <a:p>
          <a:pPr algn="l" rtl="0">
            <a:defRPr sz="168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'Table 1'!$A$7</c:f>
              <c:strCache>
                <c:ptCount val="1"/>
                <c:pt idx="0">
                  <c:v>A Agriculture, Forestry and Fishing</c:v>
                </c:pt>
              </c:strCache>
            </c:strRef>
          </c:tx>
          <c:spPr>
            <a:ln w="28575" cap="rnd">
              <a:solidFill>
                <a:schemeClr val="accent1"/>
              </a:solidFill>
              <a:round/>
            </a:ln>
            <a:effectLst/>
          </c:spPr>
          <c:marker>
            <c:symbol val="none"/>
          </c:marker>
          <c:cat>
            <c:strRef>
              <c:f>'Table 1'!$B$6:$AD$6</c:f>
              <c:strCache>
                <c:ptCount val="29"/>
                <c:pt idx="0">
                  <c:v>1989-90</c:v>
                </c:pt>
                <c:pt idx="1">
                  <c:v>1990-91</c:v>
                </c:pt>
                <c:pt idx="2">
                  <c:v>1991-92</c:v>
                </c:pt>
                <c:pt idx="3">
                  <c:v>1992-93</c:v>
                </c:pt>
                <c:pt idx="4">
                  <c:v>1993-94</c:v>
                </c:pt>
                <c:pt idx="5">
                  <c:v>1994-95</c:v>
                </c:pt>
                <c:pt idx="6">
                  <c:v>1995-96</c:v>
                </c:pt>
                <c:pt idx="7">
                  <c:v>1996-97</c:v>
                </c:pt>
                <c:pt idx="8">
                  <c:v>1997-98</c:v>
                </c:pt>
                <c:pt idx="9">
                  <c:v>1998-99</c:v>
                </c:pt>
                <c:pt idx="10">
                  <c:v>1999-00</c:v>
                </c:pt>
                <c:pt idx="11">
                  <c:v>2000-01</c:v>
                </c:pt>
                <c:pt idx="12">
                  <c:v>2001-02</c:v>
                </c:pt>
                <c:pt idx="13">
                  <c:v>2002-03</c:v>
                </c:pt>
                <c:pt idx="14">
                  <c:v>2003-04</c:v>
                </c:pt>
                <c:pt idx="15">
                  <c:v>2004-05</c:v>
                </c:pt>
                <c:pt idx="16">
                  <c:v>2005-06</c:v>
                </c:pt>
                <c:pt idx="17">
                  <c:v>2006-07</c:v>
                </c:pt>
                <c:pt idx="18">
                  <c:v>2007-08</c:v>
                </c:pt>
                <c:pt idx="19">
                  <c:v>2008-09</c:v>
                </c:pt>
                <c:pt idx="20">
                  <c:v>2009-10</c:v>
                </c:pt>
                <c:pt idx="21">
                  <c:v>2010-11</c:v>
                </c:pt>
                <c:pt idx="22">
                  <c:v>2011-12</c:v>
                </c:pt>
                <c:pt idx="23">
                  <c:v>2012-13</c:v>
                </c:pt>
                <c:pt idx="24">
                  <c:v>2013-14</c:v>
                </c:pt>
                <c:pt idx="25">
                  <c:v>2014-15</c:v>
                </c:pt>
                <c:pt idx="26">
                  <c:v>2015-16</c:v>
                </c:pt>
                <c:pt idx="27">
                  <c:v>2016-17</c:v>
                </c:pt>
                <c:pt idx="28">
                  <c:v>2017-18</c:v>
                </c:pt>
              </c:strCache>
            </c:strRef>
          </c:cat>
          <c:val>
            <c:numRef>
              <c:f>'Table 1'!$B$7:$AD$7</c:f>
              <c:numCache>
                <c:formatCode>0.00</c:formatCode>
                <c:ptCount val="29"/>
                <c:pt idx="0">
                  <c:v>49.88</c:v>
                </c:pt>
                <c:pt idx="1">
                  <c:v>52.42</c:v>
                </c:pt>
                <c:pt idx="2">
                  <c:v>51.85</c:v>
                </c:pt>
                <c:pt idx="3">
                  <c:v>54.99</c:v>
                </c:pt>
                <c:pt idx="4">
                  <c:v>57.41</c:v>
                </c:pt>
                <c:pt idx="5">
                  <c:v>49.42</c:v>
                </c:pt>
                <c:pt idx="6">
                  <c:v>59.45</c:v>
                </c:pt>
                <c:pt idx="7">
                  <c:v>63.47</c:v>
                </c:pt>
                <c:pt idx="8">
                  <c:v>62.56</c:v>
                </c:pt>
                <c:pt idx="9">
                  <c:v>70.010000000000005</c:v>
                </c:pt>
                <c:pt idx="10">
                  <c:v>73</c:v>
                </c:pt>
                <c:pt idx="11">
                  <c:v>76.88</c:v>
                </c:pt>
                <c:pt idx="12">
                  <c:v>78.290000000000006</c:v>
                </c:pt>
                <c:pt idx="13">
                  <c:v>65.36</c:v>
                </c:pt>
                <c:pt idx="14">
                  <c:v>82.41</c:v>
                </c:pt>
                <c:pt idx="15">
                  <c:v>86.08</c:v>
                </c:pt>
                <c:pt idx="16">
                  <c:v>89.3</c:v>
                </c:pt>
                <c:pt idx="17">
                  <c:v>73.92</c:v>
                </c:pt>
                <c:pt idx="18">
                  <c:v>78.98</c:v>
                </c:pt>
                <c:pt idx="19">
                  <c:v>90.86</c:v>
                </c:pt>
                <c:pt idx="20">
                  <c:v>90.39</c:v>
                </c:pt>
                <c:pt idx="21">
                  <c:v>94.06</c:v>
                </c:pt>
                <c:pt idx="22">
                  <c:v>95.81</c:v>
                </c:pt>
                <c:pt idx="23">
                  <c:v>96.32</c:v>
                </c:pt>
                <c:pt idx="24">
                  <c:v>95.99</c:v>
                </c:pt>
                <c:pt idx="25">
                  <c:v>98.08</c:v>
                </c:pt>
                <c:pt idx="26">
                  <c:v>89.83</c:v>
                </c:pt>
                <c:pt idx="27">
                  <c:v>100</c:v>
                </c:pt>
                <c:pt idx="28">
                  <c:v>92.93</c:v>
                </c:pt>
              </c:numCache>
            </c:numRef>
          </c:val>
          <c:smooth val="0"/>
          <c:extLst>
            <c:ext xmlns:c16="http://schemas.microsoft.com/office/drawing/2014/chart" uri="{C3380CC4-5D6E-409C-BE32-E72D297353CC}">
              <c16:uniqueId val="{00000000-CAB1-46F9-BDBE-9A9155DC4E25}"/>
            </c:ext>
          </c:extLst>
        </c:ser>
        <c:dLbls>
          <c:showLegendKey val="0"/>
          <c:showVal val="0"/>
          <c:showCatName val="0"/>
          <c:showSerName val="0"/>
          <c:showPercent val="0"/>
          <c:showBubbleSize val="0"/>
        </c:dLbls>
        <c:smooth val="0"/>
        <c:axId val="843346664"/>
        <c:axId val="843339216"/>
      </c:lineChart>
      <c:catAx>
        <c:axId val="8433466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843339216"/>
        <c:crosses val="autoZero"/>
        <c:auto val="1"/>
        <c:lblAlgn val="ctr"/>
        <c:lblOffset val="100"/>
        <c:noMultiLvlLbl val="0"/>
      </c:catAx>
      <c:valAx>
        <c:axId val="84333921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en-AU"/>
                  <a:t>Productivity index</a:t>
                </a:r>
              </a:p>
            </c:rich>
          </c:tx>
          <c:overlay val="0"/>
          <c:spPr>
            <a:noFill/>
            <a:ln>
              <a:noFill/>
            </a:ln>
            <a:effectLst/>
          </c:spPr>
          <c:txPr>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843346664"/>
        <c:crosses val="autoZero"/>
        <c:crossBetween val="between"/>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sz="1400"/>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1"/>
          <c:order val="1"/>
          <c:tx>
            <c:strRef>
              <c:f>Sheet1!$C$1</c:f>
              <c:strCache>
                <c:ptCount val="1"/>
                <c:pt idx="0">
                  <c:v>TFP_broad_acre</c:v>
                </c:pt>
              </c:strCache>
            </c:strRef>
          </c:tx>
          <c:spPr>
            <a:ln w="28575" cap="rnd">
              <a:solidFill>
                <a:schemeClr val="accent2"/>
              </a:solidFill>
              <a:round/>
            </a:ln>
            <a:effectLst/>
          </c:spPr>
          <c:marker>
            <c:symbol val="none"/>
          </c:marker>
          <c:cat>
            <c:numRef>
              <c:f>Sheet1!$A$2:$A$31</c:f>
              <c:numCache>
                <c:formatCode>General</c:formatCode>
                <c:ptCount val="30"/>
                <c:pt idx="0">
                  <c:v>1989</c:v>
                </c:pt>
                <c:pt idx="1">
                  <c:v>1990</c:v>
                </c:pt>
                <c:pt idx="2">
                  <c:v>1991</c:v>
                </c:pt>
                <c:pt idx="3">
                  <c:v>1992</c:v>
                </c:pt>
                <c:pt idx="4">
                  <c:v>1993</c:v>
                </c:pt>
                <c:pt idx="5">
                  <c:v>1994</c:v>
                </c:pt>
                <c:pt idx="6">
                  <c:v>1995</c:v>
                </c:pt>
                <c:pt idx="7">
                  <c:v>1996</c:v>
                </c:pt>
                <c:pt idx="8">
                  <c:v>1997</c:v>
                </c:pt>
                <c:pt idx="9">
                  <c:v>1998</c:v>
                </c:pt>
                <c:pt idx="10">
                  <c:v>1999</c:v>
                </c:pt>
                <c:pt idx="11">
                  <c:v>2000</c:v>
                </c:pt>
                <c:pt idx="12">
                  <c:v>2001</c:v>
                </c:pt>
                <c:pt idx="13">
                  <c:v>2002</c:v>
                </c:pt>
                <c:pt idx="14">
                  <c:v>2003</c:v>
                </c:pt>
                <c:pt idx="15">
                  <c:v>2004</c:v>
                </c:pt>
                <c:pt idx="16">
                  <c:v>2005</c:v>
                </c:pt>
                <c:pt idx="17">
                  <c:v>2006</c:v>
                </c:pt>
                <c:pt idx="18">
                  <c:v>2007</c:v>
                </c:pt>
                <c:pt idx="19">
                  <c:v>2008</c:v>
                </c:pt>
                <c:pt idx="20">
                  <c:v>2009</c:v>
                </c:pt>
                <c:pt idx="21">
                  <c:v>2010</c:v>
                </c:pt>
                <c:pt idx="22">
                  <c:v>2011</c:v>
                </c:pt>
                <c:pt idx="23">
                  <c:v>2012</c:v>
                </c:pt>
                <c:pt idx="24">
                  <c:v>2013</c:v>
                </c:pt>
                <c:pt idx="25">
                  <c:v>2014</c:v>
                </c:pt>
                <c:pt idx="26">
                  <c:v>2015</c:v>
                </c:pt>
                <c:pt idx="27">
                  <c:v>2016</c:v>
                </c:pt>
                <c:pt idx="28">
                  <c:v>2017</c:v>
                </c:pt>
                <c:pt idx="29">
                  <c:v>2018</c:v>
                </c:pt>
              </c:numCache>
            </c:numRef>
          </c:cat>
          <c:val>
            <c:numRef>
              <c:f>Sheet1!$C$2:$C$31</c:f>
              <c:numCache>
                <c:formatCode>General</c:formatCode>
                <c:ptCount val="30"/>
                <c:pt idx="0">
                  <c:v>1</c:v>
                </c:pt>
                <c:pt idx="1">
                  <c:v>1.10887</c:v>
                </c:pt>
                <c:pt idx="2">
                  <c:v>1.1006499999999999</c:v>
                </c:pt>
                <c:pt idx="3">
                  <c:v>1.00943</c:v>
                </c:pt>
                <c:pt idx="4">
                  <c:v>1.0986899999999999</c:v>
                </c:pt>
                <c:pt idx="5">
                  <c:v>1.1357999999999999</c:v>
                </c:pt>
                <c:pt idx="6">
                  <c:v>0.89315999999999995</c:v>
                </c:pt>
                <c:pt idx="7">
                  <c:v>1.1133200000000001</c:v>
                </c:pt>
                <c:pt idx="8">
                  <c:v>1.17184</c:v>
                </c:pt>
                <c:pt idx="9">
                  <c:v>1.1309400000000001</c:v>
                </c:pt>
                <c:pt idx="10">
                  <c:v>1.2061299999999999</c:v>
                </c:pt>
                <c:pt idx="11">
                  <c:v>1.2784899999999999</c:v>
                </c:pt>
                <c:pt idx="12">
                  <c:v>1.1791400000000001</c:v>
                </c:pt>
                <c:pt idx="13">
                  <c:v>1.1702699999999999</c:v>
                </c:pt>
                <c:pt idx="14">
                  <c:v>0.90732999999999997</c:v>
                </c:pt>
                <c:pt idx="15">
                  <c:v>1.1572499999999999</c:v>
                </c:pt>
                <c:pt idx="16">
                  <c:v>1.1688099999999999</c:v>
                </c:pt>
                <c:pt idx="17">
                  <c:v>1.2436199999999999</c:v>
                </c:pt>
                <c:pt idx="18">
                  <c:v>1.08314</c:v>
                </c:pt>
                <c:pt idx="19">
                  <c:v>1.06707</c:v>
                </c:pt>
                <c:pt idx="20">
                  <c:v>1.1153299999999999</c:v>
                </c:pt>
                <c:pt idx="21">
                  <c:v>1.09527</c:v>
                </c:pt>
                <c:pt idx="22">
                  <c:v>1.1663600000000001</c:v>
                </c:pt>
                <c:pt idx="23">
                  <c:v>1.2443200000000001</c:v>
                </c:pt>
                <c:pt idx="24">
                  <c:v>1.26193</c:v>
                </c:pt>
                <c:pt idx="25">
                  <c:v>1.2530600000000001</c:v>
                </c:pt>
                <c:pt idx="26">
                  <c:v>1.2124999999999999</c:v>
                </c:pt>
                <c:pt idx="27">
                  <c:v>1.20573</c:v>
                </c:pt>
                <c:pt idx="28">
                  <c:v>1.2875300000000001</c:v>
                </c:pt>
                <c:pt idx="29">
                  <c:v>1.1438699999999999</c:v>
                </c:pt>
              </c:numCache>
            </c:numRef>
          </c:val>
          <c:smooth val="0"/>
          <c:extLst>
            <c:ext xmlns:c16="http://schemas.microsoft.com/office/drawing/2014/chart" uri="{C3380CC4-5D6E-409C-BE32-E72D297353CC}">
              <c16:uniqueId val="{00000000-51D7-4DCD-9BE9-0A849621021B}"/>
            </c:ext>
          </c:extLst>
        </c:ser>
        <c:dLbls>
          <c:showLegendKey val="0"/>
          <c:showVal val="0"/>
          <c:showCatName val="0"/>
          <c:showSerName val="0"/>
          <c:showPercent val="0"/>
          <c:showBubbleSize val="0"/>
        </c:dLbls>
        <c:marker val="1"/>
        <c:smooth val="0"/>
        <c:axId val="843340000"/>
        <c:axId val="843341176"/>
      </c:lineChart>
      <c:lineChart>
        <c:grouping val="standard"/>
        <c:varyColors val="0"/>
        <c:ser>
          <c:idx val="0"/>
          <c:order val="0"/>
          <c:tx>
            <c:strRef>
              <c:f>Sheet1!$B$1</c:f>
              <c:strCache>
                <c:ptCount val="1"/>
                <c:pt idx="0">
                  <c:v>Average of W_winter_rain (RH axis)</c:v>
                </c:pt>
              </c:strCache>
            </c:strRef>
          </c:tx>
          <c:spPr>
            <a:ln w="28575" cap="rnd">
              <a:solidFill>
                <a:schemeClr val="accent1"/>
              </a:solidFill>
              <a:prstDash val="sysDash"/>
              <a:round/>
            </a:ln>
            <a:effectLst/>
          </c:spPr>
          <c:marker>
            <c:symbol val="none"/>
          </c:marker>
          <c:cat>
            <c:numRef>
              <c:f>Sheet1!$A$2:$A$31</c:f>
              <c:numCache>
                <c:formatCode>General</c:formatCode>
                <c:ptCount val="30"/>
                <c:pt idx="0">
                  <c:v>1989</c:v>
                </c:pt>
                <c:pt idx="1">
                  <c:v>1990</c:v>
                </c:pt>
                <c:pt idx="2">
                  <c:v>1991</c:v>
                </c:pt>
                <c:pt idx="3">
                  <c:v>1992</c:v>
                </c:pt>
                <c:pt idx="4">
                  <c:v>1993</c:v>
                </c:pt>
                <c:pt idx="5">
                  <c:v>1994</c:v>
                </c:pt>
                <c:pt idx="6">
                  <c:v>1995</c:v>
                </c:pt>
                <c:pt idx="7">
                  <c:v>1996</c:v>
                </c:pt>
                <c:pt idx="8">
                  <c:v>1997</c:v>
                </c:pt>
                <c:pt idx="9">
                  <c:v>1998</c:v>
                </c:pt>
                <c:pt idx="10">
                  <c:v>1999</c:v>
                </c:pt>
                <c:pt idx="11">
                  <c:v>2000</c:v>
                </c:pt>
                <c:pt idx="12">
                  <c:v>2001</c:v>
                </c:pt>
                <c:pt idx="13">
                  <c:v>2002</c:v>
                </c:pt>
                <c:pt idx="14">
                  <c:v>2003</c:v>
                </c:pt>
                <c:pt idx="15">
                  <c:v>2004</c:v>
                </c:pt>
                <c:pt idx="16">
                  <c:v>2005</c:v>
                </c:pt>
                <c:pt idx="17">
                  <c:v>2006</c:v>
                </c:pt>
                <c:pt idx="18">
                  <c:v>2007</c:v>
                </c:pt>
                <c:pt idx="19">
                  <c:v>2008</c:v>
                </c:pt>
                <c:pt idx="20">
                  <c:v>2009</c:v>
                </c:pt>
                <c:pt idx="21">
                  <c:v>2010</c:v>
                </c:pt>
                <c:pt idx="22">
                  <c:v>2011</c:v>
                </c:pt>
                <c:pt idx="23">
                  <c:v>2012</c:v>
                </c:pt>
                <c:pt idx="24">
                  <c:v>2013</c:v>
                </c:pt>
                <c:pt idx="25">
                  <c:v>2014</c:v>
                </c:pt>
                <c:pt idx="26">
                  <c:v>2015</c:v>
                </c:pt>
                <c:pt idx="27">
                  <c:v>2016</c:v>
                </c:pt>
                <c:pt idx="28">
                  <c:v>2017</c:v>
                </c:pt>
                <c:pt idx="29">
                  <c:v>2018</c:v>
                </c:pt>
              </c:numCache>
            </c:numRef>
          </c:cat>
          <c:val>
            <c:numRef>
              <c:f>Sheet1!$B$2:$B$31</c:f>
              <c:numCache>
                <c:formatCode>General</c:formatCode>
                <c:ptCount val="30"/>
                <c:pt idx="0">
                  <c:v>57.333261723518881</c:v>
                </c:pt>
                <c:pt idx="1">
                  <c:v>58.08853778770419</c:v>
                </c:pt>
                <c:pt idx="2">
                  <c:v>55.547385186327894</c:v>
                </c:pt>
                <c:pt idx="3">
                  <c:v>38.974582465838495</c:v>
                </c:pt>
                <c:pt idx="4">
                  <c:v>48.736548333333324</c:v>
                </c:pt>
                <c:pt idx="5">
                  <c:v>43.169638449390192</c:v>
                </c:pt>
                <c:pt idx="6">
                  <c:v>24.372053390362883</c:v>
                </c:pt>
                <c:pt idx="7">
                  <c:v>44.169505311827962</c:v>
                </c:pt>
                <c:pt idx="8">
                  <c:v>50.273259105339122</c:v>
                </c:pt>
                <c:pt idx="9">
                  <c:v>32.931868701741102</c:v>
                </c:pt>
                <c:pt idx="10">
                  <c:v>55.36598649223226</c:v>
                </c:pt>
                <c:pt idx="11">
                  <c:v>42.593763709704611</c:v>
                </c:pt>
                <c:pt idx="12">
                  <c:v>46.216726633663413</c:v>
                </c:pt>
                <c:pt idx="13">
                  <c:v>38.943140860550443</c:v>
                </c:pt>
                <c:pt idx="14">
                  <c:v>26.343120336898437</c:v>
                </c:pt>
                <c:pt idx="15">
                  <c:v>44.229755458775436</c:v>
                </c:pt>
                <c:pt idx="16">
                  <c:v>33.671213774486418</c:v>
                </c:pt>
                <c:pt idx="17">
                  <c:v>46.044968935439542</c:v>
                </c:pt>
                <c:pt idx="18">
                  <c:v>29.120600360544227</c:v>
                </c:pt>
                <c:pt idx="19">
                  <c:v>39.362500872275511</c:v>
                </c:pt>
                <c:pt idx="20">
                  <c:v>35.286366525122567</c:v>
                </c:pt>
                <c:pt idx="21">
                  <c:v>41.667513513345725</c:v>
                </c:pt>
                <c:pt idx="22">
                  <c:v>53.7268951155528</c:v>
                </c:pt>
                <c:pt idx="23">
                  <c:v>41.775414983797845</c:v>
                </c:pt>
                <c:pt idx="24">
                  <c:v>36.022913524366402</c:v>
                </c:pt>
                <c:pt idx="25">
                  <c:v>40.629143111111084</c:v>
                </c:pt>
                <c:pt idx="26">
                  <c:v>35.916406789005492</c:v>
                </c:pt>
                <c:pt idx="27">
                  <c:v>35.91807653903814</c:v>
                </c:pt>
                <c:pt idx="28">
                  <c:v>61.157026675047092</c:v>
                </c:pt>
                <c:pt idx="29">
                  <c:v>35.74439872121939</c:v>
                </c:pt>
              </c:numCache>
            </c:numRef>
          </c:val>
          <c:smooth val="0"/>
          <c:extLst>
            <c:ext xmlns:c16="http://schemas.microsoft.com/office/drawing/2014/chart" uri="{C3380CC4-5D6E-409C-BE32-E72D297353CC}">
              <c16:uniqueId val="{00000001-51D7-4DCD-9BE9-0A849621021B}"/>
            </c:ext>
          </c:extLst>
        </c:ser>
        <c:dLbls>
          <c:showLegendKey val="0"/>
          <c:showVal val="0"/>
          <c:showCatName val="0"/>
          <c:showSerName val="0"/>
          <c:showPercent val="0"/>
          <c:showBubbleSize val="0"/>
        </c:dLbls>
        <c:marker val="1"/>
        <c:smooth val="0"/>
        <c:axId val="843347448"/>
        <c:axId val="843345488"/>
      </c:lineChart>
      <c:catAx>
        <c:axId val="8433400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843341176"/>
        <c:crosses val="autoZero"/>
        <c:auto val="1"/>
        <c:lblAlgn val="ctr"/>
        <c:lblOffset val="100"/>
        <c:noMultiLvlLbl val="0"/>
      </c:catAx>
      <c:valAx>
        <c:axId val="843341176"/>
        <c:scaling>
          <c:orientation val="minMax"/>
          <c:max val="2"/>
          <c:min val="0.4"/>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en-AU"/>
                  <a:t>Productivity index</a:t>
                </a:r>
              </a:p>
            </c:rich>
          </c:tx>
          <c:overlay val="0"/>
          <c:spPr>
            <a:noFill/>
            <a:ln>
              <a:noFill/>
            </a:ln>
            <a:effectLst/>
          </c:spPr>
          <c:txPr>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843340000"/>
        <c:crosses val="autoZero"/>
        <c:crossBetween val="between"/>
      </c:valAx>
      <c:valAx>
        <c:axId val="843345488"/>
        <c:scaling>
          <c:orientation val="minMax"/>
          <c:max val="80"/>
        </c:scaling>
        <c:delete val="0"/>
        <c:axPos val="r"/>
        <c:title>
          <c:tx>
            <c:rich>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en-AU"/>
                  <a:t>Winter rain (mm)</a:t>
                </a:r>
              </a:p>
            </c:rich>
          </c:tx>
          <c:overlay val="0"/>
          <c:spPr>
            <a:noFill/>
            <a:ln>
              <a:noFill/>
            </a:ln>
            <a:effectLst/>
          </c:spPr>
          <c:txPr>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843347448"/>
        <c:crosses val="max"/>
        <c:crossBetween val="between"/>
      </c:valAx>
      <c:catAx>
        <c:axId val="843347448"/>
        <c:scaling>
          <c:orientation val="minMax"/>
        </c:scaling>
        <c:delete val="1"/>
        <c:axPos val="b"/>
        <c:numFmt formatCode="General" sourceLinked="1"/>
        <c:majorTickMark val="out"/>
        <c:minorTickMark val="none"/>
        <c:tickLblPos val="nextTo"/>
        <c:crossAx val="843345488"/>
        <c:crosses val="autoZero"/>
        <c:auto val="1"/>
        <c:lblAlgn val="ctr"/>
        <c:lblOffset val="100"/>
        <c:noMultiLvlLbl val="0"/>
      </c:catAx>
      <c:spPr>
        <a:noFill/>
        <a:ln>
          <a:noFill/>
        </a:ln>
        <a:effectLst/>
      </c:spPr>
    </c:plotArea>
    <c:legend>
      <c:legendPos val="r"/>
      <c:layout>
        <c:manualLayout>
          <c:xMode val="edge"/>
          <c:yMode val="edge"/>
          <c:x val="0.65308223972003498"/>
          <c:y val="2.8934091571886832E-2"/>
          <c:w val="0.32405259965464611"/>
          <c:h val="0.27072291321333497"/>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bg1"/>
    </a:solidFill>
    <a:ln w="9525" cap="flat" cmpd="sng" algn="ctr">
      <a:noFill/>
      <a:round/>
    </a:ln>
    <a:effectLst/>
  </c:spPr>
  <c:txPr>
    <a:bodyPr/>
    <a:lstStyle/>
    <a:p>
      <a:pPr>
        <a:defRPr sz="1600"/>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9.6535469166758925E-2"/>
          <c:y val="3.3970733179642623E-2"/>
          <c:w val="0.69237787892215308"/>
          <c:h val="0.85038144106874769"/>
        </c:manualLayout>
      </c:layout>
      <c:lineChart>
        <c:grouping val="standard"/>
        <c:varyColors val="0"/>
        <c:ser>
          <c:idx val="0"/>
          <c:order val="0"/>
          <c:tx>
            <c:strRef>
              <c:f>Sheet1!$B$1</c:f>
              <c:strCache>
                <c:ptCount val="1"/>
                <c:pt idx="0">
                  <c:v>Broad-acre</c:v>
                </c:pt>
              </c:strCache>
            </c:strRef>
          </c:tx>
          <c:spPr>
            <a:ln w="28575" cap="rnd">
              <a:solidFill>
                <a:srgbClr val="EE7300"/>
              </a:solidFill>
              <a:round/>
            </a:ln>
            <a:effectLst/>
          </c:spPr>
          <c:marker>
            <c:symbol val="none"/>
          </c:marker>
          <c:cat>
            <c:numRef>
              <c:f>Sheet1!$A$2:$A$42</c:f>
              <c:numCache>
                <c:formatCode>General</c:formatCode>
                <c:ptCount val="41"/>
                <c:pt idx="0">
                  <c:v>1978</c:v>
                </c:pt>
                <c:pt idx="1">
                  <c:v>1979</c:v>
                </c:pt>
                <c:pt idx="2">
                  <c:v>1980</c:v>
                </c:pt>
                <c:pt idx="3">
                  <c:v>1981</c:v>
                </c:pt>
                <c:pt idx="4">
                  <c:v>1982</c:v>
                </c:pt>
                <c:pt idx="5">
                  <c:v>1983</c:v>
                </c:pt>
                <c:pt idx="6">
                  <c:v>1984</c:v>
                </c:pt>
                <c:pt idx="7">
                  <c:v>1985</c:v>
                </c:pt>
                <c:pt idx="8">
                  <c:v>1986</c:v>
                </c:pt>
                <c:pt idx="9">
                  <c:v>1987</c:v>
                </c:pt>
                <c:pt idx="10">
                  <c:v>1988</c:v>
                </c:pt>
                <c:pt idx="11">
                  <c:v>1989</c:v>
                </c:pt>
                <c:pt idx="12">
                  <c:v>1990</c:v>
                </c:pt>
                <c:pt idx="13">
                  <c:v>1991</c:v>
                </c:pt>
                <c:pt idx="14">
                  <c:v>1992</c:v>
                </c:pt>
                <c:pt idx="15">
                  <c:v>1993</c:v>
                </c:pt>
                <c:pt idx="16">
                  <c:v>1994</c:v>
                </c:pt>
                <c:pt idx="17">
                  <c:v>1995</c:v>
                </c:pt>
                <c:pt idx="18">
                  <c:v>1996</c:v>
                </c:pt>
                <c:pt idx="19">
                  <c:v>1997</c:v>
                </c:pt>
                <c:pt idx="20">
                  <c:v>1998</c:v>
                </c:pt>
                <c:pt idx="21">
                  <c:v>1999</c:v>
                </c:pt>
                <c:pt idx="22">
                  <c:v>2000</c:v>
                </c:pt>
                <c:pt idx="23">
                  <c:v>2001</c:v>
                </c:pt>
                <c:pt idx="24">
                  <c:v>2002</c:v>
                </c:pt>
                <c:pt idx="25">
                  <c:v>2003</c:v>
                </c:pt>
                <c:pt idx="26">
                  <c:v>2004</c:v>
                </c:pt>
                <c:pt idx="27">
                  <c:v>2005</c:v>
                </c:pt>
                <c:pt idx="28">
                  <c:v>2006</c:v>
                </c:pt>
                <c:pt idx="29">
                  <c:v>2007</c:v>
                </c:pt>
                <c:pt idx="30">
                  <c:v>2008</c:v>
                </c:pt>
                <c:pt idx="31">
                  <c:v>2009</c:v>
                </c:pt>
                <c:pt idx="32">
                  <c:v>2010</c:v>
                </c:pt>
                <c:pt idx="33">
                  <c:v>2011</c:v>
                </c:pt>
                <c:pt idx="34">
                  <c:v>2012</c:v>
                </c:pt>
                <c:pt idx="35">
                  <c:v>2013</c:v>
                </c:pt>
                <c:pt idx="36">
                  <c:v>2014</c:v>
                </c:pt>
                <c:pt idx="37">
                  <c:v>2015</c:v>
                </c:pt>
                <c:pt idx="38">
                  <c:v>2016</c:v>
                </c:pt>
                <c:pt idx="39">
                  <c:v>2017</c:v>
                </c:pt>
                <c:pt idx="40">
                  <c:v>2018</c:v>
                </c:pt>
              </c:numCache>
            </c:numRef>
          </c:cat>
          <c:val>
            <c:numRef>
              <c:f>Sheet1!$B$2:$B$42</c:f>
              <c:numCache>
                <c:formatCode>General</c:formatCode>
                <c:ptCount val="41"/>
                <c:pt idx="0">
                  <c:v>1</c:v>
                </c:pt>
                <c:pt idx="1">
                  <c:v>1.1439999999999999</c:v>
                </c:pt>
                <c:pt idx="2">
                  <c:v>1.2188000000000001</c:v>
                </c:pt>
                <c:pt idx="3">
                  <c:v>1.054</c:v>
                </c:pt>
                <c:pt idx="4">
                  <c:v>1.2043999999999999</c:v>
                </c:pt>
                <c:pt idx="5">
                  <c:v>1.0515000000000001</c:v>
                </c:pt>
                <c:pt idx="6">
                  <c:v>1.2841</c:v>
                </c:pt>
                <c:pt idx="7">
                  <c:v>1.2494000000000001</c:v>
                </c:pt>
                <c:pt idx="8">
                  <c:v>1.2616000000000001</c:v>
                </c:pt>
                <c:pt idx="9">
                  <c:v>1.2295</c:v>
                </c:pt>
                <c:pt idx="10">
                  <c:v>1.2761</c:v>
                </c:pt>
                <c:pt idx="11">
                  <c:v>1.2943</c:v>
                </c:pt>
                <c:pt idx="12">
                  <c:v>1.4174</c:v>
                </c:pt>
                <c:pt idx="13">
                  <c:v>1.3945000000000001</c:v>
                </c:pt>
                <c:pt idx="14">
                  <c:v>1.3079000000000001</c:v>
                </c:pt>
                <c:pt idx="15">
                  <c:v>1.4120999999999999</c:v>
                </c:pt>
                <c:pt idx="16">
                  <c:v>1.464</c:v>
                </c:pt>
                <c:pt idx="17">
                  <c:v>1.1627000000000001</c:v>
                </c:pt>
                <c:pt idx="18">
                  <c:v>1.4823</c:v>
                </c:pt>
                <c:pt idx="19">
                  <c:v>1.5548</c:v>
                </c:pt>
                <c:pt idx="20">
                  <c:v>1.5002</c:v>
                </c:pt>
                <c:pt idx="21">
                  <c:v>1.5878000000000001</c:v>
                </c:pt>
                <c:pt idx="22">
                  <c:v>1.6908000000000001</c:v>
                </c:pt>
                <c:pt idx="23">
                  <c:v>1.546</c:v>
                </c:pt>
                <c:pt idx="24">
                  <c:v>1.5685</c:v>
                </c:pt>
                <c:pt idx="25">
                  <c:v>1.2</c:v>
                </c:pt>
                <c:pt idx="26">
                  <c:v>1.5477000000000001</c:v>
                </c:pt>
                <c:pt idx="27">
                  <c:v>1.5295000000000001</c:v>
                </c:pt>
                <c:pt idx="28">
                  <c:v>1.6415</c:v>
                </c:pt>
                <c:pt idx="29">
                  <c:v>1.4035</c:v>
                </c:pt>
                <c:pt idx="30">
                  <c:v>1.4348000000000001</c:v>
                </c:pt>
                <c:pt idx="31">
                  <c:v>1.5187999999999999</c:v>
                </c:pt>
                <c:pt idx="32">
                  <c:v>1.4811000000000001</c:v>
                </c:pt>
                <c:pt idx="33">
                  <c:v>1.593</c:v>
                </c:pt>
                <c:pt idx="34">
                  <c:v>1.7012</c:v>
                </c:pt>
                <c:pt idx="35">
                  <c:v>1.7171000000000001</c:v>
                </c:pt>
                <c:pt idx="36">
                  <c:v>1.7094</c:v>
                </c:pt>
                <c:pt idx="37">
                  <c:v>1.6383000000000001</c:v>
                </c:pt>
                <c:pt idx="38">
                  <c:v>1.605</c:v>
                </c:pt>
                <c:pt idx="39">
                  <c:v>1.7524999999999999</c:v>
                </c:pt>
                <c:pt idx="40">
                  <c:v>1.5491999999999999</c:v>
                </c:pt>
              </c:numCache>
            </c:numRef>
          </c:val>
          <c:smooth val="0"/>
          <c:extLst>
            <c:ext xmlns:c16="http://schemas.microsoft.com/office/drawing/2014/chart" uri="{C3380CC4-5D6E-409C-BE32-E72D297353CC}">
              <c16:uniqueId val="{00000000-FB1F-443F-8B5A-58B31164BF0D}"/>
            </c:ext>
          </c:extLst>
        </c:ser>
        <c:ser>
          <c:idx val="1"/>
          <c:order val="1"/>
          <c:tx>
            <c:strRef>
              <c:f>Sheet1!$C$1</c:f>
              <c:strCache>
                <c:ptCount val="1"/>
                <c:pt idx="0">
                  <c:v>Cropping</c:v>
                </c:pt>
              </c:strCache>
            </c:strRef>
          </c:tx>
          <c:spPr>
            <a:ln w="28575" cap="rnd">
              <a:solidFill>
                <a:srgbClr val="96172E"/>
              </a:solidFill>
              <a:round/>
            </a:ln>
            <a:effectLst/>
          </c:spPr>
          <c:marker>
            <c:symbol val="none"/>
          </c:marker>
          <c:cat>
            <c:numRef>
              <c:f>Sheet1!$A$2:$A$42</c:f>
              <c:numCache>
                <c:formatCode>General</c:formatCode>
                <c:ptCount val="41"/>
                <c:pt idx="0">
                  <c:v>1978</c:v>
                </c:pt>
                <c:pt idx="1">
                  <c:v>1979</c:v>
                </c:pt>
                <c:pt idx="2">
                  <c:v>1980</c:v>
                </c:pt>
                <c:pt idx="3">
                  <c:v>1981</c:v>
                </c:pt>
                <c:pt idx="4">
                  <c:v>1982</c:v>
                </c:pt>
                <c:pt idx="5">
                  <c:v>1983</c:v>
                </c:pt>
                <c:pt idx="6">
                  <c:v>1984</c:v>
                </c:pt>
                <c:pt idx="7">
                  <c:v>1985</c:v>
                </c:pt>
                <c:pt idx="8">
                  <c:v>1986</c:v>
                </c:pt>
                <c:pt idx="9">
                  <c:v>1987</c:v>
                </c:pt>
                <c:pt idx="10">
                  <c:v>1988</c:v>
                </c:pt>
                <c:pt idx="11">
                  <c:v>1989</c:v>
                </c:pt>
                <c:pt idx="12">
                  <c:v>1990</c:v>
                </c:pt>
                <c:pt idx="13">
                  <c:v>1991</c:v>
                </c:pt>
                <c:pt idx="14">
                  <c:v>1992</c:v>
                </c:pt>
                <c:pt idx="15">
                  <c:v>1993</c:v>
                </c:pt>
                <c:pt idx="16">
                  <c:v>1994</c:v>
                </c:pt>
                <c:pt idx="17">
                  <c:v>1995</c:v>
                </c:pt>
                <c:pt idx="18">
                  <c:v>1996</c:v>
                </c:pt>
                <c:pt idx="19">
                  <c:v>1997</c:v>
                </c:pt>
                <c:pt idx="20">
                  <c:v>1998</c:v>
                </c:pt>
                <c:pt idx="21">
                  <c:v>1999</c:v>
                </c:pt>
                <c:pt idx="22">
                  <c:v>2000</c:v>
                </c:pt>
                <c:pt idx="23">
                  <c:v>2001</c:v>
                </c:pt>
                <c:pt idx="24">
                  <c:v>2002</c:v>
                </c:pt>
                <c:pt idx="25">
                  <c:v>2003</c:v>
                </c:pt>
                <c:pt idx="26">
                  <c:v>2004</c:v>
                </c:pt>
                <c:pt idx="27">
                  <c:v>2005</c:v>
                </c:pt>
                <c:pt idx="28">
                  <c:v>2006</c:v>
                </c:pt>
                <c:pt idx="29">
                  <c:v>2007</c:v>
                </c:pt>
                <c:pt idx="30">
                  <c:v>2008</c:v>
                </c:pt>
                <c:pt idx="31">
                  <c:v>2009</c:v>
                </c:pt>
                <c:pt idx="32">
                  <c:v>2010</c:v>
                </c:pt>
                <c:pt idx="33">
                  <c:v>2011</c:v>
                </c:pt>
                <c:pt idx="34">
                  <c:v>2012</c:v>
                </c:pt>
                <c:pt idx="35">
                  <c:v>2013</c:v>
                </c:pt>
                <c:pt idx="36">
                  <c:v>2014</c:v>
                </c:pt>
                <c:pt idx="37">
                  <c:v>2015</c:v>
                </c:pt>
                <c:pt idx="38">
                  <c:v>2016</c:v>
                </c:pt>
                <c:pt idx="39">
                  <c:v>2017</c:v>
                </c:pt>
                <c:pt idx="40">
                  <c:v>2018</c:v>
                </c:pt>
              </c:numCache>
            </c:numRef>
          </c:cat>
          <c:val>
            <c:numRef>
              <c:f>Sheet1!$C$2:$C$42</c:f>
              <c:numCache>
                <c:formatCode>General</c:formatCode>
                <c:ptCount val="41"/>
                <c:pt idx="0">
                  <c:v>1</c:v>
                </c:pt>
                <c:pt idx="1">
                  <c:v>1.4554</c:v>
                </c:pt>
                <c:pt idx="2">
                  <c:v>1.4069</c:v>
                </c:pt>
                <c:pt idx="3">
                  <c:v>0.93369999999999997</c:v>
                </c:pt>
                <c:pt idx="4">
                  <c:v>1.2325999999999999</c:v>
                </c:pt>
                <c:pt idx="5">
                  <c:v>0.87709999999999999</c:v>
                </c:pt>
                <c:pt idx="6">
                  <c:v>1.4233</c:v>
                </c:pt>
                <c:pt idx="7">
                  <c:v>1.3369</c:v>
                </c:pt>
                <c:pt idx="8">
                  <c:v>1.4461999999999999</c:v>
                </c:pt>
                <c:pt idx="9">
                  <c:v>1.5018</c:v>
                </c:pt>
                <c:pt idx="10">
                  <c:v>1.6325000000000001</c:v>
                </c:pt>
                <c:pt idx="11">
                  <c:v>1.6926000000000001</c:v>
                </c:pt>
                <c:pt idx="12">
                  <c:v>1.7926</c:v>
                </c:pt>
                <c:pt idx="13">
                  <c:v>1.7724</c:v>
                </c:pt>
                <c:pt idx="14">
                  <c:v>1.7854000000000001</c:v>
                </c:pt>
                <c:pt idx="15">
                  <c:v>1.9693000000000001</c:v>
                </c:pt>
                <c:pt idx="16">
                  <c:v>2.0933999999999999</c:v>
                </c:pt>
                <c:pt idx="17">
                  <c:v>1.4736</c:v>
                </c:pt>
                <c:pt idx="18">
                  <c:v>1.9536</c:v>
                </c:pt>
                <c:pt idx="19">
                  <c:v>1.9984999999999999</c:v>
                </c:pt>
                <c:pt idx="20">
                  <c:v>1.8182</c:v>
                </c:pt>
                <c:pt idx="21">
                  <c:v>1.9762999999999999</c:v>
                </c:pt>
                <c:pt idx="22">
                  <c:v>2.1089000000000002</c:v>
                </c:pt>
                <c:pt idx="23">
                  <c:v>1.8953</c:v>
                </c:pt>
                <c:pt idx="24">
                  <c:v>2.1625000000000001</c:v>
                </c:pt>
                <c:pt idx="25">
                  <c:v>1.165</c:v>
                </c:pt>
                <c:pt idx="26">
                  <c:v>2.0543</c:v>
                </c:pt>
                <c:pt idx="27">
                  <c:v>1.8217000000000001</c:v>
                </c:pt>
                <c:pt idx="28">
                  <c:v>2.1423999999999999</c:v>
                </c:pt>
                <c:pt idx="29">
                  <c:v>1.2192000000000001</c:v>
                </c:pt>
                <c:pt idx="30">
                  <c:v>1.5044</c:v>
                </c:pt>
                <c:pt idx="31">
                  <c:v>2.0790999999999999</c:v>
                </c:pt>
                <c:pt idx="32">
                  <c:v>1.8846000000000001</c:v>
                </c:pt>
                <c:pt idx="33">
                  <c:v>2.0467</c:v>
                </c:pt>
                <c:pt idx="34">
                  <c:v>2.2402000000000002</c:v>
                </c:pt>
                <c:pt idx="35">
                  <c:v>1.96</c:v>
                </c:pt>
                <c:pt idx="36">
                  <c:v>2.2845</c:v>
                </c:pt>
                <c:pt idx="37">
                  <c:v>2.0686</c:v>
                </c:pt>
                <c:pt idx="38">
                  <c:v>2.238</c:v>
                </c:pt>
                <c:pt idx="39">
                  <c:v>2.6036000000000001</c:v>
                </c:pt>
                <c:pt idx="40">
                  <c:v>2.2330000000000001</c:v>
                </c:pt>
              </c:numCache>
            </c:numRef>
          </c:val>
          <c:smooth val="0"/>
          <c:extLst>
            <c:ext xmlns:c16="http://schemas.microsoft.com/office/drawing/2014/chart" uri="{C3380CC4-5D6E-409C-BE32-E72D297353CC}">
              <c16:uniqueId val="{00000001-FB1F-443F-8B5A-58B31164BF0D}"/>
            </c:ext>
          </c:extLst>
        </c:ser>
        <c:dLbls>
          <c:showLegendKey val="0"/>
          <c:showVal val="0"/>
          <c:showCatName val="0"/>
          <c:showSerName val="0"/>
          <c:showPercent val="0"/>
          <c:showBubbleSize val="0"/>
        </c:dLbls>
        <c:smooth val="0"/>
        <c:axId val="843336472"/>
        <c:axId val="843329024"/>
      </c:lineChart>
      <c:catAx>
        <c:axId val="8433364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843329024"/>
        <c:crosses val="autoZero"/>
        <c:auto val="1"/>
        <c:lblAlgn val="ctr"/>
        <c:lblOffset val="100"/>
        <c:noMultiLvlLbl val="0"/>
      </c:catAx>
      <c:valAx>
        <c:axId val="843329024"/>
        <c:scaling>
          <c:orientation val="minMax"/>
          <c:max val="3"/>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r>
                  <a:rPr lang="en-AU"/>
                  <a:t>TFP index</a:t>
                </a:r>
              </a:p>
            </c:rich>
          </c:tx>
          <c:overlay val="0"/>
          <c:spPr>
            <a:noFill/>
            <a:ln>
              <a:noFill/>
            </a:ln>
            <a:effectLst/>
          </c:spPr>
          <c:txPr>
            <a:bodyPr rot="-54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843336472"/>
        <c:crosses val="autoZero"/>
        <c:crossBetween val="between"/>
        <c:majorUnit val="0.5"/>
      </c:valAx>
      <c:spPr>
        <a:noFill/>
        <a:ln>
          <a:noFill/>
        </a:ln>
        <a:effectLst/>
      </c:spPr>
    </c:plotArea>
    <c:legend>
      <c:legendPos val="r"/>
      <c:layout>
        <c:manualLayout>
          <c:xMode val="edge"/>
          <c:yMode val="edge"/>
          <c:x val="0.78955967975442776"/>
          <c:y val="4.0359287588513121E-2"/>
          <c:w val="0.16498054746305588"/>
          <c:h val="0.62735858605885053"/>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sz="1800"/>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9.6535469166758925E-2"/>
          <c:y val="3.3970733179642623E-2"/>
          <c:w val="0.69237787892215308"/>
          <c:h val="0.85038144106874769"/>
        </c:manualLayout>
      </c:layout>
      <c:lineChart>
        <c:grouping val="standard"/>
        <c:varyColors val="0"/>
        <c:ser>
          <c:idx val="0"/>
          <c:order val="0"/>
          <c:tx>
            <c:strRef>
              <c:f>Sheet1!$B$1</c:f>
              <c:strCache>
                <c:ptCount val="1"/>
                <c:pt idx="0">
                  <c:v>Broad-acre</c:v>
                </c:pt>
              </c:strCache>
            </c:strRef>
          </c:tx>
          <c:spPr>
            <a:ln w="28575" cap="rnd">
              <a:solidFill>
                <a:srgbClr val="EE7300"/>
              </a:solidFill>
              <a:round/>
            </a:ln>
            <a:effectLst/>
          </c:spPr>
          <c:marker>
            <c:symbol val="none"/>
          </c:marker>
          <c:cat>
            <c:numRef>
              <c:f>Sheet1!$A$2:$A$42</c:f>
              <c:numCache>
                <c:formatCode>General</c:formatCode>
                <c:ptCount val="41"/>
                <c:pt idx="0">
                  <c:v>1978</c:v>
                </c:pt>
                <c:pt idx="1">
                  <c:v>1979</c:v>
                </c:pt>
                <c:pt idx="2">
                  <c:v>1980</c:v>
                </c:pt>
                <c:pt idx="3">
                  <c:v>1981</c:v>
                </c:pt>
                <c:pt idx="4">
                  <c:v>1982</c:v>
                </c:pt>
                <c:pt idx="5">
                  <c:v>1983</c:v>
                </c:pt>
                <c:pt idx="6">
                  <c:v>1984</c:v>
                </c:pt>
                <c:pt idx="7">
                  <c:v>1985</c:v>
                </c:pt>
                <c:pt idx="8">
                  <c:v>1986</c:v>
                </c:pt>
                <c:pt idx="9">
                  <c:v>1987</c:v>
                </c:pt>
                <c:pt idx="10">
                  <c:v>1988</c:v>
                </c:pt>
                <c:pt idx="11">
                  <c:v>1989</c:v>
                </c:pt>
                <c:pt idx="12">
                  <c:v>1990</c:v>
                </c:pt>
                <c:pt idx="13">
                  <c:v>1991</c:v>
                </c:pt>
                <c:pt idx="14">
                  <c:v>1992</c:v>
                </c:pt>
                <c:pt idx="15">
                  <c:v>1993</c:v>
                </c:pt>
                <c:pt idx="16">
                  <c:v>1994</c:v>
                </c:pt>
                <c:pt idx="17">
                  <c:v>1995</c:v>
                </c:pt>
                <c:pt idx="18">
                  <c:v>1996</c:v>
                </c:pt>
                <c:pt idx="19">
                  <c:v>1997</c:v>
                </c:pt>
                <c:pt idx="20">
                  <c:v>1998</c:v>
                </c:pt>
                <c:pt idx="21">
                  <c:v>1999</c:v>
                </c:pt>
                <c:pt idx="22">
                  <c:v>2000</c:v>
                </c:pt>
                <c:pt idx="23">
                  <c:v>2001</c:v>
                </c:pt>
                <c:pt idx="24">
                  <c:v>2002</c:v>
                </c:pt>
                <c:pt idx="25">
                  <c:v>2003</c:v>
                </c:pt>
                <c:pt idx="26">
                  <c:v>2004</c:v>
                </c:pt>
                <c:pt idx="27">
                  <c:v>2005</c:v>
                </c:pt>
                <c:pt idx="28">
                  <c:v>2006</c:v>
                </c:pt>
                <c:pt idx="29">
                  <c:v>2007</c:v>
                </c:pt>
                <c:pt idx="30">
                  <c:v>2008</c:v>
                </c:pt>
                <c:pt idx="31">
                  <c:v>2009</c:v>
                </c:pt>
                <c:pt idx="32">
                  <c:v>2010</c:v>
                </c:pt>
                <c:pt idx="33">
                  <c:v>2011</c:v>
                </c:pt>
                <c:pt idx="34">
                  <c:v>2012</c:v>
                </c:pt>
                <c:pt idx="35">
                  <c:v>2013</c:v>
                </c:pt>
                <c:pt idx="36">
                  <c:v>2014</c:v>
                </c:pt>
                <c:pt idx="37">
                  <c:v>2015</c:v>
                </c:pt>
                <c:pt idx="38">
                  <c:v>2016</c:v>
                </c:pt>
                <c:pt idx="39">
                  <c:v>2017</c:v>
                </c:pt>
                <c:pt idx="40">
                  <c:v>2018</c:v>
                </c:pt>
              </c:numCache>
            </c:numRef>
          </c:cat>
          <c:val>
            <c:numRef>
              <c:f>Sheet1!$B$2:$B$42</c:f>
              <c:numCache>
                <c:formatCode>General</c:formatCode>
                <c:ptCount val="41"/>
                <c:pt idx="0">
                  <c:v>1</c:v>
                </c:pt>
                <c:pt idx="1">
                  <c:v>1.1439999999999999</c:v>
                </c:pt>
                <c:pt idx="2">
                  <c:v>1.2188000000000001</c:v>
                </c:pt>
                <c:pt idx="3">
                  <c:v>1.054</c:v>
                </c:pt>
                <c:pt idx="4">
                  <c:v>1.2043999999999999</c:v>
                </c:pt>
                <c:pt idx="5">
                  <c:v>1.0515000000000001</c:v>
                </c:pt>
                <c:pt idx="6">
                  <c:v>1.2841</c:v>
                </c:pt>
                <c:pt idx="7">
                  <c:v>1.2494000000000001</c:v>
                </c:pt>
                <c:pt idx="8">
                  <c:v>1.2616000000000001</c:v>
                </c:pt>
                <c:pt idx="9">
                  <c:v>1.2295</c:v>
                </c:pt>
                <c:pt idx="10">
                  <c:v>1.2761</c:v>
                </c:pt>
                <c:pt idx="11">
                  <c:v>1.2943</c:v>
                </c:pt>
                <c:pt idx="12">
                  <c:v>1.4174</c:v>
                </c:pt>
                <c:pt idx="13">
                  <c:v>1.3945000000000001</c:v>
                </c:pt>
                <c:pt idx="14">
                  <c:v>1.3079000000000001</c:v>
                </c:pt>
                <c:pt idx="15">
                  <c:v>1.4120999999999999</c:v>
                </c:pt>
                <c:pt idx="16">
                  <c:v>1.464</c:v>
                </c:pt>
                <c:pt idx="17">
                  <c:v>1.1627000000000001</c:v>
                </c:pt>
                <c:pt idx="18">
                  <c:v>1.4823</c:v>
                </c:pt>
                <c:pt idx="19">
                  <c:v>1.5548</c:v>
                </c:pt>
                <c:pt idx="20">
                  <c:v>1.5002</c:v>
                </c:pt>
                <c:pt idx="21">
                  <c:v>1.5878000000000001</c:v>
                </c:pt>
                <c:pt idx="22">
                  <c:v>1.6908000000000001</c:v>
                </c:pt>
                <c:pt idx="23">
                  <c:v>1.546</c:v>
                </c:pt>
                <c:pt idx="24">
                  <c:v>1.5685</c:v>
                </c:pt>
                <c:pt idx="25">
                  <c:v>1.2</c:v>
                </c:pt>
                <c:pt idx="26">
                  <c:v>1.5477000000000001</c:v>
                </c:pt>
                <c:pt idx="27">
                  <c:v>1.5295000000000001</c:v>
                </c:pt>
                <c:pt idx="28">
                  <c:v>1.6415</c:v>
                </c:pt>
                <c:pt idx="29">
                  <c:v>1.4035</c:v>
                </c:pt>
                <c:pt idx="30">
                  <c:v>1.4348000000000001</c:v>
                </c:pt>
                <c:pt idx="31">
                  <c:v>1.5187999999999999</c:v>
                </c:pt>
                <c:pt idx="32">
                  <c:v>1.4811000000000001</c:v>
                </c:pt>
                <c:pt idx="33">
                  <c:v>1.593</c:v>
                </c:pt>
                <c:pt idx="34">
                  <c:v>1.7012</c:v>
                </c:pt>
                <c:pt idx="35">
                  <c:v>1.7171000000000001</c:v>
                </c:pt>
                <c:pt idx="36">
                  <c:v>1.7094</c:v>
                </c:pt>
                <c:pt idx="37">
                  <c:v>1.6383000000000001</c:v>
                </c:pt>
                <c:pt idx="38">
                  <c:v>1.605</c:v>
                </c:pt>
                <c:pt idx="39">
                  <c:v>1.7524999999999999</c:v>
                </c:pt>
                <c:pt idx="40">
                  <c:v>1.5491999999999999</c:v>
                </c:pt>
              </c:numCache>
            </c:numRef>
          </c:val>
          <c:smooth val="0"/>
          <c:extLst>
            <c:ext xmlns:c16="http://schemas.microsoft.com/office/drawing/2014/chart" uri="{C3380CC4-5D6E-409C-BE32-E72D297353CC}">
              <c16:uniqueId val="{00000000-6DA9-43AF-B108-4A41C56A8C6C}"/>
            </c:ext>
          </c:extLst>
        </c:ser>
        <c:ser>
          <c:idx val="1"/>
          <c:order val="1"/>
          <c:tx>
            <c:strRef>
              <c:f>Sheet1!$C$1</c:f>
              <c:strCache>
                <c:ptCount val="1"/>
                <c:pt idx="0">
                  <c:v>Cropping</c:v>
                </c:pt>
              </c:strCache>
            </c:strRef>
          </c:tx>
          <c:spPr>
            <a:ln w="28575" cap="rnd">
              <a:solidFill>
                <a:srgbClr val="96172E"/>
              </a:solidFill>
              <a:round/>
            </a:ln>
            <a:effectLst/>
          </c:spPr>
          <c:marker>
            <c:symbol val="none"/>
          </c:marker>
          <c:cat>
            <c:numRef>
              <c:f>Sheet1!$A$2:$A$42</c:f>
              <c:numCache>
                <c:formatCode>General</c:formatCode>
                <c:ptCount val="41"/>
                <c:pt idx="0">
                  <c:v>1978</c:v>
                </c:pt>
                <c:pt idx="1">
                  <c:v>1979</c:v>
                </c:pt>
                <c:pt idx="2">
                  <c:v>1980</c:v>
                </c:pt>
                <c:pt idx="3">
                  <c:v>1981</c:v>
                </c:pt>
                <c:pt idx="4">
                  <c:v>1982</c:v>
                </c:pt>
                <c:pt idx="5">
                  <c:v>1983</c:v>
                </c:pt>
                <c:pt idx="6">
                  <c:v>1984</c:v>
                </c:pt>
                <c:pt idx="7">
                  <c:v>1985</c:v>
                </c:pt>
                <c:pt idx="8">
                  <c:v>1986</c:v>
                </c:pt>
                <c:pt idx="9">
                  <c:v>1987</c:v>
                </c:pt>
                <c:pt idx="10">
                  <c:v>1988</c:v>
                </c:pt>
                <c:pt idx="11">
                  <c:v>1989</c:v>
                </c:pt>
                <c:pt idx="12">
                  <c:v>1990</c:v>
                </c:pt>
                <c:pt idx="13">
                  <c:v>1991</c:v>
                </c:pt>
                <c:pt idx="14">
                  <c:v>1992</c:v>
                </c:pt>
                <c:pt idx="15">
                  <c:v>1993</c:v>
                </c:pt>
                <c:pt idx="16">
                  <c:v>1994</c:v>
                </c:pt>
                <c:pt idx="17">
                  <c:v>1995</c:v>
                </c:pt>
                <c:pt idx="18">
                  <c:v>1996</c:v>
                </c:pt>
                <c:pt idx="19">
                  <c:v>1997</c:v>
                </c:pt>
                <c:pt idx="20">
                  <c:v>1998</c:v>
                </c:pt>
                <c:pt idx="21">
                  <c:v>1999</c:v>
                </c:pt>
                <c:pt idx="22">
                  <c:v>2000</c:v>
                </c:pt>
                <c:pt idx="23">
                  <c:v>2001</c:v>
                </c:pt>
                <c:pt idx="24">
                  <c:v>2002</c:v>
                </c:pt>
                <c:pt idx="25">
                  <c:v>2003</c:v>
                </c:pt>
                <c:pt idx="26">
                  <c:v>2004</c:v>
                </c:pt>
                <c:pt idx="27">
                  <c:v>2005</c:v>
                </c:pt>
                <c:pt idx="28">
                  <c:v>2006</c:v>
                </c:pt>
                <c:pt idx="29">
                  <c:v>2007</c:v>
                </c:pt>
                <c:pt idx="30">
                  <c:v>2008</c:v>
                </c:pt>
                <c:pt idx="31">
                  <c:v>2009</c:v>
                </c:pt>
                <c:pt idx="32">
                  <c:v>2010</c:v>
                </c:pt>
                <c:pt idx="33">
                  <c:v>2011</c:v>
                </c:pt>
                <c:pt idx="34">
                  <c:v>2012</c:v>
                </c:pt>
                <c:pt idx="35">
                  <c:v>2013</c:v>
                </c:pt>
                <c:pt idx="36">
                  <c:v>2014</c:v>
                </c:pt>
                <c:pt idx="37">
                  <c:v>2015</c:v>
                </c:pt>
                <c:pt idx="38">
                  <c:v>2016</c:v>
                </c:pt>
                <c:pt idx="39">
                  <c:v>2017</c:v>
                </c:pt>
                <c:pt idx="40">
                  <c:v>2018</c:v>
                </c:pt>
              </c:numCache>
            </c:numRef>
          </c:cat>
          <c:val>
            <c:numRef>
              <c:f>Sheet1!$C$2:$C$42</c:f>
              <c:numCache>
                <c:formatCode>General</c:formatCode>
                <c:ptCount val="41"/>
                <c:pt idx="0">
                  <c:v>1</c:v>
                </c:pt>
                <c:pt idx="1">
                  <c:v>1.4554</c:v>
                </c:pt>
                <c:pt idx="2">
                  <c:v>1.4069</c:v>
                </c:pt>
                <c:pt idx="3">
                  <c:v>0.93369999999999997</c:v>
                </c:pt>
                <c:pt idx="4">
                  <c:v>1.2325999999999999</c:v>
                </c:pt>
                <c:pt idx="5">
                  <c:v>0.87709999999999999</c:v>
                </c:pt>
                <c:pt idx="6">
                  <c:v>1.4233</c:v>
                </c:pt>
                <c:pt idx="7">
                  <c:v>1.3369</c:v>
                </c:pt>
                <c:pt idx="8">
                  <c:v>1.4461999999999999</c:v>
                </c:pt>
                <c:pt idx="9">
                  <c:v>1.5018</c:v>
                </c:pt>
                <c:pt idx="10">
                  <c:v>1.6325000000000001</c:v>
                </c:pt>
                <c:pt idx="11">
                  <c:v>1.6926000000000001</c:v>
                </c:pt>
                <c:pt idx="12">
                  <c:v>1.7926</c:v>
                </c:pt>
                <c:pt idx="13">
                  <c:v>1.7724</c:v>
                </c:pt>
                <c:pt idx="14">
                  <c:v>1.7854000000000001</c:v>
                </c:pt>
                <c:pt idx="15">
                  <c:v>1.9693000000000001</c:v>
                </c:pt>
                <c:pt idx="16">
                  <c:v>2.0933999999999999</c:v>
                </c:pt>
                <c:pt idx="17">
                  <c:v>1.4736</c:v>
                </c:pt>
                <c:pt idx="18">
                  <c:v>1.9536</c:v>
                </c:pt>
                <c:pt idx="19">
                  <c:v>1.9984999999999999</c:v>
                </c:pt>
                <c:pt idx="20">
                  <c:v>1.8182</c:v>
                </c:pt>
                <c:pt idx="21">
                  <c:v>1.9762999999999999</c:v>
                </c:pt>
                <c:pt idx="22">
                  <c:v>2.1089000000000002</c:v>
                </c:pt>
                <c:pt idx="23">
                  <c:v>1.8953</c:v>
                </c:pt>
                <c:pt idx="24">
                  <c:v>2.1625000000000001</c:v>
                </c:pt>
                <c:pt idx="25">
                  <c:v>1.165</c:v>
                </c:pt>
                <c:pt idx="26">
                  <c:v>2.0543</c:v>
                </c:pt>
                <c:pt idx="27">
                  <c:v>1.8217000000000001</c:v>
                </c:pt>
                <c:pt idx="28">
                  <c:v>2.1423999999999999</c:v>
                </c:pt>
                <c:pt idx="29">
                  <c:v>1.2192000000000001</c:v>
                </c:pt>
                <c:pt idx="30">
                  <c:v>1.5044</c:v>
                </c:pt>
                <c:pt idx="31">
                  <c:v>2.0790999999999999</c:v>
                </c:pt>
                <c:pt idx="32">
                  <c:v>1.8846000000000001</c:v>
                </c:pt>
                <c:pt idx="33">
                  <c:v>2.0467</c:v>
                </c:pt>
                <c:pt idx="34">
                  <c:v>2.2402000000000002</c:v>
                </c:pt>
                <c:pt idx="35">
                  <c:v>1.96</c:v>
                </c:pt>
                <c:pt idx="36">
                  <c:v>2.2845</c:v>
                </c:pt>
                <c:pt idx="37">
                  <c:v>2.0686</c:v>
                </c:pt>
                <c:pt idx="38">
                  <c:v>2.238</c:v>
                </c:pt>
                <c:pt idx="39">
                  <c:v>2.6036000000000001</c:v>
                </c:pt>
                <c:pt idx="40">
                  <c:v>2.2330000000000001</c:v>
                </c:pt>
              </c:numCache>
            </c:numRef>
          </c:val>
          <c:smooth val="0"/>
          <c:extLst>
            <c:ext xmlns:c16="http://schemas.microsoft.com/office/drawing/2014/chart" uri="{C3380CC4-5D6E-409C-BE32-E72D297353CC}">
              <c16:uniqueId val="{00000001-6DA9-43AF-B108-4A41C56A8C6C}"/>
            </c:ext>
          </c:extLst>
        </c:ser>
        <c:ser>
          <c:idx val="2"/>
          <c:order val="2"/>
          <c:tx>
            <c:strRef>
              <c:f>Sheet1!$D$1</c:f>
              <c:strCache>
                <c:ptCount val="1"/>
                <c:pt idx="0">
                  <c:v>Mixed</c:v>
                </c:pt>
              </c:strCache>
            </c:strRef>
          </c:tx>
          <c:spPr>
            <a:ln w="28575" cap="rnd">
              <a:solidFill>
                <a:srgbClr val="00C0B5"/>
              </a:solidFill>
              <a:round/>
            </a:ln>
            <a:effectLst/>
          </c:spPr>
          <c:marker>
            <c:symbol val="none"/>
          </c:marker>
          <c:cat>
            <c:numRef>
              <c:f>Sheet1!$A$2:$A$42</c:f>
              <c:numCache>
                <c:formatCode>General</c:formatCode>
                <c:ptCount val="41"/>
                <c:pt idx="0">
                  <c:v>1978</c:v>
                </c:pt>
                <c:pt idx="1">
                  <c:v>1979</c:v>
                </c:pt>
                <c:pt idx="2">
                  <c:v>1980</c:v>
                </c:pt>
                <c:pt idx="3">
                  <c:v>1981</c:v>
                </c:pt>
                <c:pt idx="4">
                  <c:v>1982</c:v>
                </c:pt>
                <c:pt idx="5">
                  <c:v>1983</c:v>
                </c:pt>
                <c:pt idx="6">
                  <c:v>1984</c:v>
                </c:pt>
                <c:pt idx="7">
                  <c:v>1985</c:v>
                </c:pt>
                <c:pt idx="8">
                  <c:v>1986</c:v>
                </c:pt>
                <c:pt idx="9">
                  <c:v>1987</c:v>
                </c:pt>
                <c:pt idx="10">
                  <c:v>1988</c:v>
                </c:pt>
                <c:pt idx="11">
                  <c:v>1989</c:v>
                </c:pt>
                <c:pt idx="12">
                  <c:v>1990</c:v>
                </c:pt>
                <c:pt idx="13">
                  <c:v>1991</c:v>
                </c:pt>
                <c:pt idx="14">
                  <c:v>1992</c:v>
                </c:pt>
                <c:pt idx="15">
                  <c:v>1993</c:v>
                </c:pt>
                <c:pt idx="16">
                  <c:v>1994</c:v>
                </c:pt>
                <c:pt idx="17">
                  <c:v>1995</c:v>
                </c:pt>
                <c:pt idx="18">
                  <c:v>1996</c:v>
                </c:pt>
                <c:pt idx="19">
                  <c:v>1997</c:v>
                </c:pt>
                <c:pt idx="20">
                  <c:v>1998</c:v>
                </c:pt>
                <c:pt idx="21">
                  <c:v>1999</c:v>
                </c:pt>
                <c:pt idx="22">
                  <c:v>2000</c:v>
                </c:pt>
                <c:pt idx="23">
                  <c:v>2001</c:v>
                </c:pt>
                <c:pt idx="24">
                  <c:v>2002</c:v>
                </c:pt>
                <c:pt idx="25">
                  <c:v>2003</c:v>
                </c:pt>
                <c:pt idx="26">
                  <c:v>2004</c:v>
                </c:pt>
                <c:pt idx="27">
                  <c:v>2005</c:v>
                </c:pt>
                <c:pt idx="28">
                  <c:v>2006</c:v>
                </c:pt>
                <c:pt idx="29">
                  <c:v>2007</c:v>
                </c:pt>
                <c:pt idx="30">
                  <c:v>2008</c:v>
                </c:pt>
                <c:pt idx="31">
                  <c:v>2009</c:v>
                </c:pt>
                <c:pt idx="32">
                  <c:v>2010</c:v>
                </c:pt>
                <c:pt idx="33">
                  <c:v>2011</c:v>
                </c:pt>
                <c:pt idx="34">
                  <c:v>2012</c:v>
                </c:pt>
                <c:pt idx="35">
                  <c:v>2013</c:v>
                </c:pt>
                <c:pt idx="36">
                  <c:v>2014</c:v>
                </c:pt>
                <c:pt idx="37">
                  <c:v>2015</c:v>
                </c:pt>
                <c:pt idx="38">
                  <c:v>2016</c:v>
                </c:pt>
                <c:pt idx="39">
                  <c:v>2017</c:v>
                </c:pt>
                <c:pt idx="40">
                  <c:v>2018</c:v>
                </c:pt>
              </c:numCache>
            </c:numRef>
          </c:cat>
          <c:val>
            <c:numRef>
              <c:f>Sheet1!$D$2:$D$42</c:f>
              <c:numCache>
                <c:formatCode>General</c:formatCode>
                <c:ptCount val="41"/>
                <c:pt idx="0">
                  <c:v>1</c:v>
                </c:pt>
                <c:pt idx="1">
                  <c:v>1.0863</c:v>
                </c:pt>
                <c:pt idx="2">
                  <c:v>1.101</c:v>
                </c:pt>
                <c:pt idx="3">
                  <c:v>0.83330000000000004</c:v>
                </c:pt>
                <c:pt idx="4">
                  <c:v>0.94220000000000004</c:v>
                </c:pt>
                <c:pt idx="5">
                  <c:v>0.80679999999999996</c:v>
                </c:pt>
                <c:pt idx="6">
                  <c:v>1.1485000000000001</c:v>
                </c:pt>
                <c:pt idx="7">
                  <c:v>1.1053999999999999</c:v>
                </c:pt>
                <c:pt idx="8">
                  <c:v>1.1007</c:v>
                </c:pt>
                <c:pt idx="9">
                  <c:v>1.0991</c:v>
                </c:pt>
                <c:pt idx="10">
                  <c:v>1.1120000000000001</c:v>
                </c:pt>
                <c:pt idx="11">
                  <c:v>1.1950000000000001</c:v>
                </c:pt>
                <c:pt idx="12">
                  <c:v>1.2789999999999999</c:v>
                </c:pt>
                <c:pt idx="13">
                  <c:v>1.3250999999999999</c:v>
                </c:pt>
                <c:pt idx="14">
                  <c:v>1.3083</c:v>
                </c:pt>
                <c:pt idx="15">
                  <c:v>1.4120999999999999</c:v>
                </c:pt>
                <c:pt idx="16">
                  <c:v>1.4379</c:v>
                </c:pt>
                <c:pt idx="17">
                  <c:v>1.2090000000000001</c:v>
                </c:pt>
                <c:pt idx="18">
                  <c:v>1.3736999999999999</c:v>
                </c:pt>
                <c:pt idx="19">
                  <c:v>1.2725</c:v>
                </c:pt>
                <c:pt idx="20">
                  <c:v>1.3168</c:v>
                </c:pt>
                <c:pt idx="21">
                  <c:v>1.4112</c:v>
                </c:pt>
                <c:pt idx="22">
                  <c:v>1.5213000000000001</c:v>
                </c:pt>
                <c:pt idx="23">
                  <c:v>1.3942000000000001</c:v>
                </c:pt>
                <c:pt idx="24">
                  <c:v>1.4744999999999999</c:v>
                </c:pt>
                <c:pt idx="25">
                  <c:v>1.0049999999999999</c:v>
                </c:pt>
                <c:pt idx="26">
                  <c:v>1.3795999999999999</c:v>
                </c:pt>
                <c:pt idx="27">
                  <c:v>1.3169999999999999</c:v>
                </c:pt>
                <c:pt idx="28">
                  <c:v>1.4255</c:v>
                </c:pt>
                <c:pt idx="29">
                  <c:v>1.0017</c:v>
                </c:pt>
                <c:pt idx="30">
                  <c:v>1.1646000000000001</c:v>
                </c:pt>
                <c:pt idx="31">
                  <c:v>1.3016000000000001</c:v>
                </c:pt>
                <c:pt idx="32">
                  <c:v>1.2021999999999999</c:v>
                </c:pt>
                <c:pt idx="33">
                  <c:v>1.3106</c:v>
                </c:pt>
                <c:pt idx="34">
                  <c:v>1.3287</c:v>
                </c:pt>
                <c:pt idx="35">
                  <c:v>1.4883999999999999</c:v>
                </c:pt>
                <c:pt idx="36">
                  <c:v>1.5672999999999999</c:v>
                </c:pt>
                <c:pt idx="37">
                  <c:v>1.4254</c:v>
                </c:pt>
                <c:pt idx="38">
                  <c:v>1.3402000000000001</c:v>
                </c:pt>
                <c:pt idx="39">
                  <c:v>1.63</c:v>
                </c:pt>
                <c:pt idx="40">
                  <c:v>1.4523999999999999</c:v>
                </c:pt>
              </c:numCache>
            </c:numRef>
          </c:val>
          <c:smooth val="0"/>
          <c:extLst>
            <c:ext xmlns:c16="http://schemas.microsoft.com/office/drawing/2014/chart" uri="{C3380CC4-5D6E-409C-BE32-E72D297353CC}">
              <c16:uniqueId val="{00000002-6DA9-43AF-B108-4A41C56A8C6C}"/>
            </c:ext>
          </c:extLst>
        </c:ser>
        <c:dLbls>
          <c:showLegendKey val="0"/>
          <c:showVal val="0"/>
          <c:showCatName val="0"/>
          <c:showSerName val="0"/>
          <c:showPercent val="0"/>
          <c:showBubbleSize val="0"/>
        </c:dLbls>
        <c:smooth val="0"/>
        <c:axId val="843336864"/>
        <c:axId val="843338432"/>
      </c:lineChart>
      <c:catAx>
        <c:axId val="8433368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843338432"/>
        <c:crosses val="autoZero"/>
        <c:auto val="1"/>
        <c:lblAlgn val="ctr"/>
        <c:lblOffset val="100"/>
        <c:noMultiLvlLbl val="0"/>
      </c:catAx>
      <c:valAx>
        <c:axId val="843338432"/>
        <c:scaling>
          <c:orientation val="minMax"/>
          <c:max val="3"/>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r>
                  <a:rPr lang="en-AU"/>
                  <a:t>TFP index</a:t>
                </a:r>
              </a:p>
            </c:rich>
          </c:tx>
          <c:overlay val="0"/>
          <c:spPr>
            <a:noFill/>
            <a:ln>
              <a:noFill/>
            </a:ln>
            <a:effectLst/>
          </c:spPr>
          <c:txPr>
            <a:bodyPr rot="-54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843336864"/>
        <c:crosses val="autoZero"/>
        <c:crossBetween val="between"/>
        <c:majorUnit val="0.5"/>
      </c:valAx>
      <c:spPr>
        <a:noFill/>
        <a:ln>
          <a:noFill/>
        </a:ln>
        <a:effectLst/>
      </c:spPr>
    </c:plotArea>
    <c:legend>
      <c:legendPos val="r"/>
      <c:layout>
        <c:manualLayout>
          <c:xMode val="edge"/>
          <c:yMode val="edge"/>
          <c:x val="0.78955967975442776"/>
          <c:y val="4.0359287588513121E-2"/>
          <c:w val="0.16498054746305588"/>
          <c:h val="0.62735858605885053"/>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sz="1800"/>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9.6535469166758925E-2"/>
          <c:y val="3.3970733179642623E-2"/>
          <c:w val="0.69237787892215308"/>
          <c:h val="0.85038144106874769"/>
        </c:manualLayout>
      </c:layout>
      <c:lineChart>
        <c:grouping val="standard"/>
        <c:varyColors val="0"/>
        <c:ser>
          <c:idx val="0"/>
          <c:order val="0"/>
          <c:tx>
            <c:strRef>
              <c:f>Sheet1!$B$1</c:f>
              <c:strCache>
                <c:ptCount val="1"/>
                <c:pt idx="0">
                  <c:v>Broad-acre</c:v>
                </c:pt>
              </c:strCache>
            </c:strRef>
          </c:tx>
          <c:spPr>
            <a:ln w="28575" cap="rnd">
              <a:solidFill>
                <a:srgbClr val="EE7300"/>
              </a:solidFill>
              <a:round/>
            </a:ln>
            <a:effectLst/>
          </c:spPr>
          <c:marker>
            <c:symbol val="none"/>
          </c:marker>
          <c:cat>
            <c:numRef>
              <c:f>Sheet1!$A$2:$A$42</c:f>
              <c:numCache>
                <c:formatCode>General</c:formatCode>
                <c:ptCount val="41"/>
                <c:pt idx="0">
                  <c:v>1978</c:v>
                </c:pt>
                <c:pt idx="1">
                  <c:v>1979</c:v>
                </c:pt>
                <c:pt idx="2">
                  <c:v>1980</c:v>
                </c:pt>
                <c:pt idx="3">
                  <c:v>1981</c:v>
                </c:pt>
                <c:pt idx="4">
                  <c:v>1982</c:v>
                </c:pt>
                <c:pt idx="5">
                  <c:v>1983</c:v>
                </c:pt>
                <c:pt idx="6">
                  <c:v>1984</c:v>
                </c:pt>
                <c:pt idx="7">
                  <c:v>1985</c:v>
                </c:pt>
                <c:pt idx="8">
                  <c:v>1986</c:v>
                </c:pt>
                <c:pt idx="9">
                  <c:v>1987</c:v>
                </c:pt>
                <c:pt idx="10">
                  <c:v>1988</c:v>
                </c:pt>
                <c:pt idx="11">
                  <c:v>1989</c:v>
                </c:pt>
                <c:pt idx="12">
                  <c:v>1990</c:v>
                </c:pt>
                <c:pt idx="13">
                  <c:v>1991</c:v>
                </c:pt>
                <c:pt idx="14">
                  <c:v>1992</c:v>
                </c:pt>
                <c:pt idx="15">
                  <c:v>1993</c:v>
                </c:pt>
                <c:pt idx="16">
                  <c:v>1994</c:v>
                </c:pt>
                <c:pt idx="17">
                  <c:v>1995</c:v>
                </c:pt>
                <c:pt idx="18">
                  <c:v>1996</c:v>
                </c:pt>
                <c:pt idx="19">
                  <c:v>1997</c:v>
                </c:pt>
                <c:pt idx="20">
                  <c:v>1998</c:v>
                </c:pt>
                <c:pt idx="21">
                  <c:v>1999</c:v>
                </c:pt>
                <c:pt idx="22">
                  <c:v>2000</c:v>
                </c:pt>
                <c:pt idx="23">
                  <c:v>2001</c:v>
                </c:pt>
                <c:pt idx="24">
                  <c:v>2002</c:v>
                </c:pt>
                <c:pt idx="25">
                  <c:v>2003</c:v>
                </c:pt>
                <c:pt idx="26">
                  <c:v>2004</c:v>
                </c:pt>
                <c:pt idx="27">
                  <c:v>2005</c:v>
                </c:pt>
                <c:pt idx="28">
                  <c:v>2006</c:v>
                </c:pt>
                <c:pt idx="29">
                  <c:v>2007</c:v>
                </c:pt>
                <c:pt idx="30">
                  <c:v>2008</c:v>
                </c:pt>
                <c:pt idx="31">
                  <c:v>2009</c:v>
                </c:pt>
                <c:pt idx="32">
                  <c:v>2010</c:v>
                </c:pt>
                <c:pt idx="33">
                  <c:v>2011</c:v>
                </c:pt>
                <c:pt idx="34">
                  <c:v>2012</c:v>
                </c:pt>
                <c:pt idx="35">
                  <c:v>2013</c:v>
                </c:pt>
                <c:pt idx="36">
                  <c:v>2014</c:v>
                </c:pt>
                <c:pt idx="37">
                  <c:v>2015</c:v>
                </c:pt>
                <c:pt idx="38">
                  <c:v>2016</c:v>
                </c:pt>
                <c:pt idx="39">
                  <c:v>2017</c:v>
                </c:pt>
                <c:pt idx="40">
                  <c:v>2018</c:v>
                </c:pt>
              </c:numCache>
            </c:numRef>
          </c:cat>
          <c:val>
            <c:numRef>
              <c:f>Sheet1!$B$2:$B$42</c:f>
              <c:numCache>
                <c:formatCode>General</c:formatCode>
                <c:ptCount val="41"/>
                <c:pt idx="0">
                  <c:v>1</c:v>
                </c:pt>
                <c:pt idx="1">
                  <c:v>1.1439999999999999</c:v>
                </c:pt>
                <c:pt idx="2">
                  <c:v>1.2188000000000001</c:v>
                </c:pt>
                <c:pt idx="3">
                  <c:v>1.054</c:v>
                </c:pt>
                <c:pt idx="4">
                  <c:v>1.2043999999999999</c:v>
                </c:pt>
                <c:pt idx="5">
                  <c:v>1.0515000000000001</c:v>
                </c:pt>
                <c:pt idx="6">
                  <c:v>1.2841</c:v>
                </c:pt>
                <c:pt idx="7">
                  <c:v>1.2494000000000001</c:v>
                </c:pt>
                <c:pt idx="8">
                  <c:v>1.2616000000000001</c:v>
                </c:pt>
                <c:pt idx="9">
                  <c:v>1.2295</c:v>
                </c:pt>
                <c:pt idx="10">
                  <c:v>1.2761</c:v>
                </c:pt>
                <c:pt idx="11">
                  <c:v>1.2943</c:v>
                </c:pt>
                <c:pt idx="12">
                  <c:v>1.4174</c:v>
                </c:pt>
                <c:pt idx="13">
                  <c:v>1.3945000000000001</c:v>
                </c:pt>
                <c:pt idx="14">
                  <c:v>1.3079000000000001</c:v>
                </c:pt>
                <c:pt idx="15">
                  <c:v>1.4120999999999999</c:v>
                </c:pt>
                <c:pt idx="16">
                  <c:v>1.464</c:v>
                </c:pt>
                <c:pt idx="17">
                  <c:v>1.1627000000000001</c:v>
                </c:pt>
                <c:pt idx="18">
                  <c:v>1.4823</c:v>
                </c:pt>
                <c:pt idx="19">
                  <c:v>1.5548</c:v>
                </c:pt>
                <c:pt idx="20">
                  <c:v>1.5002</c:v>
                </c:pt>
                <c:pt idx="21">
                  <c:v>1.5878000000000001</c:v>
                </c:pt>
                <c:pt idx="22">
                  <c:v>1.6908000000000001</c:v>
                </c:pt>
                <c:pt idx="23">
                  <c:v>1.546</c:v>
                </c:pt>
                <c:pt idx="24">
                  <c:v>1.5685</c:v>
                </c:pt>
                <c:pt idx="25">
                  <c:v>1.2</c:v>
                </c:pt>
                <c:pt idx="26">
                  <c:v>1.5477000000000001</c:v>
                </c:pt>
                <c:pt idx="27">
                  <c:v>1.5295000000000001</c:v>
                </c:pt>
                <c:pt idx="28">
                  <c:v>1.6415</c:v>
                </c:pt>
                <c:pt idx="29">
                  <c:v>1.4035</c:v>
                </c:pt>
                <c:pt idx="30">
                  <c:v>1.4348000000000001</c:v>
                </c:pt>
                <c:pt idx="31">
                  <c:v>1.5187999999999999</c:v>
                </c:pt>
                <c:pt idx="32">
                  <c:v>1.4811000000000001</c:v>
                </c:pt>
                <c:pt idx="33">
                  <c:v>1.593</c:v>
                </c:pt>
                <c:pt idx="34">
                  <c:v>1.7012</c:v>
                </c:pt>
                <c:pt idx="35">
                  <c:v>1.7171000000000001</c:v>
                </c:pt>
                <c:pt idx="36">
                  <c:v>1.7094</c:v>
                </c:pt>
                <c:pt idx="37">
                  <c:v>1.6383000000000001</c:v>
                </c:pt>
                <c:pt idx="38">
                  <c:v>1.605</c:v>
                </c:pt>
                <c:pt idx="39">
                  <c:v>1.7524999999999999</c:v>
                </c:pt>
                <c:pt idx="40">
                  <c:v>1.5491999999999999</c:v>
                </c:pt>
              </c:numCache>
            </c:numRef>
          </c:val>
          <c:smooth val="0"/>
          <c:extLst>
            <c:ext xmlns:c16="http://schemas.microsoft.com/office/drawing/2014/chart" uri="{C3380CC4-5D6E-409C-BE32-E72D297353CC}">
              <c16:uniqueId val="{00000000-3F4C-403B-8CD5-63745E0B725B}"/>
            </c:ext>
          </c:extLst>
        </c:ser>
        <c:ser>
          <c:idx val="1"/>
          <c:order val="1"/>
          <c:tx>
            <c:strRef>
              <c:f>Sheet1!$C$1</c:f>
              <c:strCache>
                <c:ptCount val="1"/>
                <c:pt idx="0">
                  <c:v>Cropping</c:v>
                </c:pt>
              </c:strCache>
            </c:strRef>
          </c:tx>
          <c:spPr>
            <a:ln w="28575" cap="rnd">
              <a:solidFill>
                <a:srgbClr val="96172E"/>
              </a:solidFill>
              <a:round/>
            </a:ln>
            <a:effectLst/>
          </c:spPr>
          <c:marker>
            <c:symbol val="none"/>
          </c:marker>
          <c:cat>
            <c:numRef>
              <c:f>Sheet1!$A$2:$A$42</c:f>
              <c:numCache>
                <c:formatCode>General</c:formatCode>
                <c:ptCount val="41"/>
                <c:pt idx="0">
                  <c:v>1978</c:v>
                </c:pt>
                <c:pt idx="1">
                  <c:v>1979</c:v>
                </c:pt>
                <c:pt idx="2">
                  <c:v>1980</c:v>
                </c:pt>
                <c:pt idx="3">
                  <c:v>1981</c:v>
                </c:pt>
                <c:pt idx="4">
                  <c:v>1982</c:v>
                </c:pt>
                <c:pt idx="5">
                  <c:v>1983</c:v>
                </c:pt>
                <c:pt idx="6">
                  <c:v>1984</c:v>
                </c:pt>
                <c:pt idx="7">
                  <c:v>1985</c:v>
                </c:pt>
                <c:pt idx="8">
                  <c:v>1986</c:v>
                </c:pt>
                <c:pt idx="9">
                  <c:v>1987</c:v>
                </c:pt>
                <c:pt idx="10">
                  <c:v>1988</c:v>
                </c:pt>
                <c:pt idx="11">
                  <c:v>1989</c:v>
                </c:pt>
                <c:pt idx="12">
                  <c:v>1990</c:v>
                </c:pt>
                <c:pt idx="13">
                  <c:v>1991</c:v>
                </c:pt>
                <c:pt idx="14">
                  <c:v>1992</c:v>
                </c:pt>
                <c:pt idx="15">
                  <c:v>1993</c:v>
                </c:pt>
                <c:pt idx="16">
                  <c:v>1994</c:v>
                </c:pt>
                <c:pt idx="17">
                  <c:v>1995</c:v>
                </c:pt>
                <c:pt idx="18">
                  <c:v>1996</c:v>
                </c:pt>
                <c:pt idx="19">
                  <c:v>1997</c:v>
                </c:pt>
                <c:pt idx="20">
                  <c:v>1998</c:v>
                </c:pt>
                <c:pt idx="21">
                  <c:v>1999</c:v>
                </c:pt>
                <c:pt idx="22">
                  <c:v>2000</c:v>
                </c:pt>
                <c:pt idx="23">
                  <c:v>2001</c:v>
                </c:pt>
                <c:pt idx="24">
                  <c:v>2002</c:v>
                </c:pt>
                <c:pt idx="25">
                  <c:v>2003</c:v>
                </c:pt>
                <c:pt idx="26">
                  <c:v>2004</c:v>
                </c:pt>
                <c:pt idx="27">
                  <c:v>2005</c:v>
                </c:pt>
                <c:pt idx="28">
                  <c:v>2006</c:v>
                </c:pt>
                <c:pt idx="29">
                  <c:v>2007</c:v>
                </c:pt>
                <c:pt idx="30">
                  <c:v>2008</c:v>
                </c:pt>
                <c:pt idx="31">
                  <c:v>2009</c:v>
                </c:pt>
                <c:pt idx="32">
                  <c:v>2010</c:v>
                </c:pt>
                <c:pt idx="33">
                  <c:v>2011</c:v>
                </c:pt>
                <c:pt idx="34">
                  <c:v>2012</c:v>
                </c:pt>
                <c:pt idx="35">
                  <c:v>2013</c:v>
                </c:pt>
                <c:pt idx="36">
                  <c:v>2014</c:v>
                </c:pt>
                <c:pt idx="37">
                  <c:v>2015</c:v>
                </c:pt>
                <c:pt idx="38">
                  <c:v>2016</c:v>
                </c:pt>
                <c:pt idx="39">
                  <c:v>2017</c:v>
                </c:pt>
                <c:pt idx="40">
                  <c:v>2018</c:v>
                </c:pt>
              </c:numCache>
            </c:numRef>
          </c:cat>
          <c:val>
            <c:numRef>
              <c:f>Sheet1!$C$2:$C$42</c:f>
              <c:numCache>
                <c:formatCode>General</c:formatCode>
                <c:ptCount val="41"/>
                <c:pt idx="0">
                  <c:v>1</c:v>
                </c:pt>
                <c:pt idx="1">
                  <c:v>1.4554</c:v>
                </c:pt>
                <c:pt idx="2">
                  <c:v>1.4069</c:v>
                </c:pt>
                <c:pt idx="3">
                  <c:v>0.93369999999999997</c:v>
                </c:pt>
                <c:pt idx="4">
                  <c:v>1.2325999999999999</c:v>
                </c:pt>
                <c:pt idx="5">
                  <c:v>0.87709999999999999</c:v>
                </c:pt>
                <c:pt idx="6">
                  <c:v>1.4233</c:v>
                </c:pt>
                <c:pt idx="7">
                  <c:v>1.3369</c:v>
                </c:pt>
                <c:pt idx="8">
                  <c:v>1.4461999999999999</c:v>
                </c:pt>
                <c:pt idx="9">
                  <c:v>1.5018</c:v>
                </c:pt>
                <c:pt idx="10">
                  <c:v>1.6325000000000001</c:v>
                </c:pt>
                <c:pt idx="11">
                  <c:v>1.6926000000000001</c:v>
                </c:pt>
                <c:pt idx="12">
                  <c:v>1.7926</c:v>
                </c:pt>
                <c:pt idx="13">
                  <c:v>1.7724</c:v>
                </c:pt>
                <c:pt idx="14">
                  <c:v>1.7854000000000001</c:v>
                </c:pt>
                <c:pt idx="15">
                  <c:v>1.9693000000000001</c:v>
                </c:pt>
                <c:pt idx="16">
                  <c:v>2.0933999999999999</c:v>
                </c:pt>
                <c:pt idx="17">
                  <c:v>1.4736</c:v>
                </c:pt>
                <c:pt idx="18">
                  <c:v>1.9536</c:v>
                </c:pt>
                <c:pt idx="19">
                  <c:v>1.9984999999999999</c:v>
                </c:pt>
                <c:pt idx="20">
                  <c:v>1.8182</c:v>
                </c:pt>
                <c:pt idx="21">
                  <c:v>1.9762999999999999</c:v>
                </c:pt>
                <c:pt idx="22">
                  <c:v>2.1089000000000002</c:v>
                </c:pt>
                <c:pt idx="23">
                  <c:v>1.8953</c:v>
                </c:pt>
                <c:pt idx="24">
                  <c:v>2.1625000000000001</c:v>
                </c:pt>
                <c:pt idx="25">
                  <c:v>1.165</c:v>
                </c:pt>
                <c:pt idx="26">
                  <c:v>2.0543</c:v>
                </c:pt>
                <c:pt idx="27">
                  <c:v>1.8217000000000001</c:v>
                </c:pt>
                <c:pt idx="28">
                  <c:v>2.1423999999999999</c:v>
                </c:pt>
                <c:pt idx="29">
                  <c:v>1.2192000000000001</c:v>
                </c:pt>
                <c:pt idx="30">
                  <c:v>1.5044</c:v>
                </c:pt>
                <c:pt idx="31">
                  <c:v>2.0790999999999999</c:v>
                </c:pt>
                <c:pt idx="32">
                  <c:v>1.8846000000000001</c:v>
                </c:pt>
                <c:pt idx="33">
                  <c:v>2.0467</c:v>
                </c:pt>
                <c:pt idx="34">
                  <c:v>2.2402000000000002</c:v>
                </c:pt>
                <c:pt idx="35">
                  <c:v>1.96</c:v>
                </c:pt>
                <c:pt idx="36">
                  <c:v>2.2845</c:v>
                </c:pt>
                <c:pt idx="37">
                  <c:v>2.0686</c:v>
                </c:pt>
                <c:pt idx="38">
                  <c:v>2.238</c:v>
                </c:pt>
                <c:pt idx="39">
                  <c:v>2.6036000000000001</c:v>
                </c:pt>
                <c:pt idx="40">
                  <c:v>2.2330000000000001</c:v>
                </c:pt>
              </c:numCache>
            </c:numRef>
          </c:val>
          <c:smooth val="0"/>
          <c:extLst>
            <c:ext xmlns:c16="http://schemas.microsoft.com/office/drawing/2014/chart" uri="{C3380CC4-5D6E-409C-BE32-E72D297353CC}">
              <c16:uniqueId val="{00000001-3F4C-403B-8CD5-63745E0B725B}"/>
            </c:ext>
          </c:extLst>
        </c:ser>
        <c:ser>
          <c:idx val="2"/>
          <c:order val="2"/>
          <c:tx>
            <c:strRef>
              <c:f>Sheet1!$D$1</c:f>
              <c:strCache>
                <c:ptCount val="1"/>
                <c:pt idx="0">
                  <c:v>Mixed</c:v>
                </c:pt>
              </c:strCache>
            </c:strRef>
          </c:tx>
          <c:spPr>
            <a:ln w="28575" cap="rnd">
              <a:solidFill>
                <a:srgbClr val="00C0B5"/>
              </a:solidFill>
              <a:round/>
            </a:ln>
            <a:effectLst/>
          </c:spPr>
          <c:marker>
            <c:symbol val="none"/>
          </c:marker>
          <c:cat>
            <c:numRef>
              <c:f>Sheet1!$A$2:$A$42</c:f>
              <c:numCache>
                <c:formatCode>General</c:formatCode>
                <c:ptCount val="41"/>
                <c:pt idx="0">
                  <c:v>1978</c:v>
                </c:pt>
                <c:pt idx="1">
                  <c:v>1979</c:v>
                </c:pt>
                <c:pt idx="2">
                  <c:v>1980</c:v>
                </c:pt>
                <c:pt idx="3">
                  <c:v>1981</c:v>
                </c:pt>
                <c:pt idx="4">
                  <c:v>1982</c:v>
                </c:pt>
                <c:pt idx="5">
                  <c:v>1983</c:v>
                </c:pt>
                <c:pt idx="6">
                  <c:v>1984</c:v>
                </c:pt>
                <c:pt idx="7">
                  <c:v>1985</c:v>
                </c:pt>
                <c:pt idx="8">
                  <c:v>1986</c:v>
                </c:pt>
                <c:pt idx="9">
                  <c:v>1987</c:v>
                </c:pt>
                <c:pt idx="10">
                  <c:v>1988</c:v>
                </c:pt>
                <c:pt idx="11">
                  <c:v>1989</c:v>
                </c:pt>
                <c:pt idx="12">
                  <c:v>1990</c:v>
                </c:pt>
                <c:pt idx="13">
                  <c:v>1991</c:v>
                </c:pt>
                <c:pt idx="14">
                  <c:v>1992</c:v>
                </c:pt>
                <c:pt idx="15">
                  <c:v>1993</c:v>
                </c:pt>
                <c:pt idx="16">
                  <c:v>1994</c:v>
                </c:pt>
                <c:pt idx="17">
                  <c:v>1995</c:v>
                </c:pt>
                <c:pt idx="18">
                  <c:v>1996</c:v>
                </c:pt>
                <c:pt idx="19">
                  <c:v>1997</c:v>
                </c:pt>
                <c:pt idx="20">
                  <c:v>1998</c:v>
                </c:pt>
                <c:pt idx="21">
                  <c:v>1999</c:v>
                </c:pt>
                <c:pt idx="22">
                  <c:v>2000</c:v>
                </c:pt>
                <c:pt idx="23">
                  <c:v>2001</c:v>
                </c:pt>
                <c:pt idx="24">
                  <c:v>2002</c:v>
                </c:pt>
                <c:pt idx="25">
                  <c:v>2003</c:v>
                </c:pt>
                <c:pt idx="26">
                  <c:v>2004</c:v>
                </c:pt>
                <c:pt idx="27">
                  <c:v>2005</c:v>
                </c:pt>
                <c:pt idx="28">
                  <c:v>2006</c:v>
                </c:pt>
                <c:pt idx="29">
                  <c:v>2007</c:v>
                </c:pt>
                <c:pt idx="30">
                  <c:v>2008</c:v>
                </c:pt>
                <c:pt idx="31">
                  <c:v>2009</c:v>
                </c:pt>
                <c:pt idx="32">
                  <c:v>2010</c:v>
                </c:pt>
                <c:pt idx="33">
                  <c:v>2011</c:v>
                </c:pt>
                <c:pt idx="34">
                  <c:v>2012</c:v>
                </c:pt>
                <c:pt idx="35">
                  <c:v>2013</c:v>
                </c:pt>
                <c:pt idx="36">
                  <c:v>2014</c:v>
                </c:pt>
                <c:pt idx="37">
                  <c:v>2015</c:v>
                </c:pt>
                <c:pt idx="38">
                  <c:v>2016</c:v>
                </c:pt>
                <c:pt idx="39">
                  <c:v>2017</c:v>
                </c:pt>
                <c:pt idx="40">
                  <c:v>2018</c:v>
                </c:pt>
              </c:numCache>
            </c:numRef>
          </c:cat>
          <c:val>
            <c:numRef>
              <c:f>Sheet1!$D$2:$D$42</c:f>
              <c:numCache>
                <c:formatCode>General</c:formatCode>
                <c:ptCount val="41"/>
                <c:pt idx="0">
                  <c:v>1</c:v>
                </c:pt>
                <c:pt idx="1">
                  <c:v>1.0863</c:v>
                </c:pt>
                <c:pt idx="2">
                  <c:v>1.101</c:v>
                </c:pt>
                <c:pt idx="3">
                  <c:v>0.83330000000000004</c:v>
                </c:pt>
                <c:pt idx="4">
                  <c:v>0.94220000000000004</c:v>
                </c:pt>
                <c:pt idx="5">
                  <c:v>0.80679999999999996</c:v>
                </c:pt>
                <c:pt idx="6">
                  <c:v>1.1485000000000001</c:v>
                </c:pt>
                <c:pt idx="7">
                  <c:v>1.1053999999999999</c:v>
                </c:pt>
                <c:pt idx="8">
                  <c:v>1.1007</c:v>
                </c:pt>
                <c:pt idx="9">
                  <c:v>1.0991</c:v>
                </c:pt>
                <c:pt idx="10">
                  <c:v>1.1120000000000001</c:v>
                </c:pt>
                <c:pt idx="11">
                  <c:v>1.1950000000000001</c:v>
                </c:pt>
                <c:pt idx="12">
                  <c:v>1.2789999999999999</c:v>
                </c:pt>
                <c:pt idx="13">
                  <c:v>1.3250999999999999</c:v>
                </c:pt>
                <c:pt idx="14">
                  <c:v>1.3083</c:v>
                </c:pt>
                <c:pt idx="15">
                  <c:v>1.4120999999999999</c:v>
                </c:pt>
                <c:pt idx="16">
                  <c:v>1.4379</c:v>
                </c:pt>
                <c:pt idx="17">
                  <c:v>1.2090000000000001</c:v>
                </c:pt>
                <c:pt idx="18">
                  <c:v>1.3736999999999999</c:v>
                </c:pt>
                <c:pt idx="19">
                  <c:v>1.2725</c:v>
                </c:pt>
                <c:pt idx="20">
                  <c:v>1.3168</c:v>
                </c:pt>
                <c:pt idx="21">
                  <c:v>1.4112</c:v>
                </c:pt>
                <c:pt idx="22">
                  <c:v>1.5213000000000001</c:v>
                </c:pt>
                <c:pt idx="23">
                  <c:v>1.3942000000000001</c:v>
                </c:pt>
                <c:pt idx="24">
                  <c:v>1.4744999999999999</c:v>
                </c:pt>
                <c:pt idx="25">
                  <c:v>1.0049999999999999</c:v>
                </c:pt>
                <c:pt idx="26">
                  <c:v>1.3795999999999999</c:v>
                </c:pt>
                <c:pt idx="27">
                  <c:v>1.3169999999999999</c:v>
                </c:pt>
                <c:pt idx="28">
                  <c:v>1.4255</c:v>
                </c:pt>
                <c:pt idx="29">
                  <c:v>1.0017</c:v>
                </c:pt>
                <c:pt idx="30">
                  <c:v>1.1646000000000001</c:v>
                </c:pt>
                <c:pt idx="31">
                  <c:v>1.3016000000000001</c:v>
                </c:pt>
                <c:pt idx="32">
                  <c:v>1.2021999999999999</c:v>
                </c:pt>
                <c:pt idx="33">
                  <c:v>1.3106</c:v>
                </c:pt>
                <c:pt idx="34">
                  <c:v>1.3287</c:v>
                </c:pt>
                <c:pt idx="35">
                  <c:v>1.4883999999999999</c:v>
                </c:pt>
                <c:pt idx="36">
                  <c:v>1.5672999999999999</c:v>
                </c:pt>
                <c:pt idx="37">
                  <c:v>1.4254</c:v>
                </c:pt>
                <c:pt idx="38">
                  <c:v>1.3402000000000001</c:v>
                </c:pt>
                <c:pt idx="39">
                  <c:v>1.63</c:v>
                </c:pt>
                <c:pt idx="40">
                  <c:v>1.4523999999999999</c:v>
                </c:pt>
              </c:numCache>
            </c:numRef>
          </c:val>
          <c:smooth val="0"/>
          <c:extLst>
            <c:ext xmlns:c16="http://schemas.microsoft.com/office/drawing/2014/chart" uri="{C3380CC4-5D6E-409C-BE32-E72D297353CC}">
              <c16:uniqueId val="{00000002-3F4C-403B-8CD5-63745E0B725B}"/>
            </c:ext>
          </c:extLst>
        </c:ser>
        <c:ser>
          <c:idx val="4"/>
          <c:order val="3"/>
          <c:tx>
            <c:strRef>
              <c:f>Sheet1!$F$1</c:f>
              <c:strCache>
                <c:ptCount val="1"/>
                <c:pt idx="0">
                  <c:v>Beef</c:v>
                </c:pt>
              </c:strCache>
            </c:strRef>
          </c:tx>
          <c:spPr>
            <a:ln w="28575" cap="rnd">
              <a:solidFill>
                <a:srgbClr val="EED6A5"/>
              </a:solidFill>
              <a:round/>
            </a:ln>
            <a:effectLst/>
          </c:spPr>
          <c:marker>
            <c:symbol val="none"/>
          </c:marker>
          <c:cat>
            <c:numRef>
              <c:f>Sheet1!$A$2:$A$42</c:f>
              <c:numCache>
                <c:formatCode>General</c:formatCode>
                <c:ptCount val="41"/>
                <c:pt idx="0">
                  <c:v>1978</c:v>
                </c:pt>
                <c:pt idx="1">
                  <c:v>1979</c:v>
                </c:pt>
                <c:pt idx="2">
                  <c:v>1980</c:v>
                </c:pt>
                <c:pt idx="3">
                  <c:v>1981</c:v>
                </c:pt>
                <c:pt idx="4">
                  <c:v>1982</c:v>
                </c:pt>
                <c:pt idx="5">
                  <c:v>1983</c:v>
                </c:pt>
                <c:pt idx="6">
                  <c:v>1984</c:v>
                </c:pt>
                <c:pt idx="7">
                  <c:v>1985</c:v>
                </c:pt>
                <c:pt idx="8">
                  <c:v>1986</c:v>
                </c:pt>
                <c:pt idx="9">
                  <c:v>1987</c:v>
                </c:pt>
                <c:pt idx="10">
                  <c:v>1988</c:v>
                </c:pt>
                <c:pt idx="11">
                  <c:v>1989</c:v>
                </c:pt>
                <c:pt idx="12">
                  <c:v>1990</c:v>
                </c:pt>
                <c:pt idx="13">
                  <c:v>1991</c:v>
                </c:pt>
                <c:pt idx="14">
                  <c:v>1992</c:v>
                </c:pt>
                <c:pt idx="15">
                  <c:v>1993</c:v>
                </c:pt>
                <c:pt idx="16">
                  <c:v>1994</c:v>
                </c:pt>
                <c:pt idx="17">
                  <c:v>1995</c:v>
                </c:pt>
                <c:pt idx="18">
                  <c:v>1996</c:v>
                </c:pt>
                <c:pt idx="19">
                  <c:v>1997</c:v>
                </c:pt>
                <c:pt idx="20">
                  <c:v>1998</c:v>
                </c:pt>
                <c:pt idx="21">
                  <c:v>1999</c:v>
                </c:pt>
                <c:pt idx="22">
                  <c:v>2000</c:v>
                </c:pt>
                <c:pt idx="23">
                  <c:v>2001</c:v>
                </c:pt>
                <c:pt idx="24">
                  <c:v>2002</c:v>
                </c:pt>
                <c:pt idx="25">
                  <c:v>2003</c:v>
                </c:pt>
                <c:pt idx="26">
                  <c:v>2004</c:v>
                </c:pt>
                <c:pt idx="27">
                  <c:v>2005</c:v>
                </c:pt>
                <c:pt idx="28">
                  <c:v>2006</c:v>
                </c:pt>
                <c:pt idx="29">
                  <c:v>2007</c:v>
                </c:pt>
                <c:pt idx="30">
                  <c:v>2008</c:v>
                </c:pt>
                <c:pt idx="31">
                  <c:v>2009</c:v>
                </c:pt>
                <c:pt idx="32">
                  <c:v>2010</c:v>
                </c:pt>
                <c:pt idx="33">
                  <c:v>2011</c:v>
                </c:pt>
                <c:pt idx="34">
                  <c:v>2012</c:v>
                </c:pt>
                <c:pt idx="35">
                  <c:v>2013</c:v>
                </c:pt>
                <c:pt idx="36">
                  <c:v>2014</c:v>
                </c:pt>
                <c:pt idx="37">
                  <c:v>2015</c:v>
                </c:pt>
                <c:pt idx="38">
                  <c:v>2016</c:v>
                </c:pt>
                <c:pt idx="39">
                  <c:v>2017</c:v>
                </c:pt>
                <c:pt idx="40">
                  <c:v>2018</c:v>
                </c:pt>
              </c:numCache>
            </c:numRef>
          </c:cat>
          <c:val>
            <c:numRef>
              <c:f>Sheet1!$F$2:$F$42</c:f>
              <c:numCache>
                <c:formatCode>General</c:formatCode>
                <c:ptCount val="41"/>
                <c:pt idx="0">
                  <c:v>1</c:v>
                </c:pt>
                <c:pt idx="1">
                  <c:v>0.99070000000000003</c:v>
                </c:pt>
                <c:pt idx="2">
                  <c:v>1.0886</c:v>
                </c:pt>
                <c:pt idx="3">
                  <c:v>1.1966000000000001</c:v>
                </c:pt>
                <c:pt idx="4">
                  <c:v>1.0533999999999999</c:v>
                </c:pt>
                <c:pt idx="5">
                  <c:v>0.99329999999999996</c:v>
                </c:pt>
                <c:pt idx="6">
                  <c:v>0.92179999999999995</c:v>
                </c:pt>
                <c:pt idx="7">
                  <c:v>0.89100000000000001</c:v>
                </c:pt>
                <c:pt idx="8">
                  <c:v>0.88300000000000001</c:v>
                </c:pt>
                <c:pt idx="9">
                  <c:v>0.92600000000000005</c:v>
                </c:pt>
                <c:pt idx="10">
                  <c:v>0.91290000000000004</c:v>
                </c:pt>
                <c:pt idx="11">
                  <c:v>0.93130000000000002</c:v>
                </c:pt>
                <c:pt idx="12">
                  <c:v>1.1308</c:v>
                </c:pt>
                <c:pt idx="13">
                  <c:v>1.0116000000000001</c:v>
                </c:pt>
                <c:pt idx="14">
                  <c:v>1.0014000000000001</c:v>
                </c:pt>
                <c:pt idx="15">
                  <c:v>1.2116</c:v>
                </c:pt>
                <c:pt idx="16">
                  <c:v>1.2293000000000001</c:v>
                </c:pt>
                <c:pt idx="17">
                  <c:v>1.1437999999999999</c:v>
                </c:pt>
                <c:pt idx="18">
                  <c:v>1.1654</c:v>
                </c:pt>
                <c:pt idx="19">
                  <c:v>1.2815000000000001</c:v>
                </c:pt>
                <c:pt idx="20">
                  <c:v>1.1395</c:v>
                </c:pt>
                <c:pt idx="21">
                  <c:v>1.2007000000000001</c:v>
                </c:pt>
                <c:pt idx="22">
                  <c:v>1.2302</c:v>
                </c:pt>
                <c:pt idx="23">
                  <c:v>1.2782</c:v>
                </c:pt>
                <c:pt idx="24">
                  <c:v>1.1388</c:v>
                </c:pt>
                <c:pt idx="25">
                  <c:v>1.3240000000000001</c:v>
                </c:pt>
                <c:pt idx="26">
                  <c:v>1.2252000000000001</c:v>
                </c:pt>
                <c:pt idx="27">
                  <c:v>1.5072000000000001</c:v>
                </c:pt>
                <c:pt idx="28">
                  <c:v>1.4355</c:v>
                </c:pt>
                <c:pt idx="29">
                  <c:v>1.8188</c:v>
                </c:pt>
                <c:pt idx="30">
                  <c:v>1.5394000000000001</c:v>
                </c:pt>
                <c:pt idx="31">
                  <c:v>1.3105</c:v>
                </c:pt>
                <c:pt idx="32">
                  <c:v>1.4065000000000001</c:v>
                </c:pt>
                <c:pt idx="33">
                  <c:v>1.4472</c:v>
                </c:pt>
                <c:pt idx="34">
                  <c:v>1.3439000000000001</c:v>
                </c:pt>
                <c:pt idx="35">
                  <c:v>1.3835999999999999</c:v>
                </c:pt>
                <c:pt idx="36">
                  <c:v>1.3943000000000001</c:v>
                </c:pt>
                <c:pt idx="37">
                  <c:v>1.3192999999999999</c:v>
                </c:pt>
                <c:pt idx="38">
                  <c:v>1.2552000000000001</c:v>
                </c:pt>
                <c:pt idx="39">
                  <c:v>1.1554</c:v>
                </c:pt>
                <c:pt idx="40">
                  <c:v>1.2256</c:v>
                </c:pt>
              </c:numCache>
            </c:numRef>
          </c:val>
          <c:smooth val="0"/>
          <c:extLst>
            <c:ext xmlns:c16="http://schemas.microsoft.com/office/drawing/2014/chart" uri="{C3380CC4-5D6E-409C-BE32-E72D297353CC}">
              <c16:uniqueId val="{00000003-3F4C-403B-8CD5-63745E0B725B}"/>
            </c:ext>
          </c:extLst>
        </c:ser>
        <c:dLbls>
          <c:showLegendKey val="0"/>
          <c:showVal val="0"/>
          <c:showCatName val="0"/>
          <c:showSerName val="0"/>
          <c:showPercent val="0"/>
          <c:showBubbleSize val="0"/>
        </c:dLbls>
        <c:smooth val="0"/>
        <c:axId val="843333336"/>
        <c:axId val="843331768"/>
      </c:lineChart>
      <c:catAx>
        <c:axId val="8433333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843331768"/>
        <c:crosses val="autoZero"/>
        <c:auto val="1"/>
        <c:lblAlgn val="ctr"/>
        <c:lblOffset val="100"/>
        <c:noMultiLvlLbl val="0"/>
      </c:catAx>
      <c:valAx>
        <c:axId val="843331768"/>
        <c:scaling>
          <c:orientation val="minMax"/>
          <c:max val="3"/>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r>
                  <a:rPr lang="en-AU"/>
                  <a:t>TFP index</a:t>
                </a:r>
              </a:p>
            </c:rich>
          </c:tx>
          <c:overlay val="0"/>
          <c:spPr>
            <a:noFill/>
            <a:ln>
              <a:noFill/>
            </a:ln>
            <a:effectLst/>
          </c:spPr>
          <c:txPr>
            <a:bodyPr rot="-54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843333336"/>
        <c:crosses val="autoZero"/>
        <c:crossBetween val="between"/>
        <c:majorUnit val="0.5"/>
      </c:valAx>
      <c:spPr>
        <a:noFill/>
        <a:ln>
          <a:noFill/>
        </a:ln>
        <a:effectLst/>
      </c:spPr>
    </c:plotArea>
    <c:legend>
      <c:legendPos val="r"/>
      <c:layout>
        <c:manualLayout>
          <c:xMode val="edge"/>
          <c:yMode val="edge"/>
          <c:x val="0.78955967975442776"/>
          <c:y val="4.0359287588513121E-2"/>
          <c:w val="0.16498054746305588"/>
          <c:h val="0.62735858605885053"/>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sz="1800"/>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9.6535469166758925E-2"/>
          <c:y val="3.3970733179642623E-2"/>
          <c:w val="0.69237787892215308"/>
          <c:h val="0.85038144106874769"/>
        </c:manualLayout>
      </c:layout>
      <c:lineChart>
        <c:grouping val="standard"/>
        <c:varyColors val="0"/>
        <c:ser>
          <c:idx val="0"/>
          <c:order val="0"/>
          <c:tx>
            <c:strRef>
              <c:f>Sheet1!$B$1</c:f>
              <c:strCache>
                <c:ptCount val="1"/>
                <c:pt idx="0">
                  <c:v>Broad-acre</c:v>
                </c:pt>
              </c:strCache>
            </c:strRef>
          </c:tx>
          <c:spPr>
            <a:ln w="28575" cap="rnd">
              <a:solidFill>
                <a:srgbClr val="EE7300"/>
              </a:solidFill>
              <a:round/>
            </a:ln>
            <a:effectLst/>
          </c:spPr>
          <c:marker>
            <c:symbol val="none"/>
          </c:marker>
          <c:cat>
            <c:numRef>
              <c:f>Sheet1!$A$2:$A$42</c:f>
              <c:numCache>
                <c:formatCode>General</c:formatCode>
                <c:ptCount val="41"/>
                <c:pt idx="0">
                  <c:v>1978</c:v>
                </c:pt>
                <c:pt idx="1">
                  <c:v>1979</c:v>
                </c:pt>
                <c:pt idx="2">
                  <c:v>1980</c:v>
                </c:pt>
                <c:pt idx="3">
                  <c:v>1981</c:v>
                </c:pt>
                <c:pt idx="4">
                  <c:v>1982</c:v>
                </c:pt>
                <c:pt idx="5">
                  <c:v>1983</c:v>
                </c:pt>
                <c:pt idx="6">
                  <c:v>1984</c:v>
                </c:pt>
                <c:pt idx="7">
                  <c:v>1985</c:v>
                </c:pt>
                <c:pt idx="8">
                  <c:v>1986</c:v>
                </c:pt>
                <c:pt idx="9">
                  <c:v>1987</c:v>
                </c:pt>
                <c:pt idx="10">
                  <c:v>1988</c:v>
                </c:pt>
                <c:pt idx="11">
                  <c:v>1989</c:v>
                </c:pt>
                <c:pt idx="12">
                  <c:v>1990</c:v>
                </c:pt>
                <c:pt idx="13">
                  <c:v>1991</c:v>
                </c:pt>
                <c:pt idx="14">
                  <c:v>1992</c:v>
                </c:pt>
                <c:pt idx="15">
                  <c:v>1993</c:v>
                </c:pt>
                <c:pt idx="16">
                  <c:v>1994</c:v>
                </c:pt>
                <c:pt idx="17">
                  <c:v>1995</c:v>
                </c:pt>
                <c:pt idx="18">
                  <c:v>1996</c:v>
                </c:pt>
                <c:pt idx="19">
                  <c:v>1997</c:v>
                </c:pt>
                <c:pt idx="20">
                  <c:v>1998</c:v>
                </c:pt>
                <c:pt idx="21">
                  <c:v>1999</c:v>
                </c:pt>
                <c:pt idx="22">
                  <c:v>2000</c:v>
                </c:pt>
                <c:pt idx="23">
                  <c:v>2001</c:v>
                </c:pt>
                <c:pt idx="24">
                  <c:v>2002</c:v>
                </c:pt>
                <c:pt idx="25">
                  <c:v>2003</c:v>
                </c:pt>
                <c:pt idx="26">
                  <c:v>2004</c:v>
                </c:pt>
                <c:pt idx="27">
                  <c:v>2005</c:v>
                </c:pt>
                <c:pt idx="28">
                  <c:v>2006</c:v>
                </c:pt>
                <c:pt idx="29">
                  <c:v>2007</c:v>
                </c:pt>
                <c:pt idx="30">
                  <c:v>2008</c:v>
                </c:pt>
                <c:pt idx="31">
                  <c:v>2009</c:v>
                </c:pt>
                <c:pt idx="32">
                  <c:v>2010</c:v>
                </c:pt>
                <c:pt idx="33">
                  <c:v>2011</c:v>
                </c:pt>
                <c:pt idx="34">
                  <c:v>2012</c:v>
                </c:pt>
                <c:pt idx="35">
                  <c:v>2013</c:v>
                </c:pt>
                <c:pt idx="36">
                  <c:v>2014</c:v>
                </c:pt>
                <c:pt idx="37">
                  <c:v>2015</c:v>
                </c:pt>
                <c:pt idx="38">
                  <c:v>2016</c:v>
                </c:pt>
                <c:pt idx="39">
                  <c:v>2017</c:v>
                </c:pt>
                <c:pt idx="40">
                  <c:v>2018</c:v>
                </c:pt>
              </c:numCache>
            </c:numRef>
          </c:cat>
          <c:val>
            <c:numRef>
              <c:f>Sheet1!$B$2:$B$42</c:f>
              <c:numCache>
                <c:formatCode>General</c:formatCode>
                <c:ptCount val="41"/>
                <c:pt idx="0">
                  <c:v>1</c:v>
                </c:pt>
                <c:pt idx="1">
                  <c:v>1.1439999999999999</c:v>
                </c:pt>
                <c:pt idx="2">
                  <c:v>1.2188000000000001</c:v>
                </c:pt>
                <c:pt idx="3">
                  <c:v>1.054</c:v>
                </c:pt>
                <c:pt idx="4">
                  <c:v>1.2043999999999999</c:v>
                </c:pt>
                <c:pt idx="5">
                  <c:v>1.0515000000000001</c:v>
                </c:pt>
                <c:pt idx="6">
                  <c:v>1.2841</c:v>
                </c:pt>
                <c:pt idx="7">
                  <c:v>1.2494000000000001</c:v>
                </c:pt>
                <c:pt idx="8">
                  <c:v>1.2616000000000001</c:v>
                </c:pt>
                <c:pt idx="9">
                  <c:v>1.2295</c:v>
                </c:pt>
                <c:pt idx="10">
                  <c:v>1.2761</c:v>
                </c:pt>
                <c:pt idx="11">
                  <c:v>1.2943</c:v>
                </c:pt>
                <c:pt idx="12">
                  <c:v>1.4174</c:v>
                </c:pt>
                <c:pt idx="13">
                  <c:v>1.3945000000000001</c:v>
                </c:pt>
                <c:pt idx="14">
                  <c:v>1.3079000000000001</c:v>
                </c:pt>
                <c:pt idx="15">
                  <c:v>1.4120999999999999</c:v>
                </c:pt>
                <c:pt idx="16">
                  <c:v>1.464</c:v>
                </c:pt>
                <c:pt idx="17">
                  <c:v>1.1627000000000001</c:v>
                </c:pt>
                <c:pt idx="18">
                  <c:v>1.4823</c:v>
                </c:pt>
                <c:pt idx="19">
                  <c:v>1.5548</c:v>
                </c:pt>
                <c:pt idx="20">
                  <c:v>1.5002</c:v>
                </c:pt>
                <c:pt idx="21">
                  <c:v>1.5878000000000001</c:v>
                </c:pt>
                <c:pt idx="22">
                  <c:v>1.6908000000000001</c:v>
                </c:pt>
                <c:pt idx="23">
                  <c:v>1.546</c:v>
                </c:pt>
                <c:pt idx="24">
                  <c:v>1.5685</c:v>
                </c:pt>
                <c:pt idx="25">
                  <c:v>1.2</c:v>
                </c:pt>
                <c:pt idx="26">
                  <c:v>1.5477000000000001</c:v>
                </c:pt>
                <c:pt idx="27">
                  <c:v>1.5295000000000001</c:v>
                </c:pt>
                <c:pt idx="28">
                  <c:v>1.6415</c:v>
                </c:pt>
                <c:pt idx="29">
                  <c:v>1.4035</c:v>
                </c:pt>
                <c:pt idx="30">
                  <c:v>1.4348000000000001</c:v>
                </c:pt>
                <c:pt idx="31">
                  <c:v>1.5187999999999999</c:v>
                </c:pt>
                <c:pt idx="32">
                  <c:v>1.4811000000000001</c:v>
                </c:pt>
                <c:pt idx="33">
                  <c:v>1.593</c:v>
                </c:pt>
                <c:pt idx="34">
                  <c:v>1.7012</c:v>
                </c:pt>
                <c:pt idx="35">
                  <c:v>1.7171000000000001</c:v>
                </c:pt>
                <c:pt idx="36">
                  <c:v>1.7094</c:v>
                </c:pt>
                <c:pt idx="37">
                  <c:v>1.6383000000000001</c:v>
                </c:pt>
                <c:pt idx="38">
                  <c:v>1.605</c:v>
                </c:pt>
                <c:pt idx="39">
                  <c:v>1.7524999999999999</c:v>
                </c:pt>
                <c:pt idx="40">
                  <c:v>1.5491999999999999</c:v>
                </c:pt>
              </c:numCache>
            </c:numRef>
          </c:val>
          <c:smooth val="0"/>
          <c:extLst>
            <c:ext xmlns:c16="http://schemas.microsoft.com/office/drawing/2014/chart" uri="{C3380CC4-5D6E-409C-BE32-E72D297353CC}">
              <c16:uniqueId val="{00000000-45DD-4392-B58F-3A76E3B9DDAA}"/>
            </c:ext>
          </c:extLst>
        </c:ser>
        <c:ser>
          <c:idx val="1"/>
          <c:order val="1"/>
          <c:tx>
            <c:strRef>
              <c:f>Sheet1!$C$1</c:f>
              <c:strCache>
                <c:ptCount val="1"/>
                <c:pt idx="0">
                  <c:v>Cropping</c:v>
                </c:pt>
              </c:strCache>
            </c:strRef>
          </c:tx>
          <c:spPr>
            <a:ln w="28575" cap="rnd">
              <a:solidFill>
                <a:srgbClr val="96172E"/>
              </a:solidFill>
              <a:round/>
            </a:ln>
            <a:effectLst/>
          </c:spPr>
          <c:marker>
            <c:symbol val="none"/>
          </c:marker>
          <c:cat>
            <c:numRef>
              <c:f>Sheet1!$A$2:$A$42</c:f>
              <c:numCache>
                <c:formatCode>General</c:formatCode>
                <c:ptCount val="41"/>
                <c:pt idx="0">
                  <c:v>1978</c:v>
                </c:pt>
                <c:pt idx="1">
                  <c:v>1979</c:v>
                </c:pt>
                <c:pt idx="2">
                  <c:v>1980</c:v>
                </c:pt>
                <c:pt idx="3">
                  <c:v>1981</c:v>
                </c:pt>
                <c:pt idx="4">
                  <c:v>1982</c:v>
                </c:pt>
                <c:pt idx="5">
                  <c:v>1983</c:v>
                </c:pt>
                <c:pt idx="6">
                  <c:v>1984</c:v>
                </c:pt>
                <c:pt idx="7">
                  <c:v>1985</c:v>
                </c:pt>
                <c:pt idx="8">
                  <c:v>1986</c:v>
                </c:pt>
                <c:pt idx="9">
                  <c:v>1987</c:v>
                </c:pt>
                <c:pt idx="10">
                  <c:v>1988</c:v>
                </c:pt>
                <c:pt idx="11">
                  <c:v>1989</c:v>
                </c:pt>
                <c:pt idx="12">
                  <c:v>1990</c:v>
                </c:pt>
                <c:pt idx="13">
                  <c:v>1991</c:v>
                </c:pt>
                <c:pt idx="14">
                  <c:v>1992</c:v>
                </c:pt>
                <c:pt idx="15">
                  <c:v>1993</c:v>
                </c:pt>
                <c:pt idx="16">
                  <c:v>1994</c:v>
                </c:pt>
                <c:pt idx="17">
                  <c:v>1995</c:v>
                </c:pt>
                <c:pt idx="18">
                  <c:v>1996</c:v>
                </c:pt>
                <c:pt idx="19">
                  <c:v>1997</c:v>
                </c:pt>
                <c:pt idx="20">
                  <c:v>1998</c:v>
                </c:pt>
                <c:pt idx="21">
                  <c:v>1999</c:v>
                </c:pt>
                <c:pt idx="22">
                  <c:v>2000</c:v>
                </c:pt>
                <c:pt idx="23">
                  <c:v>2001</c:v>
                </c:pt>
                <c:pt idx="24">
                  <c:v>2002</c:v>
                </c:pt>
                <c:pt idx="25">
                  <c:v>2003</c:v>
                </c:pt>
                <c:pt idx="26">
                  <c:v>2004</c:v>
                </c:pt>
                <c:pt idx="27">
                  <c:v>2005</c:v>
                </c:pt>
                <c:pt idx="28">
                  <c:v>2006</c:v>
                </c:pt>
                <c:pt idx="29">
                  <c:v>2007</c:v>
                </c:pt>
                <c:pt idx="30">
                  <c:v>2008</c:v>
                </c:pt>
                <c:pt idx="31">
                  <c:v>2009</c:v>
                </c:pt>
                <c:pt idx="32">
                  <c:v>2010</c:v>
                </c:pt>
                <c:pt idx="33">
                  <c:v>2011</c:v>
                </c:pt>
                <c:pt idx="34">
                  <c:v>2012</c:v>
                </c:pt>
                <c:pt idx="35">
                  <c:v>2013</c:v>
                </c:pt>
                <c:pt idx="36">
                  <c:v>2014</c:v>
                </c:pt>
                <c:pt idx="37">
                  <c:v>2015</c:v>
                </c:pt>
                <c:pt idx="38">
                  <c:v>2016</c:v>
                </c:pt>
                <c:pt idx="39">
                  <c:v>2017</c:v>
                </c:pt>
                <c:pt idx="40">
                  <c:v>2018</c:v>
                </c:pt>
              </c:numCache>
            </c:numRef>
          </c:cat>
          <c:val>
            <c:numRef>
              <c:f>Sheet1!$C$2:$C$42</c:f>
              <c:numCache>
                <c:formatCode>General</c:formatCode>
                <c:ptCount val="41"/>
                <c:pt idx="0">
                  <c:v>1</c:v>
                </c:pt>
                <c:pt idx="1">
                  <c:v>1.4554</c:v>
                </c:pt>
                <c:pt idx="2">
                  <c:v>1.4069</c:v>
                </c:pt>
                <c:pt idx="3">
                  <c:v>0.93369999999999997</c:v>
                </c:pt>
                <c:pt idx="4">
                  <c:v>1.2325999999999999</c:v>
                </c:pt>
                <c:pt idx="5">
                  <c:v>0.87709999999999999</c:v>
                </c:pt>
                <c:pt idx="6">
                  <c:v>1.4233</c:v>
                </c:pt>
                <c:pt idx="7">
                  <c:v>1.3369</c:v>
                </c:pt>
                <c:pt idx="8">
                  <c:v>1.4461999999999999</c:v>
                </c:pt>
                <c:pt idx="9">
                  <c:v>1.5018</c:v>
                </c:pt>
                <c:pt idx="10">
                  <c:v>1.6325000000000001</c:v>
                </c:pt>
                <c:pt idx="11">
                  <c:v>1.6926000000000001</c:v>
                </c:pt>
                <c:pt idx="12">
                  <c:v>1.7926</c:v>
                </c:pt>
                <c:pt idx="13">
                  <c:v>1.7724</c:v>
                </c:pt>
                <c:pt idx="14">
                  <c:v>1.7854000000000001</c:v>
                </c:pt>
                <c:pt idx="15">
                  <c:v>1.9693000000000001</c:v>
                </c:pt>
                <c:pt idx="16">
                  <c:v>2.0933999999999999</c:v>
                </c:pt>
                <c:pt idx="17">
                  <c:v>1.4736</c:v>
                </c:pt>
                <c:pt idx="18">
                  <c:v>1.9536</c:v>
                </c:pt>
                <c:pt idx="19">
                  <c:v>1.9984999999999999</c:v>
                </c:pt>
                <c:pt idx="20">
                  <c:v>1.8182</c:v>
                </c:pt>
                <c:pt idx="21">
                  <c:v>1.9762999999999999</c:v>
                </c:pt>
                <c:pt idx="22">
                  <c:v>2.1089000000000002</c:v>
                </c:pt>
                <c:pt idx="23">
                  <c:v>1.8953</c:v>
                </c:pt>
                <c:pt idx="24">
                  <c:v>2.1625000000000001</c:v>
                </c:pt>
                <c:pt idx="25">
                  <c:v>1.165</c:v>
                </c:pt>
                <c:pt idx="26">
                  <c:v>2.0543</c:v>
                </c:pt>
                <c:pt idx="27">
                  <c:v>1.8217000000000001</c:v>
                </c:pt>
                <c:pt idx="28">
                  <c:v>2.1423999999999999</c:v>
                </c:pt>
                <c:pt idx="29">
                  <c:v>1.2192000000000001</c:v>
                </c:pt>
                <c:pt idx="30">
                  <c:v>1.5044</c:v>
                </c:pt>
                <c:pt idx="31">
                  <c:v>2.0790999999999999</c:v>
                </c:pt>
                <c:pt idx="32">
                  <c:v>1.8846000000000001</c:v>
                </c:pt>
                <c:pt idx="33">
                  <c:v>2.0467</c:v>
                </c:pt>
                <c:pt idx="34">
                  <c:v>2.2402000000000002</c:v>
                </c:pt>
                <c:pt idx="35">
                  <c:v>1.96</c:v>
                </c:pt>
                <c:pt idx="36">
                  <c:v>2.2845</c:v>
                </c:pt>
                <c:pt idx="37">
                  <c:v>2.0686</c:v>
                </c:pt>
                <c:pt idx="38">
                  <c:v>2.238</c:v>
                </c:pt>
                <c:pt idx="39">
                  <c:v>2.6036000000000001</c:v>
                </c:pt>
                <c:pt idx="40">
                  <c:v>2.2330000000000001</c:v>
                </c:pt>
              </c:numCache>
            </c:numRef>
          </c:val>
          <c:smooth val="0"/>
          <c:extLst>
            <c:ext xmlns:c16="http://schemas.microsoft.com/office/drawing/2014/chart" uri="{C3380CC4-5D6E-409C-BE32-E72D297353CC}">
              <c16:uniqueId val="{00000001-45DD-4392-B58F-3A76E3B9DDAA}"/>
            </c:ext>
          </c:extLst>
        </c:ser>
        <c:ser>
          <c:idx val="2"/>
          <c:order val="2"/>
          <c:tx>
            <c:strRef>
              <c:f>Sheet1!$D$1</c:f>
              <c:strCache>
                <c:ptCount val="1"/>
                <c:pt idx="0">
                  <c:v>Mixed</c:v>
                </c:pt>
              </c:strCache>
            </c:strRef>
          </c:tx>
          <c:spPr>
            <a:ln w="28575" cap="rnd">
              <a:solidFill>
                <a:srgbClr val="00C0B5"/>
              </a:solidFill>
              <a:round/>
            </a:ln>
            <a:effectLst/>
          </c:spPr>
          <c:marker>
            <c:symbol val="none"/>
          </c:marker>
          <c:cat>
            <c:numRef>
              <c:f>Sheet1!$A$2:$A$42</c:f>
              <c:numCache>
                <c:formatCode>General</c:formatCode>
                <c:ptCount val="41"/>
                <c:pt idx="0">
                  <c:v>1978</c:v>
                </c:pt>
                <c:pt idx="1">
                  <c:v>1979</c:v>
                </c:pt>
                <c:pt idx="2">
                  <c:v>1980</c:v>
                </c:pt>
                <c:pt idx="3">
                  <c:v>1981</c:v>
                </c:pt>
                <c:pt idx="4">
                  <c:v>1982</c:v>
                </c:pt>
                <c:pt idx="5">
                  <c:v>1983</c:v>
                </c:pt>
                <c:pt idx="6">
                  <c:v>1984</c:v>
                </c:pt>
                <c:pt idx="7">
                  <c:v>1985</c:v>
                </c:pt>
                <c:pt idx="8">
                  <c:v>1986</c:v>
                </c:pt>
                <c:pt idx="9">
                  <c:v>1987</c:v>
                </c:pt>
                <c:pt idx="10">
                  <c:v>1988</c:v>
                </c:pt>
                <c:pt idx="11">
                  <c:v>1989</c:v>
                </c:pt>
                <c:pt idx="12">
                  <c:v>1990</c:v>
                </c:pt>
                <c:pt idx="13">
                  <c:v>1991</c:v>
                </c:pt>
                <c:pt idx="14">
                  <c:v>1992</c:v>
                </c:pt>
                <c:pt idx="15">
                  <c:v>1993</c:v>
                </c:pt>
                <c:pt idx="16">
                  <c:v>1994</c:v>
                </c:pt>
                <c:pt idx="17">
                  <c:v>1995</c:v>
                </c:pt>
                <c:pt idx="18">
                  <c:v>1996</c:v>
                </c:pt>
                <c:pt idx="19">
                  <c:v>1997</c:v>
                </c:pt>
                <c:pt idx="20">
                  <c:v>1998</c:v>
                </c:pt>
                <c:pt idx="21">
                  <c:v>1999</c:v>
                </c:pt>
                <c:pt idx="22">
                  <c:v>2000</c:v>
                </c:pt>
                <c:pt idx="23">
                  <c:v>2001</c:v>
                </c:pt>
                <c:pt idx="24">
                  <c:v>2002</c:v>
                </c:pt>
                <c:pt idx="25">
                  <c:v>2003</c:v>
                </c:pt>
                <c:pt idx="26">
                  <c:v>2004</c:v>
                </c:pt>
                <c:pt idx="27">
                  <c:v>2005</c:v>
                </c:pt>
                <c:pt idx="28">
                  <c:v>2006</c:v>
                </c:pt>
                <c:pt idx="29">
                  <c:v>2007</c:v>
                </c:pt>
                <c:pt idx="30">
                  <c:v>2008</c:v>
                </c:pt>
                <c:pt idx="31">
                  <c:v>2009</c:v>
                </c:pt>
                <c:pt idx="32">
                  <c:v>2010</c:v>
                </c:pt>
                <c:pt idx="33">
                  <c:v>2011</c:v>
                </c:pt>
                <c:pt idx="34">
                  <c:v>2012</c:v>
                </c:pt>
                <c:pt idx="35">
                  <c:v>2013</c:v>
                </c:pt>
                <c:pt idx="36">
                  <c:v>2014</c:v>
                </c:pt>
                <c:pt idx="37">
                  <c:v>2015</c:v>
                </c:pt>
                <c:pt idx="38">
                  <c:v>2016</c:v>
                </c:pt>
                <c:pt idx="39">
                  <c:v>2017</c:v>
                </c:pt>
                <c:pt idx="40">
                  <c:v>2018</c:v>
                </c:pt>
              </c:numCache>
            </c:numRef>
          </c:cat>
          <c:val>
            <c:numRef>
              <c:f>Sheet1!$D$2:$D$42</c:f>
              <c:numCache>
                <c:formatCode>General</c:formatCode>
                <c:ptCount val="41"/>
                <c:pt idx="0">
                  <c:v>1</c:v>
                </c:pt>
                <c:pt idx="1">
                  <c:v>1.0863</c:v>
                </c:pt>
                <c:pt idx="2">
                  <c:v>1.101</c:v>
                </c:pt>
                <c:pt idx="3">
                  <c:v>0.83330000000000004</c:v>
                </c:pt>
                <c:pt idx="4">
                  <c:v>0.94220000000000004</c:v>
                </c:pt>
                <c:pt idx="5">
                  <c:v>0.80679999999999996</c:v>
                </c:pt>
                <c:pt idx="6">
                  <c:v>1.1485000000000001</c:v>
                </c:pt>
                <c:pt idx="7">
                  <c:v>1.1053999999999999</c:v>
                </c:pt>
                <c:pt idx="8">
                  <c:v>1.1007</c:v>
                </c:pt>
                <c:pt idx="9">
                  <c:v>1.0991</c:v>
                </c:pt>
                <c:pt idx="10">
                  <c:v>1.1120000000000001</c:v>
                </c:pt>
                <c:pt idx="11">
                  <c:v>1.1950000000000001</c:v>
                </c:pt>
                <c:pt idx="12">
                  <c:v>1.2789999999999999</c:v>
                </c:pt>
                <c:pt idx="13">
                  <c:v>1.3250999999999999</c:v>
                </c:pt>
                <c:pt idx="14">
                  <c:v>1.3083</c:v>
                </c:pt>
                <c:pt idx="15">
                  <c:v>1.4120999999999999</c:v>
                </c:pt>
                <c:pt idx="16">
                  <c:v>1.4379</c:v>
                </c:pt>
                <c:pt idx="17">
                  <c:v>1.2090000000000001</c:v>
                </c:pt>
                <c:pt idx="18">
                  <c:v>1.3736999999999999</c:v>
                </c:pt>
                <c:pt idx="19">
                  <c:v>1.2725</c:v>
                </c:pt>
                <c:pt idx="20">
                  <c:v>1.3168</c:v>
                </c:pt>
                <c:pt idx="21">
                  <c:v>1.4112</c:v>
                </c:pt>
                <c:pt idx="22">
                  <c:v>1.5213000000000001</c:v>
                </c:pt>
                <c:pt idx="23">
                  <c:v>1.3942000000000001</c:v>
                </c:pt>
                <c:pt idx="24">
                  <c:v>1.4744999999999999</c:v>
                </c:pt>
                <c:pt idx="25">
                  <c:v>1.0049999999999999</c:v>
                </c:pt>
                <c:pt idx="26">
                  <c:v>1.3795999999999999</c:v>
                </c:pt>
                <c:pt idx="27">
                  <c:v>1.3169999999999999</c:v>
                </c:pt>
                <c:pt idx="28">
                  <c:v>1.4255</c:v>
                </c:pt>
                <c:pt idx="29">
                  <c:v>1.0017</c:v>
                </c:pt>
                <c:pt idx="30">
                  <c:v>1.1646000000000001</c:v>
                </c:pt>
                <c:pt idx="31">
                  <c:v>1.3016000000000001</c:v>
                </c:pt>
                <c:pt idx="32">
                  <c:v>1.2021999999999999</c:v>
                </c:pt>
                <c:pt idx="33">
                  <c:v>1.3106</c:v>
                </c:pt>
                <c:pt idx="34">
                  <c:v>1.3287</c:v>
                </c:pt>
                <c:pt idx="35">
                  <c:v>1.4883999999999999</c:v>
                </c:pt>
                <c:pt idx="36">
                  <c:v>1.5672999999999999</c:v>
                </c:pt>
                <c:pt idx="37">
                  <c:v>1.4254</c:v>
                </c:pt>
                <c:pt idx="38">
                  <c:v>1.3402000000000001</c:v>
                </c:pt>
                <c:pt idx="39">
                  <c:v>1.63</c:v>
                </c:pt>
                <c:pt idx="40">
                  <c:v>1.4523999999999999</c:v>
                </c:pt>
              </c:numCache>
            </c:numRef>
          </c:val>
          <c:smooth val="0"/>
          <c:extLst>
            <c:ext xmlns:c16="http://schemas.microsoft.com/office/drawing/2014/chart" uri="{C3380CC4-5D6E-409C-BE32-E72D297353CC}">
              <c16:uniqueId val="{00000002-45DD-4392-B58F-3A76E3B9DDAA}"/>
            </c:ext>
          </c:extLst>
        </c:ser>
        <c:ser>
          <c:idx val="3"/>
          <c:order val="3"/>
          <c:tx>
            <c:strRef>
              <c:f>Sheet1!$E$1</c:f>
              <c:strCache>
                <c:ptCount val="1"/>
                <c:pt idx="0">
                  <c:v>Sheep</c:v>
                </c:pt>
              </c:strCache>
            </c:strRef>
          </c:tx>
          <c:spPr>
            <a:ln w="28575" cap="rnd">
              <a:solidFill>
                <a:srgbClr val="00505C"/>
              </a:solidFill>
              <a:round/>
            </a:ln>
            <a:effectLst/>
          </c:spPr>
          <c:marker>
            <c:symbol val="none"/>
          </c:marker>
          <c:cat>
            <c:numRef>
              <c:f>Sheet1!$A$2:$A$42</c:f>
              <c:numCache>
                <c:formatCode>General</c:formatCode>
                <c:ptCount val="41"/>
                <c:pt idx="0">
                  <c:v>1978</c:v>
                </c:pt>
                <c:pt idx="1">
                  <c:v>1979</c:v>
                </c:pt>
                <c:pt idx="2">
                  <c:v>1980</c:v>
                </c:pt>
                <c:pt idx="3">
                  <c:v>1981</c:v>
                </c:pt>
                <c:pt idx="4">
                  <c:v>1982</c:v>
                </c:pt>
                <c:pt idx="5">
                  <c:v>1983</c:v>
                </c:pt>
                <c:pt idx="6">
                  <c:v>1984</c:v>
                </c:pt>
                <c:pt idx="7">
                  <c:v>1985</c:v>
                </c:pt>
                <c:pt idx="8">
                  <c:v>1986</c:v>
                </c:pt>
                <c:pt idx="9">
                  <c:v>1987</c:v>
                </c:pt>
                <c:pt idx="10">
                  <c:v>1988</c:v>
                </c:pt>
                <c:pt idx="11">
                  <c:v>1989</c:v>
                </c:pt>
                <c:pt idx="12">
                  <c:v>1990</c:v>
                </c:pt>
                <c:pt idx="13">
                  <c:v>1991</c:v>
                </c:pt>
                <c:pt idx="14">
                  <c:v>1992</c:v>
                </c:pt>
                <c:pt idx="15">
                  <c:v>1993</c:v>
                </c:pt>
                <c:pt idx="16">
                  <c:v>1994</c:v>
                </c:pt>
                <c:pt idx="17">
                  <c:v>1995</c:v>
                </c:pt>
                <c:pt idx="18">
                  <c:v>1996</c:v>
                </c:pt>
                <c:pt idx="19">
                  <c:v>1997</c:v>
                </c:pt>
                <c:pt idx="20">
                  <c:v>1998</c:v>
                </c:pt>
                <c:pt idx="21">
                  <c:v>1999</c:v>
                </c:pt>
                <c:pt idx="22">
                  <c:v>2000</c:v>
                </c:pt>
                <c:pt idx="23">
                  <c:v>2001</c:v>
                </c:pt>
                <c:pt idx="24">
                  <c:v>2002</c:v>
                </c:pt>
                <c:pt idx="25">
                  <c:v>2003</c:v>
                </c:pt>
                <c:pt idx="26">
                  <c:v>2004</c:v>
                </c:pt>
                <c:pt idx="27">
                  <c:v>2005</c:v>
                </c:pt>
                <c:pt idx="28">
                  <c:v>2006</c:v>
                </c:pt>
                <c:pt idx="29">
                  <c:v>2007</c:v>
                </c:pt>
                <c:pt idx="30">
                  <c:v>2008</c:v>
                </c:pt>
                <c:pt idx="31">
                  <c:v>2009</c:v>
                </c:pt>
                <c:pt idx="32">
                  <c:v>2010</c:v>
                </c:pt>
                <c:pt idx="33">
                  <c:v>2011</c:v>
                </c:pt>
                <c:pt idx="34">
                  <c:v>2012</c:v>
                </c:pt>
                <c:pt idx="35">
                  <c:v>2013</c:v>
                </c:pt>
                <c:pt idx="36">
                  <c:v>2014</c:v>
                </c:pt>
                <c:pt idx="37">
                  <c:v>2015</c:v>
                </c:pt>
                <c:pt idx="38">
                  <c:v>2016</c:v>
                </c:pt>
                <c:pt idx="39">
                  <c:v>2017</c:v>
                </c:pt>
                <c:pt idx="40">
                  <c:v>2018</c:v>
                </c:pt>
              </c:numCache>
            </c:numRef>
          </c:cat>
          <c:val>
            <c:numRef>
              <c:f>Sheet1!$E$2:$E$42</c:f>
              <c:numCache>
                <c:formatCode>General</c:formatCode>
                <c:ptCount val="41"/>
                <c:pt idx="0">
                  <c:v>1</c:v>
                </c:pt>
                <c:pt idx="1">
                  <c:v>0.89580000000000004</c:v>
                </c:pt>
                <c:pt idx="2">
                  <c:v>0.92349999999999999</c:v>
                </c:pt>
                <c:pt idx="3">
                  <c:v>0.746</c:v>
                </c:pt>
                <c:pt idx="4">
                  <c:v>0.86939999999999995</c:v>
                </c:pt>
                <c:pt idx="5">
                  <c:v>0.85229999999999995</c:v>
                </c:pt>
                <c:pt idx="6">
                  <c:v>0.67390000000000005</c:v>
                </c:pt>
                <c:pt idx="7">
                  <c:v>0.87509999999999999</c:v>
                </c:pt>
                <c:pt idx="8">
                  <c:v>0.80189999999999995</c:v>
                </c:pt>
                <c:pt idx="9">
                  <c:v>0.72760000000000002</c:v>
                </c:pt>
                <c:pt idx="10">
                  <c:v>0.82299999999999995</c:v>
                </c:pt>
                <c:pt idx="11">
                  <c:v>0.83420000000000005</c:v>
                </c:pt>
                <c:pt idx="12">
                  <c:v>0.99439999999999995</c:v>
                </c:pt>
                <c:pt idx="13">
                  <c:v>0.95</c:v>
                </c:pt>
                <c:pt idx="14">
                  <c:v>0.81120000000000003</c:v>
                </c:pt>
                <c:pt idx="15">
                  <c:v>0.69499999999999995</c:v>
                </c:pt>
                <c:pt idx="16">
                  <c:v>0.56789999999999996</c:v>
                </c:pt>
                <c:pt idx="17">
                  <c:v>0.58499999999999996</c:v>
                </c:pt>
                <c:pt idx="18">
                  <c:v>0.62090000000000001</c:v>
                </c:pt>
                <c:pt idx="19">
                  <c:v>0.70709999999999995</c:v>
                </c:pt>
                <c:pt idx="20">
                  <c:v>0.82850000000000001</c:v>
                </c:pt>
                <c:pt idx="21">
                  <c:v>0.6794</c:v>
                </c:pt>
                <c:pt idx="22">
                  <c:v>0.82609999999999995</c:v>
                </c:pt>
                <c:pt idx="23">
                  <c:v>0.99119999999999997</c:v>
                </c:pt>
                <c:pt idx="24">
                  <c:v>0.70409999999999995</c:v>
                </c:pt>
                <c:pt idx="25">
                  <c:v>0.69350000000000001</c:v>
                </c:pt>
                <c:pt idx="26">
                  <c:v>0.74270000000000003</c:v>
                </c:pt>
                <c:pt idx="27">
                  <c:v>0.80520000000000003</c:v>
                </c:pt>
                <c:pt idx="28">
                  <c:v>1.08</c:v>
                </c:pt>
                <c:pt idx="29">
                  <c:v>0.79630000000000001</c:v>
                </c:pt>
                <c:pt idx="30">
                  <c:v>0.86980000000000002</c:v>
                </c:pt>
                <c:pt idx="31">
                  <c:v>0.8</c:v>
                </c:pt>
                <c:pt idx="32">
                  <c:v>0.91069999999999995</c:v>
                </c:pt>
                <c:pt idx="33">
                  <c:v>0.88539999999999996</c:v>
                </c:pt>
                <c:pt idx="34">
                  <c:v>0.99399999999999999</c:v>
                </c:pt>
                <c:pt idx="35">
                  <c:v>1.1295999999999999</c:v>
                </c:pt>
                <c:pt idx="36">
                  <c:v>1.0452999999999999</c:v>
                </c:pt>
                <c:pt idx="37">
                  <c:v>0.88790000000000002</c:v>
                </c:pt>
                <c:pt idx="38">
                  <c:v>0.93330000000000002</c:v>
                </c:pt>
                <c:pt idx="39">
                  <c:v>0.96550000000000002</c:v>
                </c:pt>
                <c:pt idx="40">
                  <c:v>0.82689999999999997</c:v>
                </c:pt>
              </c:numCache>
            </c:numRef>
          </c:val>
          <c:smooth val="0"/>
          <c:extLst>
            <c:ext xmlns:c16="http://schemas.microsoft.com/office/drawing/2014/chart" uri="{C3380CC4-5D6E-409C-BE32-E72D297353CC}">
              <c16:uniqueId val="{00000003-45DD-4392-B58F-3A76E3B9DDAA}"/>
            </c:ext>
          </c:extLst>
        </c:ser>
        <c:ser>
          <c:idx val="4"/>
          <c:order val="4"/>
          <c:tx>
            <c:strRef>
              <c:f>Sheet1!$F$1</c:f>
              <c:strCache>
                <c:ptCount val="1"/>
                <c:pt idx="0">
                  <c:v>Beef</c:v>
                </c:pt>
              </c:strCache>
            </c:strRef>
          </c:tx>
          <c:spPr>
            <a:ln w="28575" cap="rnd">
              <a:solidFill>
                <a:srgbClr val="EED6A5"/>
              </a:solidFill>
              <a:round/>
            </a:ln>
            <a:effectLst/>
          </c:spPr>
          <c:marker>
            <c:symbol val="none"/>
          </c:marker>
          <c:cat>
            <c:numRef>
              <c:f>Sheet1!$A$2:$A$42</c:f>
              <c:numCache>
                <c:formatCode>General</c:formatCode>
                <c:ptCount val="41"/>
                <c:pt idx="0">
                  <c:v>1978</c:v>
                </c:pt>
                <c:pt idx="1">
                  <c:v>1979</c:v>
                </c:pt>
                <c:pt idx="2">
                  <c:v>1980</c:v>
                </c:pt>
                <c:pt idx="3">
                  <c:v>1981</c:v>
                </c:pt>
                <c:pt idx="4">
                  <c:v>1982</c:v>
                </c:pt>
                <c:pt idx="5">
                  <c:v>1983</c:v>
                </c:pt>
                <c:pt idx="6">
                  <c:v>1984</c:v>
                </c:pt>
                <c:pt idx="7">
                  <c:v>1985</c:v>
                </c:pt>
                <c:pt idx="8">
                  <c:v>1986</c:v>
                </c:pt>
                <c:pt idx="9">
                  <c:v>1987</c:v>
                </c:pt>
                <c:pt idx="10">
                  <c:v>1988</c:v>
                </c:pt>
                <c:pt idx="11">
                  <c:v>1989</c:v>
                </c:pt>
                <c:pt idx="12">
                  <c:v>1990</c:v>
                </c:pt>
                <c:pt idx="13">
                  <c:v>1991</c:v>
                </c:pt>
                <c:pt idx="14">
                  <c:v>1992</c:v>
                </c:pt>
                <c:pt idx="15">
                  <c:v>1993</c:v>
                </c:pt>
                <c:pt idx="16">
                  <c:v>1994</c:v>
                </c:pt>
                <c:pt idx="17">
                  <c:v>1995</c:v>
                </c:pt>
                <c:pt idx="18">
                  <c:v>1996</c:v>
                </c:pt>
                <c:pt idx="19">
                  <c:v>1997</c:v>
                </c:pt>
                <c:pt idx="20">
                  <c:v>1998</c:v>
                </c:pt>
                <c:pt idx="21">
                  <c:v>1999</c:v>
                </c:pt>
                <c:pt idx="22">
                  <c:v>2000</c:v>
                </c:pt>
                <c:pt idx="23">
                  <c:v>2001</c:v>
                </c:pt>
                <c:pt idx="24">
                  <c:v>2002</c:v>
                </c:pt>
                <c:pt idx="25">
                  <c:v>2003</c:v>
                </c:pt>
                <c:pt idx="26">
                  <c:v>2004</c:v>
                </c:pt>
                <c:pt idx="27">
                  <c:v>2005</c:v>
                </c:pt>
                <c:pt idx="28">
                  <c:v>2006</c:v>
                </c:pt>
                <c:pt idx="29">
                  <c:v>2007</c:v>
                </c:pt>
                <c:pt idx="30">
                  <c:v>2008</c:v>
                </c:pt>
                <c:pt idx="31">
                  <c:v>2009</c:v>
                </c:pt>
                <c:pt idx="32">
                  <c:v>2010</c:v>
                </c:pt>
                <c:pt idx="33">
                  <c:v>2011</c:v>
                </c:pt>
                <c:pt idx="34">
                  <c:v>2012</c:v>
                </c:pt>
                <c:pt idx="35">
                  <c:v>2013</c:v>
                </c:pt>
                <c:pt idx="36">
                  <c:v>2014</c:v>
                </c:pt>
                <c:pt idx="37">
                  <c:v>2015</c:v>
                </c:pt>
                <c:pt idx="38">
                  <c:v>2016</c:v>
                </c:pt>
                <c:pt idx="39">
                  <c:v>2017</c:v>
                </c:pt>
                <c:pt idx="40">
                  <c:v>2018</c:v>
                </c:pt>
              </c:numCache>
            </c:numRef>
          </c:cat>
          <c:val>
            <c:numRef>
              <c:f>Sheet1!$F$2:$F$42</c:f>
              <c:numCache>
                <c:formatCode>General</c:formatCode>
                <c:ptCount val="41"/>
                <c:pt idx="0">
                  <c:v>1</c:v>
                </c:pt>
                <c:pt idx="1">
                  <c:v>0.99070000000000003</c:v>
                </c:pt>
                <c:pt idx="2">
                  <c:v>1.0886</c:v>
                </c:pt>
                <c:pt idx="3">
                  <c:v>1.1966000000000001</c:v>
                </c:pt>
                <c:pt idx="4">
                  <c:v>1.0533999999999999</c:v>
                </c:pt>
                <c:pt idx="5">
                  <c:v>0.99329999999999996</c:v>
                </c:pt>
                <c:pt idx="6">
                  <c:v>0.92179999999999995</c:v>
                </c:pt>
                <c:pt idx="7">
                  <c:v>0.89100000000000001</c:v>
                </c:pt>
                <c:pt idx="8">
                  <c:v>0.88300000000000001</c:v>
                </c:pt>
                <c:pt idx="9">
                  <c:v>0.92600000000000005</c:v>
                </c:pt>
                <c:pt idx="10">
                  <c:v>0.91290000000000004</c:v>
                </c:pt>
                <c:pt idx="11">
                  <c:v>0.93130000000000002</c:v>
                </c:pt>
                <c:pt idx="12">
                  <c:v>1.1308</c:v>
                </c:pt>
                <c:pt idx="13">
                  <c:v>1.0116000000000001</c:v>
                </c:pt>
                <c:pt idx="14">
                  <c:v>1.0014000000000001</c:v>
                </c:pt>
                <c:pt idx="15">
                  <c:v>1.2116</c:v>
                </c:pt>
                <c:pt idx="16">
                  <c:v>1.2293000000000001</c:v>
                </c:pt>
                <c:pt idx="17">
                  <c:v>1.1437999999999999</c:v>
                </c:pt>
                <c:pt idx="18">
                  <c:v>1.1654</c:v>
                </c:pt>
                <c:pt idx="19">
                  <c:v>1.2815000000000001</c:v>
                </c:pt>
                <c:pt idx="20">
                  <c:v>1.1395</c:v>
                </c:pt>
                <c:pt idx="21">
                  <c:v>1.2007000000000001</c:v>
                </c:pt>
                <c:pt idx="22">
                  <c:v>1.2302</c:v>
                </c:pt>
                <c:pt idx="23">
                  <c:v>1.2782</c:v>
                </c:pt>
                <c:pt idx="24">
                  <c:v>1.1388</c:v>
                </c:pt>
                <c:pt idx="25">
                  <c:v>1.3240000000000001</c:v>
                </c:pt>
                <c:pt idx="26">
                  <c:v>1.2252000000000001</c:v>
                </c:pt>
                <c:pt idx="27">
                  <c:v>1.5072000000000001</c:v>
                </c:pt>
                <c:pt idx="28">
                  <c:v>1.4355</c:v>
                </c:pt>
                <c:pt idx="29">
                  <c:v>1.8188</c:v>
                </c:pt>
                <c:pt idx="30">
                  <c:v>1.5394000000000001</c:v>
                </c:pt>
                <c:pt idx="31">
                  <c:v>1.3105</c:v>
                </c:pt>
                <c:pt idx="32">
                  <c:v>1.4065000000000001</c:v>
                </c:pt>
                <c:pt idx="33">
                  <c:v>1.4472</c:v>
                </c:pt>
                <c:pt idx="34">
                  <c:v>1.3439000000000001</c:v>
                </c:pt>
                <c:pt idx="35">
                  <c:v>1.3835999999999999</c:v>
                </c:pt>
                <c:pt idx="36">
                  <c:v>1.3943000000000001</c:v>
                </c:pt>
                <c:pt idx="37">
                  <c:v>1.3192999999999999</c:v>
                </c:pt>
                <c:pt idx="38">
                  <c:v>1.2552000000000001</c:v>
                </c:pt>
                <c:pt idx="39">
                  <c:v>1.1554</c:v>
                </c:pt>
                <c:pt idx="40">
                  <c:v>1.2256</c:v>
                </c:pt>
              </c:numCache>
            </c:numRef>
          </c:val>
          <c:smooth val="0"/>
          <c:extLst>
            <c:ext xmlns:c16="http://schemas.microsoft.com/office/drawing/2014/chart" uri="{C3380CC4-5D6E-409C-BE32-E72D297353CC}">
              <c16:uniqueId val="{00000004-45DD-4392-B58F-3A76E3B9DDAA}"/>
            </c:ext>
          </c:extLst>
        </c:ser>
        <c:dLbls>
          <c:showLegendKey val="0"/>
          <c:showVal val="0"/>
          <c:showCatName val="0"/>
          <c:showSerName val="0"/>
          <c:showPercent val="0"/>
          <c:showBubbleSize val="0"/>
        </c:dLbls>
        <c:smooth val="0"/>
        <c:axId val="843333728"/>
        <c:axId val="843345880"/>
      </c:lineChart>
      <c:catAx>
        <c:axId val="8433337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843345880"/>
        <c:crosses val="autoZero"/>
        <c:auto val="1"/>
        <c:lblAlgn val="ctr"/>
        <c:lblOffset val="100"/>
        <c:noMultiLvlLbl val="0"/>
      </c:catAx>
      <c:valAx>
        <c:axId val="843345880"/>
        <c:scaling>
          <c:orientation val="minMax"/>
          <c:max val="3"/>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r>
                  <a:rPr lang="en-AU"/>
                  <a:t>TFP index</a:t>
                </a:r>
              </a:p>
            </c:rich>
          </c:tx>
          <c:overlay val="0"/>
          <c:spPr>
            <a:noFill/>
            <a:ln>
              <a:noFill/>
            </a:ln>
            <a:effectLst/>
          </c:spPr>
          <c:txPr>
            <a:bodyPr rot="-54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843333728"/>
        <c:crosses val="autoZero"/>
        <c:crossBetween val="between"/>
        <c:majorUnit val="0.5"/>
      </c:valAx>
      <c:spPr>
        <a:noFill/>
        <a:ln>
          <a:noFill/>
        </a:ln>
        <a:effectLst/>
      </c:spPr>
    </c:plotArea>
    <c:legend>
      <c:legendPos val="r"/>
      <c:layout>
        <c:manualLayout>
          <c:xMode val="edge"/>
          <c:yMode val="edge"/>
          <c:x val="0.78955967975442776"/>
          <c:y val="4.0359287588513121E-2"/>
          <c:w val="0.16498054746305588"/>
          <c:h val="0.62735858605885053"/>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sz="1800"/>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9.6535469166758925E-2"/>
          <c:y val="3.3970733179642623E-2"/>
          <c:w val="0.69237787892215308"/>
          <c:h val="0.85038144106874769"/>
        </c:manualLayout>
      </c:layout>
      <c:lineChart>
        <c:grouping val="standard"/>
        <c:varyColors val="0"/>
        <c:ser>
          <c:idx val="0"/>
          <c:order val="0"/>
          <c:tx>
            <c:strRef>
              <c:f>Sheet1!$B$1</c:f>
              <c:strCache>
                <c:ptCount val="1"/>
                <c:pt idx="0">
                  <c:v>Broad-acre</c:v>
                </c:pt>
              </c:strCache>
            </c:strRef>
          </c:tx>
          <c:spPr>
            <a:ln w="28575" cap="rnd">
              <a:solidFill>
                <a:srgbClr val="EE7300"/>
              </a:solidFill>
              <a:round/>
            </a:ln>
            <a:effectLst/>
          </c:spPr>
          <c:marker>
            <c:symbol val="none"/>
          </c:marker>
          <c:cat>
            <c:numRef>
              <c:f>Sheet1!$A$2:$A$42</c:f>
              <c:numCache>
                <c:formatCode>General</c:formatCode>
                <c:ptCount val="41"/>
                <c:pt idx="0">
                  <c:v>1978</c:v>
                </c:pt>
                <c:pt idx="1">
                  <c:v>1979</c:v>
                </c:pt>
                <c:pt idx="2">
                  <c:v>1980</c:v>
                </c:pt>
                <c:pt idx="3">
                  <c:v>1981</c:v>
                </c:pt>
                <c:pt idx="4">
                  <c:v>1982</c:v>
                </c:pt>
                <c:pt idx="5">
                  <c:v>1983</c:v>
                </c:pt>
                <c:pt idx="6">
                  <c:v>1984</c:v>
                </c:pt>
                <c:pt idx="7">
                  <c:v>1985</c:v>
                </c:pt>
                <c:pt idx="8">
                  <c:v>1986</c:v>
                </c:pt>
                <c:pt idx="9">
                  <c:v>1987</c:v>
                </c:pt>
                <c:pt idx="10">
                  <c:v>1988</c:v>
                </c:pt>
                <c:pt idx="11">
                  <c:v>1989</c:v>
                </c:pt>
                <c:pt idx="12">
                  <c:v>1990</c:v>
                </c:pt>
                <c:pt idx="13">
                  <c:v>1991</c:v>
                </c:pt>
                <c:pt idx="14">
                  <c:v>1992</c:v>
                </c:pt>
                <c:pt idx="15">
                  <c:v>1993</c:v>
                </c:pt>
                <c:pt idx="16">
                  <c:v>1994</c:v>
                </c:pt>
                <c:pt idx="17">
                  <c:v>1995</c:v>
                </c:pt>
                <c:pt idx="18">
                  <c:v>1996</c:v>
                </c:pt>
                <c:pt idx="19">
                  <c:v>1997</c:v>
                </c:pt>
                <c:pt idx="20">
                  <c:v>1998</c:v>
                </c:pt>
                <c:pt idx="21">
                  <c:v>1999</c:v>
                </c:pt>
                <c:pt idx="22">
                  <c:v>2000</c:v>
                </c:pt>
                <c:pt idx="23">
                  <c:v>2001</c:v>
                </c:pt>
                <c:pt idx="24">
                  <c:v>2002</c:v>
                </c:pt>
                <c:pt idx="25">
                  <c:v>2003</c:v>
                </c:pt>
                <c:pt idx="26">
                  <c:v>2004</c:v>
                </c:pt>
                <c:pt idx="27">
                  <c:v>2005</c:v>
                </c:pt>
                <c:pt idx="28">
                  <c:v>2006</c:v>
                </c:pt>
                <c:pt idx="29">
                  <c:v>2007</c:v>
                </c:pt>
                <c:pt idx="30">
                  <c:v>2008</c:v>
                </c:pt>
                <c:pt idx="31">
                  <c:v>2009</c:v>
                </c:pt>
                <c:pt idx="32">
                  <c:v>2010</c:v>
                </c:pt>
                <c:pt idx="33">
                  <c:v>2011</c:v>
                </c:pt>
                <c:pt idx="34">
                  <c:v>2012</c:v>
                </c:pt>
                <c:pt idx="35">
                  <c:v>2013</c:v>
                </c:pt>
                <c:pt idx="36">
                  <c:v>2014</c:v>
                </c:pt>
                <c:pt idx="37">
                  <c:v>2015</c:v>
                </c:pt>
                <c:pt idx="38">
                  <c:v>2016</c:v>
                </c:pt>
                <c:pt idx="39">
                  <c:v>2017</c:v>
                </c:pt>
                <c:pt idx="40">
                  <c:v>2018</c:v>
                </c:pt>
              </c:numCache>
            </c:numRef>
          </c:cat>
          <c:val>
            <c:numRef>
              <c:f>Sheet1!$B$2:$B$42</c:f>
              <c:numCache>
                <c:formatCode>General</c:formatCode>
                <c:ptCount val="41"/>
                <c:pt idx="0">
                  <c:v>1</c:v>
                </c:pt>
                <c:pt idx="1">
                  <c:v>1.1439999999999999</c:v>
                </c:pt>
                <c:pt idx="2">
                  <c:v>1.2188000000000001</c:v>
                </c:pt>
                <c:pt idx="3">
                  <c:v>1.054</c:v>
                </c:pt>
                <c:pt idx="4">
                  <c:v>1.2043999999999999</c:v>
                </c:pt>
                <c:pt idx="5">
                  <c:v>1.0515000000000001</c:v>
                </c:pt>
                <c:pt idx="6">
                  <c:v>1.2841</c:v>
                </c:pt>
                <c:pt idx="7">
                  <c:v>1.2494000000000001</c:v>
                </c:pt>
                <c:pt idx="8">
                  <c:v>1.2616000000000001</c:v>
                </c:pt>
                <c:pt idx="9">
                  <c:v>1.2295</c:v>
                </c:pt>
                <c:pt idx="10">
                  <c:v>1.2761</c:v>
                </c:pt>
                <c:pt idx="11">
                  <c:v>1.2943</c:v>
                </c:pt>
                <c:pt idx="12">
                  <c:v>1.4174</c:v>
                </c:pt>
                <c:pt idx="13">
                  <c:v>1.3945000000000001</c:v>
                </c:pt>
                <c:pt idx="14">
                  <c:v>1.3079000000000001</c:v>
                </c:pt>
                <c:pt idx="15">
                  <c:v>1.4120999999999999</c:v>
                </c:pt>
                <c:pt idx="16">
                  <c:v>1.464</c:v>
                </c:pt>
                <c:pt idx="17">
                  <c:v>1.1627000000000001</c:v>
                </c:pt>
                <c:pt idx="18">
                  <c:v>1.4823</c:v>
                </c:pt>
                <c:pt idx="19">
                  <c:v>1.5548</c:v>
                </c:pt>
                <c:pt idx="20">
                  <c:v>1.5002</c:v>
                </c:pt>
                <c:pt idx="21">
                  <c:v>1.5878000000000001</c:v>
                </c:pt>
                <c:pt idx="22">
                  <c:v>1.6908000000000001</c:v>
                </c:pt>
                <c:pt idx="23">
                  <c:v>1.546</c:v>
                </c:pt>
                <c:pt idx="24">
                  <c:v>1.5685</c:v>
                </c:pt>
                <c:pt idx="25">
                  <c:v>1.2</c:v>
                </c:pt>
                <c:pt idx="26">
                  <c:v>1.5477000000000001</c:v>
                </c:pt>
                <c:pt idx="27">
                  <c:v>1.5295000000000001</c:v>
                </c:pt>
                <c:pt idx="28">
                  <c:v>1.6415</c:v>
                </c:pt>
                <c:pt idx="29">
                  <c:v>1.4035</c:v>
                </c:pt>
                <c:pt idx="30">
                  <c:v>1.4348000000000001</c:v>
                </c:pt>
                <c:pt idx="31">
                  <c:v>1.5187999999999999</c:v>
                </c:pt>
                <c:pt idx="32">
                  <c:v>1.4811000000000001</c:v>
                </c:pt>
                <c:pt idx="33">
                  <c:v>1.593</c:v>
                </c:pt>
                <c:pt idx="34">
                  <c:v>1.7012</c:v>
                </c:pt>
                <c:pt idx="35">
                  <c:v>1.7171000000000001</c:v>
                </c:pt>
                <c:pt idx="36">
                  <c:v>1.7094</c:v>
                </c:pt>
                <c:pt idx="37">
                  <c:v>1.6383000000000001</c:v>
                </c:pt>
                <c:pt idx="38">
                  <c:v>1.605</c:v>
                </c:pt>
                <c:pt idx="39">
                  <c:v>1.7524999999999999</c:v>
                </c:pt>
                <c:pt idx="40">
                  <c:v>1.5491999999999999</c:v>
                </c:pt>
              </c:numCache>
            </c:numRef>
          </c:val>
          <c:smooth val="0"/>
          <c:extLst>
            <c:ext xmlns:c16="http://schemas.microsoft.com/office/drawing/2014/chart" uri="{C3380CC4-5D6E-409C-BE32-E72D297353CC}">
              <c16:uniqueId val="{00000000-C4DA-4BD1-98AD-5159423B419C}"/>
            </c:ext>
          </c:extLst>
        </c:ser>
        <c:ser>
          <c:idx val="1"/>
          <c:order val="1"/>
          <c:tx>
            <c:strRef>
              <c:f>Sheet1!$C$1</c:f>
              <c:strCache>
                <c:ptCount val="1"/>
                <c:pt idx="0">
                  <c:v>Cropping</c:v>
                </c:pt>
              </c:strCache>
            </c:strRef>
          </c:tx>
          <c:spPr>
            <a:ln w="28575" cap="rnd">
              <a:solidFill>
                <a:srgbClr val="96172E"/>
              </a:solidFill>
              <a:round/>
            </a:ln>
            <a:effectLst/>
          </c:spPr>
          <c:marker>
            <c:symbol val="none"/>
          </c:marker>
          <c:cat>
            <c:numRef>
              <c:f>Sheet1!$A$2:$A$42</c:f>
              <c:numCache>
                <c:formatCode>General</c:formatCode>
                <c:ptCount val="41"/>
                <c:pt idx="0">
                  <c:v>1978</c:v>
                </c:pt>
                <c:pt idx="1">
                  <c:v>1979</c:v>
                </c:pt>
                <c:pt idx="2">
                  <c:v>1980</c:v>
                </c:pt>
                <c:pt idx="3">
                  <c:v>1981</c:v>
                </c:pt>
                <c:pt idx="4">
                  <c:v>1982</c:v>
                </c:pt>
                <c:pt idx="5">
                  <c:v>1983</c:v>
                </c:pt>
                <c:pt idx="6">
                  <c:v>1984</c:v>
                </c:pt>
                <c:pt idx="7">
                  <c:v>1985</c:v>
                </c:pt>
                <c:pt idx="8">
                  <c:v>1986</c:v>
                </c:pt>
                <c:pt idx="9">
                  <c:v>1987</c:v>
                </c:pt>
                <c:pt idx="10">
                  <c:v>1988</c:v>
                </c:pt>
                <c:pt idx="11">
                  <c:v>1989</c:v>
                </c:pt>
                <c:pt idx="12">
                  <c:v>1990</c:v>
                </c:pt>
                <c:pt idx="13">
                  <c:v>1991</c:v>
                </c:pt>
                <c:pt idx="14">
                  <c:v>1992</c:v>
                </c:pt>
                <c:pt idx="15">
                  <c:v>1993</c:v>
                </c:pt>
                <c:pt idx="16">
                  <c:v>1994</c:v>
                </c:pt>
                <c:pt idx="17">
                  <c:v>1995</c:v>
                </c:pt>
                <c:pt idx="18">
                  <c:v>1996</c:v>
                </c:pt>
                <c:pt idx="19">
                  <c:v>1997</c:v>
                </c:pt>
                <c:pt idx="20">
                  <c:v>1998</c:v>
                </c:pt>
                <c:pt idx="21">
                  <c:v>1999</c:v>
                </c:pt>
                <c:pt idx="22">
                  <c:v>2000</c:v>
                </c:pt>
                <c:pt idx="23">
                  <c:v>2001</c:v>
                </c:pt>
                <c:pt idx="24">
                  <c:v>2002</c:v>
                </c:pt>
                <c:pt idx="25">
                  <c:v>2003</c:v>
                </c:pt>
                <c:pt idx="26">
                  <c:v>2004</c:v>
                </c:pt>
                <c:pt idx="27">
                  <c:v>2005</c:v>
                </c:pt>
                <c:pt idx="28">
                  <c:v>2006</c:v>
                </c:pt>
                <c:pt idx="29">
                  <c:v>2007</c:v>
                </c:pt>
                <c:pt idx="30">
                  <c:v>2008</c:v>
                </c:pt>
                <c:pt idx="31">
                  <c:v>2009</c:v>
                </c:pt>
                <c:pt idx="32">
                  <c:v>2010</c:v>
                </c:pt>
                <c:pt idx="33">
                  <c:v>2011</c:v>
                </c:pt>
                <c:pt idx="34">
                  <c:v>2012</c:v>
                </c:pt>
                <c:pt idx="35">
                  <c:v>2013</c:v>
                </c:pt>
                <c:pt idx="36">
                  <c:v>2014</c:v>
                </c:pt>
                <c:pt idx="37">
                  <c:v>2015</c:v>
                </c:pt>
                <c:pt idx="38">
                  <c:v>2016</c:v>
                </c:pt>
                <c:pt idx="39">
                  <c:v>2017</c:v>
                </c:pt>
                <c:pt idx="40">
                  <c:v>2018</c:v>
                </c:pt>
              </c:numCache>
            </c:numRef>
          </c:cat>
          <c:val>
            <c:numRef>
              <c:f>Sheet1!$C$2:$C$42</c:f>
              <c:numCache>
                <c:formatCode>General</c:formatCode>
                <c:ptCount val="41"/>
                <c:pt idx="0">
                  <c:v>1</c:v>
                </c:pt>
                <c:pt idx="1">
                  <c:v>1.4554</c:v>
                </c:pt>
                <c:pt idx="2">
                  <c:v>1.4069</c:v>
                </c:pt>
                <c:pt idx="3">
                  <c:v>0.93369999999999997</c:v>
                </c:pt>
                <c:pt idx="4">
                  <c:v>1.2325999999999999</c:v>
                </c:pt>
                <c:pt idx="5">
                  <c:v>0.87709999999999999</c:v>
                </c:pt>
                <c:pt idx="6">
                  <c:v>1.4233</c:v>
                </c:pt>
                <c:pt idx="7">
                  <c:v>1.3369</c:v>
                </c:pt>
                <c:pt idx="8">
                  <c:v>1.4461999999999999</c:v>
                </c:pt>
                <c:pt idx="9">
                  <c:v>1.5018</c:v>
                </c:pt>
                <c:pt idx="10">
                  <c:v>1.6325000000000001</c:v>
                </c:pt>
                <c:pt idx="11">
                  <c:v>1.6926000000000001</c:v>
                </c:pt>
                <c:pt idx="12">
                  <c:v>1.7926</c:v>
                </c:pt>
                <c:pt idx="13">
                  <c:v>1.7724</c:v>
                </c:pt>
                <c:pt idx="14">
                  <c:v>1.7854000000000001</c:v>
                </c:pt>
                <c:pt idx="15">
                  <c:v>1.9693000000000001</c:v>
                </c:pt>
                <c:pt idx="16">
                  <c:v>2.0933999999999999</c:v>
                </c:pt>
                <c:pt idx="17">
                  <c:v>1.4736</c:v>
                </c:pt>
                <c:pt idx="18">
                  <c:v>1.9536</c:v>
                </c:pt>
                <c:pt idx="19">
                  <c:v>1.9984999999999999</c:v>
                </c:pt>
                <c:pt idx="20">
                  <c:v>1.8182</c:v>
                </c:pt>
                <c:pt idx="21">
                  <c:v>1.9762999999999999</c:v>
                </c:pt>
                <c:pt idx="22">
                  <c:v>2.1089000000000002</c:v>
                </c:pt>
                <c:pt idx="23">
                  <c:v>1.8953</c:v>
                </c:pt>
                <c:pt idx="24">
                  <c:v>2.1625000000000001</c:v>
                </c:pt>
                <c:pt idx="25">
                  <c:v>1.165</c:v>
                </c:pt>
                <c:pt idx="26">
                  <c:v>2.0543</c:v>
                </c:pt>
                <c:pt idx="27">
                  <c:v>1.8217000000000001</c:v>
                </c:pt>
                <c:pt idx="28">
                  <c:v>2.1423999999999999</c:v>
                </c:pt>
                <c:pt idx="29">
                  <c:v>1.2192000000000001</c:v>
                </c:pt>
                <c:pt idx="30">
                  <c:v>1.5044</c:v>
                </c:pt>
                <c:pt idx="31">
                  <c:v>2.0790999999999999</c:v>
                </c:pt>
                <c:pt idx="32">
                  <c:v>1.8846000000000001</c:v>
                </c:pt>
                <c:pt idx="33">
                  <c:v>2.0467</c:v>
                </c:pt>
                <c:pt idx="34">
                  <c:v>2.2402000000000002</c:v>
                </c:pt>
                <c:pt idx="35">
                  <c:v>1.96</c:v>
                </c:pt>
                <c:pt idx="36">
                  <c:v>2.2845</c:v>
                </c:pt>
                <c:pt idx="37">
                  <c:v>2.0686</c:v>
                </c:pt>
                <c:pt idx="38">
                  <c:v>2.238</c:v>
                </c:pt>
                <c:pt idx="39">
                  <c:v>2.6036000000000001</c:v>
                </c:pt>
                <c:pt idx="40">
                  <c:v>2.2330000000000001</c:v>
                </c:pt>
              </c:numCache>
            </c:numRef>
          </c:val>
          <c:smooth val="0"/>
          <c:extLst>
            <c:ext xmlns:c16="http://schemas.microsoft.com/office/drawing/2014/chart" uri="{C3380CC4-5D6E-409C-BE32-E72D297353CC}">
              <c16:uniqueId val="{00000001-C4DA-4BD1-98AD-5159423B419C}"/>
            </c:ext>
          </c:extLst>
        </c:ser>
        <c:ser>
          <c:idx val="2"/>
          <c:order val="2"/>
          <c:tx>
            <c:strRef>
              <c:f>Sheet1!$D$1</c:f>
              <c:strCache>
                <c:ptCount val="1"/>
                <c:pt idx="0">
                  <c:v>Mixed</c:v>
                </c:pt>
              </c:strCache>
            </c:strRef>
          </c:tx>
          <c:spPr>
            <a:ln w="28575" cap="rnd">
              <a:solidFill>
                <a:srgbClr val="00C0B5"/>
              </a:solidFill>
              <a:round/>
            </a:ln>
            <a:effectLst/>
          </c:spPr>
          <c:marker>
            <c:symbol val="none"/>
          </c:marker>
          <c:cat>
            <c:numRef>
              <c:f>Sheet1!$A$2:$A$42</c:f>
              <c:numCache>
                <c:formatCode>General</c:formatCode>
                <c:ptCount val="41"/>
                <c:pt idx="0">
                  <c:v>1978</c:v>
                </c:pt>
                <c:pt idx="1">
                  <c:v>1979</c:v>
                </c:pt>
                <c:pt idx="2">
                  <c:v>1980</c:v>
                </c:pt>
                <c:pt idx="3">
                  <c:v>1981</c:v>
                </c:pt>
                <c:pt idx="4">
                  <c:v>1982</c:v>
                </c:pt>
                <c:pt idx="5">
                  <c:v>1983</c:v>
                </c:pt>
                <c:pt idx="6">
                  <c:v>1984</c:v>
                </c:pt>
                <c:pt idx="7">
                  <c:v>1985</c:v>
                </c:pt>
                <c:pt idx="8">
                  <c:v>1986</c:v>
                </c:pt>
                <c:pt idx="9">
                  <c:v>1987</c:v>
                </c:pt>
                <c:pt idx="10">
                  <c:v>1988</c:v>
                </c:pt>
                <c:pt idx="11">
                  <c:v>1989</c:v>
                </c:pt>
                <c:pt idx="12">
                  <c:v>1990</c:v>
                </c:pt>
                <c:pt idx="13">
                  <c:v>1991</c:v>
                </c:pt>
                <c:pt idx="14">
                  <c:v>1992</c:v>
                </c:pt>
                <c:pt idx="15">
                  <c:v>1993</c:v>
                </c:pt>
                <c:pt idx="16">
                  <c:v>1994</c:v>
                </c:pt>
                <c:pt idx="17">
                  <c:v>1995</c:v>
                </c:pt>
                <c:pt idx="18">
                  <c:v>1996</c:v>
                </c:pt>
                <c:pt idx="19">
                  <c:v>1997</c:v>
                </c:pt>
                <c:pt idx="20">
                  <c:v>1998</c:v>
                </c:pt>
                <c:pt idx="21">
                  <c:v>1999</c:v>
                </c:pt>
                <c:pt idx="22">
                  <c:v>2000</c:v>
                </c:pt>
                <c:pt idx="23">
                  <c:v>2001</c:v>
                </c:pt>
                <c:pt idx="24">
                  <c:v>2002</c:v>
                </c:pt>
                <c:pt idx="25">
                  <c:v>2003</c:v>
                </c:pt>
                <c:pt idx="26">
                  <c:v>2004</c:v>
                </c:pt>
                <c:pt idx="27">
                  <c:v>2005</c:v>
                </c:pt>
                <c:pt idx="28">
                  <c:v>2006</c:v>
                </c:pt>
                <c:pt idx="29">
                  <c:v>2007</c:v>
                </c:pt>
                <c:pt idx="30">
                  <c:v>2008</c:v>
                </c:pt>
                <c:pt idx="31">
                  <c:v>2009</c:v>
                </c:pt>
                <c:pt idx="32">
                  <c:v>2010</c:v>
                </c:pt>
                <c:pt idx="33">
                  <c:v>2011</c:v>
                </c:pt>
                <c:pt idx="34">
                  <c:v>2012</c:v>
                </c:pt>
                <c:pt idx="35">
                  <c:v>2013</c:v>
                </c:pt>
                <c:pt idx="36">
                  <c:v>2014</c:v>
                </c:pt>
                <c:pt idx="37">
                  <c:v>2015</c:v>
                </c:pt>
                <c:pt idx="38">
                  <c:v>2016</c:v>
                </c:pt>
                <c:pt idx="39">
                  <c:v>2017</c:v>
                </c:pt>
                <c:pt idx="40">
                  <c:v>2018</c:v>
                </c:pt>
              </c:numCache>
            </c:numRef>
          </c:cat>
          <c:val>
            <c:numRef>
              <c:f>Sheet1!$D$2:$D$42</c:f>
              <c:numCache>
                <c:formatCode>General</c:formatCode>
                <c:ptCount val="41"/>
                <c:pt idx="0">
                  <c:v>1</c:v>
                </c:pt>
                <c:pt idx="1">
                  <c:v>1.0863</c:v>
                </c:pt>
                <c:pt idx="2">
                  <c:v>1.101</c:v>
                </c:pt>
                <c:pt idx="3">
                  <c:v>0.83330000000000004</c:v>
                </c:pt>
                <c:pt idx="4">
                  <c:v>0.94220000000000004</c:v>
                </c:pt>
                <c:pt idx="5">
                  <c:v>0.80679999999999996</c:v>
                </c:pt>
                <c:pt idx="6">
                  <c:v>1.1485000000000001</c:v>
                </c:pt>
                <c:pt idx="7">
                  <c:v>1.1053999999999999</c:v>
                </c:pt>
                <c:pt idx="8">
                  <c:v>1.1007</c:v>
                </c:pt>
                <c:pt idx="9">
                  <c:v>1.0991</c:v>
                </c:pt>
                <c:pt idx="10">
                  <c:v>1.1120000000000001</c:v>
                </c:pt>
                <c:pt idx="11">
                  <c:v>1.1950000000000001</c:v>
                </c:pt>
                <c:pt idx="12">
                  <c:v>1.2789999999999999</c:v>
                </c:pt>
                <c:pt idx="13">
                  <c:v>1.3250999999999999</c:v>
                </c:pt>
                <c:pt idx="14">
                  <c:v>1.3083</c:v>
                </c:pt>
                <c:pt idx="15">
                  <c:v>1.4120999999999999</c:v>
                </c:pt>
                <c:pt idx="16">
                  <c:v>1.4379</c:v>
                </c:pt>
                <c:pt idx="17">
                  <c:v>1.2090000000000001</c:v>
                </c:pt>
                <c:pt idx="18">
                  <c:v>1.3736999999999999</c:v>
                </c:pt>
                <c:pt idx="19">
                  <c:v>1.2725</c:v>
                </c:pt>
                <c:pt idx="20">
                  <c:v>1.3168</c:v>
                </c:pt>
                <c:pt idx="21">
                  <c:v>1.4112</c:v>
                </c:pt>
                <c:pt idx="22">
                  <c:v>1.5213000000000001</c:v>
                </c:pt>
                <c:pt idx="23">
                  <c:v>1.3942000000000001</c:v>
                </c:pt>
                <c:pt idx="24">
                  <c:v>1.4744999999999999</c:v>
                </c:pt>
                <c:pt idx="25">
                  <c:v>1.0049999999999999</c:v>
                </c:pt>
                <c:pt idx="26">
                  <c:v>1.3795999999999999</c:v>
                </c:pt>
                <c:pt idx="27">
                  <c:v>1.3169999999999999</c:v>
                </c:pt>
                <c:pt idx="28">
                  <c:v>1.4255</c:v>
                </c:pt>
                <c:pt idx="29">
                  <c:v>1.0017</c:v>
                </c:pt>
                <c:pt idx="30">
                  <c:v>1.1646000000000001</c:v>
                </c:pt>
                <c:pt idx="31">
                  <c:v>1.3016000000000001</c:v>
                </c:pt>
                <c:pt idx="32">
                  <c:v>1.2021999999999999</c:v>
                </c:pt>
                <c:pt idx="33">
                  <c:v>1.3106</c:v>
                </c:pt>
                <c:pt idx="34">
                  <c:v>1.3287</c:v>
                </c:pt>
                <c:pt idx="35">
                  <c:v>1.4883999999999999</c:v>
                </c:pt>
                <c:pt idx="36">
                  <c:v>1.5672999999999999</c:v>
                </c:pt>
                <c:pt idx="37">
                  <c:v>1.4254</c:v>
                </c:pt>
                <c:pt idx="38">
                  <c:v>1.3402000000000001</c:v>
                </c:pt>
                <c:pt idx="39">
                  <c:v>1.63</c:v>
                </c:pt>
                <c:pt idx="40">
                  <c:v>1.4523999999999999</c:v>
                </c:pt>
              </c:numCache>
            </c:numRef>
          </c:val>
          <c:smooth val="0"/>
          <c:extLst>
            <c:ext xmlns:c16="http://schemas.microsoft.com/office/drawing/2014/chart" uri="{C3380CC4-5D6E-409C-BE32-E72D297353CC}">
              <c16:uniqueId val="{00000002-C4DA-4BD1-98AD-5159423B419C}"/>
            </c:ext>
          </c:extLst>
        </c:ser>
        <c:ser>
          <c:idx val="3"/>
          <c:order val="3"/>
          <c:tx>
            <c:strRef>
              <c:f>Sheet1!$E$1</c:f>
              <c:strCache>
                <c:ptCount val="1"/>
                <c:pt idx="0">
                  <c:v>Sheep</c:v>
                </c:pt>
              </c:strCache>
            </c:strRef>
          </c:tx>
          <c:spPr>
            <a:ln w="28575" cap="rnd">
              <a:solidFill>
                <a:srgbClr val="00505C"/>
              </a:solidFill>
              <a:round/>
            </a:ln>
            <a:effectLst/>
          </c:spPr>
          <c:marker>
            <c:symbol val="none"/>
          </c:marker>
          <c:cat>
            <c:numRef>
              <c:f>Sheet1!$A$2:$A$42</c:f>
              <c:numCache>
                <c:formatCode>General</c:formatCode>
                <c:ptCount val="41"/>
                <c:pt idx="0">
                  <c:v>1978</c:v>
                </c:pt>
                <c:pt idx="1">
                  <c:v>1979</c:v>
                </c:pt>
                <c:pt idx="2">
                  <c:v>1980</c:v>
                </c:pt>
                <c:pt idx="3">
                  <c:v>1981</c:v>
                </c:pt>
                <c:pt idx="4">
                  <c:v>1982</c:v>
                </c:pt>
                <c:pt idx="5">
                  <c:v>1983</c:v>
                </c:pt>
                <c:pt idx="6">
                  <c:v>1984</c:v>
                </c:pt>
                <c:pt idx="7">
                  <c:v>1985</c:v>
                </c:pt>
                <c:pt idx="8">
                  <c:v>1986</c:v>
                </c:pt>
                <c:pt idx="9">
                  <c:v>1987</c:v>
                </c:pt>
                <c:pt idx="10">
                  <c:v>1988</c:v>
                </c:pt>
                <c:pt idx="11">
                  <c:v>1989</c:v>
                </c:pt>
                <c:pt idx="12">
                  <c:v>1990</c:v>
                </c:pt>
                <c:pt idx="13">
                  <c:v>1991</c:v>
                </c:pt>
                <c:pt idx="14">
                  <c:v>1992</c:v>
                </c:pt>
                <c:pt idx="15">
                  <c:v>1993</c:v>
                </c:pt>
                <c:pt idx="16">
                  <c:v>1994</c:v>
                </c:pt>
                <c:pt idx="17">
                  <c:v>1995</c:v>
                </c:pt>
                <c:pt idx="18">
                  <c:v>1996</c:v>
                </c:pt>
                <c:pt idx="19">
                  <c:v>1997</c:v>
                </c:pt>
                <c:pt idx="20">
                  <c:v>1998</c:v>
                </c:pt>
                <c:pt idx="21">
                  <c:v>1999</c:v>
                </c:pt>
                <c:pt idx="22">
                  <c:v>2000</c:v>
                </c:pt>
                <c:pt idx="23">
                  <c:v>2001</c:v>
                </c:pt>
                <c:pt idx="24">
                  <c:v>2002</c:v>
                </c:pt>
                <c:pt idx="25">
                  <c:v>2003</c:v>
                </c:pt>
                <c:pt idx="26">
                  <c:v>2004</c:v>
                </c:pt>
                <c:pt idx="27">
                  <c:v>2005</c:v>
                </c:pt>
                <c:pt idx="28">
                  <c:v>2006</c:v>
                </c:pt>
                <c:pt idx="29">
                  <c:v>2007</c:v>
                </c:pt>
                <c:pt idx="30">
                  <c:v>2008</c:v>
                </c:pt>
                <c:pt idx="31">
                  <c:v>2009</c:v>
                </c:pt>
                <c:pt idx="32">
                  <c:v>2010</c:v>
                </c:pt>
                <c:pt idx="33">
                  <c:v>2011</c:v>
                </c:pt>
                <c:pt idx="34">
                  <c:v>2012</c:v>
                </c:pt>
                <c:pt idx="35">
                  <c:v>2013</c:v>
                </c:pt>
                <c:pt idx="36">
                  <c:v>2014</c:v>
                </c:pt>
                <c:pt idx="37">
                  <c:v>2015</c:v>
                </c:pt>
                <c:pt idx="38">
                  <c:v>2016</c:v>
                </c:pt>
                <c:pt idx="39">
                  <c:v>2017</c:v>
                </c:pt>
                <c:pt idx="40">
                  <c:v>2018</c:v>
                </c:pt>
              </c:numCache>
            </c:numRef>
          </c:cat>
          <c:val>
            <c:numRef>
              <c:f>Sheet1!$E$2:$E$42</c:f>
              <c:numCache>
                <c:formatCode>General</c:formatCode>
                <c:ptCount val="41"/>
                <c:pt idx="0">
                  <c:v>1</c:v>
                </c:pt>
                <c:pt idx="1">
                  <c:v>0.89580000000000004</c:v>
                </c:pt>
                <c:pt idx="2">
                  <c:v>0.92349999999999999</c:v>
                </c:pt>
                <c:pt idx="3">
                  <c:v>0.746</c:v>
                </c:pt>
                <c:pt idx="4">
                  <c:v>0.86939999999999995</c:v>
                </c:pt>
                <c:pt idx="5">
                  <c:v>0.85229999999999995</c:v>
                </c:pt>
                <c:pt idx="6">
                  <c:v>0.67390000000000005</c:v>
                </c:pt>
                <c:pt idx="7">
                  <c:v>0.87509999999999999</c:v>
                </c:pt>
                <c:pt idx="8">
                  <c:v>0.80189999999999995</c:v>
                </c:pt>
                <c:pt idx="9">
                  <c:v>0.72760000000000002</c:v>
                </c:pt>
                <c:pt idx="10">
                  <c:v>0.82299999999999995</c:v>
                </c:pt>
                <c:pt idx="11">
                  <c:v>0.83420000000000005</c:v>
                </c:pt>
                <c:pt idx="12">
                  <c:v>0.99439999999999995</c:v>
                </c:pt>
                <c:pt idx="13">
                  <c:v>0.95</c:v>
                </c:pt>
                <c:pt idx="14">
                  <c:v>0.81120000000000003</c:v>
                </c:pt>
                <c:pt idx="15">
                  <c:v>0.69499999999999995</c:v>
                </c:pt>
                <c:pt idx="16">
                  <c:v>0.56789999999999996</c:v>
                </c:pt>
                <c:pt idx="17">
                  <c:v>0.58499999999999996</c:v>
                </c:pt>
                <c:pt idx="18">
                  <c:v>0.62090000000000001</c:v>
                </c:pt>
                <c:pt idx="19">
                  <c:v>0.70709999999999995</c:v>
                </c:pt>
                <c:pt idx="20">
                  <c:v>0.82850000000000001</c:v>
                </c:pt>
                <c:pt idx="21">
                  <c:v>0.6794</c:v>
                </c:pt>
                <c:pt idx="22">
                  <c:v>0.82609999999999995</c:v>
                </c:pt>
                <c:pt idx="23">
                  <c:v>0.99119999999999997</c:v>
                </c:pt>
                <c:pt idx="24">
                  <c:v>0.70409999999999995</c:v>
                </c:pt>
                <c:pt idx="25">
                  <c:v>0.69350000000000001</c:v>
                </c:pt>
                <c:pt idx="26">
                  <c:v>0.74270000000000003</c:v>
                </c:pt>
                <c:pt idx="27">
                  <c:v>0.80520000000000003</c:v>
                </c:pt>
                <c:pt idx="28">
                  <c:v>1.08</c:v>
                </c:pt>
                <c:pt idx="29">
                  <c:v>0.79630000000000001</c:v>
                </c:pt>
                <c:pt idx="30">
                  <c:v>0.86980000000000002</c:v>
                </c:pt>
                <c:pt idx="31">
                  <c:v>0.8</c:v>
                </c:pt>
                <c:pt idx="32">
                  <c:v>0.91069999999999995</c:v>
                </c:pt>
                <c:pt idx="33">
                  <c:v>0.88539999999999996</c:v>
                </c:pt>
                <c:pt idx="34">
                  <c:v>0.99399999999999999</c:v>
                </c:pt>
                <c:pt idx="35">
                  <c:v>1.1295999999999999</c:v>
                </c:pt>
                <c:pt idx="36">
                  <c:v>1.0452999999999999</c:v>
                </c:pt>
                <c:pt idx="37">
                  <c:v>0.88790000000000002</c:v>
                </c:pt>
                <c:pt idx="38">
                  <c:v>0.93330000000000002</c:v>
                </c:pt>
                <c:pt idx="39">
                  <c:v>0.96550000000000002</c:v>
                </c:pt>
                <c:pt idx="40">
                  <c:v>0.82689999999999997</c:v>
                </c:pt>
              </c:numCache>
            </c:numRef>
          </c:val>
          <c:smooth val="0"/>
          <c:extLst>
            <c:ext xmlns:c16="http://schemas.microsoft.com/office/drawing/2014/chart" uri="{C3380CC4-5D6E-409C-BE32-E72D297353CC}">
              <c16:uniqueId val="{00000003-C4DA-4BD1-98AD-5159423B419C}"/>
            </c:ext>
          </c:extLst>
        </c:ser>
        <c:ser>
          <c:idx val="4"/>
          <c:order val="4"/>
          <c:tx>
            <c:strRef>
              <c:f>Sheet1!$F$1</c:f>
              <c:strCache>
                <c:ptCount val="1"/>
                <c:pt idx="0">
                  <c:v>Beef</c:v>
                </c:pt>
              </c:strCache>
            </c:strRef>
          </c:tx>
          <c:spPr>
            <a:ln w="28575" cap="rnd">
              <a:solidFill>
                <a:srgbClr val="EED6A5"/>
              </a:solidFill>
              <a:round/>
            </a:ln>
            <a:effectLst/>
          </c:spPr>
          <c:marker>
            <c:symbol val="none"/>
          </c:marker>
          <c:cat>
            <c:numRef>
              <c:f>Sheet1!$A$2:$A$42</c:f>
              <c:numCache>
                <c:formatCode>General</c:formatCode>
                <c:ptCount val="41"/>
                <c:pt idx="0">
                  <c:v>1978</c:v>
                </c:pt>
                <c:pt idx="1">
                  <c:v>1979</c:v>
                </c:pt>
                <c:pt idx="2">
                  <c:v>1980</c:v>
                </c:pt>
                <c:pt idx="3">
                  <c:v>1981</c:v>
                </c:pt>
                <c:pt idx="4">
                  <c:v>1982</c:v>
                </c:pt>
                <c:pt idx="5">
                  <c:v>1983</c:v>
                </c:pt>
                <c:pt idx="6">
                  <c:v>1984</c:v>
                </c:pt>
                <c:pt idx="7">
                  <c:v>1985</c:v>
                </c:pt>
                <c:pt idx="8">
                  <c:v>1986</c:v>
                </c:pt>
                <c:pt idx="9">
                  <c:v>1987</c:v>
                </c:pt>
                <c:pt idx="10">
                  <c:v>1988</c:v>
                </c:pt>
                <c:pt idx="11">
                  <c:v>1989</c:v>
                </c:pt>
                <c:pt idx="12">
                  <c:v>1990</c:v>
                </c:pt>
                <c:pt idx="13">
                  <c:v>1991</c:v>
                </c:pt>
                <c:pt idx="14">
                  <c:v>1992</c:v>
                </c:pt>
                <c:pt idx="15">
                  <c:v>1993</c:v>
                </c:pt>
                <c:pt idx="16">
                  <c:v>1994</c:v>
                </c:pt>
                <c:pt idx="17">
                  <c:v>1995</c:v>
                </c:pt>
                <c:pt idx="18">
                  <c:v>1996</c:v>
                </c:pt>
                <c:pt idx="19">
                  <c:v>1997</c:v>
                </c:pt>
                <c:pt idx="20">
                  <c:v>1998</c:v>
                </c:pt>
                <c:pt idx="21">
                  <c:v>1999</c:v>
                </c:pt>
                <c:pt idx="22">
                  <c:v>2000</c:v>
                </c:pt>
                <c:pt idx="23">
                  <c:v>2001</c:v>
                </c:pt>
                <c:pt idx="24">
                  <c:v>2002</c:v>
                </c:pt>
                <c:pt idx="25">
                  <c:v>2003</c:v>
                </c:pt>
                <c:pt idx="26">
                  <c:v>2004</c:v>
                </c:pt>
                <c:pt idx="27">
                  <c:v>2005</c:v>
                </c:pt>
                <c:pt idx="28">
                  <c:v>2006</c:v>
                </c:pt>
                <c:pt idx="29">
                  <c:v>2007</c:v>
                </c:pt>
                <c:pt idx="30">
                  <c:v>2008</c:v>
                </c:pt>
                <c:pt idx="31">
                  <c:v>2009</c:v>
                </c:pt>
                <c:pt idx="32">
                  <c:v>2010</c:v>
                </c:pt>
                <c:pt idx="33">
                  <c:v>2011</c:v>
                </c:pt>
                <c:pt idx="34">
                  <c:v>2012</c:v>
                </c:pt>
                <c:pt idx="35">
                  <c:v>2013</c:v>
                </c:pt>
                <c:pt idx="36">
                  <c:v>2014</c:v>
                </c:pt>
                <c:pt idx="37">
                  <c:v>2015</c:v>
                </c:pt>
                <c:pt idx="38">
                  <c:v>2016</c:v>
                </c:pt>
                <c:pt idx="39">
                  <c:v>2017</c:v>
                </c:pt>
                <c:pt idx="40">
                  <c:v>2018</c:v>
                </c:pt>
              </c:numCache>
            </c:numRef>
          </c:cat>
          <c:val>
            <c:numRef>
              <c:f>Sheet1!$F$2:$F$42</c:f>
              <c:numCache>
                <c:formatCode>General</c:formatCode>
                <c:ptCount val="41"/>
                <c:pt idx="0">
                  <c:v>1</c:v>
                </c:pt>
                <c:pt idx="1">
                  <c:v>0.99070000000000003</c:v>
                </c:pt>
                <c:pt idx="2">
                  <c:v>1.0886</c:v>
                </c:pt>
                <c:pt idx="3">
                  <c:v>1.1966000000000001</c:v>
                </c:pt>
                <c:pt idx="4">
                  <c:v>1.0533999999999999</c:v>
                </c:pt>
                <c:pt idx="5">
                  <c:v>0.99329999999999996</c:v>
                </c:pt>
                <c:pt idx="6">
                  <c:v>0.92179999999999995</c:v>
                </c:pt>
                <c:pt idx="7">
                  <c:v>0.89100000000000001</c:v>
                </c:pt>
                <c:pt idx="8">
                  <c:v>0.88300000000000001</c:v>
                </c:pt>
                <c:pt idx="9">
                  <c:v>0.92600000000000005</c:v>
                </c:pt>
                <c:pt idx="10">
                  <c:v>0.91290000000000004</c:v>
                </c:pt>
                <c:pt idx="11">
                  <c:v>0.93130000000000002</c:v>
                </c:pt>
                <c:pt idx="12">
                  <c:v>1.1308</c:v>
                </c:pt>
                <c:pt idx="13">
                  <c:v>1.0116000000000001</c:v>
                </c:pt>
                <c:pt idx="14">
                  <c:v>1.0014000000000001</c:v>
                </c:pt>
                <c:pt idx="15">
                  <c:v>1.2116</c:v>
                </c:pt>
                <c:pt idx="16">
                  <c:v>1.2293000000000001</c:v>
                </c:pt>
                <c:pt idx="17">
                  <c:v>1.1437999999999999</c:v>
                </c:pt>
                <c:pt idx="18">
                  <c:v>1.1654</c:v>
                </c:pt>
                <c:pt idx="19">
                  <c:v>1.2815000000000001</c:v>
                </c:pt>
                <c:pt idx="20">
                  <c:v>1.1395</c:v>
                </c:pt>
                <c:pt idx="21">
                  <c:v>1.2007000000000001</c:v>
                </c:pt>
                <c:pt idx="22">
                  <c:v>1.2302</c:v>
                </c:pt>
                <c:pt idx="23">
                  <c:v>1.2782</c:v>
                </c:pt>
                <c:pt idx="24">
                  <c:v>1.1388</c:v>
                </c:pt>
                <c:pt idx="25">
                  <c:v>1.3240000000000001</c:v>
                </c:pt>
                <c:pt idx="26">
                  <c:v>1.2252000000000001</c:v>
                </c:pt>
                <c:pt idx="27">
                  <c:v>1.5072000000000001</c:v>
                </c:pt>
                <c:pt idx="28">
                  <c:v>1.4355</c:v>
                </c:pt>
                <c:pt idx="29">
                  <c:v>1.8188</c:v>
                </c:pt>
                <c:pt idx="30">
                  <c:v>1.5394000000000001</c:v>
                </c:pt>
                <c:pt idx="31">
                  <c:v>1.3105</c:v>
                </c:pt>
                <c:pt idx="32">
                  <c:v>1.4065000000000001</c:v>
                </c:pt>
                <c:pt idx="33">
                  <c:v>1.4472</c:v>
                </c:pt>
                <c:pt idx="34">
                  <c:v>1.3439000000000001</c:v>
                </c:pt>
                <c:pt idx="35">
                  <c:v>1.3835999999999999</c:v>
                </c:pt>
                <c:pt idx="36">
                  <c:v>1.3943000000000001</c:v>
                </c:pt>
                <c:pt idx="37">
                  <c:v>1.3192999999999999</c:v>
                </c:pt>
                <c:pt idx="38">
                  <c:v>1.2552000000000001</c:v>
                </c:pt>
                <c:pt idx="39">
                  <c:v>1.1554</c:v>
                </c:pt>
                <c:pt idx="40">
                  <c:v>1.2256</c:v>
                </c:pt>
              </c:numCache>
            </c:numRef>
          </c:val>
          <c:smooth val="0"/>
          <c:extLst>
            <c:ext xmlns:c16="http://schemas.microsoft.com/office/drawing/2014/chart" uri="{C3380CC4-5D6E-409C-BE32-E72D297353CC}">
              <c16:uniqueId val="{00000004-C4DA-4BD1-98AD-5159423B419C}"/>
            </c:ext>
          </c:extLst>
        </c:ser>
        <c:ser>
          <c:idx val="5"/>
          <c:order val="5"/>
          <c:tx>
            <c:strRef>
              <c:f>Sheet1!$G$1</c:f>
              <c:strCache>
                <c:ptCount val="1"/>
                <c:pt idx="0">
                  <c:v>Sheep-beef</c:v>
                </c:pt>
              </c:strCache>
            </c:strRef>
          </c:tx>
          <c:spPr>
            <a:ln w="28575" cap="rnd">
              <a:solidFill>
                <a:srgbClr val="512B1B"/>
              </a:solidFill>
              <a:round/>
            </a:ln>
            <a:effectLst/>
          </c:spPr>
          <c:marker>
            <c:symbol val="none"/>
          </c:marker>
          <c:cat>
            <c:numRef>
              <c:f>Sheet1!$A$2:$A$42</c:f>
              <c:numCache>
                <c:formatCode>General</c:formatCode>
                <c:ptCount val="41"/>
                <c:pt idx="0">
                  <c:v>1978</c:v>
                </c:pt>
                <c:pt idx="1">
                  <c:v>1979</c:v>
                </c:pt>
                <c:pt idx="2">
                  <c:v>1980</c:v>
                </c:pt>
                <c:pt idx="3">
                  <c:v>1981</c:v>
                </c:pt>
                <c:pt idx="4">
                  <c:v>1982</c:v>
                </c:pt>
                <c:pt idx="5">
                  <c:v>1983</c:v>
                </c:pt>
                <c:pt idx="6">
                  <c:v>1984</c:v>
                </c:pt>
                <c:pt idx="7">
                  <c:v>1985</c:v>
                </c:pt>
                <c:pt idx="8">
                  <c:v>1986</c:v>
                </c:pt>
                <c:pt idx="9">
                  <c:v>1987</c:v>
                </c:pt>
                <c:pt idx="10">
                  <c:v>1988</c:v>
                </c:pt>
                <c:pt idx="11">
                  <c:v>1989</c:v>
                </c:pt>
                <c:pt idx="12">
                  <c:v>1990</c:v>
                </c:pt>
                <c:pt idx="13">
                  <c:v>1991</c:v>
                </c:pt>
                <c:pt idx="14">
                  <c:v>1992</c:v>
                </c:pt>
                <c:pt idx="15">
                  <c:v>1993</c:v>
                </c:pt>
                <c:pt idx="16">
                  <c:v>1994</c:v>
                </c:pt>
                <c:pt idx="17">
                  <c:v>1995</c:v>
                </c:pt>
                <c:pt idx="18">
                  <c:v>1996</c:v>
                </c:pt>
                <c:pt idx="19">
                  <c:v>1997</c:v>
                </c:pt>
                <c:pt idx="20">
                  <c:v>1998</c:v>
                </c:pt>
                <c:pt idx="21">
                  <c:v>1999</c:v>
                </c:pt>
                <c:pt idx="22">
                  <c:v>2000</c:v>
                </c:pt>
                <c:pt idx="23">
                  <c:v>2001</c:v>
                </c:pt>
                <c:pt idx="24">
                  <c:v>2002</c:v>
                </c:pt>
                <c:pt idx="25">
                  <c:v>2003</c:v>
                </c:pt>
                <c:pt idx="26">
                  <c:v>2004</c:v>
                </c:pt>
                <c:pt idx="27">
                  <c:v>2005</c:v>
                </c:pt>
                <c:pt idx="28">
                  <c:v>2006</c:v>
                </c:pt>
                <c:pt idx="29">
                  <c:v>2007</c:v>
                </c:pt>
                <c:pt idx="30">
                  <c:v>2008</c:v>
                </c:pt>
                <c:pt idx="31">
                  <c:v>2009</c:v>
                </c:pt>
                <c:pt idx="32">
                  <c:v>2010</c:v>
                </c:pt>
                <c:pt idx="33">
                  <c:v>2011</c:v>
                </c:pt>
                <c:pt idx="34">
                  <c:v>2012</c:v>
                </c:pt>
                <c:pt idx="35">
                  <c:v>2013</c:v>
                </c:pt>
                <c:pt idx="36">
                  <c:v>2014</c:v>
                </c:pt>
                <c:pt idx="37">
                  <c:v>2015</c:v>
                </c:pt>
                <c:pt idx="38">
                  <c:v>2016</c:v>
                </c:pt>
                <c:pt idx="39">
                  <c:v>2017</c:v>
                </c:pt>
                <c:pt idx="40">
                  <c:v>2018</c:v>
                </c:pt>
              </c:numCache>
            </c:numRef>
          </c:cat>
          <c:val>
            <c:numRef>
              <c:f>Sheet1!$G$2:$G$42</c:f>
              <c:numCache>
                <c:formatCode>General</c:formatCode>
                <c:ptCount val="41"/>
                <c:pt idx="0">
                  <c:v>1</c:v>
                </c:pt>
                <c:pt idx="1">
                  <c:v>1.0178</c:v>
                </c:pt>
                <c:pt idx="2">
                  <c:v>1.0615000000000001</c:v>
                </c:pt>
                <c:pt idx="3">
                  <c:v>1.1297999999999999</c:v>
                </c:pt>
                <c:pt idx="4">
                  <c:v>1.0769</c:v>
                </c:pt>
                <c:pt idx="5">
                  <c:v>1.0660000000000001</c:v>
                </c:pt>
                <c:pt idx="6">
                  <c:v>1.6115999999999999</c:v>
                </c:pt>
                <c:pt idx="7">
                  <c:v>1.8096000000000001</c:v>
                </c:pt>
                <c:pt idx="8">
                  <c:v>2.1949000000000001</c:v>
                </c:pt>
                <c:pt idx="9">
                  <c:v>1.9755</c:v>
                </c:pt>
                <c:pt idx="10">
                  <c:v>2.1076000000000001</c:v>
                </c:pt>
                <c:pt idx="11">
                  <c:v>2.3914</c:v>
                </c:pt>
                <c:pt idx="12">
                  <c:v>2.2010999999999998</c:v>
                </c:pt>
                <c:pt idx="13">
                  <c:v>2.3690000000000002</c:v>
                </c:pt>
                <c:pt idx="14">
                  <c:v>1.8956999999999999</c:v>
                </c:pt>
                <c:pt idx="15">
                  <c:v>1.7882</c:v>
                </c:pt>
                <c:pt idx="16">
                  <c:v>1.6868000000000001</c:v>
                </c:pt>
                <c:pt idx="17">
                  <c:v>1.5778000000000001</c:v>
                </c:pt>
                <c:pt idx="18">
                  <c:v>1.5615000000000001</c:v>
                </c:pt>
                <c:pt idx="19">
                  <c:v>1.5111000000000001</c:v>
                </c:pt>
                <c:pt idx="20">
                  <c:v>1.2419</c:v>
                </c:pt>
                <c:pt idx="21">
                  <c:v>1.3935</c:v>
                </c:pt>
                <c:pt idx="22">
                  <c:v>1.2402</c:v>
                </c:pt>
                <c:pt idx="23">
                  <c:v>1.0790999999999999</c:v>
                </c:pt>
                <c:pt idx="24">
                  <c:v>1.2164999999999999</c:v>
                </c:pt>
                <c:pt idx="25">
                  <c:v>1.1313</c:v>
                </c:pt>
                <c:pt idx="26">
                  <c:v>1.4857</c:v>
                </c:pt>
                <c:pt idx="27">
                  <c:v>1.3284</c:v>
                </c:pt>
                <c:pt idx="28">
                  <c:v>1.5442</c:v>
                </c:pt>
                <c:pt idx="29">
                  <c:v>1.6044</c:v>
                </c:pt>
                <c:pt idx="30">
                  <c:v>1.5838000000000001</c:v>
                </c:pt>
                <c:pt idx="31">
                  <c:v>1.5896999999999999</c:v>
                </c:pt>
                <c:pt idx="32">
                  <c:v>1.3829</c:v>
                </c:pt>
                <c:pt idx="33">
                  <c:v>1.2564</c:v>
                </c:pt>
                <c:pt idx="34">
                  <c:v>1.6543000000000001</c:v>
                </c:pt>
                <c:pt idx="35">
                  <c:v>1.5035000000000001</c:v>
                </c:pt>
                <c:pt idx="36">
                  <c:v>1.3794</c:v>
                </c:pt>
                <c:pt idx="37">
                  <c:v>1.8282</c:v>
                </c:pt>
                <c:pt idx="38">
                  <c:v>2.1107999999999998</c:v>
                </c:pt>
                <c:pt idx="39">
                  <c:v>2.0802</c:v>
                </c:pt>
                <c:pt idx="40">
                  <c:v>2.2465999999999999</c:v>
                </c:pt>
              </c:numCache>
            </c:numRef>
          </c:val>
          <c:smooth val="0"/>
          <c:extLst>
            <c:ext xmlns:c16="http://schemas.microsoft.com/office/drawing/2014/chart" uri="{C3380CC4-5D6E-409C-BE32-E72D297353CC}">
              <c16:uniqueId val="{00000005-C4DA-4BD1-98AD-5159423B419C}"/>
            </c:ext>
          </c:extLst>
        </c:ser>
        <c:dLbls>
          <c:showLegendKey val="0"/>
          <c:showVal val="0"/>
          <c:showCatName val="0"/>
          <c:showSerName val="0"/>
          <c:showPercent val="0"/>
          <c:showBubbleSize val="0"/>
        </c:dLbls>
        <c:smooth val="0"/>
        <c:axId val="843350584"/>
        <c:axId val="843344704"/>
      </c:lineChart>
      <c:catAx>
        <c:axId val="8433505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843344704"/>
        <c:crosses val="autoZero"/>
        <c:auto val="1"/>
        <c:lblAlgn val="ctr"/>
        <c:lblOffset val="100"/>
        <c:noMultiLvlLbl val="0"/>
      </c:catAx>
      <c:valAx>
        <c:axId val="843344704"/>
        <c:scaling>
          <c:orientation val="minMax"/>
          <c:max val="3"/>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r>
                  <a:rPr lang="en-AU"/>
                  <a:t>TFP index</a:t>
                </a:r>
              </a:p>
            </c:rich>
          </c:tx>
          <c:overlay val="0"/>
          <c:spPr>
            <a:noFill/>
            <a:ln>
              <a:noFill/>
            </a:ln>
            <a:effectLst/>
          </c:spPr>
          <c:txPr>
            <a:bodyPr rot="-54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843350584"/>
        <c:crosses val="autoZero"/>
        <c:crossBetween val="between"/>
        <c:majorUnit val="0.5"/>
      </c:valAx>
      <c:spPr>
        <a:noFill/>
        <a:ln>
          <a:noFill/>
        </a:ln>
        <a:effectLst/>
      </c:spPr>
    </c:plotArea>
    <c:legend>
      <c:legendPos val="r"/>
      <c:layout>
        <c:manualLayout>
          <c:xMode val="edge"/>
          <c:yMode val="edge"/>
          <c:x val="0.78955967975442776"/>
          <c:y val="4.0359287588513121E-2"/>
          <c:w val="0.16498054746305588"/>
          <c:h val="0.62735858605885053"/>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sz="1800"/>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1"/>
          <c:order val="0"/>
          <c:tx>
            <c:strRef>
              <c:f>dairy!$D$1</c:f>
              <c:strCache>
                <c:ptCount val="1"/>
                <c:pt idx="0">
                  <c:v>TFP - Dairy </c:v>
                </c:pt>
              </c:strCache>
            </c:strRef>
          </c:tx>
          <c:spPr>
            <a:ln w="28575" cap="rnd">
              <a:solidFill>
                <a:srgbClr val="BD74AE"/>
              </a:solidFill>
              <a:round/>
            </a:ln>
            <a:effectLst/>
          </c:spPr>
          <c:marker>
            <c:symbol val="none"/>
          </c:marker>
          <c:cat>
            <c:numRef>
              <c:f>dairy!$A$2:$A$41</c:f>
              <c:numCache>
                <c:formatCode>General</c:formatCode>
                <c:ptCount val="40"/>
                <c:pt idx="0">
                  <c:v>1979</c:v>
                </c:pt>
                <c:pt idx="1">
                  <c:v>1980</c:v>
                </c:pt>
                <c:pt idx="2">
                  <c:v>1981</c:v>
                </c:pt>
                <c:pt idx="3">
                  <c:v>1982</c:v>
                </c:pt>
                <c:pt idx="4">
                  <c:v>1983</c:v>
                </c:pt>
                <c:pt idx="5">
                  <c:v>1984</c:v>
                </c:pt>
                <c:pt idx="6">
                  <c:v>1985</c:v>
                </c:pt>
                <c:pt idx="7">
                  <c:v>1986</c:v>
                </c:pt>
                <c:pt idx="8">
                  <c:v>1987</c:v>
                </c:pt>
                <c:pt idx="9">
                  <c:v>1988</c:v>
                </c:pt>
                <c:pt idx="10">
                  <c:v>1989</c:v>
                </c:pt>
                <c:pt idx="11">
                  <c:v>1990</c:v>
                </c:pt>
                <c:pt idx="12">
                  <c:v>1991</c:v>
                </c:pt>
                <c:pt idx="13">
                  <c:v>1992</c:v>
                </c:pt>
                <c:pt idx="14">
                  <c:v>1993</c:v>
                </c:pt>
                <c:pt idx="15">
                  <c:v>1994</c:v>
                </c:pt>
                <c:pt idx="16">
                  <c:v>1995</c:v>
                </c:pt>
                <c:pt idx="17">
                  <c:v>1996</c:v>
                </c:pt>
                <c:pt idx="18">
                  <c:v>1997</c:v>
                </c:pt>
                <c:pt idx="19">
                  <c:v>1998</c:v>
                </c:pt>
                <c:pt idx="20">
                  <c:v>1999</c:v>
                </c:pt>
                <c:pt idx="21">
                  <c:v>2000</c:v>
                </c:pt>
                <c:pt idx="22">
                  <c:v>2001</c:v>
                </c:pt>
                <c:pt idx="23">
                  <c:v>2002</c:v>
                </c:pt>
                <c:pt idx="24">
                  <c:v>2003</c:v>
                </c:pt>
                <c:pt idx="25">
                  <c:v>2004</c:v>
                </c:pt>
                <c:pt idx="26">
                  <c:v>2005</c:v>
                </c:pt>
                <c:pt idx="27">
                  <c:v>2006</c:v>
                </c:pt>
                <c:pt idx="28">
                  <c:v>2007</c:v>
                </c:pt>
                <c:pt idx="29">
                  <c:v>2008</c:v>
                </c:pt>
                <c:pt idx="30">
                  <c:v>2009</c:v>
                </c:pt>
                <c:pt idx="31">
                  <c:v>2010</c:v>
                </c:pt>
                <c:pt idx="32">
                  <c:v>2011</c:v>
                </c:pt>
                <c:pt idx="33">
                  <c:v>2012</c:v>
                </c:pt>
                <c:pt idx="34">
                  <c:v>2013</c:v>
                </c:pt>
                <c:pt idx="35">
                  <c:v>2014</c:v>
                </c:pt>
                <c:pt idx="36">
                  <c:v>2015</c:v>
                </c:pt>
                <c:pt idx="37">
                  <c:v>2016</c:v>
                </c:pt>
                <c:pt idx="38">
                  <c:v>2017</c:v>
                </c:pt>
                <c:pt idx="39">
                  <c:v>2018</c:v>
                </c:pt>
              </c:numCache>
            </c:numRef>
          </c:cat>
          <c:val>
            <c:numRef>
              <c:f>dairy!$D$2:$D$41</c:f>
              <c:numCache>
                <c:formatCode>General</c:formatCode>
                <c:ptCount val="40"/>
                <c:pt idx="0">
                  <c:v>1</c:v>
                </c:pt>
                <c:pt idx="1">
                  <c:v>1.0461</c:v>
                </c:pt>
                <c:pt idx="2">
                  <c:v>0.92501</c:v>
                </c:pt>
                <c:pt idx="3">
                  <c:v>0.86263000000000001</c:v>
                </c:pt>
                <c:pt idx="4">
                  <c:v>0.83611000000000002</c:v>
                </c:pt>
                <c:pt idx="5">
                  <c:v>0.91944999999999999</c:v>
                </c:pt>
                <c:pt idx="6">
                  <c:v>0.96894999999999998</c:v>
                </c:pt>
                <c:pt idx="7">
                  <c:v>0.97531000000000001</c:v>
                </c:pt>
                <c:pt idx="8">
                  <c:v>1.0209299999999999</c:v>
                </c:pt>
                <c:pt idx="9">
                  <c:v>1.0661400000000001</c:v>
                </c:pt>
                <c:pt idx="10">
                  <c:v>1.06941</c:v>
                </c:pt>
                <c:pt idx="11">
                  <c:v>1.0551699999999999</c:v>
                </c:pt>
                <c:pt idx="12">
                  <c:v>0.97568999999999995</c:v>
                </c:pt>
                <c:pt idx="13">
                  <c:v>1.0430999999999999</c:v>
                </c:pt>
                <c:pt idx="14">
                  <c:v>1.08304</c:v>
                </c:pt>
                <c:pt idx="15">
                  <c:v>1.1691199999999999</c:v>
                </c:pt>
                <c:pt idx="16">
                  <c:v>1.0857000000000001</c:v>
                </c:pt>
                <c:pt idx="17">
                  <c:v>1.09901</c:v>
                </c:pt>
                <c:pt idx="18">
                  <c:v>1.0957600000000001</c:v>
                </c:pt>
                <c:pt idx="19">
                  <c:v>1.1035200000000001</c:v>
                </c:pt>
                <c:pt idx="20">
                  <c:v>1.16212</c:v>
                </c:pt>
                <c:pt idx="21">
                  <c:v>1.31349</c:v>
                </c:pt>
                <c:pt idx="22">
                  <c:v>1.3667400000000001</c:v>
                </c:pt>
                <c:pt idx="23">
                  <c:v>1.43851</c:v>
                </c:pt>
                <c:pt idx="24">
                  <c:v>1.2236899999999999</c:v>
                </c:pt>
                <c:pt idx="25">
                  <c:v>1.4476800000000001</c:v>
                </c:pt>
                <c:pt idx="26">
                  <c:v>1.5309299999999999</c:v>
                </c:pt>
                <c:pt idx="27">
                  <c:v>1.5729599999999999</c:v>
                </c:pt>
                <c:pt idx="28">
                  <c:v>1.4213</c:v>
                </c:pt>
                <c:pt idx="29">
                  <c:v>1.47949</c:v>
                </c:pt>
                <c:pt idx="30">
                  <c:v>1.5037100000000001</c:v>
                </c:pt>
                <c:pt idx="31">
                  <c:v>1.5723100000000001</c:v>
                </c:pt>
                <c:pt idx="32">
                  <c:v>1.6467700000000001</c:v>
                </c:pt>
                <c:pt idx="33">
                  <c:v>1.661</c:v>
                </c:pt>
                <c:pt idx="34">
                  <c:v>1.3816299999999999</c:v>
                </c:pt>
                <c:pt idx="35">
                  <c:v>1.48916</c:v>
                </c:pt>
                <c:pt idx="36">
                  <c:v>1.4658199999999999</c:v>
                </c:pt>
                <c:pt idx="37">
                  <c:v>1.5342499999999999</c:v>
                </c:pt>
                <c:pt idx="38">
                  <c:v>1.5542</c:v>
                </c:pt>
                <c:pt idx="39">
                  <c:v>1.6345799999999999</c:v>
                </c:pt>
              </c:numCache>
            </c:numRef>
          </c:val>
          <c:smooth val="0"/>
          <c:extLst>
            <c:ext xmlns:c16="http://schemas.microsoft.com/office/drawing/2014/chart" uri="{C3380CC4-5D6E-409C-BE32-E72D297353CC}">
              <c16:uniqueId val="{00000000-D1C8-40C3-9FD3-03596D2B6D4E}"/>
            </c:ext>
          </c:extLst>
        </c:ser>
        <c:ser>
          <c:idx val="2"/>
          <c:order val="1"/>
          <c:tx>
            <c:strRef>
              <c:f>dairy!$B$1</c:f>
              <c:strCache>
                <c:ptCount val="1"/>
                <c:pt idx="0">
                  <c:v>Inputs - Dairy</c:v>
                </c:pt>
              </c:strCache>
            </c:strRef>
          </c:tx>
          <c:spPr>
            <a:ln w="28575" cap="rnd">
              <a:solidFill>
                <a:srgbClr val="BFBFBF"/>
              </a:solidFill>
              <a:prstDash val="dash"/>
              <a:round/>
            </a:ln>
            <a:effectLst/>
          </c:spPr>
          <c:marker>
            <c:symbol val="none"/>
          </c:marker>
          <c:cat>
            <c:numRef>
              <c:f>dairy!$A$2:$A$41</c:f>
              <c:numCache>
                <c:formatCode>General</c:formatCode>
                <c:ptCount val="40"/>
                <c:pt idx="0">
                  <c:v>1979</c:v>
                </c:pt>
                <c:pt idx="1">
                  <c:v>1980</c:v>
                </c:pt>
                <c:pt idx="2">
                  <c:v>1981</c:v>
                </c:pt>
                <c:pt idx="3">
                  <c:v>1982</c:v>
                </c:pt>
                <c:pt idx="4">
                  <c:v>1983</c:v>
                </c:pt>
                <c:pt idx="5">
                  <c:v>1984</c:v>
                </c:pt>
                <c:pt idx="6">
                  <c:v>1985</c:v>
                </c:pt>
                <c:pt idx="7">
                  <c:v>1986</c:v>
                </c:pt>
                <c:pt idx="8">
                  <c:v>1987</c:v>
                </c:pt>
                <c:pt idx="9">
                  <c:v>1988</c:v>
                </c:pt>
                <c:pt idx="10">
                  <c:v>1989</c:v>
                </c:pt>
                <c:pt idx="11">
                  <c:v>1990</c:v>
                </c:pt>
                <c:pt idx="12">
                  <c:v>1991</c:v>
                </c:pt>
                <c:pt idx="13">
                  <c:v>1992</c:v>
                </c:pt>
                <c:pt idx="14">
                  <c:v>1993</c:v>
                </c:pt>
                <c:pt idx="15">
                  <c:v>1994</c:v>
                </c:pt>
                <c:pt idx="16">
                  <c:v>1995</c:v>
                </c:pt>
                <c:pt idx="17">
                  <c:v>1996</c:v>
                </c:pt>
                <c:pt idx="18">
                  <c:v>1997</c:v>
                </c:pt>
                <c:pt idx="19">
                  <c:v>1998</c:v>
                </c:pt>
                <c:pt idx="20">
                  <c:v>1999</c:v>
                </c:pt>
                <c:pt idx="21">
                  <c:v>2000</c:v>
                </c:pt>
                <c:pt idx="22">
                  <c:v>2001</c:v>
                </c:pt>
                <c:pt idx="23">
                  <c:v>2002</c:v>
                </c:pt>
                <c:pt idx="24">
                  <c:v>2003</c:v>
                </c:pt>
                <c:pt idx="25">
                  <c:v>2004</c:v>
                </c:pt>
                <c:pt idx="26">
                  <c:v>2005</c:v>
                </c:pt>
                <c:pt idx="27">
                  <c:v>2006</c:v>
                </c:pt>
                <c:pt idx="28">
                  <c:v>2007</c:v>
                </c:pt>
                <c:pt idx="29">
                  <c:v>2008</c:v>
                </c:pt>
                <c:pt idx="30">
                  <c:v>2009</c:v>
                </c:pt>
                <c:pt idx="31">
                  <c:v>2010</c:v>
                </c:pt>
                <c:pt idx="32">
                  <c:v>2011</c:v>
                </c:pt>
                <c:pt idx="33">
                  <c:v>2012</c:v>
                </c:pt>
                <c:pt idx="34">
                  <c:v>2013</c:v>
                </c:pt>
                <c:pt idx="35">
                  <c:v>2014</c:v>
                </c:pt>
                <c:pt idx="36">
                  <c:v>2015</c:v>
                </c:pt>
                <c:pt idx="37">
                  <c:v>2016</c:v>
                </c:pt>
                <c:pt idx="38">
                  <c:v>2017</c:v>
                </c:pt>
                <c:pt idx="39">
                  <c:v>2018</c:v>
                </c:pt>
              </c:numCache>
            </c:numRef>
          </c:cat>
          <c:val>
            <c:numRef>
              <c:f>dairy!$B$2:$B$41</c:f>
              <c:numCache>
                <c:formatCode>General</c:formatCode>
                <c:ptCount val="40"/>
                <c:pt idx="0">
                  <c:v>1</c:v>
                </c:pt>
                <c:pt idx="1">
                  <c:v>0.90688999999999997</c:v>
                </c:pt>
                <c:pt idx="2">
                  <c:v>1.0141899999999999</c:v>
                </c:pt>
                <c:pt idx="3">
                  <c:v>0.93018000000000001</c:v>
                </c:pt>
                <c:pt idx="4">
                  <c:v>1.09372</c:v>
                </c:pt>
                <c:pt idx="5">
                  <c:v>1.0279499999999999</c:v>
                </c:pt>
                <c:pt idx="6">
                  <c:v>0.94635000000000002</c:v>
                </c:pt>
                <c:pt idx="7">
                  <c:v>0.92154000000000003</c:v>
                </c:pt>
                <c:pt idx="8">
                  <c:v>0.91271999999999998</c:v>
                </c:pt>
                <c:pt idx="9">
                  <c:v>0.87246000000000001</c:v>
                </c:pt>
                <c:pt idx="10">
                  <c:v>0.88217999999999996</c:v>
                </c:pt>
                <c:pt idx="11">
                  <c:v>0.88117000000000001</c:v>
                </c:pt>
                <c:pt idx="12">
                  <c:v>0.96460999999999997</c:v>
                </c:pt>
                <c:pt idx="13">
                  <c:v>0.90468999999999999</c:v>
                </c:pt>
                <c:pt idx="14">
                  <c:v>0.90761999999999998</c:v>
                </c:pt>
                <c:pt idx="15">
                  <c:v>0.95845000000000002</c:v>
                </c:pt>
                <c:pt idx="16">
                  <c:v>1.1218699999999999</c:v>
                </c:pt>
                <c:pt idx="17">
                  <c:v>1.0691999999999999</c:v>
                </c:pt>
                <c:pt idx="18">
                  <c:v>1.1109800000000001</c:v>
                </c:pt>
                <c:pt idx="19">
                  <c:v>1.1420300000000001</c:v>
                </c:pt>
                <c:pt idx="20">
                  <c:v>1.16839</c:v>
                </c:pt>
                <c:pt idx="21">
                  <c:v>1.1191800000000001</c:v>
                </c:pt>
                <c:pt idx="22">
                  <c:v>1.07117</c:v>
                </c:pt>
                <c:pt idx="23">
                  <c:v>1.0603100000000001</c:v>
                </c:pt>
                <c:pt idx="24">
                  <c:v>1.0849299999999999</c:v>
                </c:pt>
                <c:pt idx="25">
                  <c:v>0.93081000000000003</c:v>
                </c:pt>
                <c:pt idx="26">
                  <c:v>0.88771</c:v>
                </c:pt>
                <c:pt idx="27">
                  <c:v>0.89841000000000004</c:v>
                </c:pt>
                <c:pt idx="28">
                  <c:v>0.88612999999999997</c:v>
                </c:pt>
                <c:pt idx="29">
                  <c:v>0.84619</c:v>
                </c:pt>
                <c:pt idx="30">
                  <c:v>0.84067000000000003</c:v>
                </c:pt>
                <c:pt idx="31">
                  <c:v>0.77922999999999998</c:v>
                </c:pt>
                <c:pt idx="32">
                  <c:v>0.73926000000000003</c:v>
                </c:pt>
                <c:pt idx="33">
                  <c:v>0.76863999999999999</c:v>
                </c:pt>
                <c:pt idx="34">
                  <c:v>0.87383999999999995</c:v>
                </c:pt>
                <c:pt idx="35">
                  <c:v>0.87000999999999995</c:v>
                </c:pt>
                <c:pt idx="36">
                  <c:v>0.92193999999999998</c:v>
                </c:pt>
                <c:pt idx="37">
                  <c:v>0.88597999999999999</c:v>
                </c:pt>
                <c:pt idx="38">
                  <c:v>0.83353999999999995</c:v>
                </c:pt>
                <c:pt idx="39">
                  <c:v>0.81033999999999995</c:v>
                </c:pt>
              </c:numCache>
            </c:numRef>
          </c:val>
          <c:smooth val="0"/>
          <c:extLst>
            <c:ext xmlns:c16="http://schemas.microsoft.com/office/drawing/2014/chart" uri="{C3380CC4-5D6E-409C-BE32-E72D297353CC}">
              <c16:uniqueId val="{00000001-D1C8-40C3-9FD3-03596D2B6D4E}"/>
            </c:ext>
          </c:extLst>
        </c:ser>
        <c:ser>
          <c:idx val="0"/>
          <c:order val="2"/>
          <c:tx>
            <c:strRef>
              <c:f>dairy!$C$1</c:f>
              <c:strCache>
                <c:ptCount val="1"/>
                <c:pt idx="0">
                  <c:v>Outputs - Dairy</c:v>
                </c:pt>
              </c:strCache>
            </c:strRef>
          </c:tx>
          <c:spPr>
            <a:ln w="28575" cap="rnd">
              <a:solidFill>
                <a:srgbClr val="EED6A5"/>
              </a:solidFill>
              <a:prstDash val="dash"/>
              <a:round/>
            </a:ln>
            <a:effectLst/>
          </c:spPr>
          <c:marker>
            <c:symbol val="none"/>
          </c:marker>
          <c:cat>
            <c:numRef>
              <c:f>dairy!$A$2:$A$41</c:f>
              <c:numCache>
                <c:formatCode>General</c:formatCode>
                <c:ptCount val="40"/>
                <c:pt idx="0">
                  <c:v>1979</c:v>
                </c:pt>
                <c:pt idx="1">
                  <c:v>1980</c:v>
                </c:pt>
                <c:pt idx="2">
                  <c:v>1981</c:v>
                </c:pt>
                <c:pt idx="3">
                  <c:v>1982</c:v>
                </c:pt>
                <c:pt idx="4">
                  <c:v>1983</c:v>
                </c:pt>
                <c:pt idx="5">
                  <c:v>1984</c:v>
                </c:pt>
                <c:pt idx="6">
                  <c:v>1985</c:v>
                </c:pt>
                <c:pt idx="7">
                  <c:v>1986</c:v>
                </c:pt>
                <c:pt idx="8">
                  <c:v>1987</c:v>
                </c:pt>
                <c:pt idx="9">
                  <c:v>1988</c:v>
                </c:pt>
                <c:pt idx="10">
                  <c:v>1989</c:v>
                </c:pt>
                <c:pt idx="11">
                  <c:v>1990</c:v>
                </c:pt>
                <c:pt idx="12">
                  <c:v>1991</c:v>
                </c:pt>
                <c:pt idx="13">
                  <c:v>1992</c:v>
                </c:pt>
                <c:pt idx="14">
                  <c:v>1993</c:v>
                </c:pt>
                <c:pt idx="15">
                  <c:v>1994</c:v>
                </c:pt>
                <c:pt idx="16">
                  <c:v>1995</c:v>
                </c:pt>
                <c:pt idx="17">
                  <c:v>1996</c:v>
                </c:pt>
                <c:pt idx="18">
                  <c:v>1997</c:v>
                </c:pt>
                <c:pt idx="19">
                  <c:v>1998</c:v>
                </c:pt>
                <c:pt idx="20">
                  <c:v>1999</c:v>
                </c:pt>
                <c:pt idx="21">
                  <c:v>2000</c:v>
                </c:pt>
                <c:pt idx="22">
                  <c:v>2001</c:v>
                </c:pt>
                <c:pt idx="23">
                  <c:v>2002</c:v>
                </c:pt>
                <c:pt idx="24">
                  <c:v>2003</c:v>
                </c:pt>
                <c:pt idx="25">
                  <c:v>2004</c:v>
                </c:pt>
                <c:pt idx="26">
                  <c:v>2005</c:v>
                </c:pt>
                <c:pt idx="27">
                  <c:v>2006</c:v>
                </c:pt>
                <c:pt idx="28">
                  <c:v>2007</c:v>
                </c:pt>
                <c:pt idx="29">
                  <c:v>2008</c:v>
                </c:pt>
                <c:pt idx="30">
                  <c:v>2009</c:v>
                </c:pt>
                <c:pt idx="31">
                  <c:v>2010</c:v>
                </c:pt>
                <c:pt idx="32">
                  <c:v>2011</c:v>
                </c:pt>
                <c:pt idx="33">
                  <c:v>2012</c:v>
                </c:pt>
                <c:pt idx="34">
                  <c:v>2013</c:v>
                </c:pt>
                <c:pt idx="35">
                  <c:v>2014</c:v>
                </c:pt>
                <c:pt idx="36">
                  <c:v>2015</c:v>
                </c:pt>
                <c:pt idx="37">
                  <c:v>2016</c:v>
                </c:pt>
                <c:pt idx="38">
                  <c:v>2017</c:v>
                </c:pt>
                <c:pt idx="39">
                  <c:v>2018</c:v>
                </c:pt>
              </c:numCache>
            </c:numRef>
          </c:cat>
          <c:val>
            <c:numRef>
              <c:f>dairy!$C$2:$C$41</c:f>
              <c:numCache>
                <c:formatCode>General</c:formatCode>
                <c:ptCount val="40"/>
                <c:pt idx="0">
                  <c:v>1</c:v>
                </c:pt>
                <c:pt idx="1">
                  <c:v>0.94869999999999999</c:v>
                </c:pt>
                <c:pt idx="2">
                  <c:v>0.93813999999999997</c:v>
                </c:pt>
                <c:pt idx="3">
                  <c:v>0.8024</c:v>
                </c:pt>
                <c:pt idx="4">
                  <c:v>0.91447999999999996</c:v>
                </c:pt>
                <c:pt idx="5">
                  <c:v>0.94515000000000005</c:v>
                </c:pt>
                <c:pt idx="6">
                  <c:v>0.91696999999999995</c:v>
                </c:pt>
                <c:pt idx="7">
                  <c:v>0.89878999999999998</c:v>
                </c:pt>
                <c:pt idx="8">
                  <c:v>0.93181999999999998</c:v>
                </c:pt>
                <c:pt idx="9">
                  <c:v>0.93017000000000005</c:v>
                </c:pt>
                <c:pt idx="10">
                  <c:v>0.94340999999999997</c:v>
                </c:pt>
                <c:pt idx="11">
                  <c:v>0.92978000000000005</c:v>
                </c:pt>
                <c:pt idx="12">
                  <c:v>0.94116</c:v>
                </c:pt>
                <c:pt idx="13">
                  <c:v>0.94369000000000003</c:v>
                </c:pt>
                <c:pt idx="14">
                  <c:v>0.98299000000000003</c:v>
                </c:pt>
                <c:pt idx="15">
                  <c:v>1.1205499999999999</c:v>
                </c:pt>
                <c:pt idx="16">
                  <c:v>1.21801</c:v>
                </c:pt>
                <c:pt idx="17">
                  <c:v>1.1750700000000001</c:v>
                </c:pt>
                <c:pt idx="18">
                  <c:v>1.21736</c:v>
                </c:pt>
                <c:pt idx="19">
                  <c:v>1.2602599999999999</c:v>
                </c:pt>
                <c:pt idx="20">
                  <c:v>1.3577999999999999</c:v>
                </c:pt>
                <c:pt idx="21">
                  <c:v>1.4700299999999999</c:v>
                </c:pt>
                <c:pt idx="22">
                  <c:v>1.46401</c:v>
                </c:pt>
                <c:pt idx="23">
                  <c:v>1.5252699999999999</c:v>
                </c:pt>
                <c:pt idx="24">
                  <c:v>1.32761</c:v>
                </c:pt>
                <c:pt idx="25">
                  <c:v>1.3474999999999999</c:v>
                </c:pt>
                <c:pt idx="26">
                  <c:v>1.3590199999999999</c:v>
                </c:pt>
                <c:pt idx="27">
                  <c:v>1.41316</c:v>
                </c:pt>
                <c:pt idx="28">
                  <c:v>1.25946</c:v>
                </c:pt>
                <c:pt idx="29">
                  <c:v>1.25193</c:v>
                </c:pt>
                <c:pt idx="30">
                  <c:v>1.26413</c:v>
                </c:pt>
                <c:pt idx="31">
                  <c:v>1.22519</c:v>
                </c:pt>
                <c:pt idx="32">
                  <c:v>1.21739</c:v>
                </c:pt>
                <c:pt idx="33">
                  <c:v>1.2766999999999999</c:v>
                </c:pt>
                <c:pt idx="34">
                  <c:v>1.2073199999999999</c:v>
                </c:pt>
                <c:pt idx="35">
                  <c:v>1.29559</c:v>
                </c:pt>
                <c:pt idx="36">
                  <c:v>1.3513999999999999</c:v>
                </c:pt>
                <c:pt idx="37">
                  <c:v>1.3593200000000001</c:v>
                </c:pt>
                <c:pt idx="38">
                  <c:v>1.29548</c:v>
                </c:pt>
                <c:pt idx="39">
                  <c:v>1.32456</c:v>
                </c:pt>
              </c:numCache>
            </c:numRef>
          </c:val>
          <c:smooth val="0"/>
          <c:extLst>
            <c:ext xmlns:c16="http://schemas.microsoft.com/office/drawing/2014/chart" uri="{C3380CC4-5D6E-409C-BE32-E72D297353CC}">
              <c16:uniqueId val="{00000002-D1C8-40C3-9FD3-03596D2B6D4E}"/>
            </c:ext>
          </c:extLst>
        </c:ser>
        <c:dLbls>
          <c:showLegendKey val="0"/>
          <c:showVal val="0"/>
          <c:showCatName val="0"/>
          <c:showSerName val="0"/>
          <c:showPercent val="0"/>
          <c:showBubbleSize val="0"/>
        </c:dLbls>
        <c:smooth val="0"/>
        <c:axId val="843338824"/>
        <c:axId val="843347840"/>
      </c:lineChart>
      <c:catAx>
        <c:axId val="8433388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843347840"/>
        <c:crosses val="autoZero"/>
        <c:auto val="1"/>
        <c:lblAlgn val="ctr"/>
        <c:lblOffset val="100"/>
        <c:noMultiLvlLbl val="0"/>
      </c:catAx>
      <c:valAx>
        <c:axId val="843347840"/>
        <c:scaling>
          <c:orientation val="minMax"/>
          <c:max val="3"/>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en-AU"/>
                  <a:t>TFP index</a:t>
                </a:r>
              </a:p>
            </c:rich>
          </c:tx>
          <c:overlay val="0"/>
          <c:spPr>
            <a:noFill/>
            <a:ln>
              <a:noFill/>
            </a:ln>
            <a:effectLst/>
          </c:spPr>
          <c:txPr>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843338824"/>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bg1">
        <a:alpha val="41000"/>
      </a:schemeClr>
    </a:solidFill>
    <a:ln w="9525" cap="flat" cmpd="sng" algn="ctr">
      <a:noFill/>
      <a:round/>
    </a:ln>
    <a:effectLst/>
  </c:spPr>
  <c:txPr>
    <a:bodyPr/>
    <a:lstStyle/>
    <a:p>
      <a:pPr>
        <a:defRPr sz="1600"/>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0"/>
          <c:order val="0"/>
          <c:tx>
            <c:strRef>
              <c:f>Sheet3!$B$1</c:f>
              <c:strCache>
                <c:ptCount val="1"/>
                <c:pt idx="0">
                  <c:v>Sheep: Pastoral zone</c:v>
                </c:pt>
              </c:strCache>
            </c:strRef>
          </c:tx>
          <c:spPr>
            <a:ln w="28575" cap="rnd">
              <a:solidFill>
                <a:srgbClr val="EE7300"/>
              </a:solidFill>
              <a:round/>
            </a:ln>
            <a:effectLst/>
          </c:spPr>
          <c:marker>
            <c:symbol val="none"/>
          </c:marker>
          <c:cat>
            <c:numRef>
              <c:f>Sheet3!$A$2:$A$42</c:f>
              <c:numCache>
                <c:formatCode>General</c:formatCode>
                <c:ptCount val="41"/>
                <c:pt idx="0">
                  <c:v>1978</c:v>
                </c:pt>
                <c:pt idx="1">
                  <c:v>1979</c:v>
                </c:pt>
                <c:pt idx="2">
                  <c:v>1980</c:v>
                </c:pt>
                <c:pt idx="3">
                  <c:v>1981</c:v>
                </c:pt>
                <c:pt idx="4">
                  <c:v>1982</c:v>
                </c:pt>
                <c:pt idx="5">
                  <c:v>1983</c:v>
                </c:pt>
                <c:pt idx="6">
                  <c:v>1984</c:v>
                </c:pt>
                <c:pt idx="7">
                  <c:v>1985</c:v>
                </c:pt>
                <c:pt idx="8">
                  <c:v>1986</c:v>
                </c:pt>
                <c:pt idx="9">
                  <c:v>1987</c:v>
                </c:pt>
                <c:pt idx="10">
                  <c:v>1988</c:v>
                </c:pt>
                <c:pt idx="11">
                  <c:v>1989</c:v>
                </c:pt>
                <c:pt idx="12">
                  <c:v>1990</c:v>
                </c:pt>
                <c:pt idx="13">
                  <c:v>1991</c:v>
                </c:pt>
                <c:pt idx="14">
                  <c:v>1992</c:v>
                </c:pt>
                <c:pt idx="15">
                  <c:v>1993</c:v>
                </c:pt>
                <c:pt idx="16">
                  <c:v>1994</c:v>
                </c:pt>
                <c:pt idx="17">
                  <c:v>1995</c:v>
                </c:pt>
                <c:pt idx="18">
                  <c:v>1996</c:v>
                </c:pt>
                <c:pt idx="19">
                  <c:v>1997</c:v>
                </c:pt>
                <c:pt idx="20">
                  <c:v>1998</c:v>
                </c:pt>
                <c:pt idx="21">
                  <c:v>1999</c:v>
                </c:pt>
                <c:pt idx="22">
                  <c:v>2000</c:v>
                </c:pt>
                <c:pt idx="23">
                  <c:v>2001</c:v>
                </c:pt>
                <c:pt idx="24">
                  <c:v>2002</c:v>
                </c:pt>
                <c:pt idx="25">
                  <c:v>2003</c:v>
                </c:pt>
                <c:pt idx="26">
                  <c:v>2004</c:v>
                </c:pt>
                <c:pt idx="27">
                  <c:v>2005</c:v>
                </c:pt>
                <c:pt idx="28">
                  <c:v>2006</c:v>
                </c:pt>
                <c:pt idx="29">
                  <c:v>2007</c:v>
                </c:pt>
                <c:pt idx="30">
                  <c:v>2008</c:v>
                </c:pt>
                <c:pt idx="31">
                  <c:v>2009</c:v>
                </c:pt>
                <c:pt idx="32">
                  <c:v>2010</c:v>
                </c:pt>
                <c:pt idx="33">
                  <c:v>2011</c:v>
                </c:pt>
                <c:pt idx="34">
                  <c:v>2012</c:v>
                </c:pt>
                <c:pt idx="35">
                  <c:v>2013</c:v>
                </c:pt>
                <c:pt idx="36">
                  <c:v>2014</c:v>
                </c:pt>
                <c:pt idx="37">
                  <c:v>2015</c:v>
                </c:pt>
                <c:pt idx="38">
                  <c:v>2016</c:v>
                </c:pt>
                <c:pt idx="39">
                  <c:v>2017</c:v>
                </c:pt>
                <c:pt idx="40">
                  <c:v>2018</c:v>
                </c:pt>
              </c:numCache>
            </c:numRef>
          </c:cat>
          <c:val>
            <c:numRef>
              <c:f>Sheet3!$B$2:$B$42</c:f>
              <c:numCache>
                <c:formatCode>General</c:formatCode>
                <c:ptCount val="41"/>
                <c:pt idx="0">
                  <c:v>1</c:v>
                </c:pt>
                <c:pt idx="1">
                  <c:v>0.83</c:v>
                </c:pt>
                <c:pt idx="2">
                  <c:v>0.82</c:v>
                </c:pt>
                <c:pt idx="3">
                  <c:v>0.76</c:v>
                </c:pt>
                <c:pt idx="4">
                  <c:v>1.01</c:v>
                </c:pt>
                <c:pt idx="5">
                  <c:v>0.84</c:v>
                </c:pt>
                <c:pt idx="6">
                  <c:v>0.94</c:v>
                </c:pt>
                <c:pt idx="7">
                  <c:v>1.1599999999999999</c:v>
                </c:pt>
                <c:pt idx="8">
                  <c:v>0.92</c:v>
                </c:pt>
                <c:pt idx="9">
                  <c:v>1</c:v>
                </c:pt>
                <c:pt idx="10">
                  <c:v>1.03</c:v>
                </c:pt>
                <c:pt idx="11">
                  <c:v>0.99</c:v>
                </c:pt>
                <c:pt idx="12">
                  <c:v>1.19</c:v>
                </c:pt>
                <c:pt idx="13">
                  <c:v>1.25</c:v>
                </c:pt>
                <c:pt idx="14">
                  <c:v>1</c:v>
                </c:pt>
                <c:pt idx="15">
                  <c:v>1.03</c:v>
                </c:pt>
                <c:pt idx="16">
                  <c:v>1.0900000000000001</c:v>
                </c:pt>
                <c:pt idx="17">
                  <c:v>1.08</c:v>
                </c:pt>
                <c:pt idx="18">
                  <c:v>1.1000000000000001</c:v>
                </c:pt>
                <c:pt idx="19">
                  <c:v>1.1499999999999999</c:v>
                </c:pt>
                <c:pt idx="20">
                  <c:v>1.08</c:v>
                </c:pt>
                <c:pt idx="21">
                  <c:v>1.01</c:v>
                </c:pt>
                <c:pt idx="22">
                  <c:v>1.1399999999999999</c:v>
                </c:pt>
                <c:pt idx="23">
                  <c:v>1.37</c:v>
                </c:pt>
                <c:pt idx="24">
                  <c:v>0.87</c:v>
                </c:pt>
                <c:pt idx="25">
                  <c:v>0.72</c:v>
                </c:pt>
                <c:pt idx="26">
                  <c:v>1</c:v>
                </c:pt>
                <c:pt idx="27">
                  <c:v>0.86</c:v>
                </c:pt>
                <c:pt idx="28">
                  <c:v>0.85</c:v>
                </c:pt>
                <c:pt idx="29">
                  <c:v>0.91</c:v>
                </c:pt>
                <c:pt idx="30">
                  <c:v>0.94</c:v>
                </c:pt>
                <c:pt idx="31">
                  <c:v>0.88</c:v>
                </c:pt>
                <c:pt idx="32">
                  <c:v>0.95</c:v>
                </c:pt>
                <c:pt idx="33">
                  <c:v>1.0900000000000001</c:v>
                </c:pt>
                <c:pt idx="34">
                  <c:v>1.2</c:v>
                </c:pt>
                <c:pt idx="35">
                  <c:v>1.3</c:v>
                </c:pt>
                <c:pt idx="36">
                  <c:v>1.19</c:v>
                </c:pt>
                <c:pt idx="37">
                  <c:v>1.17</c:v>
                </c:pt>
                <c:pt idx="38">
                  <c:v>1.06</c:v>
                </c:pt>
                <c:pt idx="39">
                  <c:v>1.1200000000000001</c:v>
                </c:pt>
                <c:pt idx="40">
                  <c:v>0.79</c:v>
                </c:pt>
              </c:numCache>
            </c:numRef>
          </c:val>
          <c:smooth val="0"/>
          <c:extLst>
            <c:ext xmlns:c16="http://schemas.microsoft.com/office/drawing/2014/chart" uri="{C3380CC4-5D6E-409C-BE32-E72D297353CC}">
              <c16:uniqueId val="{00000000-D679-4DF5-B5D9-0932A00B9FFF}"/>
            </c:ext>
          </c:extLst>
        </c:ser>
        <c:ser>
          <c:idx val="1"/>
          <c:order val="1"/>
          <c:tx>
            <c:strRef>
              <c:f>Sheet3!$C$1</c:f>
              <c:strCache>
                <c:ptCount val="1"/>
                <c:pt idx="0">
                  <c:v>Sheep: Wheat-sheep zone</c:v>
                </c:pt>
              </c:strCache>
            </c:strRef>
          </c:tx>
          <c:spPr>
            <a:ln w="28575" cap="rnd">
              <a:solidFill>
                <a:srgbClr val="96172E"/>
              </a:solidFill>
              <a:round/>
            </a:ln>
            <a:effectLst/>
          </c:spPr>
          <c:marker>
            <c:symbol val="none"/>
          </c:marker>
          <c:cat>
            <c:numRef>
              <c:f>Sheet3!$A$2:$A$42</c:f>
              <c:numCache>
                <c:formatCode>General</c:formatCode>
                <c:ptCount val="41"/>
                <c:pt idx="0">
                  <c:v>1978</c:v>
                </c:pt>
                <c:pt idx="1">
                  <c:v>1979</c:v>
                </c:pt>
                <c:pt idx="2">
                  <c:v>1980</c:v>
                </c:pt>
                <c:pt idx="3">
                  <c:v>1981</c:v>
                </c:pt>
                <c:pt idx="4">
                  <c:v>1982</c:v>
                </c:pt>
                <c:pt idx="5">
                  <c:v>1983</c:v>
                </c:pt>
                <c:pt idx="6">
                  <c:v>1984</c:v>
                </c:pt>
                <c:pt idx="7">
                  <c:v>1985</c:v>
                </c:pt>
                <c:pt idx="8">
                  <c:v>1986</c:v>
                </c:pt>
                <c:pt idx="9">
                  <c:v>1987</c:v>
                </c:pt>
                <c:pt idx="10">
                  <c:v>1988</c:v>
                </c:pt>
                <c:pt idx="11">
                  <c:v>1989</c:v>
                </c:pt>
                <c:pt idx="12">
                  <c:v>1990</c:v>
                </c:pt>
                <c:pt idx="13">
                  <c:v>1991</c:v>
                </c:pt>
                <c:pt idx="14">
                  <c:v>1992</c:v>
                </c:pt>
                <c:pt idx="15">
                  <c:v>1993</c:v>
                </c:pt>
                <c:pt idx="16">
                  <c:v>1994</c:v>
                </c:pt>
                <c:pt idx="17">
                  <c:v>1995</c:v>
                </c:pt>
                <c:pt idx="18">
                  <c:v>1996</c:v>
                </c:pt>
                <c:pt idx="19">
                  <c:v>1997</c:v>
                </c:pt>
                <c:pt idx="20">
                  <c:v>1998</c:v>
                </c:pt>
                <c:pt idx="21">
                  <c:v>1999</c:v>
                </c:pt>
                <c:pt idx="22">
                  <c:v>2000</c:v>
                </c:pt>
                <c:pt idx="23">
                  <c:v>2001</c:v>
                </c:pt>
                <c:pt idx="24">
                  <c:v>2002</c:v>
                </c:pt>
                <c:pt idx="25">
                  <c:v>2003</c:v>
                </c:pt>
                <c:pt idx="26">
                  <c:v>2004</c:v>
                </c:pt>
                <c:pt idx="27">
                  <c:v>2005</c:v>
                </c:pt>
                <c:pt idx="28">
                  <c:v>2006</c:v>
                </c:pt>
                <c:pt idx="29">
                  <c:v>2007</c:v>
                </c:pt>
                <c:pt idx="30">
                  <c:v>2008</c:v>
                </c:pt>
                <c:pt idx="31">
                  <c:v>2009</c:v>
                </c:pt>
                <c:pt idx="32">
                  <c:v>2010</c:v>
                </c:pt>
                <c:pt idx="33">
                  <c:v>2011</c:v>
                </c:pt>
                <c:pt idx="34">
                  <c:v>2012</c:v>
                </c:pt>
                <c:pt idx="35">
                  <c:v>2013</c:v>
                </c:pt>
                <c:pt idx="36">
                  <c:v>2014</c:v>
                </c:pt>
                <c:pt idx="37">
                  <c:v>2015</c:v>
                </c:pt>
                <c:pt idx="38">
                  <c:v>2016</c:v>
                </c:pt>
                <c:pt idx="39">
                  <c:v>2017</c:v>
                </c:pt>
                <c:pt idx="40">
                  <c:v>2018</c:v>
                </c:pt>
              </c:numCache>
            </c:numRef>
          </c:cat>
          <c:val>
            <c:numRef>
              <c:f>Sheet3!$C$2:$C$42</c:f>
              <c:numCache>
                <c:formatCode>General</c:formatCode>
                <c:ptCount val="41"/>
                <c:pt idx="0">
                  <c:v>1</c:v>
                </c:pt>
                <c:pt idx="1">
                  <c:v>1.02</c:v>
                </c:pt>
                <c:pt idx="2">
                  <c:v>0.9</c:v>
                </c:pt>
                <c:pt idx="3">
                  <c:v>0.82</c:v>
                </c:pt>
                <c:pt idx="4">
                  <c:v>1.06</c:v>
                </c:pt>
                <c:pt idx="5">
                  <c:v>0.8</c:v>
                </c:pt>
                <c:pt idx="6">
                  <c:v>0.95</c:v>
                </c:pt>
                <c:pt idx="7">
                  <c:v>1.33</c:v>
                </c:pt>
                <c:pt idx="8">
                  <c:v>1.06</c:v>
                </c:pt>
                <c:pt idx="9">
                  <c:v>1.1200000000000001</c:v>
                </c:pt>
                <c:pt idx="10">
                  <c:v>1.07</c:v>
                </c:pt>
                <c:pt idx="11">
                  <c:v>1.04</c:v>
                </c:pt>
                <c:pt idx="12">
                  <c:v>1.21</c:v>
                </c:pt>
                <c:pt idx="13">
                  <c:v>1.26</c:v>
                </c:pt>
                <c:pt idx="14">
                  <c:v>1.1299999999999999</c:v>
                </c:pt>
                <c:pt idx="15">
                  <c:v>1.04</c:v>
                </c:pt>
                <c:pt idx="16">
                  <c:v>1.07</c:v>
                </c:pt>
                <c:pt idx="17">
                  <c:v>1.02</c:v>
                </c:pt>
                <c:pt idx="18">
                  <c:v>0.85</c:v>
                </c:pt>
                <c:pt idx="19">
                  <c:v>1.22</c:v>
                </c:pt>
                <c:pt idx="20">
                  <c:v>1.1299999999999999</c:v>
                </c:pt>
                <c:pt idx="21">
                  <c:v>1.18</c:v>
                </c:pt>
                <c:pt idx="22">
                  <c:v>1.25</c:v>
                </c:pt>
                <c:pt idx="23">
                  <c:v>1.33</c:v>
                </c:pt>
                <c:pt idx="24">
                  <c:v>1.1100000000000001</c:v>
                </c:pt>
                <c:pt idx="25">
                  <c:v>0.75</c:v>
                </c:pt>
                <c:pt idx="26">
                  <c:v>0.98</c:v>
                </c:pt>
                <c:pt idx="27">
                  <c:v>1.33</c:v>
                </c:pt>
                <c:pt idx="28">
                  <c:v>1.38</c:v>
                </c:pt>
                <c:pt idx="29">
                  <c:v>1.19</c:v>
                </c:pt>
                <c:pt idx="30">
                  <c:v>1.22</c:v>
                </c:pt>
                <c:pt idx="31">
                  <c:v>1.21</c:v>
                </c:pt>
                <c:pt idx="32">
                  <c:v>1.0900000000000001</c:v>
                </c:pt>
                <c:pt idx="33">
                  <c:v>1.27</c:v>
                </c:pt>
                <c:pt idx="34">
                  <c:v>1.2</c:v>
                </c:pt>
                <c:pt idx="35">
                  <c:v>1.19</c:v>
                </c:pt>
                <c:pt idx="36">
                  <c:v>1.21</c:v>
                </c:pt>
                <c:pt idx="37">
                  <c:v>1.23</c:v>
                </c:pt>
                <c:pt idx="38">
                  <c:v>0.95</c:v>
                </c:pt>
                <c:pt idx="39">
                  <c:v>1.1499999999999999</c:v>
                </c:pt>
                <c:pt idx="40">
                  <c:v>0.98</c:v>
                </c:pt>
              </c:numCache>
            </c:numRef>
          </c:val>
          <c:smooth val="0"/>
          <c:extLst>
            <c:ext xmlns:c16="http://schemas.microsoft.com/office/drawing/2014/chart" uri="{C3380CC4-5D6E-409C-BE32-E72D297353CC}">
              <c16:uniqueId val="{00000001-D679-4DF5-B5D9-0932A00B9FFF}"/>
            </c:ext>
          </c:extLst>
        </c:ser>
        <c:ser>
          <c:idx val="2"/>
          <c:order val="2"/>
          <c:tx>
            <c:strRef>
              <c:f>Sheet3!$D$1</c:f>
              <c:strCache>
                <c:ptCount val="1"/>
                <c:pt idx="0">
                  <c:v>Sheep: High rainfall zone</c:v>
                </c:pt>
              </c:strCache>
            </c:strRef>
          </c:tx>
          <c:spPr>
            <a:ln w="28575" cap="rnd">
              <a:solidFill>
                <a:srgbClr val="00C0B5"/>
              </a:solidFill>
              <a:round/>
            </a:ln>
            <a:effectLst/>
          </c:spPr>
          <c:marker>
            <c:symbol val="none"/>
          </c:marker>
          <c:cat>
            <c:numRef>
              <c:f>Sheet3!$A$2:$A$42</c:f>
              <c:numCache>
                <c:formatCode>General</c:formatCode>
                <c:ptCount val="41"/>
                <c:pt idx="0">
                  <c:v>1978</c:v>
                </c:pt>
                <c:pt idx="1">
                  <c:v>1979</c:v>
                </c:pt>
                <c:pt idx="2">
                  <c:v>1980</c:v>
                </c:pt>
                <c:pt idx="3">
                  <c:v>1981</c:v>
                </c:pt>
                <c:pt idx="4">
                  <c:v>1982</c:v>
                </c:pt>
                <c:pt idx="5">
                  <c:v>1983</c:v>
                </c:pt>
                <c:pt idx="6">
                  <c:v>1984</c:v>
                </c:pt>
                <c:pt idx="7">
                  <c:v>1985</c:v>
                </c:pt>
                <c:pt idx="8">
                  <c:v>1986</c:v>
                </c:pt>
                <c:pt idx="9">
                  <c:v>1987</c:v>
                </c:pt>
                <c:pt idx="10">
                  <c:v>1988</c:v>
                </c:pt>
                <c:pt idx="11">
                  <c:v>1989</c:v>
                </c:pt>
                <c:pt idx="12">
                  <c:v>1990</c:v>
                </c:pt>
                <c:pt idx="13">
                  <c:v>1991</c:v>
                </c:pt>
                <c:pt idx="14">
                  <c:v>1992</c:v>
                </c:pt>
                <c:pt idx="15">
                  <c:v>1993</c:v>
                </c:pt>
                <c:pt idx="16">
                  <c:v>1994</c:v>
                </c:pt>
                <c:pt idx="17">
                  <c:v>1995</c:v>
                </c:pt>
                <c:pt idx="18">
                  <c:v>1996</c:v>
                </c:pt>
                <c:pt idx="19">
                  <c:v>1997</c:v>
                </c:pt>
                <c:pt idx="20">
                  <c:v>1998</c:v>
                </c:pt>
                <c:pt idx="21">
                  <c:v>1999</c:v>
                </c:pt>
                <c:pt idx="22">
                  <c:v>2000</c:v>
                </c:pt>
                <c:pt idx="23">
                  <c:v>2001</c:v>
                </c:pt>
                <c:pt idx="24">
                  <c:v>2002</c:v>
                </c:pt>
                <c:pt idx="25">
                  <c:v>2003</c:v>
                </c:pt>
                <c:pt idx="26">
                  <c:v>2004</c:v>
                </c:pt>
                <c:pt idx="27">
                  <c:v>2005</c:v>
                </c:pt>
                <c:pt idx="28">
                  <c:v>2006</c:v>
                </c:pt>
                <c:pt idx="29">
                  <c:v>2007</c:v>
                </c:pt>
                <c:pt idx="30">
                  <c:v>2008</c:v>
                </c:pt>
                <c:pt idx="31">
                  <c:v>2009</c:v>
                </c:pt>
                <c:pt idx="32">
                  <c:v>2010</c:v>
                </c:pt>
                <c:pt idx="33">
                  <c:v>2011</c:v>
                </c:pt>
                <c:pt idx="34">
                  <c:v>2012</c:v>
                </c:pt>
                <c:pt idx="35">
                  <c:v>2013</c:v>
                </c:pt>
                <c:pt idx="36">
                  <c:v>2014</c:v>
                </c:pt>
                <c:pt idx="37">
                  <c:v>2015</c:v>
                </c:pt>
                <c:pt idx="38">
                  <c:v>2016</c:v>
                </c:pt>
                <c:pt idx="39">
                  <c:v>2017</c:v>
                </c:pt>
                <c:pt idx="40">
                  <c:v>2018</c:v>
                </c:pt>
              </c:numCache>
            </c:numRef>
          </c:cat>
          <c:val>
            <c:numRef>
              <c:f>Sheet3!$D$2:$D$42</c:f>
              <c:numCache>
                <c:formatCode>General</c:formatCode>
                <c:ptCount val="41"/>
                <c:pt idx="0">
                  <c:v>1</c:v>
                </c:pt>
                <c:pt idx="1">
                  <c:v>0.97</c:v>
                </c:pt>
                <c:pt idx="2">
                  <c:v>0.97</c:v>
                </c:pt>
                <c:pt idx="3">
                  <c:v>0.81</c:v>
                </c:pt>
                <c:pt idx="4">
                  <c:v>0.85</c:v>
                </c:pt>
                <c:pt idx="5">
                  <c:v>0.91</c:v>
                </c:pt>
                <c:pt idx="6">
                  <c:v>0.96</c:v>
                </c:pt>
                <c:pt idx="7">
                  <c:v>1.03</c:v>
                </c:pt>
                <c:pt idx="8">
                  <c:v>1.07</c:v>
                </c:pt>
                <c:pt idx="9">
                  <c:v>1.05</c:v>
                </c:pt>
                <c:pt idx="10">
                  <c:v>1.02</c:v>
                </c:pt>
                <c:pt idx="11">
                  <c:v>0.98</c:v>
                </c:pt>
                <c:pt idx="12">
                  <c:v>1.0900000000000001</c:v>
                </c:pt>
                <c:pt idx="13">
                  <c:v>0.99</c:v>
                </c:pt>
                <c:pt idx="14">
                  <c:v>0.94</c:v>
                </c:pt>
                <c:pt idx="15">
                  <c:v>0.99</c:v>
                </c:pt>
                <c:pt idx="16">
                  <c:v>0.95</c:v>
                </c:pt>
                <c:pt idx="17">
                  <c:v>0.84</c:v>
                </c:pt>
                <c:pt idx="18">
                  <c:v>0.87</c:v>
                </c:pt>
                <c:pt idx="19">
                  <c:v>0.87</c:v>
                </c:pt>
                <c:pt idx="20">
                  <c:v>0.9</c:v>
                </c:pt>
                <c:pt idx="21">
                  <c:v>1</c:v>
                </c:pt>
                <c:pt idx="22">
                  <c:v>1.03</c:v>
                </c:pt>
                <c:pt idx="23">
                  <c:v>0.9</c:v>
                </c:pt>
                <c:pt idx="24">
                  <c:v>0.93</c:v>
                </c:pt>
                <c:pt idx="25">
                  <c:v>0.9</c:v>
                </c:pt>
                <c:pt idx="26">
                  <c:v>0.87</c:v>
                </c:pt>
                <c:pt idx="27">
                  <c:v>1.02</c:v>
                </c:pt>
                <c:pt idx="28">
                  <c:v>1.04</c:v>
                </c:pt>
                <c:pt idx="29">
                  <c:v>1</c:v>
                </c:pt>
                <c:pt idx="30">
                  <c:v>0.92</c:v>
                </c:pt>
                <c:pt idx="31">
                  <c:v>0.86</c:v>
                </c:pt>
                <c:pt idx="32">
                  <c:v>0.88</c:v>
                </c:pt>
                <c:pt idx="33">
                  <c:v>0.82</c:v>
                </c:pt>
                <c:pt idx="34">
                  <c:v>0.91</c:v>
                </c:pt>
                <c:pt idx="35">
                  <c:v>0.97</c:v>
                </c:pt>
                <c:pt idx="36">
                  <c:v>0.86</c:v>
                </c:pt>
                <c:pt idx="37">
                  <c:v>0.98</c:v>
                </c:pt>
                <c:pt idx="38">
                  <c:v>0.91</c:v>
                </c:pt>
                <c:pt idx="39">
                  <c:v>0.96</c:v>
                </c:pt>
                <c:pt idx="40">
                  <c:v>0.94</c:v>
                </c:pt>
              </c:numCache>
            </c:numRef>
          </c:val>
          <c:smooth val="0"/>
          <c:extLst>
            <c:ext xmlns:c16="http://schemas.microsoft.com/office/drawing/2014/chart" uri="{C3380CC4-5D6E-409C-BE32-E72D297353CC}">
              <c16:uniqueId val="{00000002-D679-4DF5-B5D9-0932A00B9FFF}"/>
            </c:ext>
          </c:extLst>
        </c:ser>
        <c:dLbls>
          <c:showLegendKey val="0"/>
          <c:showVal val="0"/>
          <c:showCatName val="0"/>
          <c:showSerName val="0"/>
          <c:showPercent val="0"/>
          <c:showBubbleSize val="0"/>
        </c:dLbls>
        <c:smooth val="0"/>
        <c:axId val="843340392"/>
        <c:axId val="843350976"/>
      </c:lineChart>
      <c:catAx>
        <c:axId val="8433403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843350976"/>
        <c:crosses val="autoZero"/>
        <c:auto val="1"/>
        <c:lblAlgn val="ctr"/>
        <c:lblOffset val="100"/>
        <c:noMultiLvlLbl val="0"/>
      </c:catAx>
      <c:valAx>
        <c:axId val="843350976"/>
        <c:scaling>
          <c:orientation val="minMax"/>
          <c:max val="2"/>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r>
                  <a:rPr lang="en-AU"/>
                  <a:t>TFP index</a:t>
                </a:r>
              </a:p>
            </c:rich>
          </c:tx>
          <c:overlay val="0"/>
          <c:spPr>
            <a:noFill/>
            <a:ln>
              <a:noFill/>
            </a:ln>
            <a:effectLst/>
          </c:spPr>
          <c:txPr>
            <a:bodyPr rot="-54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843340392"/>
        <c:crosses val="autoZero"/>
        <c:crossBetween val="between"/>
      </c:valAx>
      <c:spPr>
        <a:noFill/>
        <a:ln>
          <a:noFill/>
        </a:ln>
        <a:effectLst/>
      </c:spPr>
    </c:plotArea>
    <c:legend>
      <c:legendPos val="r"/>
      <c:layout>
        <c:manualLayout>
          <c:xMode val="edge"/>
          <c:yMode val="edge"/>
          <c:x val="0.71863346349998936"/>
          <c:y val="5.502004714733226E-2"/>
          <c:w val="0.27269444977914348"/>
          <c:h val="0.18569590837174188"/>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sz="1800"/>
      </a:pPr>
      <a:endParaRPr lang="en-US"/>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l" rtl="0">
              <a:defRPr sz="1680" b="0" i="0" u="none" strike="noStrike" kern="1200" spc="0" baseline="0">
                <a:solidFill>
                  <a:schemeClr val="tx1">
                    <a:lumMod val="65000"/>
                    <a:lumOff val="35000"/>
                  </a:schemeClr>
                </a:solidFill>
                <a:latin typeface="+mn-lt"/>
                <a:ea typeface="+mn-ea"/>
                <a:cs typeface="+mn-cs"/>
              </a:defRPr>
            </a:pPr>
            <a:r>
              <a:rPr lang="en-AU"/>
              <a:t>ABARES broad-acre TFP</a:t>
            </a:r>
          </a:p>
        </c:rich>
      </c:tx>
      <c:overlay val="0"/>
      <c:spPr>
        <a:noFill/>
        <a:ln>
          <a:noFill/>
        </a:ln>
        <a:effectLst/>
      </c:spPr>
      <c:txPr>
        <a:bodyPr rot="0" spcFirstLastPara="1" vertOverflow="ellipsis" vert="horz" wrap="square" anchor="ctr" anchorCtr="1"/>
        <a:lstStyle/>
        <a:p>
          <a:pPr algn="l" rtl="0">
            <a:defRPr sz="168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4981545275590552"/>
          <c:y val="0.12930327307376369"/>
          <c:w val="0.82153871391076128"/>
          <c:h val="0.64282910375609725"/>
        </c:manualLayout>
      </c:layout>
      <c:lineChart>
        <c:grouping val="standard"/>
        <c:varyColors val="0"/>
        <c:ser>
          <c:idx val="0"/>
          <c:order val="0"/>
          <c:tx>
            <c:strRef>
              <c:f>'Table 7'!$B$9</c:f>
              <c:strCache>
                <c:ptCount val="1"/>
                <c:pt idx="0">
                  <c:v>TFP</c:v>
                </c:pt>
              </c:strCache>
            </c:strRef>
          </c:tx>
          <c:spPr>
            <a:ln w="28575" cap="rnd">
              <a:solidFill>
                <a:srgbClr val="FF7900"/>
              </a:solidFill>
              <a:round/>
            </a:ln>
            <a:effectLst/>
          </c:spPr>
          <c:marker>
            <c:symbol val="none"/>
          </c:marker>
          <c:cat>
            <c:strRef>
              <c:f>'Table 7'!$A$10:$A$50</c:f>
              <c:strCache>
                <c:ptCount val="41"/>
                <c:pt idx="0">
                  <c:v>1977–78</c:v>
                </c:pt>
                <c:pt idx="1">
                  <c:v>1978–79</c:v>
                </c:pt>
                <c:pt idx="2">
                  <c:v>1979–80</c:v>
                </c:pt>
                <c:pt idx="3">
                  <c:v>1980–81</c:v>
                </c:pt>
                <c:pt idx="4">
                  <c:v>1981–82</c:v>
                </c:pt>
                <c:pt idx="5">
                  <c:v>1982–83</c:v>
                </c:pt>
                <c:pt idx="6">
                  <c:v>1983–84</c:v>
                </c:pt>
                <c:pt idx="7">
                  <c:v>1984–85</c:v>
                </c:pt>
                <c:pt idx="8">
                  <c:v>1985–86</c:v>
                </c:pt>
                <c:pt idx="9">
                  <c:v>1986–87</c:v>
                </c:pt>
                <c:pt idx="10">
                  <c:v>1987–88</c:v>
                </c:pt>
                <c:pt idx="11">
                  <c:v>1988–89</c:v>
                </c:pt>
                <c:pt idx="12">
                  <c:v>1989–90</c:v>
                </c:pt>
                <c:pt idx="13">
                  <c:v>1990–91</c:v>
                </c:pt>
                <c:pt idx="14">
                  <c:v>1991–92</c:v>
                </c:pt>
                <c:pt idx="15">
                  <c:v>1992–93</c:v>
                </c:pt>
                <c:pt idx="16">
                  <c:v>1993–94</c:v>
                </c:pt>
                <c:pt idx="17">
                  <c:v>1994–95</c:v>
                </c:pt>
                <c:pt idx="18">
                  <c:v>1995–96</c:v>
                </c:pt>
                <c:pt idx="19">
                  <c:v>1996–97</c:v>
                </c:pt>
                <c:pt idx="20">
                  <c:v>1997–98</c:v>
                </c:pt>
                <c:pt idx="21">
                  <c:v>1998–99</c:v>
                </c:pt>
                <c:pt idx="22">
                  <c:v>1999–2000</c:v>
                </c:pt>
                <c:pt idx="23">
                  <c:v>2000–01</c:v>
                </c:pt>
                <c:pt idx="24">
                  <c:v>2001–02</c:v>
                </c:pt>
                <c:pt idx="25">
                  <c:v>2002–03</c:v>
                </c:pt>
                <c:pt idx="26">
                  <c:v>2003–04</c:v>
                </c:pt>
                <c:pt idx="27">
                  <c:v>2004–05</c:v>
                </c:pt>
                <c:pt idx="28">
                  <c:v>2005–06</c:v>
                </c:pt>
                <c:pt idx="29">
                  <c:v>2006–07</c:v>
                </c:pt>
                <c:pt idx="30">
                  <c:v>2007–08</c:v>
                </c:pt>
                <c:pt idx="31">
                  <c:v>2008–09</c:v>
                </c:pt>
                <c:pt idx="32">
                  <c:v>2009–10</c:v>
                </c:pt>
                <c:pt idx="33">
                  <c:v>2010–11</c:v>
                </c:pt>
                <c:pt idx="34">
                  <c:v>2011–12</c:v>
                </c:pt>
                <c:pt idx="35">
                  <c:v>2012–13</c:v>
                </c:pt>
                <c:pt idx="36">
                  <c:v>2013–14</c:v>
                </c:pt>
                <c:pt idx="37">
                  <c:v>2014–15</c:v>
                </c:pt>
                <c:pt idx="38">
                  <c:v>2015–16</c:v>
                </c:pt>
                <c:pt idx="39">
                  <c:v>2016–17</c:v>
                </c:pt>
                <c:pt idx="40">
                  <c:v>2017–18</c:v>
                </c:pt>
              </c:strCache>
            </c:strRef>
          </c:cat>
          <c:val>
            <c:numRef>
              <c:f>'Table 7'!$B$10:$B$50</c:f>
              <c:numCache>
                <c:formatCode>General</c:formatCode>
                <c:ptCount val="41"/>
                <c:pt idx="0">
                  <c:v>100</c:v>
                </c:pt>
                <c:pt idx="1">
                  <c:v>114</c:v>
                </c:pt>
                <c:pt idx="2">
                  <c:v>122</c:v>
                </c:pt>
                <c:pt idx="3">
                  <c:v>105</c:v>
                </c:pt>
                <c:pt idx="4">
                  <c:v>120</c:v>
                </c:pt>
                <c:pt idx="5">
                  <c:v>105</c:v>
                </c:pt>
                <c:pt idx="6">
                  <c:v>128</c:v>
                </c:pt>
                <c:pt idx="7">
                  <c:v>125</c:v>
                </c:pt>
                <c:pt idx="8">
                  <c:v>126</c:v>
                </c:pt>
                <c:pt idx="9">
                  <c:v>123</c:v>
                </c:pt>
                <c:pt idx="10">
                  <c:v>128</c:v>
                </c:pt>
                <c:pt idx="11">
                  <c:v>129</c:v>
                </c:pt>
                <c:pt idx="12">
                  <c:v>142</c:v>
                </c:pt>
                <c:pt idx="13">
                  <c:v>139</c:v>
                </c:pt>
                <c:pt idx="14">
                  <c:v>131</c:v>
                </c:pt>
                <c:pt idx="15">
                  <c:v>141</c:v>
                </c:pt>
                <c:pt idx="16">
                  <c:v>146</c:v>
                </c:pt>
                <c:pt idx="17">
                  <c:v>116</c:v>
                </c:pt>
                <c:pt idx="18">
                  <c:v>148</c:v>
                </c:pt>
                <c:pt idx="19">
                  <c:v>155</c:v>
                </c:pt>
                <c:pt idx="20">
                  <c:v>150</c:v>
                </c:pt>
                <c:pt idx="21">
                  <c:v>159</c:v>
                </c:pt>
                <c:pt idx="22">
                  <c:v>169</c:v>
                </c:pt>
                <c:pt idx="23">
                  <c:v>155</c:v>
                </c:pt>
                <c:pt idx="24">
                  <c:v>157</c:v>
                </c:pt>
                <c:pt idx="25">
                  <c:v>120</c:v>
                </c:pt>
                <c:pt idx="26">
                  <c:v>155</c:v>
                </c:pt>
                <c:pt idx="27">
                  <c:v>153</c:v>
                </c:pt>
                <c:pt idx="28">
                  <c:v>164</c:v>
                </c:pt>
                <c:pt idx="29">
                  <c:v>140</c:v>
                </c:pt>
                <c:pt idx="30">
                  <c:v>143</c:v>
                </c:pt>
                <c:pt idx="31">
                  <c:v>152</c:v>
                </c:pt>
                <c:pt idx="32">
                  <c:v>148</c:v>
                </c:pt>
                <c:pt idx="33">
                  <c:v>159</c:v>
                </c:pt>
                <c:pt idx="34">
                  <c:v>170</c:v>
                </c:pt>
                <c:pt idx="35">
                  <c:v>172</c:v>
                </c:pt>
                <c:pt idx="36">
                  <c:v>171</c:v>
                </c:pt>
                <c:pt idx="37">
                  <c:v>164</c:v>
                </c:pt>
                <c:pt idx="38">
                  <c:v>160</c:v>
                </c:pt>
                <c:pt idx="39">
                  <c:v>175</c:v>
                </c:pt>
                <c:pt idx="40">
                  <c:v>155</c:v>
                </c:pt>
              </c:numCache>
            </c:numRef>
          </c:val>
          <c:smooth val="0"/>
          <c:extLst>
            <c:ext xmlns:c16="http://schemas.microsoft.com/office/drawing/2014/chart" uri="{C3380CC4-5D6E-409C-BE32-E72D297353CC}">
              <c16:uniqueId val="{00000000-1FE7-42E9-B819-5B701EBC878F}"/>
            </c:ext>
          </c:extLst>
        </c:ser>
        <c:dLbls>
          <c:showLegendKey val="0"/>
          <c:showVal val="0"/>
          <c:showCatName val="0"/>
          <c:showSerName val="0"/>
          <c:showPercent val="0"/>
          <c:showBubbleSize val="0"/>
        </c:dLbls>
        <c:smooth val="0"/>
        <c:axId val="843345096"/>
        <c:axId val="843343136"/>
      </c:lineChart>
      <c:catAx>
        <c:axId val="8433450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843343136"/>
        <c:crosses val="autoZero"/>
        <c:auto val="1"/>
        <c:lblAlgn val="ctr"/>
        <c:lblOffset val="100"/>
        <c:noMultiLvlLbl val="0"/>
      </c:catAx>
      <c:valAx>
        <c:axId val="84334313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en-AU"/>
                  <a:t>Productivity index</a:t>
                </a:r>
              </a:p>
            </c:rich>
          </c:tx>
          <c:overlay val="0"/>
          <c:spPr>
            <a:noFill/>
            <a:ln>
              <a:noFill/>
            </a:ln>
            <a:effectLst/>
          </c:spPr>
          <c:txPr>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843345096"/>
        <c:crosses val="autoZero"/>
        <c:crossBetween val="between"/>
      </c:valAx>
      <c:spPr>
        <a:noFill/>
        <a:ln>
          <a:noFill/>
        </a:ln>
        <a:effectLst/>
      </c:spPr>
    </c:plotArea>
    <c:plotVisOnly val="1"/>
    <c:dispBlanksAs val="gap"/>
    <c:showDLblsOverMax val="0"/>
  </c:chart>
  <c:spPr>
    <a:noFill/>
    <a:ln>
      <a:noFill/>
    </a:ln>
    <a:effectLst/>
  </c:spPr>
  <c:txPr>
    <a:bodyPr/>
    <a:lstStyle/>
    <a:p>
      <a:pPr>
        <a:defRPr sz="1400"/>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image" Target="../media/image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568" tIns="45784" rIns="91568" bIns="45784"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sz="quarter" idx="1"/>
          </p:nvPr>
        </p:nvSpPr>
        <p:spPr>
          <a:xfrm>
            <a:off x="3849688" y="0"/>
            <a:ext cx="2946400" cy="496888"/>
          </a:xfrm>
          <a:prstGeom prst="rect">
            <a:avLst/>
          </a:prstGeom>
        </p:spPr>
        <p:txBody>
          <a:bodyPr vert="horz" lIns="91568" tIns="45784" rIns="91568" bIns="45784" rtlCol="0"/>
          <a:lstStyle>
            <a:lvl1pPr algn="r" eaLnBrk="1" fontAlgn="auto" hangingPunct="1">
              <a:spcBef>
                <a:spcPts val="0"/>
              </a:spcBef>
              <a:spcAft>
                <a:spcPts val="0"/>
              </a:spcAft>
              <a:defRPr sz="1200">
                <a:latin typeface="+mn-lt"/>
                <a:cs typeface="+mn-cs"/>
              </a:defRPr>
            </a:lvl1pPr>
          </a:lstStyle>
          <a:p>
            <a:pPr>
              <a:defRPr/>
            </a:pPr>
            <a:fld id="{B37F5CAA-0B87-4BA6-BDED-4B5CB2648A62}" type="datetimeFigureOut">
              <a:rPr lang="en-US"/>
              <a:pPr>
                <a:defRPr/>
              </a:pPr>
              <a:t>14-Oct-2019</a:t>
            </a:fld>
            <a:endParaRPr lang="en-US"/>
          </a:p>
        </p:txBody>
      </p:sp>
      <p:sp>
        <p:nvSpPr>
          <p:cNvPr id="4" name="Footer Placeholder 3"/>
          <p:cNvSpPr>
            <a:spLocks noGrp="1"/>
          </p:cNvSpPr>
          <p:nvPr>
            <p:ph type="ftr" sz="quarter" idx="2"/>
          </p:nvPr>
        </p:nvSpPr>
        <p:spPr>
          <a:xfrm>
            <a:off x="0" y="9428163"/>
            <a:ext cx="2946400" cy="496887"/>
          </a:xfrm>
          <a:prstGeom prst="rect">
            <a:avLst/>
          </a:prstGeom>
        </p:spPr>
        <p:txBody>
          <a:bodyPr vert="horz" lIns="91568" tIns="45784" rIns="91568" bIns="45784"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3849688" y="9428163"/>
            <a:ext cx="2946400" cy="496887"/>
          </a:xfrm>
          <a:prstGeom prst="rect">
            <a:avLst/>
          </a:prstGeom>
        </p:spPr>
        <p:txBody>
          <a:bodyPr vert="horz" wrap="square" lIns="91568" tIns="45784" rIns="91568" bIns="45784" numCol="1" anchor="b" anchorCtr="0" compatLnSpc="1">
            <a:prstTxWarp prst="textNoShape">
              <a:avLst/>
            </a:prstTxWarp>
          </a:bodyPr>
          <a:lstStyle>
            <a:lvl1pPr algn="r" eaLnBrk="1" hangingPunct="1">
              <a:defRPr sz="1200">
                <a:latin typeface="Calibri" pitchFamily="34" charset="0"/>
                <a:cs typeface="Arial" charset="0"/>
              </a:defRPr>
            </a:lvl1pPr>
          </a:lstStyle>
          <a:p>
            <a:pPr>
              <a:defRPr/>
            </a:pPr>
            <a:fld id="{E415C09F-085E-48AB-AE06-B40ADA24C712}" type="slidenum">
              <a:rPr lang="en-US" altLang="en-US"/>
              <a:pPr>
                <a:defRPr/>
              </a:pPr>
              <a:t>‹#›</a:t>
            </a:fld>
            <a:endParaRPr lang="en-US" altLang="en-US"/>
          </a:p>
        </p:txBody>
      </p:sp>
    </p:spTree>
    <p:extLst>
      <p:ext uri="{BB962C8B-B14F-4D97-AF65-F5344CB8AC3E}">
        <p14:creationId xmlns:p14="http://schemas.microsoft.com/office/powerpoint/2010/main" val="870985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568" tIns="45784" rIns="91568" bIns="45784"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49688" y="0"/>
            <a:ext cx="2946400" cy="496888"/>
          </a:xfrm>
          <a:prstGeom prst="rect">
            <a:avLst/>
          </a:prstGeom>
        </p:spPr>
        <p:txBody>
          <a:bodyPr vert="horz" lIns="91568" tIns="45784" rIns="91568" bIns="45784" rtlCol="0"/>
          <a:lstStyle>
            <a:lvl1pPr algn="r" eaLnBrk="1" fontAlgn="auto" hangingPunct="1">
              <a:spcBef>
                <a:spcPts val="0"/>
              </a:spcBef>
              <a:spcAft>
                <a:spcPts val="0"/>
              </a:spcAft>
              <a:defRPr sz="1200">
                <a:latin typeface="+mn-lt"/>
                <a:cs typeface="+mn-cs"/>
              </a:defRPr>
            </a:lvl1pPr>
          </a:lstStyle>
          <a:p>
            <a:pPr>
              <a:defRPr/>
            </a:pPr>
            <a:fld id="{2434BFBB-9356-4B22-BBB4-B94DF19E6881}" type="datetimeFigureOut">
              <a:rPr lang="en-US"/>
              <a:pPr>
                <a:defRPr/>
              </a:pPr>
              <a:t>14-Oct-2019</a:t>
            </a:fld>
            <a:endParaRPr lang="en-US"/>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568" tIns="45784" rIns="91568" bIns="45784" rtlCol="0" anchor="ctr"/>
          <a:lstStyle/>
          <a:p>
            <a:pPr lvl="0"/>
            <a:endParaRPr lang="en-US" noProof="0"/>
          </a:p>
        </p:txBody>
      </p:sp>
      <p:sp>
        <p:nvSpPr>
          <p:cNvPr id="5" name="Notes Placeholder 4"/>
          <p:cNvSpPr>
            <a:spLocks noGrp="1"/>
          </p:cNvSpPr>
          <p:nvPr>
            <p:ph type="body" sz="quarter" idx="3"/>
          </p:nvPr>
        </p:nvSpPr>
        <p:spPr>
          <a:xfrm>
            <a:off x="679450" y="4714875"/>
            <a:ext cx="5438775" cy="4467225"/>
          </a:xfrm>
          <a:prstGeom prst="rect">
            <a:avLst/>
          </a:prstGeom>
        </p:spPr>
        <p:txBody>
          <a:bodyPr vert="horz" lIns="91568" tIns="45784" rIns="91568" bIns="45784" rtlCol="0"/>
          <a:lstStyle/>
          <a:p>
            <a:pPr lvl="0"/>
            <a:r>
              <a:rPr lang="en-AU" noProof="0" smtClean="0"/>
              <a:t>Click to edit Master text styles</a:t>
            </a:r>
          </a:p>
          <a:p>
            <a:pPr lvl="1"/>
            <a:r>
              <a:rPr lang="en-AU" noProof="0" smtClean="0"/>
              <a:t>Second level</a:t>
            </a:r>
          </a:p>
          <a:p>
            <a:pPr lvl="2"/>
            <a:r>
              <a:rPr lang="en-AU" noProof="0" smtClean="0"/>
              <a:t>Third level</a:t>
            </a:r>
          </a:p>
          <a:p>
            <a:pPr lvl="3"/>
            <a:r>
              <a:rPr lang="en-AU" noProof="0" smtClean="0"/>
              <a:t>Fourth level</a:t>
            </a:r>
          </a:p>
          <a:p>
            <a:pPr lvl="4"/>
            <a:r>
              <a:rPr lang="en-AU" noProof="0" smtClean="0"/>
              <a:t>Fifth level</a:t>
            </a:r>
            <a:endParaRPr lang="en-US" noProof="0"/>
          </a:p>
        </p:txBody>
      </p:sp>
      <p:sp>
        <p:nvSpPr>
          <p:cNvPr id="6" name="Footer Placeholder 5"/>
          <p:cNvSpPr>
            <a:spLocks noGrp="1"/>
          </p:cNvSpPr>
          <p:nvPr>
            <p:ph type="ftr" sz="quarter" idx="4"/>
          </p:nvPr>
        </p:nvSpPr>
        <p:spPr>
          <a:xfrm>
            <a:off x="0" y="9428163"/>
            <a:ext cx="2946400" cy="496887"/>
          </a:xfrm>
          <a:prstGeom prst="rect">
            <a:avLst/>
          </a:prstGeom>
        </p:spPr>
        <p:txBody>
          <a:bodyPr vert="horz" lIns="91568" tIns="45784" rIns="91568" bIns="45784"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49688" y="9428163"/>
            <a:ext cx="2946400" cy="496887"/>
          </a:xfrm>
          <a:prstGeom prst="rect">
            <a:avLst/>
          </a:prstGeom>
        </p:spPr>
        <p:txBody>
          <a:bodyPr vert="horz" wrap="square" lIns="91568" tIns="45784" rIns="91568" bIns="45784" numCol="1" anchor="b" anchorCtr="0" compatLnSpc="1">
            <a:prstTxWarp prst="textNoShape">
              <a:avLst/>
            </a:prstTxWarp>
          </a:bodyPr>
          <a:lstStyle>
            <a:lvl1pPr algn="r" eaLnBrk="1" hangingPunct="1">
              <a:defRPr sz="1200">
                <a:latin typeface="Calibri" pitchFamily="34" charset="0"/>
                <a:cs typeface="Arial" charset="0"/>
              </a:defRPr>
            </a:lvl1pPr>
          </a:lstStyle>
          <a:p>
            <a:pPr>
              <a:defRPr/>
            </a:pPr>
            <a:fld id="{D3EC6751-18BE-48BF-B6D4-B3B299503A77}" type="slidenum">
              <a:rPr lang="en-US" altLang="en-US"/>
              <a:pPr>
                <a:defRPr/>
              </a:pPr>
              <a:t>‹#›</a:t>
            </a:fld>
            <a:endParaRPr lang="en-US" altLang="en-US"/>
          </a:p>
        </p:txBody>
      </p:sp>
    </p:spTree>
    <p:extLst>
      <p:ext uri="{BB962C8B-B14F-4D97-AF65-F5344CB8AC3E}">
        <p14:creationId xmlns:p14="http://schemas.microsoft.com/office/powerpoint/2010/main" val="1401881669"/>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n-ea"/>
        <a:cs typeface="+mn-cs"/>
      </a:defRPr>
    </a:lvl1pPr>
    <a:lvl2pPr marL="457200" algn="l" defTabSz="457200" rtl="0" eaLnBrk="0" fontAlgn="base" hangingPunct="0">
      <a:spcBef>
        <a:spcPct val="30000"/>
      </a:spcBef>
      <a:spcAft>
        <a:spcPct val="0"/>
      </a:spcAft>
      <a:defRPr sz="1200" kern="1200">
        <a:solidFill>
          <a:schemeClr val="tx1"/>
        </a:solidFill>
        <a:latin typeface="+mn-lt"/>
        <a:ea typeface="+mn-ea"/>
        <a:cs typeface="+mn-cs"/>
      </a:defRPr>
    </a:lvl2pPr>
    <a:lvl3pPr marL="914400" algn="l" defTabSz="457200" rtl="0" eaLnBrk="0" fontAlgn="base" hangingPunct="0">
      <a:spcBef>
        <a:spcPct val="30000"/>
      </a:spcBef>
      <a:spcAft>
        <a:spcPct val="0"/>
      </a:spcAft>
      <a:defRPr sz="1200" kern="1200">
        <a:solidFill>
          <a:schemeClr val="tx1"/>
        </a:solidFill>
        <a:latin typeface="+mn-lt"/>
        <a:ea typeface="+mn-ea"/>
        <a:cs typeface="+mn-cs"/>
      </a:defRPr>
    </a:lvl3pPr>
    <a:lvl4pPr marL="1371600" algn="l" defTabSz="457200" rtl="0" eaLnBrk="0" fontAlgn="base" hangingPunct="0">
      <a:spcBef>
        <a:spcPct val="30000"/>
      </a:spcBef>
      <a:spcAft>
        <a:spcPct val="0"/>
      </a:spcAft>
      <a:defRPr sz="1200" kern="1200">
        <a:solidFill>
          <a:schemeClr val="tx1"/>
        </a:solidFill>
        <a:latin typeface="+mn-lt"/>
        <a:ea typeface="+mn-ea"/>
        <a:cs typeface="+mn-cs"/>
      </a:defRPr>
    </a:lvl4pPr>
    <a:lvl5pPr marL="1828800" algn="l" defTabSz="457200" rtl="0" eaLnBrk="0" fontAlgn="base" hangingPunct="0">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en-AU" sz="1200" kern="1200" dirty="0" smtClean="0">
              <a:solidFill>
                <a:schemeClr val="tx1"/>
              </a:solidFill>
              <a:effectLst/>
              <a:latin typeface="+mn-lt"/>
              <a:ea typeface="+mn-ea"/>
              <a:cs typeface="+mn-cs"/>
            </a:endParaRPr>
          </a:p>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en-AU" sz="1200" kern="1200" dirty="0" smtClean="0">
              <a:solidFill>
                <a:schemeClr val="tx1"/>
              </a:solidFill>
              <a:effectLst/>
              <a:latin typeface="+mn-lt"/>
              <a:ea typeface="+mn-ea"/>
              <a:cs typeface="+mn-cs"/>
            </a:endParaRPr>
          </a:p>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en-AU" sz="1200" kern="1200" dirty="0" smtClean="0">
              <a:solidFill>
                <a:schemeClr val="tx1"/>
              </a:solidFill>
              <a:effectLst/>
              <a:latin typeface="+mn-lt"/>
              <a:ea typeface="+mn-ea"/>
              <a:cs typeface="+mn-cs"/>
            </a:endParaRPr>
          </a:p>
          <a:p>
            <a:pPr marL="0" marR="0" lvl="0" indent="0" algn="l" defTabSz="457200" rtl="0" eaLnBrk="1" fontAlgn="base" latinLnBrk="0" hangingPunct="1">
              <a:lnSpc>
                <a:spcPct val="100000"/>
              </a:lnSpc>
              <a:spcBef>
                <a:spcPct val="0"/>
              </a:spcBef>
              <a:spcAft>
                <a:spcPct val="0"/>
              </a:spcAft>
              <a:buClrTx/>
              <a:buSzTx/>
              <a:buFontTx/>
              <a:buNone/>
              <a:tabLst/>
              <a:defRPr/>
            </a:pPr>
            <a:endParaRPr lang="en-AU" sz="1200" kern="1200" dirty="0" smtClean="0">
              <a:solidFill>
                <a:schemeClr val="tx1"/>
              </a:solidFill>
              <a:effectLst/>
              <a:latin typeface="+mn-lt"/>
              <a:ea typeface="+mn-ea"/>
              <a:cs typeface="+mn-cs"/>
            </a:endParaRPr>
          </a:p>
          <a:p>
            <a:pPr eaLnBrk="1" hangingPunct="1">
              <a:spcBef>
                <a:spcPct val="0"/>
              </a:spcBef>
            </a:pPr>
            <a:endParaRPr lang="en-US" altLang="en-US" dirty="0" smtClean="0"/>
          </a:p>
        </p:txBody>
      </p:sp>
      <p:sp>
        <p:nvSpPr>
          <p:cNvPr id="522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6F0A5E3-80AC-4FB6-B27E-64F408380090}" type="slidenum">
              <a:rPr lang="en-US" altLang="en-US" smtClean="0">
                <a:latin typeface="Calibri" panose="020F0502020204030204" pitchFamily="34" charset="0"/>
              </a:rPr>
              <a:pPr/>
              <a:t>1</a:t>
            </a:fld>
            <a:endParaRPr lang="en-US" altLang="en-US" smtClean="0">
              <a:latin typeface="Calibri" panose="020F0502020204030204" pitchFamily="34" charset="0"/>
            </a:endParaRPr>
          </a:p>
        </p:txBody>
      </p:sp>
    </p:spTree>
    <p:extLst>
      <p:ext uri="{BB962C8B-B14F-4D97-AF65-F5344CB8AC3E}">
        <p14:creationId xmlns:p14="http://schemas.microsoft.com/office/powerpoint/2010/main" val="36868466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D3EC6751-18BE-48BF-B6D4-B3B299503A77}" type="slidenum">
              <a:rPr lang="en-US" altLang="en-US" smtClean="0"/>
              <a:pPr>
                <a:defRPr/>
              </a:pPr>
              <a:t>10</a:t>
            </a:fld>
            <a:endParaRPr lang="en-US" altLang="en-US"/>
          </a:p>
        </p:txBody>
      </p:sp>
    </p:spTree>
    <p:extLst>
      <p:ext uri="{BB962C8B-B14F-4D97-AF65-F5344CB8AC3E}">
        <p14:creationId xmlns:p14="http://schemas.microsoft.com/office/powerpoint/2010/main" val="4407399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AU" dirty="0"/>
          </a:p>
        </p:txBody>
      </p:sp>
      <p:sp>
        <p:nvSpPr>
          <p:cNvPr id="4" name="Slide Number Placeholder 3"/>
          <p:cNvSpPr>
            <a:spLocks noGrp="1"/>
          </p:cNvSpPr>
          <p:nvPr>
            <p:ph type="sldNum" sz="quarter" idx="10"/>
          </p:nvPr>
        </p:nvSpPr>
        <p:spPr/>
        <p:txBody>
          <a:bodyPr/>
          <a:lstStyle/>
          <a:p>
            <a:pPr>
              <a:defRPr/>
            </a:pPr>
            <a:fld id="{D3EC6751-18BE-48BF-B6D4-B3B299503A77}" type="slidenum">
              <a:rPr lang="en-US" altLang="en-US" smtClean="0"/>
              <a:pPr>
                <a:defRPr/>
              </a:pPr>
              <a:t>11</a:t>
            </a:fld>
            <a:endParaRPr lang="en-US" altLang="en-US"/>
          </a:p>
        </p:txBody>
      </p:sp>
    </p:spTree>
    <p:extLst>
      <p:ext uri="{BB962C8B-B14F-4D97-AF65-F5344CB8AC3E}">
        <p14:creationId xmlns:p14="http://schemas.microsoft.com/office/powerpoint/2010/main" val="39041470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D3EC6751-18BE-48BF-B6D4-B3B299503A77}" type="slidenum">
              <a:rPr lang="en-US" altLang="en-US" smtClean="0"/>
              <a:pPr>
                <a:defRPr/>
              </a:pPr>
              <a:t>12</a:t>
            </a:fld>
            <a:endParaRPr lang="en-US" altLang="en-US"/>
          </a:p>
        </p:txBody>
      </p:sp>
    </p:spTree>
    <p:extLst>
      <p:ext uri="{BB962C8B-B14F-4D97-AF65-F5344CB8AC3E}">
        <p14:creationId xmlns:p14="http://schemas.microsoft.com/office/powerpoint/2010/main" val="10362857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pPr>
            <a:endParaRPr lang="en-AU" altLang="zh-CN" sz="1000" dirty="0" smtClean="0"/>
          </a:p>
          <a:p>
            <a:endParaRPr lang="en-AU" dirty="0"/>
          </a:p>
        </p:txBody>
      </p:sp>
      <p:sp>
        <p:nvSpPr>
          <p:cNvPr id="4" name="Slide Number Placeholder 3"/>
          <p:cNvSpPr>
            <a:spLocks noGrp="1"/>
          </p:cNvSpPr>
          <p:nvPr>
            <p:ph type="sldNum" sz="quarter" idx="10"/>
          </p:nvPr>
        </p:nvSpPr>
        <p:spPr/>
        <p:txBody>
          <a:bodyPr/>
          <a:lstStyle/>
          <a:p>
            <a:pPr>
              <a:defRPr/>
            </a:pPr>
            <a:fld id="{D3EC6751-18BE-48BF-B6D4-B3B299503A77}" type="slidenum">
              <a:rPr lang="en-US" altLang="en-US" smtClean="0"/>
              <a:pPr>
                <a:defRPr/>
              </a:pPr>
              <a:t>13</a:t>
            </a:fld>
            <a:endParaRPr lang="en-US" altLang="en-US"/>
          </a:p>
        </p:txBody>
      </p:sp>
    </p:spTree>
    <p:extLst>
      <p:ext uri="{BB962C8B-B14F-4D97-AF65-F5344CB8AC3E}">
        <p14:creationId xmlns:p14="http://schemas.microsoft.com/office/powerpoint/2010/main" val="21432325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D3EC6751-18BE-48BF-B6D4-B3B299503A77}" type="slidenum">
              <a:rPr lang="en-US" altLang="en-US" smtClean="0"/>
              <a:pPr>
                <a:defRPr/>
              </a:pPr>
              <a:t>14</a:t>
            </a:fld>
            <a:endParaRPr lang="en-US" altLang="en-US"/>
          </a:p>
        </p:txBody>
      </p:sp>
    </p:spTree>
    <p:extLst>
      <p:ext uri="{BB962C8B-B14F-4D97-AF65-F5344CB8AC3E}">
        <p14:creationId xmlns:p14="http://schemas.microsoft.com/office/powerpoint/2010/main" val="10342244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endParaRPr lang="en-AU" sz="1200" dirty="0" smtClean="0">
              <a:latin typeface="+mn-lt"/>
            </a:endParaRPr>
          </a:p>
        </p:txBody>
      </p:sp>
      <p:sp>
        <p:nvSpPr>
          <p:cNvPr id="4" name="Slide Number Placeholder 3"/>
          <p:cNvSpPr>
            <a:spLocks noGrp="1"/>
          </p:cNvSpPr>
          <p:nvPr>
            <p:ph type="sldNum" sz="quarter" idx="10"/>
          </p:nvPr>
        </p:nvSpPr>
        <p:spPr/>
        <p:txBody>
          <a:bodyPr/>
          <a:lstStyle/>
          <a:p>
            <a:pPr>
              <a:defRPr/>
            </a:pPr>
            <a:fld id="{D3EC6751-18BE-48BF-B6D4-B3B299503A77}" type="slidenum">
              <a:rPr lang="en-US" altLang="en-US" smtClean="0"/>
              <a:pPr>
                <a:defRPr/>
              </a:pPr>
              <a:t>15</a:t>
            </a:fld>
            <a:endParaRPr lang="en-US" altLang="en-US"/>
          </a:p>
        </p:txBody>
      </p:sp>
    </p:spTree>
    <p:extLst>
      <p:ext uri="{BB962C8B-B14F-4D97-AF65-F5344CB8AC3E}">
        <p14:creationId xmlns:p14="http://schemas.microsoft.com/office/powerpoint/2010/main" val="24895245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D3EC6751-18BE-48BF-B6D4-B3B299503A77}" type="slidenum">
              <a:rPr lang="en-US" altLang="en-US" smtClean="0"/>
              <a:pPr>
                <a:defRPr/>
              </a:pPr>
              <a:t>16</a:t>
            </a:fld>
            <a:endParaRPr lang="en-US" altLang="en-US"/>
          </a:p>
        </p:txBody>
      </p:sp>
    </p:spTree>
    <p:extLst>
      <p:ext uri="{BB962C8B-B14F-4D97-AF65-F5344CB8AC3E}">
        <p14:creationId xmlns:p14="http://schemas.microsoft.com/office/powerpoint/2010/main" val="17515880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endParaRPr lang="en-AU" sz="1200" dirty="0" smtClean="0">
                  <a:latin typeface="+mn-lt"/>
                </a:endParaRPr>
              </a:p>
              <a:p>
                <a:endParaRPr lang="en-AU" dirty="0"/>
              </a:p>
            </p:txBody>
          </p:sp>
        </mc:Choice>
        <mc:Fallback xmlns="">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AU" sz="1200" b="1" i="1" dirty="0" smtClean="0">
                    <a:latin typeface="+mn-lt"/>
                  </a:rPr>
                  <a:t>Capital service flows: </a:t>
                </a:r>
                <a:r>
                  <a:rPr lang="en-AU" sz="1200" kern="1200" dirty="0" smtClean="0">
                    <a:solidFill>
                      <a:schemeClr val="tx1"/>
                    </a:solidFill>
                    <a:effectLst/>
                    <a:latin typeface="+mn-lt"/>
                    <a:ea typeface="+mn-ea"/>
                    <a:cs typeface="+mn-cs"/>
                  </a:rPr>
                  <a:t>Capital inputs are measured in terms of capital service flows. Capital items are purchased in one time period, but the actual flow of services received from the initial investment in each subsequent time period is not directly observable (Anderson et. al. 2011).</a:t>
                </a:r>
                <a:r>
                  <a:rPr lang="en-AU" sz="1200" kern="1200" baseline="0" dirty="0" smtClean="0">
                    <a:solidFill>
                      <a:schemeClr val="tx1"/>
                    </a:solidFill>
                    <a:effectLst/>
                    <a:latin typeface="+mn-lt"/>
                    <a:ea typeface="+mn-ea"/>
                    <a:cs typeface="+mn-cs"/>
                  </a:rPr>
                  <a:t> </a:t>
                </a:r>
                <a:r>
                  <a:rPr lang="en-AU" sz="1200" kern="1200" dirty="0" smtClean="0">
                    <a:solidFill>
                      <a:schemeClr val="tx1"/>
                    </a:solidFill>
                    <a:effectLst/>
                    <a:latin typeface="+mn-lt"/>
                    <a:ea typeface="+mn-ea"/>
                    <a:cs typeface="+mn-cs"/>
                  </a:rPr>
                  <a:t>Since capital items are not entirely consumed in the period in which they are purchased, only the capital service provided during the period constitutes the capital input quantity. Capital services are not directly observable, and cannot be quantified in the same manner as, say, labour input (weeks worked) or fodder input (tonnes consumed). The flow of services provided by a fence or a shed, or a tractor for a given period cannot be observed or measured. Therefore, flow of capital is approximated as a proportion of the productive capital stock.</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AU" sz="1200" kern="1200" dirty="0" smtClean="0">
                  <a:solidFill>
                    <a:schemeClr val="tx1"/>
                  </a:solidFill>
                  <a:effectLst/>
                  <a:latin typeface="+mn-lt"/>
                  <a:ea typeface="+mn-ea"/>
                  <a:cs typeface="+mn-cs"/>
                </a:endParaRPr>
              </a:p>
              <a:p>
                <a:r>
                  <a:rPr lang="en-AU" sz="1200" b="1" kern="1200" dirty="0" smtClean="0">
                    <a:solidFill>
                      <a:schemeClr val="tx1"/>
                    </a:solidFill>
                    <a:effectLst/>
                    <a:latin typeface="+mn-lt"/>
                    <a:ea typeface="+mn-ea"/>
                    <a:cs typeface="+mn-cs"/>
                  </a:rPr>
                  <a:t>Buildings and fixed structures</a:t>
                </a:r>
                <a:endParaRPr lang="en-AU"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The quantity of buildings and structures is estimated implicitly using data on the capital stock values, also using the direct measurement approach. The productive capital stock is estimated by deflating the capital stock value by an externally sourced price deflator, to remove the impact of changes in the market price of buildings and fixed structures, such as fencing and irrigation.</a:t>
                </a:r>
              </a:p>
              <a:p>
                <a:r>
                  <a:rPr lang="en-AU" sz="1200" b="1" kern="1200" dirty="0" smtClean="0">
                    <a:solidFill>
                      <a:schemeClr val="tx1"/>
                    </a:solidFill>
                    <a:effectLst/>
                    <a:latin typeface="+mn-lt"/>
                    <a:ea typeface="+mn-ea"/>
                    <a:cs typeface="+mn-cs"/>
                  </a:rPr>
                  <a:t>Plant and machinery</a:t>
                </a:r>
                <a:endParaRPr lang="en-AU"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The quantity of plant and machinery is estimated implicitly using data on the capital values. ABARES estimates capital stock using the direct measurement method. The productive capital stock is estimated by deflating the capital stock value by an externally sourced price deflator, to remove the impact of changes in the market price of plant and machinery items. Alternative methods such as the perpetual inventory method (used by the USDA) are not feasible because detailed data on capital investment flows are not collected.</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AU" sz="1200" kern="1200" dirty="0" smtClean="0">
                  <a:solidFill>
                    <a:schemeClr val="tx1"/>
                  </a:solidFill>
                  <a:effectLst/>
                  <a:latin typeface="+mn-lt"/>
                  <a:ea typeface="+mn-ea"/>
                  <a:cs typeface="+mn-cs"/>
                </a:endParaRPr>
              </a:p>
              <a:p>
                <a:r>
                  <a:rPr lang="en-AU" sz="1200" b="1" kern="1200" dirty="0" smtClean="0">
                    <a:solidFill>
                      <a:schemeClr val="tx1"/>
                    </a:solidFill>
                    <a:effectLst/>
                    <a:latin typeface="+mn-lt"/>
                    <a:ea typeface="+mn-ea"/>
                    <a:cs typeface="+mn-cs"/>
                  </a:rPr>
                  <a:t>Beef and sheep capital stock</a:t>
                </a:r>
                <a:endParaRPr lang="en-AU"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The productive stock of beef and sheep cattle is a capital input to production. The number of cattle is taken directly from AAGIS, calculated as the average of the opening and closing herd sizes.</a:t>
                </a:r>
              </a:p>
              <a:p>
                <a:r>
                  <a:rPr lang="en-AU" sz="1200" b="1" kern="1200" dirty="0" smtClean="0">
                    <a:solidFill>
                      <a:schemeClr val="tx1"/>
                    </a:solidFill>
                    <a:effectLst/>
                    <a:latin typeface="+mn-lt"/>
                    <a:ea typeface="+mn-ea"/>
                    <a:cs typeface="+mn-cs"/>
                  </a:rPr>
                  <a:t>Other livestock capital</a:t>
                </a:r>
                <a:endParaRPr lang="en-AU"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The productive stock of other livestock is found by calculating the residual value of total livestock after deducting the value of beef and sheep cattle. This residual value is deflated using an external livestock price index.</a:t>
                </a:r>
              </a:p>
              <a:p>
                <a:r>
                  <a:rPr lang="en-AU" sz="1200" b="1" kern="1200" dirty="0" smtClean="0">
                    <a:solidFill>
                      <a:schemeClr val="tx1"/>
                    </a:solidFill>
                    <a:effectLst/>
                    <a:latin typeface="+mn-lt"/>
                    <a:ea typeface="+mn-ea"/>
                    <a:cs typeface="+mn-cs"/>
                  </a:rPr>
                  <a:t>Land</a:t>
                </a:r>
                <a:endParaRPr lang="en-AU"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The productive stock of land is obtained directly from AAGIS, by calculating the average of opening and closing land operated, measured in hectares. There is no adjustment made for land quality, or land use, due to limitations in the data.</a:t>
                </a:r>
              </a:p>
              <a:p>
                <a:r>
                  <a:rPr lang="en-AU" sz="1200" b="1" kern="1200" dirty="0" smtClean="0">
                    <a:solidFill>
                      <a:schemeClr val="tx1"/>
                    </a:solidFill>
                    <a:effectLst/>
                    <a:latin typeface="+mn-lt"/>
                    <a:ea typeface="+mn-ea"/>
                    <a:cs typeface="+mn-cs"/>
                  </a:rPr>
                  <a:t>Livestock purchases</a:t>
                </a:r>
                <a:endParaRPr lang="en-AU"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Livestock purchases and inventory losses (both measured in dollar terms) are deflated by the relevant livestock price series. This input, for farms which do not experience a decrease in herd/flock during the period, is equal to purchases only. Gains in herd size are represented in the output side.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AU" sz="1200" kern="1200" dirty="0" smtClean="0">
                  <a:solidFill>
                    <a:schemeClr val="tx1"/>
                  </a:solidFill>
                  <a:effectLst/>
                  <a:latin typeface="+mn-lt"/>
                  <a:ea typeface="+mn-ea"/>
                  <a:cs typeface="+mn-cs"/>
                </a:endParaRPr>
              </a:p>
              <a:p>
                <a:r>
                  <a:rPr lang="en-AU" sz="1200" b="1" kern="1200" baseline="-25000" dirty="0" smtClean="0">
                    <a:solidFill>
                      <a:schemeClr val="tx1"/>
                    </a:solidFill>
                    <a:effectLst/>
                    <a:latin typeface="+mn-lt"/>
                    <a:ea typeface="+mn-ea"/>
                    <a:cs typeface="+mn-cs"/>
                  </a:rPr>
                  <a:t>Aggregation price </a:t>
                </a:r>
                <a:endParaRPr lang="en-AU" sz="1200" b="1" kern="1200" dirty="0">
                  <a:solidFill>
                    <a:schemeClr val="tx1"/>
                  </a:solidFill>
                  <a:effectLst/>
                  <a:latin typeface="+mn-lt"/>
                  <a:ea typeface="+mn-ea"/>
                  <a:cs typeface="+mn-cs"/>
                </a:endParaRPr>
              </a:p>
              <a:p>
                <a:r>
                  <a:rPr lang="en-AU" sz="1200" i="0" kern="1200" dirty="0">
                    <a:solidFill>
                      <a:schemeClr val="tx1"/>
                    </a:solidFill>
                    <a:effectLst/>
                    <a:latin typeface="+mn-lt"/>
                    <a:ea typeface="+mn-ea"/>
                    <a:cs typeface="+mn-cs"/>
                  </a:rPr>
                  <a:t>The capital weighting price, in theory, represents the amount a capital good owner would ‘pay himself’ (or pay herself) to provide each service provided by the capital item. This weighting price can therefore be described as the rental rate, rather than the price of capital inputs. Under perfect market conditions, the rental rate would reflect the marginal product of each class of asset (Anderson et al 2011).</a:t>
                </a:r>
                <a:endParaRPr lang="en-AU" sz="1200" kern="1200" dirty="0">
                  <a:solidFill>
                    <a:schemeClr val="tx1"/>
                  </a:solidFill>
                  <a:effectLst/>
                  <a:latin typeface="+mn-lt"/>
                  <a:ea typeface="+mn-ea"/>
                  <a:cs typeface="+mn-cs"/>
                </a:endParaRPr>
              </a:p>
              <a:p>
                <a:r>
                  <a:rPr lang="en-AU" sz="1200" i="0" kern="1200" dirty="0">
                    <a:solidFill>
                      <a:schemeClr val="tx1"/>
                    </a:solidFill>
                    <a:effectLst/>
                    <a:latin typeface="+mn-lt"/>
                    <a:ea typeface="+mn-ea"/>
                    <a:cs typeface="+mn-cs"/>
                  </a:rPr>
                  <a:t>Since there is insufficient historical data to be found on the rental rates of agricultural capital items, rental rates are approximated using the following formula:</a:t>
                </a:r>
                <a:endParaRPr lang="en-AU" sz="1200" kern="1200" dirty="0">
                  <a:solidFill>
                    <a:schemeClr val="tx1"/>
                  </a:solidFill>
                  <a:effectLst/>
                  <a:latin typeface="+mn-lt"/>
                  <a:ea typeface="+mn-ea"/>
                  <a:cs typeface="+mn-cs"/>
                </a:endParaRPr>
              </a:p>
              <a:p>
                <a:r>
                  <a:rPr lang="en-AU" sz="1200" i="0" kern="1200">
                    <a:solidFill>
                      <a:schemeClr val="tx1"/>
                    </a:solidFill>
                    <a:effectLst/>
                    <a:latin typeface="+mn-lt"/>
                    <a:ea typeface="+mn-ea"/>
                    <a:cs typeface="+mn-cs"/>
                  </a:rPr>
                  <a:t>μ_t=v_t (r_t+d_t)</a:t>
                </a:r>
                <a:endParaRPr lang="en-AU" sz="1200" kern="1200" dirty="0">
                  <a:solidFill>
                    <a:schemeClr val="tx1"/>
                  </a:solidFill>
                  <a:effectLst/>
                  <a:latin typeface="+mn-lt"/>
                  <a:ea typeface="+mn-ea"/>
                  <a:cs typeface="+mn-cs"/>
                </a:endParaRPr>
              </a:p>
              <a:p>
                <a:r>
                  <a:rPr lang="en-AU" sz="1200" kern="1200" dirty="0">
                    <a:solidFill>
                      <a:schemeClr val="tx1"/>
                    </a:solidFill>
                    <a:effectLst/>
                    <a:latin typeface="+mn-lt"/>
                    <a:ea typeface="+mn-ea"/>
                    <a:cs typeface="+mn-cs"/>
                  </a:rPr>
                  <a:t>Where </a:t>
                </a:r>
                <a:r>
                  <a:rPr lang="en-AU" sz="1200" i="0" kern="1200">
                    <a:solidFill>
                      <a:schemeClr val="tx1"/>
                    </a:solidFill>
                    <a:effectLst/>
                    <a:latin typeface="+mn-lt"/>
                    <a:ea typeface="+mn-ea"/>
                    <a:cs typeface="+mn-cs"/>
                  </a:rPr>
                  <a:t>μ_t</a:t>
                </a:r>
                <a:r>
                  <a:rPr lang="en-AU" sz="1200" i="1" kern="1200" dirty="0">
                    <a:solidFill>
                      <a:schemeClr val="tx1"/>
                    </a:solidFill>
                    <a:effectLst/>
                    <a:latin typeface="+mn-lt"/>
                    <a:ea typeface="+mn-ea"/>
                    <a:cs typeface="+mn-cs"/>
                  </a:rPr>
                  <a:t> </a:t>
                </a:r>
                <a:r>
                  <a:rPr lang="en-AU" sz="1200" kern="1200" dirty="0">
                    <a:solidFill>
                      <a:schemeClr val="tx1"/>
                    </a:solidFill>
                    <a:effectLst/>
                    <a:latin typeface="+mn-lt"/>
                    <a:ea typeface="+mn-ea"/>
                    <a:cs typeface="+mn-cs"/>
                  </a:rPr>
                  <a:t>is the cost of using the asset at period t, </a:t>
                </a:r>
                <a:r>
                  <a:rPr lang="en-AU" sz="1200" i="0" kern="1200">
                    <a:solidFill>
                      <a:schemeClr val="tx1"/>
                    </a:solidFill>
                    <a:effectLst/>
                    <a:latin typeface="+mn-lt"/>
                    <a:ea typeface="+mn-ea"/>
                    <a:cs typeface="+mn-cs"/>
                  </a:rPr>
                  <a:t>v_t</a:t>
                </a:r>
                <a:r>
                  <a:rPr lang="en-AU" sz="1200" i="1" kern="1200" dirty="0">
                    <a:solidFill>
                      <a:schemeClr val="tx1"/>
                    </a:solidFill>
                    <a:effectLst/>
                    <a:latin typeface="+mn-lt"/>
                    <a:ea typeface="+mn-ea"/>
                    <a:cs typeface="+mn-cs"/>
                  </a:rPr>
                  <a:t> </a:t>
                </a:r>
                <a:r>
                  <a:rPr lang="en-AU" sz="1200" kern="1200" dirty="0">
                    <a:solidFill>
                      <a:schemeClr val="tx1"/>
                    </a:solidFill>
                    <a:effectLst/>
                    <a:latin typeface="+mn-lt"/>
                    <a:ea typeface="+mn-ea"/>
                    <a:cs typeface="+mn-cs"/>
                  </a:rPr>
                  <a:t>is the market value of the assets held, </a:t>
                </a:r>
                <a:r>
                  <a:rPr lang="en-AU" sz="1200" i="0" kern="1200">
                    <a:solidFill>
                      <a:schemeClr val="tx1"/>
                    </a:solidFill>
                    <a:effectLst/>
                    <a:latin typeface="+mn-lt"/>
                    <a:ea typeface="+mn-ea"/>
                    <a:cs typeface="+mn-cs"/>
                  </a:rPr>
                  <a:t>𝑟_𝑡</a:t>
                </a:r>
                <a:r>
                  <a:rPr lang="en-AU" sz="1200" kern="1200" dirty="0">
                    <a:solidFill>
                      <a:schemeClr val="tx1"/>
                    </a:solidFill>
                    <a:effectLst/>
                    <a:latin typeface="+mn-lt"/>
                    <a:ea typeface="+mn-ea"/>
                    <a:cs typeface="+mn-cs"/>
                  </a:rPr>
                  <a:t> is the market rate of interest and </a:t>
                </a:r>
                <a:r>
                  <a:rPr lang="en-AU" sz="1200" i="0" kern="1200">
                    <a:solidFill>
                      <a:schemeClr val="tx1"/>
                    </a:solidFill>
                    <a:effectLst/>
                    <a:latin typeface="+mn-lt"/>
                    <a:ea typeface="+mn-ea"/>
                    <a:cs typeface="+mn-cs"/>
                  </a:rPr>
                  <a:t>𝑑_𝑡  </a:t>
                </a:r>
                <a:r>
                  <a:rPr lang="en-AU" sz="1200" kern="1200" dirty="0">
                    <a:solidFill>
                      <a:schemeClr val="tx1"/>
                    </a:solidFill>
                    <a:effectLst/>
                    <a:latin typeface="+mn-lt"/>
                    <a:ea typeface="+mn-ea"/>
                    <a:cs typeface="+mn-cs"/>
                  </a:rPr>
                  <a:t>is the rate of depreciation. There is no depreciation value included in the calculation of the aggregation price for any livestock or land variables.</a:t>
                </a:r>
              </a:p>
              <a:p>
                <a:r>
                  <a:rPr lang="en-AU" sz="1200" kern="1200" dirty="0">
                    <a:solidFill>
                      <a:schemeClr val="tx1"/>
                    </a:solidFill>
                    <a:effectLst/>
                    <a:latin typeface="+mn-lt"/>
                    <a:ea typeface="+mn-ea"/>
                    <a:cs typeface="+mn-cs"/>
                  </a:rPr>
                  <a:t>This approximated rental cost contains two elements: </a:t>
                </a:r>
              </a:p>
              <a:p>
                <a:r>
                  <a:rPr lang="en-AU" sz="1200" kern="1200" dirty="0">
                    <a:solidFill>
                      <a:schemeClr val="tx1"/>
                    </a:solidFill>
                    <a:effectLst/>
                    <a:latin typeface="+mn-lt"/>
                    <a:ea typeface="+mn-ea"/>
                    <a:cs typeface="+mn-cs"/>
                  </a:rPr>
                  <a:t>The cost of financing the asset</a:t>
                </a:r>
              </a:p>
              <a:p>
                <a:r>
                  <a:rPr lang="en-AU" sz="1200" kern="1200" dirty="0">
                    <a:solidFill>
                      <a:schemeClr val="tx1"/>
                    </a:solidFill>
                    <a:effectLst/>
                    <a:latin typeface="+mn-lt"/>
                    <a:ea typeface="+mn-ea"/>
                    <a:cs typeface="+mn-cs"/>
                  </a:rPr>
                  <a:t>The depreciation (aging) cost of the asset. </a:t>
                </a:r>
              </a:p>
              <a:p>
                <a:r>
                  <a:rPr lang="en-AU" sz="1200" kern="1200" dirty="0">
                    <a:solidFill>
                      <a:schemeClr val="tx1"/>
                    </a:solidFill>
                    <a:effectLst/>
                    <a:latin typeface="+mn-lt"/>
                    <a:ea typeface="+mn-ea"/>
                    <a:cs typeface="+mn-cs"/>
                  </a:rPr>
                  <a:t>Table 13 shows how </a:t>
                </a:r>
                <a:r>
                  <a:rPr lang="en-AU" sz="1200" i="0" kern="1200">
                    <a:solidFill>
                      <a:schemeClr val="tx1"/>
                    </a:solidFill>
                    <a:effectLst/>
                    <a:latin typeface="+mn-lt"/>
                    <a:ea typeface="+mn-ea"/>
                    <a:cs typeface="+mn-cs"/>
                  </a:rPr>
                  <a:t>𝜇_𝑡</a:t>
                </a:r>
                <a:r>
                  <a:rPr lang="en-AU" sz="1200" kern="1200" dirty="0">
                    <a:solidFill>
                      <a:schemeClr val="tx1"/>
                    </a:solidFill>
                    <a:effectLst/>
                    <a:latin typeface="+mn-lt"/>
                    <a:ea typeface="+mn-ea"/>
                    <a:cs typeface="+mn-cs"/>
                  </a:rPr>
                  <a:t> is calculated for each of the classes of capital</a:t>
                </a:r>
              </a:p>
              <a:p>
                <a:r>
                  <a:rPr lang="en-AU" sz="1200" kern="1200" dirty="0">
                    <a:solidFill>
                      <a:schemeClr val="tx1"/>
                    </a:solidFill>
                    <a:effectLst/>
                    <a:latin typeface="+mn-lt"/>
                    <a:ea typeface="+mn-ea"/>
                    <a:cs typeface="+mn-cs"/>
                  </a:rPr>
                  <a:t>The price, therefore, used to aggregate the implied quantity of capital service flows, is estimated by calculating the ratio of total user cost of capital,</a:t>
                </a:r>
                <a:r>
                  <a:rPr lang="en-AU" sz="1200" i="0" kern="1200">
                    <a:solidFill>
                      <a:schemeClr val="tx1"/>
                    </a:solidFill>
                    <a:effectLst/>
                    <a:latin typeface="+mn-lt"/>
                    <a:ea typeface="+mn-ea"/>
                    <a:cs typeface="+mn-cs"/>
                  </a:rPr>
                  <a:t> 𝜇_𝑡</a:t>
                </a:r>
                <a:r>
                  <a:rPr lang="en-AU" sz="1200" kern="1200" dirty="0">
                    <a:solidFill>
                      <a:schemeClr val="tx1"/>
                    </a:solidFill>
                    <a:effectLst/>
                    <a:latin typeface="+mn-lt"/>
                    <a:ea typeface="+mn-ea"/>
                    <a:cs typeface="+mn-cs"/>
                  </a:rPr>
                  <a:t>, and the productive stock of capital, </a:t>
                </a:r>
                <a:r>
                  <a:rPr lang="en-AU" sz="1200" i="0" kern="1200">
                    <a:solidFill>
                      <a:schemeClr val="tx1"/>
                    </a:solidFill>
                    <a:effectLst/>
                    <a:latin typeface="+mn-lt"/>
                    <a:ea typeface="+mn-ea"/>
                    <a:cs typeface="+mn-cs"/>
                  </a:rPr>
                  <a:t>q_t</a:t>
                </a:r>
                <a:r>
                  <a:rPr lang="en-AU" sz="1200" kern="1200" dirty="0">
                    <a:solidFill>
                      <a:schemeClr val="tx1"/>
                    </a:solidFill>
                    <a:effectLst/>
                    <a:latin typeface="+mn-lt"/>
                    <a:ea typeface="+mn-ea"/>
                    <a:cs typeface="+mn-cs"/>
                  </a:rPr>
                  <a:t>. This implied price is estimated as the annual user cost (or rental price) per unit of productive capital stock.</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AU" sz="1200" b="0" kern="1200" dirty="0" smtClean="0">
                    <a:solidFill>
                      <a:schemeClr val="tx1"/>
                    </a:solidFill>
                    <a:effectLst/>
                    <a:latin typeface="+mn-lt"/>
                    <a:ea typeface="+mn-ea"/>
                    <a:cs typeface="+mn-cs"/>
                  </a:rPr>
                  <a:t>The aggregation price of beef, sheep and other livestock purchases is equal to the deflator price.</a:t>
                </a:r>
                <a:endParaRPr lang="en-AU" sz="1200" kern="1200" dirty="0" smtClean="0">
                  <a:solidFill>
                    <a:schemeClr val="tx1"/>
                  </a:solidFill>
                  <a:effectLst/>
                  <a:latin typeface="+mn-lt"/>
                  <a:ea typeface="+mn-ea"/>
                  <a:cs typeface="+mn-cs"/>
                </a:endParaRPr>
              </a:p>
              <a:p>
                <a:endParaRPr lang="en-AU" dirty="0"/>
              </a:p>
            </p:txBody>
          </p:sp>
        </mc:Fallback>
      </mc:AlternateContent>
      <p:sp>
        <p:nvSpPr>
          <p:cNvPr id="4" name="Slide Number Placeholder 3"/>
          <p:cNvSpPr>
            <a:spLocks noGrp="1"/>
          </p:cNvSpPr>
          <p:nvPr>
            <p:ph type="sldNum" sz="quarter" idx="10"/>
          </p:nvPr>
        </p:nvSpPr>
        <p:spPr/>
        <p:txBody>
          <a:bodyPr/>
          <a:lstStyle/>
          <a:p>
            <a:pPr>
              <a:defRPr/>
            </a:pPr>
            <a:fld id="{D3EC6751-18BE-48BF-B6D4-B3B299503A77}" type="slidenum">
              <a:rPr lang="en-US" altLang="en-US" smtClean="0"/>
              <a:pPr>
                <a:defRPr/>
              </a:pPr>
              <a:t>17</a:t>
            </a:fld>
            <a:endParaRPr lang="en-US" altLang="en-US"/>
          </a:p>
        </p:txBody>
      </p:sp>
    </p:spTree>
    <p:extLst>
      <p:ext uri="{BB962C8B-B14F-4D97-AF65-F5344CB8AC3E}">
        <p14:creationId xmlns:p14="http://schemas.microsoft.com/office/powerpoint/2010/main" val="12850669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lvl="0" indent="0">
                  <a:buFont typeface="Arial" panose="020B0604020202020204" pitchFamily="34" charset="0"/>
                  <a:buNone/>
                  <a:defRPr/>
                </a:pPr>
                <a:endParaRPr lang="en-AU" sz="2400" b="1" dirty="0" smtClean="0"/>
              </a:p>
              <a:p>
                <a:pPr marL="0" lvl="0" indent="0">
                  <a:buFont typeface="Arial" panose="020B0604020202020204" pitchFamily="34" charset="0"/>
                  <a:buNone/>
                  <a:defRPr/>
                </a:pPr>
                <a:endParaRPr lang="en-AU" sz="2400" b="1" dirty="0" smtClean="0"/>
              </a:p>
            </p:txBody>
          </p:sp>
        </mc:Choice>
        <mc:Fallback xmlns="">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AU" sz="1200" b="1" i="1" dirty="0" smtClean="0">
                    <a:latin typeface="+mn-lt"/>
                  </a:rPr>
                  <a:t>Capital service flows: </a:t>
                </a:r>
                <a:r>
                  <a:rPr lang="en-AU" sz="1200" kern="1200" dirty="0" smtClean="0">
                    <a:solidFill>
                      <a:schemeClr val="tx1"/>
                    </a:solidFill>
                    <a:effectLst/>
                    <a:latin typeface="+mn-lt"/>
                    <a:ea typeface="+mn-ea"/>
                    <a:cs typeface="+mn-cs"/>
                  </a:rPr>
                  <a:t>Capital inputs are measured in terms of capital service flows. Capital items are purchased in one time period, but the actual flow of services received from the initial investment in each subsequent time period is not directly observable (Anderson et. al. 2011).</a:t>
                </a:r>
                <a:r>
                  <a:rPr lang="en-AU" sz="1200" kern="1200" baseline="0" dirty="0" smtClean="0">
                    <a:solidFill>
                      <a:schemeClr val="tx1"/>
                    </a:solidFill>
                    <a:effectLst/>
                    <a:latin typeface="+mn-lt"/>
                    <a:ea typeface="+mn-ea"/>
                    <a:cs typeface="+mn-cs"/>
                  </a:rPr>
                  <a:t> </a:t>
                </a:r>
                <a:r>
                  <a:rPr lang="en-AU" sz="1200" kern="1200" dirty="0" smtClean="0">
                    <a:solidFill>
                      <a:schemeClr val="tx1"/>
                    </a:solidFill>
                    <a:effectLst/>
                    <a:latin typeface="+mn-lt"/>
                    <a:ea typeface="+mn-ea"/>
                    <a:cs typeface="+mn-cs"/>
                  </a:rPr>
                  <a:t>Since capital items are not entirely consumed in the period in which they are purchased, only the capital service provided during the period constitutes the capital input quantity. Capital services are not directly observable, and cannot be quantified in the same manner as, say, labour input (weeks worked) or fodder input (tonnes consumed). The flow of services provided by a fence or a shed, or a tractor for a given period cannot be observed or measured. Therefore, flow of capital is approximated as a proportion of the productive capital stock.</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AU" sz="1200" kern="1200" dirty="0" smtClean="0">
                  <a:solidFill>
                    <a:schemeClr val="tx1"/>
                  </a:solidFill>
                  <a:effectLst/>
                  <a:latin typeface="+mn-lt"/>
                  <a:ea typeface="+mn-ea"/>
                  <a:cs typeface="+mn-cs"/>
                </a:endParaRPr>
              </a:p>
              <a:p>
                <a:r>
                  <a:rPr lang="en-AU" sz="1200" b="1" kern="1200" dirty="0" smtClean="0">
                    <a:solidFill>
                      <a:schemeClr val="tx1"/>
                    </a:solidFill>
                    <a:effectLst/>
                    <a:latin typeface="+mn-lt"/>
                    <a:ea typeface="+mn-ea"/>
                    <a:cs typeface="+mn-cs"/>
                  </a:rPr>
                  <a:t>Buildings and fixed structures</a:t>
                </a:r>
                <a:endParaRPr lang="en-AU"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The quantity of buildings and structures is estimated implicitly using data on the capital stock values, also using the direct measurement approach. The productive capital stock is estimated by deflating the capital stock value by an externally sourced price deflator, to remove the impact of changes in the market price of buildings and fixed structures, such as fencing and irrigation.</a:t>
                </a:r>
              </a:p>
              <a:p>
                <a:r>
                  <a:rPr lang="en-AU" sz="1200" b="1" kern="1200" dirty="0" smtClean="0">
                    <a:solidFill>
                      <a:schemeClr val="tx1"/>
                    </a:solidFill>
                    <a:effectLst/>
                    <a:latin typeface="+mn-lt"/>
                    <a:ea typeface="+mn-ea"/>
                    <a:cs typeface="+mn-cs"/>
                  </a:rPr>
                  <a:t>Plant and machinery</a:t>
                </a:r>
                <a:endParaRPr lang="en-AU"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The quantity of plant and machinery is estimated implicitly using data on the capital values. ABARES estimates capital stock using the direct measurement method. The productive capital stock is estimated by deflating the capital stock value by an externally sourced price deflator, to remove the impact of changes in the market price of plant and machinery items. Alternative methods such as the perpetual inventory method (used by the USDA) are not feasible because detailed data on capital investment flows are not collected.</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AU" sz="1200" kern="1200" dirty="0" smtClean="0">
                  <a:solidFill>
                    <a:schemeClr val="tx1"/>
                  </a:solidFill>
                  <a:effectLst/>
                  <a:latin typeface="+mn-lt"/>
                  <a:ea typeface="+mn-ea"/>
                  <a:cs typeface="+mn-cs"/>
                </a:endParaRPr>
              </a:p>
              <a:p>
                <a:r>
                  <a:rPr lang="en-AU" sz="1200" b="1" kern="1200" dirty="0" smtClean="0">
                    <a:solidFill>
                      <a:schemeClr val="tx1"/>
                    </a:solidFill>
                    <a:effectLst/>
                    <a:latin typeface="+mn-lt"/>
                    <a:ea typeface="+mn-ea"/>
                    <a:cs typeface="+mn-cs"/>
                  </a:rPr>
                  <a:t>Beef and sheep capital stock</a:t>
                </a:r>
                <a:endParaRPr lang="en-AU"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The productive stock of beef and sheep cattle is a capital input to production. The number of cattle is taken directly from AAGIS, calculated as the average of the opening and closing herd sizes.</a:t>
                </a:r>
              </a:p>
              <a:p>
                <a:r>
                  <a:rPr lang="en-AU" sz="1200" b="1" kern="1200" dirty="0" smtClean="0">
                    <a:solidFill>
                      <a:schemeClr val="tx1"/>
                    </a:solidFill>
                    <a:effectLst/>
                    <a:latin typeface="+mn-lt"/>
                    <a:ea typeface="+mn-ea"/>
                    <a:cs typeface="+mn-cs"/>
                  </a:rPr>
                  <a:t>Other livestock capital</a:t>
                </a:r>
                <a:endParaRPr lang="en-AU"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The productive stock of other livestock is found by calculating the residual value of total livestock after deducting the value of beef and sheep cattle. This residual value is deflated using an external livestock price index.</a:t>
                </a:r>
              </a:p>
              <a:p>
                <a:r>
                  <a:rPr lang="en-AU" sz="1200" b="1" kern="1200" dirty="0" smtClean="0">
                    <a:solidFill>
                      <a:schemeClr val="tx1"/>
                    </a:solidFill>
                    <a:effectLst/>
                    <a:latin typeface="+mn-lt"/>
                    <a:ea typeface="+mn-ea"/>
                    <a:cs typeface="+mn-cs"/>
                  </a:rPr>
                  <a:t>Land</a:t>
                </a:r>
                <a:endParaRPr lang="en-AU"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The productive stock of land is obtained directly from AAGIS, by calculating the average of opening and closing land operated, measured in hectares. There is no adjustment made for land quality, or land use, due to limitations in the data.</a:t>
                </a:r>
              </a:p>
              <a:p>
                <a:r>
                  <a:rPr lang="en-AU" sz="1200" b="1" kern="1200" dirty="0" smtClean="0">
                    <a:solidFill>
                      <a:schemeClr val="tx1"/>
                    </a:solidFill>
                    <a:effectLst/>
                    <a:latin typeface="+mn-lt"/>
                    <a:ea typeface="+mn-ea"/>
                    <a:cs typeface="+mn-cs"/>
                  </a:rPr>
                  <a:t>Livestock purchases</a:t>
                </a:r>
                <a:endParaRPr lang="en-AU"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Livestock purchases and inventory losses (both measured in dollar terms) are deflated by the relevant livestock price series. This input, for farms which do not experience a decrease in herd/flock during the period, is equal to purchases only. Gains in herd size are represented in the output side.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AU" sz="1200" kern="1200" dirty="0" smtClean="0">
                  <a:solidFill>
                    <a:schemeClr val="tx1"/>
                  </a:solidFill>
                  <a:effectLst/>
                  <a:latin typeface="+mn-lt"/>
                  <a:ea typeface="+mn-ea"/>
                  <a:cs typeface="+mn-cs"/>
                </a:endParaRPr>
              </a:p>
              <a:p>
                <a:r>
                  <a:rPr lang="en-AU" sz="1200" b="1" kern="1200" baseline="-25000" dirty="0" smtClean="0">
                    <a:solidFill>
                      <a:schemeClr val="tx1"/>
                    </a:solidFill>
                    <a:effectLst/>
                    <a:latin typeface="+mn-lt"/>
                    <a:ea typeface="+mn-ea"/>
                    <a:cs typeface="+mn-cs"/>
                  </a:rPr>
                  <a:t>Aggregation price </a:t>
                </a:r>
                <a:endParaRPr lang="en-AU" sz="1200" b="1" kern="1200" dirty="0">
                  <a:solidFill>
                    <a:schemeClr val="tx1"/>
                  </a:solidFill>
                  <a:effectLst/>
                  <a:latin typeface="+mn-lt"/>
                  <a:ea typeface="+mn-ea"/>
                  <a:cs typeface="+mn-cs"/>
                </a:endParaRPr>
              </a:p>
              <a:p>
                <a:r>
                  <a:rPr lang="en-AU" sz="1200" i="0" kern="1200" dirty="0">
                    <a:solidFill>
                      <a:schemeClr val="tx1"/>
                    </a:solidFill>
                    <a:effectLst/>
                    <a:latin typeface="+mn-lt"/>
                    <a:ea typeface="+mn-ea"/>
                    <a:cs typeface="+mn-cs"/>
                  </a:rPr>
                  <a:t>The capital weighting price, in theory, represents the amount a capital good owner would ‘pay himself’ (or pay herself) to provide each service provided by the capital item. This weighting price can therefore be described as the rental rate, rather than the price of capital inputs. Under perfect market conditions, the rental rate would reflect the marginal product of each class of asset (Anderson et al 2011).</a:t>
                </a:r>
                <a:endParaRPr lang="en-AU" sz="1200" kern="1200" dirty="0">
                  <a:solidFill>
                    <a:schemeClr val="tx1"/>
                  </a:solidFill>
                  <a:effectLst/>
                  <a:latin typeface="+mn-lt"/>
                  <a:ea typeface="+mn-ea"/>
                  <a:cs typeface="+mn-cs"/>
                </a:endParaRPr>
              </a:p>
              <a:p>
                <a:r>
                  <a:rPr lang="en-AU" sz="1200" i="0" kern="1200" dirty="0">
                    <a:solidFill>
                      <a:schemeClr val="tx1"/>
                    </a:solidFill>
                    <a:effectLst/>
                    <a:latin typeface="+mn-lt"/>
                    <a:ea typeface="+mn-ea"/>
                    <a:cs typeface="+mn-cs"/>
                  </a:rPr>
                  <a:t>Since there is insufficient historical data to be found on the rental rates of agricultural capital items, rental rates are approximated using the following formula:</a:t>
                </a:r>
                <a:endParaRPr lang="en-AU" sz="1200" kern="1200" dirty="0">
                  <a:solidFill>
                    <a:schemeClr val="tx1"/>
                  </a:solidFill>
                  <a:effectLst/>
                  <a:latin typeface="+mn-lt"/>
                  <a:ea typeface="+mn-ea"/>
                  <a:cs typeface="+mn-cs"/>
                </a:endParaRPr>
              </a:p>
              <a:p>
                <a:r>
                  <a:rPr lang="en-AU" sz="1200" i="0" kern="1200">
                    <a:solidFill>
                      <a:schemeClr val="tx1"/>
                    </a:solidFill>
                    <a:effectLst/>
                    <a:latin typeface="+mn-lt"/>
                    <a:ea typeface="+mn-ea"/>
                    <a:cs typeface="+mn-cs"/>
                  </a:rPr>
                  <a:t>μ_t=v_t (r_t+d_t)</a:t>
                </a:r>
                <a:endParaRPr lang="en-AU" sz="1200" kern="1200" dirty="0">
                  <a:solidFill>
                    <a:schemeClr val="tx1"/>
                  </a:solidFill>
                  <a:effectLst/>
                  <a:latin typeface="+mn-lt"/>
                  <a:ea typeface="+mn-ea"/>
                  <a:cs typeface="+mn-cs"/>
                </a:endParaRPr>
              </a:p>
              <a:p>
                <a:r>
                  <a:rPr lang="en-AU" sz="1200" kern="1200" dirty="0">
                    <a:solidFill>
                      <a:schemeClr val="tx1"/>
                    </a:solidFill>
                    <a:effectLst/>
                    <a:latin typeface="+mn-lt"/>
                    <a:ea typeface="+mn-ea"/>
                    <a:cs typeface="+mn-cs"/>
                  </a:rPr>
                  <a:t>Where </a:t>
                </a:r>
                <a:r>
                  <a:rPr lang="en-AU" sz="1200" i="0" kern="1200">
                    <a:solidFill>
                      <a:schemeClr val="tx1"/>
                    </a:solidFill>
                    <a:effectLst/>
                    <a:latin typeface="+mn-lt"/>
                    <a:ea typeface="+mn-ea"/>
                    <a:cs typeface="+mn-cs"/>
                  </a:rPr>
                  <a:t>μ_t</a:t>
                </a:r>
                <a:r>
                  <a:rPr lang="en-AU" sz="1200" i="1" kern="1200" dirty="0">
                    <a:solidFill>
                      <a:schemeClr val="tx1"/>
                    </a:solidFill>
                    <a:effectLst/>
                    <a:latin typeface="+mn-lt"/>
                    <a:ea typeface="+mn-ea"/>
                    <a:cs typeface="+mn-cs"/>
                  </a:rPr>
                  <a:t> </a:t>
                </a:r>
                <a:r>
                  <a:rPr lang="en-AU" sz="1200" kern="1200" dirty="0">
                    <a:solidFill>
                      <a:schemeClr val="tx1"/>
                    </a:solidFill>
                    <a:effectLst/>
                    <a:latin typeface="+mn-lt"/>
                    <a:ea typeface="+mn-ea"/>
                    <a:cs typeface="+mn-cs"/>
                  </a:rPr>
                  <a:t>is the cost of using the asset at period t, </a:t>
                </a:r>
                <a:r>
                  <a:rPr lang="en-AU" sz="1200" i="0" kern="1200">
                    <a:solidFill>
                      <a:schemeClr val="tx1"/>
                    </a:solidFill>
                    <a:effectLst/>
                    <a:latin typeface="+mn-lt"/>
                    <a:ea typeface="+mn-ea"/>
                    <a:cs typeface="+mn-cs"/>
                  </a:rPr>
                  <a:t>v_t</a:t>
                </a:r>
                <a:r>
                  <a:rPr lang="en-AU" sz="1200" i="1" kern="1200" dirty="0">
                    <a:solidFill>
                      <a:schemeClr val="tx1"/>
                    </a:solidFill>
                    <a:effectLst/>
                    <a:latin typeface="+mn-lt"/>
                    <a:ea typeface="+mn-ea"/>
                    <a:cs typeface="+mn-cs"/>
                  </a:rPr>
                  <a:t> </a:t>
                </a:r>
                <a:r>
                  <a:rPr lang="en-AU" sz="1200" kern="1200" dirty="0">
                    <a:solidFill>
                      <a:schemeClr val="tx1"/>
                    </a:solidFill>
                    <a:effectLst/>
                    <a:latin typeface="+mn-lt"/>
                    <a:ea typeface="+mn-ea"/>
                    <a:cs typeface="+mn-cs"/>
                  </a:rPr>
                  <a:t>is the market value of the assets held, </a:t>
                </a:r>
                <a:r>
                  <a:rPr lang="en-AU" sz="1200" i="0" kern="1200">
                    <a:solidFill>
                      <a:schemeClr val="tx1"/>
                    </a:solidFill>
                    <a:effectLst/>
                    <a:latin typeface="+mn-lt"/>
                    <a:ea typeface="+mn-ea"/>
                    <a:cs typeface="+mn-cs"/>
                  </a:rPr>
                  <a:t>𝑟_𝑡</a:t>
                </a:r>
                <a:r>
                  <a:rPr lang="en-AU" sz="1200" kern="1200" dirty="0">
                    <a:solidFill>
                      <a:schemeClr val="tx1"/>
                    </a:solidFill>
                    <a:effectLst/>
                    <a:latin typeface="+mn-lt"/>
                    <a:ea typeface="+mn-ea"/>
                    <a:cs typeface="+mn-cs"/>
                  </a:rPr>
                  <a:t> is the market rate of interest and </a:t>
                </a:r>
                <a:r>
                  <a:rPr lang="en-AU" sz="1200" i="0" kern="1200">
                    <a:solidFill>
                      <a:schemeClr val="tx1"/>
                    </a:solidFill>
                    <a:effectLst/>
                    <a:latin typeface="+mn-lt"/>
                    <a:ea typeface="+mn-ea"/>
                    <a:cs typeface="+mn-cs"/>
                  </a:rPr>
                  <a:t>𝑑_𝑡  </a:t>
                </a:r>
                <a:r>
                  <a:rPr lang="en-AU" sz="1200" kern="1200" dirty="0">
                    <a:solidFill>
                      <a:schemeClr val="tx1"/>
                    </a:solidFill>
                    <a:effectLst/>
                    <a:latin typeface="+mn-lt"/>
                    <a:ea typeface="+mn-ea"/>
                    <a:cs typeface="+mn-cs"/>
                  </a:rPr>
                  <a:t>is the rate of depreciation. There is no depreciation value included in the calculation of the aggregation price for any livestock or land variables.</a:t>
                </a:r>
              </a:p>
              <a:p>
                <a:r>
                  <a:rPr lang="en-AU" sz="1200" kern="1200" dirty="0">
                    <a:solidFill>
                      <a:schemeClr val="tx1"/>
                    </a:solidFill>
                    <a:effectLst/>
                    <a:latin typeface="+mn-lt"/>
                    <a:ea typeface="+mn-ea"/>
                    <a:cs typeface="+mn-cs"/>
                  </a:rPr>
                  <a:t>This approximated rental cost contains two elements: </a:t>
                </a:r>
              </a:p>
              <a:p>
                <a:r>
                  <a:rPr lang="en-AU" sz="1200" kern="1200" dirty="0">
                    <a:solidFill>
                      <a:schemeClr val="tx1"/>
                    </a:solidFill>
                    <a:effectLst/>
                    <a:latin typeface="+mn-lt"/>
                    <a:ea typeface="+mn-ea"/>
                    <a:cs typeface="+mn-cs"/>
                  </a:rPr>
                  <a:t>The cost of financing the asset</a:t>
                </a:r>
              </a:p>
              <a:p>
                <a:r>
                  <a:rPr lang="en-AU" sz="1200" kern="1200" dirty="0">
                    <a:solidFill>
                      <a:schemeClr val="tx1"/>
                    </a:solidFill>
                    <a:effectLst/>
                    <a:latin typeface="+mn-lt"/>
                    <a:ea typeface="+mn-ea"/>
                    <a:cs typeface="+mn-cs"/>
                  </a:rPr>
                  <a:t>The depreciation (aging) cost of the asset. </a:t>
                </a:r>
              </a:p>
              <a:p>
                <a:r>
                  <a:rPr lang="en-AU" sz="1200" kern="1200" dirty="0">
                    <a:solidFill>
                      <a:schemeClr val="tx1"/>
                    </a:solidFill>
                    <a:effectLst/>
                    <a:latin typeface="+mn-lt"/>
                    <a:ea typeface="+mn-ea"/>
                    <a:cs typeface="+mn-cs"/>
                  </a:rPr>
                  <a:t>Table 13 shows how </a:t>
                </a:r>
                <a:r>
                  <a:rPr lang="en-AU" sz="1200" i="0" kern="1200">
                    <a:solidFill>
                      <a:schemeClr val="tx1"/>
                    </a:solidFill>
                    <a:effectLst/>
                    <a:latin typeface="+mn-lt"/>
                    <a:ea typeface="+mn-ea"/>
                    <a:cs typeface="+mn-cs"/>
                  </a:rPr>
                  <a:t>𝜇_𝑡</a:t>
                </a:r>
                <a:r>
                  <a:rPr lang="en-AU" sz="1200" kern="1200" dirty="0">
                    <a:solidFill>
                      <a:schemeClr val="tx1"/>
                    </a:solidFill>
                    <a:effectLst/>
                    <a:latin typeface="+mn-lt"/>
                    <a:ea typeface="+mn-ea"/>
                    <a:cs typeface="+mn-cs"/>
                  </a:rPr>
                  <a:t> is calculated for each of the classes of capital</a:t>
                </a:r>
              </a:p>
              <a:p>
                <a:r>
                  <a:rPr lang="en-AU" sz="1200" kern="1200" dirty="0">
                    <a:solidFill>
                      <a:schemeClr val="tx1"/>
                    </a:solidFill>
                    <a:effectLst/>
                    <a:latin typeface="+mn-lt"/>
                    <a:ea typeface="+mn-ea"/>
                    <a:cs typeface="+mn-cs"/>
                  </a:rPr>
                  <a:t>The price, therefore, used to aggregate the implied quantity of capital service flows, is estimated by calculating the ratio of total user cost of capital,</a:t>
                </a:r>
                <a:r>
                  <a:rPr lang="en-AU" sz="1200" i="0" kern="1200">
                    <a:solidFill>
                      <a:schemeClr val="tx1"/>
                    </a:solidFill>
                    <a:effectLst/>
                    <a:latin typeface="+mn-lt"/>
                    <a:ea typeface="+mn-ea"/>
                    <a:cs typeface="+mn-cs"/>
                  </a:rPr>
                  <a:t> 𝜇_𝑡</a:t>
                </a:r>
                <a:r>
                  <a:rPr lang="en-AU" sz="1200" kern="1200" dirty="0">
                    <a:solidFill>
                      <a:schemeClr val="tx1"/>
                    </a:solidFill>
                    <a:effectLst/>
                    <a:latin typeface="+mn-lt"/>
                    <a:ea typeface="+mn-ea"/>
                    <a:cs typeface="+mn-cs"/>
                  </a:rPr>
                  <a:t>, and the productive stock of capital, </a:t>
                </a:r>
                <a:r>
                  <a:rPr lang="en-AU" sz="1200" i="0" kern="1200">
                    <a:solidFill>
                      <a:schemeClr val="tx1"/>
                    </a:solidFill>
                    <a:effectLst/>
                    <a:latin typeface="+mn-lt"/>
                    <a:ea typeface="+mn-ea"/>
                    <a:cs typeface="+mn-cs"/>
                  </a:rPr>
                  <a:t>q_t</a:t>
                </a:r>
                <a:r>
                  <a:rPr lang="en-AU" sz="1200" kern="1200" dirty="0">
                    <a:solidFill>
                      <a:schemeClr val="tx1"/>
                    </a:solidFill>
                    <a:effectLst/>
                    <a:latin typeface="+mn-lt"/>
                    <a:ea typeface="+mn-ea"/>
                    <a:cs typeface="+mn-cs"/>
                  </a:rPr>
                  <a:t>. This implied price is estimated as the annual user cost (or rental price) per unit of productive capital stock.</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AU" sz="1200" b="0" kern="1200" dirty="0" smtClean="0">
                    <a:solidFill>
                      <a:schemeClr val="tx1"/>
                    </a:solidFill>
                    <a:effectLst/>
                    <a:latin typeface="+mn-lt"/>
                    <a:ea typeface="+mn-ea"/>
                    <a:cs typeface="+mn-cs"/>
                  </a:rPr>
                  <a:t>The aggregation price of beef, sheep and other livestock purchases is equal to the deflator price.</a:t>
                </a:r>
                <a:endParaRPr lang="en-AU" sz="1200" kern="1200" dirty="0" smtClean="0">
                  <a:solidFill>
                    <a:schemeClr val="tx1"/>
                  </a:solidFill>
                  <a:effectLst/>
                  <a:latin typeface="+mn-lt"/>
                  <a:ea typeface="+mn-ea"/>
                  <a:cs typeface="+mn-cs"/>
                </a:endParaRPr>
              </a:p>
              <a:p>
                <a:endParaRPr lang="en-AU" dirty="0"/>
              </a:p>
            </p:txBody>
          </p:sp>
        </mc:Fallback>
      </mc:AlternateContent>
      <p:sp>
        <p:nvSpPr>
          <p:cNvPr id="4" name="Slide Number Placeholder 3"/>
          <p:cNvSpPr>
            <a:spLocks noGrp="1"/>
          </p:cNvSpPr>
          <p:nvPr>
            <p:ph type="sldNum" sz="quarter" idx="10"/>
          </p:nvPr>
        </p:nvSpPr>
        <p:spPr/>
        <p:txBody>
          <a:bodyPr/>
          <a:lstStyle/>
          <a:p>
            <a:pPr>
              <a:defRPr/>
            </a:pPr>
            <a:fld id="{D3EC6751-18BE-48BF-B6D4-B3B299503A77}" type="slidenum">
              <a:rPr lang="en-US" altLang="en-US" smtClean="0"/>
              <a:pPr>
                <a:defRPr/>
              </a:pPr>
              <a:t>18</a:t>
            </a:fld>
            <a:endParaRPr lang="en-US" altLang="en-US"/>
          </a:p>
        </p:txBody>
      </p:sp>
    </p:spTree>
    <p:extLst>
      <p:ext uri="{BB962C8B-B14F-4D97-AF65-F5344CB8AC3E}">
        <p14:creationId xmlns:p14="http://schemas.microsoft.com/office/powerpoint/2010/main" val="15805409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AU" dirty="0"/>
              </a:p>
            </p:txBody>
          </p:sp>
        </mc:Choice>
        <mc:Fallback xmlns="">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AU" sz="1200" b="1" i="1" dirty="0" smtClean="0">
                    <a:latin typeface="+mn-lt"/>
                  </a:rPr>
                  <a:t>Capital service flows: </a:t>
                </a:r>
                <a:r>
                  <a:rPr lang="en-AU" sz="1200" kern="1200" dirty="0" smtClean="0">
                    <a:solidFill>
                      <a:schemeClr val="tx1"/>
                    </a:solidFill>
                    <a:effectLst/>
                    <a:latin typeface="+mn-lt"/>
                    <a:ea typeface="+mn-ea"/>
                    <a:cs typeface="+mn-cs"/>
                  </a:rPr>
                  <a:t>Capital inputs are measured in terms of capital service flows. Capital items are purchased in one time period, but the actual flow of services received from the initial investment in each subsequent time period is not directly observable (Anderson et. al. 2011).</a:t>
                </a:r>
                <a:r>
                  <a:rPr lang="en-AU" sz="1200" kern="1200" baseline="0" dirty="0" smtClean="0">
                    <a:solidFill>
                      <a:schemeClr val="tx1"/>
                    </a:solidFill>
                    <a:effectLst/>
                    <a:latin typeface="+mn-lt"/>
                    <a:ea typeface="+mn-ea"/>
                    <a:cs typeface="+mn-cs"/>
                  </a:rPr>
                  <a:t> </a:t>
                </a:r>
                <a:r>
                  <a:rPr lang="en-AU" sz="1200" kern="1200" dirty="0" smtClean="0">
                    <a:solidFill>
                      <a:schemeClr val="tx1"/>
                    </a:solidFill>
                    <a:effectLst/>
                    <a:latin typeface="+mn-lt"/>
                    <a:ea typeface="+mn-ea"/>
                    <a:cs typeface="+mn-cs"/>
                  </a:rPr>
                  <a:t>Since capital items are not entirely consumed in the period in which they are purchased, only the capital service provided during the period constitutes the capital input quantity. Capital services are not directly observable, and cannot be quantified in the same manner as, say, labour input (weeks worked) or fodder input (tonnes consumed). The flow of services provided by a fence or a shed, or a tractor for a given period cannot be observed or measured. Therefore, flow of capital is approximated as a proportion of the productive capital stock.</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AU" sz="1200" kern="1200" dirty="0" smtClean="0">
                  <a:solidFill>
                    <a:schemeClr val="tx1"/>
                  </a:solidFill>
                  <a:effectLst/>
                  <a:latin typeface="+mn-lt"/>
                  <a:ea typeface="+mn-ea"/>
                  <a:cs typeface="+mn-cs"/>
                </a:endParaRPr>
              </a:p>
              <a:p>
                <a:r>
                  <a:rPr lang="en-AU" sz="1200" b="1" kern="1200" dirty="0" smtClean="0">
                    <a:solidFill>
                      <a:schemeClr val="tx1"/>
                    </a:solidFill>
                    <a:effectLst/>
                    <a:latin typeface="+mn-lt"/>
                    <a:ea typeface="+mn-ea"/>
                    <a:cs typeface="+mn-cs"/>
                  </a:rPr>
                  <a:t>Buildings and fixed structures</a:t>
                </a:r>
                <a:endParaRPr lang="en-AU"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The quantity of buildings and structures is estimated implicitly using data on the capital stock values, also using the direct measurement approach. The productive capital stock is estimated by deflating the capital stock value by an externally sourced price deflator, to remove the impact of changes in the market price of buildings and fixed structures, such as fencing and irrigation.</a:t>
                </a:r>
              </a:p>
              <a:p>
                <a:r>
                  <a:rPr lang="en-AU" sz="1200" b="1" kern="1200" dirty="0" smtClean="0">
                    <a:solidFill>
                      <a:schemeClr val="tx1"/>
                    </a:solidFill>
                    <a:effectLst/>
                    <a:latin typeface="+mn-lt"/>
                    <a:ea typeface="+mn-ea"/>
                    <a:cs typeface="+mn-cs"/>
                  </a:rPr>
                  <a:t>Plant and machinery</a:t>
                </a:r>
                <a:endParaRPr lang="en-AU"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The quantity of plant and machinery is estimated implicitly using data on the capital values. ABARES estimates capital stock using the direct measurement method. The productive capital stock is estimated by deflating the capital stock value by an externally sourced price deflator, to remove the impact of changes in the market price of plant and machinery items. Alternative methods such as the perpetual inventory method (used by the USDA) are not feasible because detailed data on capital investment flows are not collected.</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AU" sz="1200" kern="1200" dirty="0" smtClean="0">
                  <a:solidFill>
                    <a:schemeClr val="tx1"/>
                  </a:solidFill>
                  <a:effectLst/>
                  <a:latin typeface="+mn-lt"/>
                  <a:ea typeface="+mn-ea"/>
                  <a:cs typeface="+mn-cs"/>
                </a:endParaRPr>
              </a:p>
              <a:p>
                <a:r>
                  <a:rPr lang="en-AU" sz="1200" b="1" kern="1200" dirty="0" smtClean="0">
                    <a:solidFill>
                      <a:schemeClr val="tx1"/>
                    </a:solidFill>
                    <a:effectLst/>
                    <a:latin typeface="+mn-lt"/>
                    <a:ea typeface="+mn-ea"/>
                    <a:cs typeface="+mn-cs"/>
                  </a:rPr>
                  <a:t>Beef and sheep capital stock</a:t>
                </a:r>
                <a:endParaRPr lang="en-AU"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The productive stock of beef and sheep cattle is a capital input to production. The number of cattle is taken directly from AAGIS, calculated as the average of the opening and closing herd sizes.</a:t>
                </a:r>
              </a:p>
              <a:p>
                <a:r>
                  <a:rPr lang="en-AU" sz="1200" b="1" kern="1200" dirty="0" smtClean="0">
                    <a:solidFill>
                      <a:schemeClr val="tx1"/>
                    </a:solidFill>
                    <a:effectLst/>
                    <a:latin typeface="+mn-lt"/>
                    <a:ea typeface="+mn-ea"/>
                    <a:cs typeface="+mn-cs"/>
                  </a:rPr>
                  <a:t>Other livestock capital</a:t>
                </a:r>
                <a:endParaRPr lang="en-AU"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The productive stock of other livestock is found by calculating the residual value of total livestock after deducting the value of beef and sheep cattle. This residual value is deflated using an external livestock price index.</a:t>
                </a:r>
              </a:p>
              <a:p>
                <a:r>
                  <a:rPr lang="en-AU" sz="1200" b="1" kern="1200" dirty="0" smtClean="0">
                    <a:solidFill>
                      <a:schemeClr val="tx1"/>
                    </a:solidFill>
                    <a:effectLst/>
                    <a:latin typeface="+mn-lt"/>
                    <a:ea typeface="+mn-ea"/>
                    <a:cs typeface="+mn-cs"/>
                  </a:rPr>
                  <a:t>Land</a:t>
                </a:r>
                <a:endParaRPr lang="en-AU"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The productive stock of land is obtained directly from AAGIS, by calculating the average of opening and closing land operated, measured in hectares. There is no adjustment made for land quality, or land use, due to limitations in the data.</a:t>
                </a:r>
              </a:p>
              <a:p>
                <a:r>
                  <a:rPr lang="en-AU" sz="1200" b="1" kern="1200" dirty="0" smtClean="0">
                    <a:solidFill>
                      <a:schemeClr val="tx1"/>
                    </a:solidFill>
                    <a:effectLst/>
                    <a:latin typeface="+mn-lt"/>
                    <a:ea typeface="+mn-ea"/>
                    <a:cs typeface="+mn-cs"/>
                  </a:rPr>
                  <a:t>Livestock purchases</a:t>
                </a:r>
                <a:endParaRPr lang="en-AU"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Livestock purchases and inventory losses (both measured in dollar terms) are deflated by the relevant livestock price series. This input, for farms which do not experience a decrease in herd/flock during the period, is equal to purchases only. Gains in herd size are represented in the output side.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AU" sz="1200" kern="1200" dirty="0" smtClean="0">
                  <a:solidFill>
                    <a:schemeClr val="tx1"/>
                  </a:solidFill>
                  <a:effectLst/>
                  <a:latin typeface="+mn-lt"/>
                  <a:ea typeface="+mn-ea"/>
                  <a:cs typeface="+mn-cs"/>
                </a:endParaRPr>
              </a:p>
              <a:p>
                <a:r>
                  <a:rPr lang="en-AU" sz="1200" b="1" kern="1200" baseline="-25000" dirty="0" smtClean="0">
                    <a:solidFill>
                      <a:schemeClr val="tx1"/>
                    </a:solidFill>
                    <a:effectLst/>
                    <a:latin typeface="+mn-lt"/>
                    <a:ea typeface="+mn-ea"/>
                    <a:cs typeface="+mn-cs"/>
                  </a:rPr>
                  <a:t>Aggregation price </a:t>
                </a:r>
                <a:endParaRPr lang="en-AU" sz="1200" b="1" kern="1200" dirty="0">
                  <a:solidFill>
                    <a:schemeClr val="tx1"/>
                  </a:solidFill>
                  <a:effectLst/>
                  <a:latin typeface="+mn-lt"/>
                  <a:ea typeface="+mn-ea"/>
                  <a:cs typeface="+mn-cs"/>
                </a:endParaRPr>
              </a:p>
              <a:p>
                <a:r>
                  <a:rPr lang="en-AU" sz="1200" i="0" kern="1200" dirty="0">
                    <a:solidFill>
                      <a:schemeClr val="tx1"/>
                    </a:solidFill>
                    <a:effectLst/>
                    <a:latin typeface="+mn-lt"/>
                    <a:ea typeface="+mn-ea"/>
                    <a:cs typeface="+mn-cs"/>
                  </a:rPr>
                  <a:t>The capital weighting price, in theory, represents the amount a capital good owner would ‘pay himself’ (or pay herself) to provide each service provided by the capital item. This weighting price can therefore be described as the rental rate, rather than the price of capital inputs. Under perfect market conditions, the rental rate would reflect the marginal product of each class of asset (Anderson et al 2011).</a:t>
                </a:r>
                <a:endParaRPr lang="en-AU" sz="1200" kern="1200" dirty="0">
                  <a:solidFill>
                    <a:schemeClr val="tx1"/>
                  </a:solidFill>
                  <a:effectLst/>
                  <a:latin typeface="+mn-lt"/>
                  <a:ea typeface="+mn-ea"/>
                  <a:cs typeface="+mn-cs"/>
                </a:endParaRPr>
              </a:p>
              <a:p>
                <a:r>
                  <a:rPr lang="en-AU" sz="1200" i="0" kern="1200" dirty="0">
                    <a:solidFill>
                      <a:schemeClr val="tx1"/>
                    </a:solidFill>
                    <a:effectLst/>
                    <a:latin typeface="+mn-lt"/>
                    <a:ea typeface="+mn-ea"/>
                    <a:cs typeface="+mn-cs"/>
                  </a:rPr>
                  <a:t>Since there is insufficient historical data to be found on the rental rates of agricultural capital items, rental rates are approximated using the following formula:</a:t>
                </a:r>
                <a:endParaRPr lang="en-AU" sz="1200" kern="1200" dirty="0">
                  <a:solidFill>
                    <a:schemeClr val="tx1"/>
                  </a:solidFill>
                  <a:effectLst/>
                  <a:latin typeface="+mn-lt"/>
                  <a:ea typeface="+mn-ea"/>
                  <a:cs typeface="+mn-cs"/>
                </a:endParaRPr>
              </a:p>
              <a:p>
                <a:r>
                  <a:rPr lang="en-AU" sz="1200" i="0" kern="1200">
                    <a:solidFill>
                      <a:schemeClr val="tx1"/>
                    </a:solidFill>
                    <a:effectLst/>
                    <a:latin typeface="+mn-lt"/>
                    <a:ea typeface="+mn-ea"/>
                    <a:cs typeface="+mn-cs"/>
                  </a:rPr>
                  <a:t>μ_t=v_t (r_t+d_t)</a:t>
                </a:r>
                <a:endParaRPr lang="en-AU" sz="1200" kern="1200" dirty="0">
                  <a:solidFill>
                    <a:schemeClr val="tx1"/>
                  </a:solidFill>
                  <a:effectLst/>
                  <a:latin typeface="+mn-lt"/>
                  <a:ea typeface="+mn-ea"/>
                  <a:cs typeface="+mn-cs"/>
                </a:endParaRPr>
              </a:p>
              <a:p>
                <a:r>
                  <a:rPr lang="en-AU" sz="1200" kern="1200" dirty="0">
                    <a:solidFill>
                      <a:schemeClr val="tx1"/>
                    </a:solidFill>
                    <a:effectLst/>
                    <a:latin typeface="+mn-lt"/>
                    <a:ea typeface="+mn-ea"/>
                    <a:cs typeface="+mn-cs"/>
                  </a:rPr>
                  <a:t>Where </a:t>
                </a:r>
                <a:r>
                  <a:rPr lang="en-AU" sz="1200" i="0" kern="1200">
                    <a:solidFill>
                      <a:schemeClr val="tx1"/>
                    </a:solidFill>
                    <a:effectLst/>
                    <a:latin typeface="+mn-lt"/>
                    <a:ea typeface="+mn-ea"/>
                    <a:cs typeface="+mn-cs"/>
                  </a:rPr>
                  <a:t>μ_t</a:t>
                </a:r>
                <a:r>
                  <a:rPr lang="en-AU" sz="1200" i="1" kern="1200" dirty="0">
                    <a:solidFill>
                      <a:schemeClr val="tx1"/>
                    </a:solidFill>
                    <a:effectLst/>
                    <a:latin typeface="+mn-lt"/>
                    <a:ea typeface="+mn-ea"/>
                    <a:cs typeface="+mn-cs"/>
                  </a:rPr>
                  <a:t> </a:t>
                </a:r>
                <a:r>
                  <a:rPr lang="en-AU" sz="1200" kern="1200" dirty="0">
                    <a:solidFill>
                      <a:schemeClr val="tx1"/>
                    </a:solidFill>
                    <a:effectLst/>
                    <a:latin typeface="+mn-lt"/>
                    <a:ea typeface="+mn-ea"/>
                    <a:cs typeface="+mn-cs"/>
                  </a:rPr>
                  <a:t>is the cost of using the asset at period t, </a:t>
                </a:r>
                <a:r>
                  <a:rPr lang="en-AU" sz="1200" i="0" kern="1200">
                    <a:solidFill>
                      <a:schemeClr val="tx1"/>
                    </a:solidFill>
                    <a:effectLst/>
                    <a:latin typeface="+mn-lt"/>
                    <a:ea typeface="+mn-ea"/>
                    <a:cs typeface="+mn-cs"/>
                  </a:rPr>
                  <a:t>v_t</a:t>
                </a:r>
                <a:r>
                  <a:rPr lang="en-AU" sz="1200" i="1" kern="1200" dirty="0">
                    <a:solidFill>
                      <a:schemeClr val="tx1"/>
                    </a:solidFill>
                    <a:effectLst/>
                    <a:latin typeface="+mn-lt"/>
                    <a:ea typeface="+mn-ea"/>
                    <a:cs typeface="+mn-cs"/>
                  </a:rPr>
                  <a:t> </a:t>
                </a:r>
                <a:r>
                  <a:rPr lang="en-AU" sz="1200" kern="1200" dirty="0">
                    <a:solidFill>
                      <a:schemeClr val="tx1"/>
                    </a:solidFill>
                    <a:effectLst/>
                    <a:latin typeface="+mn-lt"/>
                    <a:ea typeface="+mn-ea"/>
                    <a:cs typeface="+mn-cs"/>
                  </a:rPr>
                  <a:t>is the market value of the assets held, </a:t>
                </a:r>
                <a:r>
                  <a:rPr lang="en-AU" sz="1200" i="0" kern="1200">
                    <a:solidFill>
                      <a:schemeClr val="tx1"/>
                    </a:solidFill>
                    <a:effectLst/>
                    <a:latin typeface="+mn-lt"/>
                    <a:ea typeface="+mn-ea"/>
                    <a:cs typeface="+mn-cs"/>
                  </a:rPr>
                  <a:t>𝑟_𝑡</a:t>
                </a:r>
                <a:r>
                  <a:rPr lang="en-AU" sz="1200" kern="1200" dirty="0">
                    <a:solidFill>
                      <a:schemeClr val="tx1"/>
                    </a:solidFill>
                    <a:effectLst/>
                    <a:latin typeface="+mn-lt"/>
                    <a:ea typeface="+mn-ea"/>
                    <a:cs typeface="+mn-cs"/>
                  </a:rPr>
                  <a:t> is the market rate of interest and </a:t>
                </a:r>
                <a:r>
                  <a:rPr lang="en-AU" sz="1200" i="0" kern="1200">
                    <a:solidFill>
                      <a:schemeClr val="tx1"/>
                    </a:solidFill>
                    <a:effectLst/>
                    <a:latin typeface="+mn-lt"/>
                    <a:ea typeface="+mn-ea"/>
                    <a:cs typeface="+mn-cs"/>
                  </a:rPr>
                  <a:t>𝑑_𝑡  </a:t>
                </a:r>
                <a:r>
                  <a:rPr lang="en-AU" sz="1200" kern="1200" dirty="0">
                    <a:solidFill>
                      <a:schemeClr val="tx1"/>
                    </a:solidFill>
                    <a:effectLst/>
                    <a:latin typeface="+mn-lt"/>
                    <a:ea typeface="+mn-ea"/>
                    <a:cs typeface="+mn-cs"/>
                  </a:rPr>
                  <a:t>is the rate of depreciation. There is no depreciation value included in the calculation of the aggregation price for any livestock or land variables.</a:t>
                </a:r>
              </a:p>
              <a:p>
                <a:r>
                  <a:rPr lang="en-AU" sz="1200" kern="1200" dirty="0">
                    <a:solidFill>
                      <a:schemeClr val="tx1"/>
                    </a:solidFill>
                    <a:effectLst/>
                    <a:latin typeface="+mn-lt"/>
                    <a:ea typeface="+mn-ea"/>
                    <a:cs typeface="+mn-cs"/>
                  </a:rPr>
                  <a:t>This approximated rental cost contains two elements: </a:t>
                </a:r>
              </a:p>
              <a:p>
                <a:r>
                  <a:rPr lang="en-AU" sz="1200" kern="1200" dirty="0">
                    <a:solidFill>
                      <a:schemeClr val="tx1"/>
                    </a:solidFill>
                    <a:effectLst/>
                    <a:latin typeface="+mn-lt"/>
                    <a:ea typeface="+mn-ea"/>
                    <a:cs typeface="+mn-cs"/>
                  </a:rPr>
                  <a:t>The cost of financing the asset</a:t>
                </a:r>
              </a:p>
              <a:p>
                <a:r>
                  <a:rPr lang="en-AU" sz="1200" kern="1200" dirty="0">
                    <a:solidFill>
                      <a:schemeClr val="tx1"/>
                    </a:solidFill>
                    <a:effectLst/>
                    <a:latin typeface="+mn-lt"/>
                    <a:ea typeface="+mn-ea"/>
                    <a:cs typeface="+mn-cs"/>
                  </a:rPr>
                  <a:t>The depreciation (aging) cost of the asset. </a:t>
                </a:r>
              </a:p>
              <a:p>
                <a:r>
                  <a:rPr lang="en-AU" sz="1200" kern="1200" dirty="0">
                    <a:solidFill>
                      <a:schemeClr val="tx1"/>
                    </a:solidFill>
                    <a:effectLst/>
                    <a:latin typeface="+mn-lt"/>
                    <a:ea typeface="+mn-ea"/>
                    <a:cs typeface="+mn-cs"/>
                  </a:rPr>
                  <a:t>Table 13 shows how </a:t>
                </a:r>
                <a:r>
                  <a:rPr lang="en-AU" sz="1200" i="0" kern="1200">
                    <a:solidFill>
                      <a:schemeClr val="tx1"/>
                    </a:solidFill>
                    <a:effectLst/>
                    <a:latin typeface="+mn-lt"/>
                    <a:ea typeface="+mn-ea"/>
                    <a:cs typeface="+mn-cs"/>
                  </a:rPr>
                  <a:t>𝜇_𝑡</a:t>
                </a:r>
                <a:r>
                  <a:rPr lang="en-AU" sz="1200" kern="1200" dirty="0">
                    <a:solidFill>
                      <a:schemeClr val="tx1"/>
                    </a:solidFill>
                    <a:effectLst/>
                    <a:latin typeface="+mn-lt"/>
                    <a:ea typeface="+mn-ea"/>
                    <a:cs typeface="+mn-cs"/>
                  </a:rPr>
                  <a:t> is calculated for each of the classes of capital</a:t>
                </a:r>
              </a:p>
              <a:p>
                <a:r>
                  <a:rPr lang="en-AU" sz="1200" kern="1200" dirty="0">
                    <a:solidFill>
                      <a:schemeClr val="tx1"/>
                    </a:solidFill>
                    <a:effectLst/>
                    <a:latin typeface="+mn-lt"/>
                    <a:ea typeface="+mn-ea"/>
                    <a:cs typeface="+mn-cs"/>
                  </a:rPr>
                  <a:t>The price, therefore, used to aggregate the implied quantity of capital service flows, is estimated by calculating the ratio of total user cost of capital,</a:t>
                </a:r>
                <a:r>
                  <a:rPr lang="en-AU" sz="1200" i="0" kern="1200">
                    <a:solidFill>
                      <a:schemeClr val="tx1"/>
                    </a:solidFill>
                    <a:effectLst/>
                    <a:latin typeface="+mn-lt"/>
                    <a:ea typeface="+mn-ea"/>
                    <a:cs typeface="+mn-cs"/>
                  </a:rPr>
                  <a:t> 𝜇_𝑡</a:t>
                </a:r>
                <a:r>
                  <a:rPr lang="en-AU" sz="1200" kern="1200" dirty="0">
                    <a:solidFill>
                      <a:schemeClr val="tx1"/>
                    </a:solidFill>
                    <a:effectLst/>
                    <a:latin typeface="+mn-lt"/>
                    <a:ea typeface="+mn-ea"/>
                    <a:cs typeface="+mn-cs"/>
                  </a:rPr>
                  <a:t>, and the productive stock of capital, </a:t>
                </a:r>
                <a:r>
                  <a:rPr lang="en-AU" sz="1200" i="0" kern="1200">
                    <a:solidFill>
                      <a:schemeClr val="tx1"/>
                    </a:solidFill>
                    <a:effectLst/>
                    <a:latin typeface="+mn-lt"/>
                    <a:ea typeface="+mn-ea"/>
                    <a:cs typeface="+mn-cs"/>
                  </a:rPr>
                  <a:t>q_t</a:t>
                </a:r>
                <a:r>
                  <a:rPr lang="en-AU" sz="1200" kern="1200" dirty="0">
                    <a:solidFill>
                      <a:schemeClr val="tx1"/>
                    </a:solidFill>
                    <a:effectLst/>
                    <a:latin typeface="+mn-lt"/>
                    <a:ea typeface="+mn-ea"/>
                    <a:cs typeface="+mn-cs"/>
                  </a:rPr>
                  <a:t>. This implied price is estimated as the annual user cost (or rental price) per unit of productive capital stock.</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AU" sz="1200" b="0" kern="1200" dirty="0" smtClean="0">
                    <a:solidFill>
                      <a:schemeClr val="tx1"/>
                    </a:solidFill>
                    <a:effectLst/>
                    <a:latin typeface="+mn-lt"/>
                    <a:ea typeface="+mn-ea"/>
                    <a:cs typeface="+mn-cs"/>
                  </a:rPr>
                  <a:t>The aggregation price of beef, sheep and other livestock purchases is equal to the deflator price.</a:t>
                </a:r>
                <a:endParaRPr lang="en-AU" sz="1200" kern="1200" dirty="0" smtClean="0">
                  <a:solidFill>
                    <a:schemeClr val="tx1"/>
                  </a:solidFill>
                  <a:effectLst/>
                  <a:latin typeface="+mn-lt"/>
                  <a:ea typeface="+mn-ea"/>
                  <a:cs typeface="+mn-cs"/>
                </a:endParaRPr>
              </a:p>
              <a:p>
                <a:endParaRPr lang="en-AU" dirty="0"/>
              </a:p>
            </p:txBody>
          </p:sp>
        </mc:Fallback>
      </mc:AlternateContent>
      <p:sp>
        <p:nvSpPr>
          <p:cNvPr id="4" name="Slide Number Placeholder 3"/>
          <p:cNvSpPr>
            <a:spLocks noGrp="1"/>
          </p:cNvSpPr>
          <p:nvPr>
            <p:ph type="sldNum" sz="quarter" idx="10"/>
          </p:nvPr>
        </p:nvSpPr>
        <p:spPr/>
        <p:txBody>
          <a:bodyPr/>
          <a:lstStyle/>
          <a:p>
            <a:pPr>
              <a:defRPr/>
            </a:pPr>
            <a:fld id="{D3EC6751-18BE-48BF-B6D4-B3B299503A77}" type="slidenum">
              <a:rPr lang="en-US" altLang="en-US" smtClean="0"/>
              <a:pPr>
                <a:defRPr/>
              </a:pPr>
              <a:t>19</a:t>
            </a:fld>
            <a:endParaRPr lang="en-US" altLang="en-US"/>
          </a:p>
        </p:txBody>
      </p:sp>
    </p:spTree>
    <p:extLst>
      <p:ext uri="{BB962C8B-B14F-4D97-AF65-F5344CB8AC3E}">
        <p14:creationId xmlns:p14="http://schemas.microsoft.com/office/powerpoint/2010/main" val="11566193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D3EC6751-18BE-48BF-B6D4-B3B299503A77}" type="slidenum">
              <a:rPr lang="en-US" altLang="en-US" smtClean="0"/>
              <a:pPr>
                <a:defRPr/>
              </a:pPr>
              <a:t>2</a:t>
            </a:fld>
            <a:endParaRPr lang="en-US" altLang="en-US"/>
          </a:p>
        </p:txBody>
      </p:sp>
    </p:spTree>
    <p:extLst>
      <p:ext uri="{BB962C8B-B14F-4D97-AF65-F5344CB8AC3E}">
        <p14:creationId xmlns:p14="http://schemas.microsoft.com/office/powerpoint/2010/main" val="34718828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AU" dirty="0"/>
              </a:p>
            </p:txBody>
          </p:sp>
        </mc:Choice>
        <mc:Fallback xmlns="">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AU" sz="1200" b="1" i="1" dirty="0" smtClean="0">
                    <a:latin typeface="+mn-lt"/>
                  </a:rPr>
                  <a:t>Capital service flows: </a:t>
                </a:r>
                <a:r>
                  <a:rPr lang="en-AU" sz="1200" kern="1200" dirty="0" smtClean="0">
                    <a:solidFill>
                      <a:schemeClr val="tx1"/>
                    </a:solidFill>
                    <a:effectLst/>
                    <a:latin typeface="+mn-lt"/>
                    <a:ea typeface="+mn-ea"/>
                    <a:cs typeface="+mn-cs"/>
                  </a:rPr>
                  <a:t>Capital inputs are measured in terms of capital service flows. Capital items are purchased in one time period, but the actual flow of services received from the initial investment in each subsequent time period is not directly observable (Anderson et. al. 2011).</a:t>
                </a:r>
                <a:r>
                  <a:rPr lang="en-AU" sz="1200" kern="1200" baseline="0" dirty="0" smtClean="0">
                    <a:solidFill>
                      <a:schemeClr val="tx1"/>
                    </a:solidFill>
                    <a:effectLst/>
                    <a:latin typeface="+mn-lt"/>
                    <a:ea typeface="+mn-ea"/>
                    <a:cs typeface="+mn-cs"/>
                  </a:rPr>
                  <a:t> </a:t>
                </a:r>
                <a:r>
                  <a:rPr lang="en-AU" sz="1200" kern="1200" dirty="0" smtClean="0">
                    <a:solidFill>
                      <a:schemeClr val="tx1"/>
                    </a:solidFill>
                    <a:effectLst/>
                    <a:latin typeface="+mn-lt"/>
                    <a:ea typeface="+mn-ea"/>
                    <a:cs typeface="+mn-cs"/>
                  </a:rPr>
                  <a:t>Since capital items are not entirely consumed in the period in which they are purchased, only the capital service provided during the period constitutes the capital input quantity. Capital services are not directly observable, and cannot be quantified in the same manner as, say, labour input (weeks worked) or fodder input (tonnes consumed). The flow of services provided by a fence or a shed, or a tractor for a given period cannot be observed or measured. Therefore, flow of capital is approximated as a proportion of the productive capital stock.</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AU" sz="1200" kern="1200" dirty="0" smtClean="0">
                  <a:solidFill>
                    <a:schemeClr val="tx1"/>
                  </a:solidFill>
                  <a:effectLst/>
                  <a:latin typeface="+mn-lt"/>
                  <a:ea typeface="+mn-ea"/>
                  <a:cs typeface="+mn-cs"/>
                </a:endParaRPr>
              </a:p>
              <a:p>
                <a:r>
                  <a:rPr lang="en-AU" sz="1200" b="1" kern="1200" dirty="0" smtClean="0">
                    <a:solidFill>
                      <a:schemeClr val="tx1"/>
                    </a:solidFill>
                    <a:effectLst/>
                    <a:latin typeface="+mn-lt"/>
                    <a:ea typeface="+mn-ea"/>
                    <a:cs typeface="+mn-cs"/>
                  </a:rPr>
                  <a:t>Buildings and fixed structures</a:t>
                </a:r>
                <a:endParaRPr lang="en-AU"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The quantity of buildings and structures is estimated implicitly using data on the capital stock values, also using the direct measurement approach. The productive capital stock is estimated by deflating the capital stock value by an externally sourced price deflator, to remove the impact of changes in the market price of buildings and fixed structures, such as fencing and irrigation.</a:t>
                </a:r>
              </a:p>
              <a:p>
                <a:r>
                  <a:rPr lang="en-AU" sz="1200" b="1" kern="1200" dirty="0" smtClean="0">
                    <a:solidFill>
                      <a:schemeClr val="tx1"/>
                    </a:solidFill>
                    <a:effectLst/>
                    <a:latin typeface="+mn-lt"/>
                    <a:ea typeface="+mn-ea"/>
                    <a:cs typeface="+mn-cs"/>
                  </a:rPr>
                  <a:t>Plant and machinery</a:t>
                </a:r>
                <a:endParaRPr lang="en-AU"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The quantity of plant and machinery is estimated implicitly using data on the capital values. ABARES estimates capital stock using the direct measurement method. The productive capital stock is estimated by deflating the capital stock value by an externally sourced price deflator, to remove the impact of changes in the market price of plant and machinery items. Alternative methods such as the perpetual inventory method (used by the USDA) are not feasible because detailed data on capital investment flows are not collected.</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AU" sz="1200" kern="1200" dirty="0" smtClean="0">
                  <a:solidFill>
                    <a:schemeClr val="tx1"/>
                  </a:solidFill>
                  <a:effectLst/>
                  <a:latin typeface="+mn-lt"/>
                  <a:ea typeface="+mn-ea"/>
                  <a:cs typeface="+mn-cs"/>
                </a:endParaRPr>
              </a:p>
              <a:p>
                <a:r>
                  <a:rPr lang="en-AU" sz="1200" b="1" kern="1200" dirty="0" smtClean="0">
                    <a:solidFill>
                      <a:schemeClr val="tx1"/>
                    </a:solidFill>
                    <a:effectLst/>
                    <a:latin typeface="+mn-lt"/>
                    <a:ea typeface="+mn-ea"/>
                    <a:cs typeface="+mn-cs"/>
                  </a:rPr>
                  <a:t>Beef and sheep capital stock</a:t>
                </a:r>
                <a:endParaRPr lang="en-AU"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The productive stock of beef and sheep cattle is a capital input to production. The number of cattle is taken directly from AAGIS, calculated as the average of the opening and closing herd sizes.</a:t>
                </a:r>
              </a:p>
              <a:p>
                <a:r>
                  <a:rPr lang="en-AU" sz="1200" b="1" kern="1200" dirty="0" smtClean="0">
                    <a:solidFill>
                      <a:schemeClr val="tx1"/>
                    </a:solidFill>
                    <a:effectLst/>
                    <a:latin typeface="+mn-lt"/>
                    <a:ea typeface="+mn-ea"/>
                    <a:cs typeface="+mn-cs"/>
                  </a:rPr>
                  <a:t>Other livestock capital</a:t>
                </a:r>
                <a:endParaRPr lang="en-AU"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The productive stock of other livestock is found by calculating the residual value of total livestock after deducting the value of beef and sheep cattle. This residual value is deflated using an external livestock price index.</a:t>
                </a:r>
              </a:p>
              <a:p>
                <a:r>
                  <a:rPr lang="en-AU" sz="1200" b="1" kern="1200" dirty="0" smtClean="0">
                    <a:solidFill>
                      <a:schemeClr val="tx1"/>
                    </a:solidFill>
                    <a:effectLst/>
                    <a:latin typeface="+mn-lt"/>
                    <a:ea typeface="+mn-ea"/>
                    <a:cs typeface="+mn-cs"/>
                  </a:rPr>
                  <a:t>Land</a:t>
                </a:r>
                <a:endParaRPr lang="en-AU"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The productive stock of land is obtained directly from AAGIS, by calculating the average of opening and closing land operated, measured in hectares. There is no adjustment made for land quality, or land use, due to limitations in the data.</a:t>
                </a:r>
              </a:p>
              <a:p>
                <a:r>
                  <a:rPr lang="en-AU" sz="1200" b="1" kern="1200" dirty="0" smtClean="0">
                    <a:solidFill>
                      <a:schemeClr val="tx1"/>
                    </a:solidFill>
                    <a:effectLst/>
                    <a:latin typeface="+mn-lt"/>
                    <a:ea typeface="+mn-ea"/>
                    <a:cs typeface="+mn-cs"/>
                  </a:rPr>
                  <a:t>Livestock purchases</a:t>
                </a:r>
                <a:endParaRPr lang="en-AU"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Livestock purchases and inventory losses (both measured in dollar terms) are deflated by the relevant livestock price series. This input, for farms which do not experience a decrease in herd/flock during the period, is equal to purchases only. Gains in herd size are represented in the output side.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AU" sz="1200" kern="1200" dirty="0" smtClean="0">
                  <a:solidFill>
                    <a:schemeClr val="tx1"/>
                  </a:solidFill>
                  <a:effectLst/>
                  <a:latin typeface="+mn-lt"/>
                  <a:ea typeface="+mn-ea"/>
                  <a:cs typeface="+mn-cs"/>
                </a:endParaRPr>
              </a:p>
              <a:p>
                <a:r>
                  <a:rPr lang="en-AU" sz="1200" b="1" kern="1200" baseline="-25000" dirty="0" smtClean="0">
                    <a:solidFill>
                      <a:schemeClr val="tx1"/>
                    </a:solidFill>
                    <a:effectLst/>
                    <a:latin typeface="+mn-lt"/>
                    <a:ea typeface="+mn-ea"/>
                    <a:cs typeface="+mn-cs"/>
                  </a:rPr>
                  <a:t>Aggregation price </a:t>
                </a:r>
                <a:endParaRPr lang="en-AU" sz="1200" b="1" kern="1200" dirty="0">
                  <a:solidFill>
                    <a:schemeClr val="tx1"/>
                  </a:solidFill>
                  <a:effectLst/>
                  <a:latin typeface="+mn-lt"/>
                  <a:ea typeface="+mn-ea"/>
                  <a:cs typeface="+mn-cs"/>
                </a:endParaRPr>
              </a:p>
              <a:p>
                <a:r>
                  <a:rPr lang="en-AU" sz="1200" i="0" kern="1200" dirty="0">
                    <a:solidFill>
                      <a:schemeClr val="tx1"/>
                    </a:solidFill>
                    <a:effectLst/>
                    <a:latin typeface="+mn-lt"/>
                    <a:ea typeface="+mn-ea"/>
                    <a:cs typeface="+mn-cs"/>
                  </a:rPr>
                  <a:t>The capital weighting price, in theory, represents the amount a capital good owner would ‘pay himself’ (or pay herself) to provide each service provided by the capital item. This weighting price can therefore be described as the rental rate, rather than the price of capital inputs. Under perfect market conditions, the rental rate would reflect the marginal product of each class of asset (Anderson et al 2011).</a:t>
                </a:r>
                <a:endParaRPr lang="en-AU" sz="1200" kern="1200" dirty="0">
                  <a:solidFill>
                    <a:schemeClr val="tx1"/>
                  </a:solidFill>
                  <a:effectLst/>
                  <a:latin typeface="+mn-lt"/>
                  <a:ea typeface="+mn-ea"/>
                  <a:cs typeface="+mn-cs"/>
                </a:endParaRPr>
              </a:p>
              <a:p>
                <a:r>
                  <a:rPr lang="en-AU" sz="1200" i="0" kern="1200" dirty="0">
                    <a:solidFill>
                      <a:schemeClr val="tx1"/>
                    </a:solidFill>
                    <a:effectLst/>
                    <a:latin typeface="+mn-lt"/>
                    <a:ea typeface="+mn-ea"/>
                    <a:cs typeface="+mn-cs"/>
                  </a:rPr>
                  <a:t>Since there is insufficient historical data to be found on the rental rates of agricultural capital items, rental rates are approximated using the following formula:</a:t>
                </a:r>
                <a:endParaRPr lang="en-AU" sz="1200" kern="1200" dirty="0">
                  <a:solidFill>
                    <a:schemeClr val="tx1"/>
                  </a:solidFill>
                  <a:effectLst/>
                  <a:latin typeface="+mn-lt"/>
                  <a:ea typeface="+mn-ea"/>
                  <a:cs typeface="+mn-cs"/>
                </a:endParaRPr>
              </a:p>
              <a:p>
                <a:r>
                  <a:rPr lang="en-AU" sz="1200" i="0" kern="1200">
                    <a:solidFill>
                      <a:schemeClr val="tx1"/>
                    </a:solidFill>
                    <a:effectLst/>
                    <a:latin typeface="+mn-lt"/>
                    <a:ea typeface="+mn-ea"/>
                    <a:cs typeface="+mn-cs"/>
                  </a:rPr>
                  <a:t>μ_t=v_t (r_t+d_t)</a:t>
                </a:r>
                <a:endParaRPr lang="en-AU" sz="1200" kern="1200" dirty="0">
                  <a:solidFill>
                    <a:schemeClr val="tx1"/>
                  </a:solidFill>
                  <a:effectLst/>
                  <a:latin typeface="+mn-lt"/>
                  <a:ea typeface="+mn-ea"/>
                  <a:cs typeface="+mn-cs"/>
                </a:endParaRPr>
              </a:p>
              <a:p>
                <a:r>
                  <a:rPr lang="en-AU" sz="1200" kern="1200" dirty="0">
                    <a:solidFill>
                      <a:schemeClr val="tx1"/>
                    </a:solidFill>
                    <a:effectLst/>
                    <a:latin typeface="+mn-lt"/>
                    <a:ea typeface="+mn-ea"/>
                    <a:cs typeface="+mn-cs"/>
                  </a:rPr>
                  <a:t>Where </a:t>
                </a:r>
                <a:r>
                  <a:rPr lang="en-AU" sz="1200" i="0" kern="1200">
                    <a:solidFill>
                      <a:schemeClr val="tx1"/>
                    </a:solidFill>
                    <a:effectLst/>
                    <a:latin typeface="+mn-lt"/>
                    <a:ea typeface="+mn-ea"/>
                    <a:cs typeface="+mn-cs"/>
                  </a:rPr>
                  <a:t>μ_t</a:t>
                </a:r>
                <a:r>
                  <a:rPr lang="en-AU" sz="1200" i="1" kern="1200" dirty="0">
                    <a:solidFill>
                      <a:schemeClr val="tx1"/>
                    </a:solidFill>
                    <a:effectLst/>
                    <a:latin typeface="+mn-lt"/>
                    <a:ea typeface="+mn-ea"/>
                    <a:cs typeface="+mn-cs"/>
                  </a:rPr>
                  <a:t> </a:t>
                </a:r>
                <a:r>
                  <a:rPr lang="en-AU" sz="1200" kern="1200" dirty="0">
                    <a:solidFill>
                      <a:schemeClr val="tx1"/>
                    </a:solidFill>
                    <a:effectLst/>
                    <a:latin typeface="+mn-lt"/>
                    <a:ea typeface="+mn-ea"/>
                    <a:cs typeface="+mn-cs"/>
                  </a:rPr>
                  <a:t>is the cost of using the asset at period t, </a:t>
                </a:r>
                <a:r>
                  <a:rPr lang="en-AU" sz="1200" i="0" kern="1200">
                    <a:solidFill>
                      <a:schemeClr val="tx1"/>
                    </a:solidFill>
                    <a:effectLst/>
                    <a:latin typeface="+mn-lt"/>
                    <a:ea typeface="+mn-ea"/>
                    <a:cs typeface="+mn-cs"/>
                  </a:rPr>
                  <a:t>v_t</a:t>
                </a:r>
                <a:r>
                  <a:rPr lang="en-AU" sz="1200" i="1" kern="1200" dirty="0">
                    <a:solidFill>
                      <a:schemeClr val="tx1"/>
                    </a:solidFill>
                    <a:effectLst/>
                    <a:latin typeface="+mn-lt"/>
                    <a:ea typeface="+mn-ea"/>
                    <a:cs typeface="+mn-cs"/>
                  </a:rPr>
                  <a:t> </a:t>
                </a:r>
                <a:r>
                  <a:rPr lang="en-AU" sz="1200" kern="1200" dirty="0">
                    <a:solidFill>
                      <a:schemeClr val="tx1"/>
                    </a:solidFill>
                    <a:effectLst/>
                    <a:latin typeface="+mn-lt"/>
                    <a:ea typeface="+mn-ea"/>
                    <a:cs typeface="+mn-cs"/>
                  </a:rPr>
                  <a:t>is the market value of the assets held, </a:t>
                </a:r>
                <a:r>
                  <a:rPr lang="en-AU" sz="1200" i="0" kern="1200">
                    <a:solidFill>
                      <a:schemeClr val="tx1"/>
                    </a:solidFill>
                    <a:effectLst/>
                    <a:latin typeface="+mn-lt"/>
                    <a:ea typeface="+mn-ea"/>
                    <a:cs typeface="+mn-cs"/>
                  </a:rPr>
                  <a:t>𝑟_𝑡</a:t>
                </a:r>
                <a:r>
                  <a:rPr lang="en-AU" sz="1200" kern="1200" dirty="0">
                    <a:solidFill>
                      <a:schemeClr val="tx1"/>
                    </a:solidFill>
                    <a:effectLst/>
                    <a:latin typeface="+mn-lt"/>
                    <a:ea typeface="+mn-ea"/>
                    <a:cs typeface="+mn-cs"/>
                  </a:rPr>
                  <a:t> is the market rate of interest and </a:t>
                </a:r>
                <a:r>
                  <a:rPr lang="en-AU" sz="1200" i="0" kern="1200">
                    <a:solidFill>
                      <a:schemeClr val="tx1"/>
                    </a:solidFill>
                    <a:effectLst/>
                    <a:latin typeface="+mn-lt"/>
                    <a:ea typeface="+mn-ea"/>
                    <a:cs typeface="+mn-cs"/>
                  </a:rPr>
                  <a:t>𝑑_𝑡  </a:t>
                </a:r>
                <a:r>
                  <a:rPr lang="en-AU" sz="1200" kern="1200" dirty="0">
                    <a:solidFill>
                      <a:schemeClr val="tx1"/>
                    </a:solidFill>
                    <a:effectLst/>
                    <a:latin typeface="+mn-lt"/>
                    <a:ea typeface="+mn-ea"/>
                    <a:cs typeface="+mn-cs"/>
                  </a:rPr>
                  <a:t>is the rate of depreciation. There is no depreciation value included in the calculation of the aggregation price for any livestock or land variables.</a:t>
                </a:r>
              </a:p>
              <a:p>
                <a:r>
                  <a:rPr lang="en-AU" sz="1200" kern="1200" dirty="0">
                    <a:solidFill>
                      <a:schemeClr val="tx1"/>
                    </a:solidFill>
                    <a:effectLst/>
                    <a:latin typeface="+mn-lt"/>
                    <a:ea typeface="+mn-ea"/>
                    <a:cs typeface="+mn-cs"/>
                  </a:rPr>
                  <a:t>This approximated rental cost contains two elements: </a:t>
                </a:r>
              </a:p>
              <a:p>
                <a:r>
                  <a:rPr lang="en-AU" sz="1200" kern="1200" dirty="0">
                    <a:solidFill>
                      <a:schemeClr val="tx1"/>
                    </a:solidFill>
                    <a:effectLst/>
                    <a:latin typeface="+mn-lt"/>
                    <a:ea typeface="+mn-ea"/>
                    <a:cs typeface="+mn-cs"/>
                  </a:rPr>
                  <a:t>The cost of financing the asset</a:t>
                </a:r>
              </a:p>
              <a:p>
                <a:r>
                  <a:rPr lang="en-AU" sz="1200" kern="1200" dirty="0">
                    <a:solidFill>
                      <a:schemeClr val="tx1"/>
                    </a:solidFill>
                    <a:effectLst/>
                    <a:latin typeface="+mn-lt"/>
                    <a:ea typeface="+mn-ea"/>
                    <a:cs typeface="+mn-cs"/>
                  </a:rPr>
                  <a:t>The depreciation (aging) cost of the asset. </a:t>
                </a:r>
              </a:p>
              <a:p>
                <a:r>
                  <a:rPr lang="en-AU" sz="1200" kern="1200" dirty="0">
                    <a:solidFill>
                      <a:schemeClr val="tx1"/>
                    </a:solidFill>
                    <a:effectLst/>
                    <a:latin typeface="+mn-lt"/>
                    <a:ea typeface="+mn-ea"/>
                    <a:cs typeface="+mn-cs"/>
                  </a:rPr>
                  <a:t>Table 13 shows how </a:t>
                </a:r>
                <a:r>
                  <a:rPr lang="en-AU" sz="1200" i="0" kern="1200">
                    <a:solidFill>
                      <a:schemeClr val="tx1"/>
                    </a:solidFill>
                    <a:effectLst/>
                    <a:latin typeface="+mn-lt"/>
                    <a:ea typeface="+mn-ea"/>
                    <a:cs typeface="+mn-cs"/>
                  </a:rPr>
                  <a:t>𝜇_𝑡</a:t>
                </a:r>
                <a:r>
                  <a:rPr lang="en-AU" sz="1200" kern="1200" dirty="0">
                    <a:solidFill>
                      <a:schemeClr val="tx1"/>
                    </a:solidFill>
                    <a:effectLst/>
                    <a:latin typeface="+mn-lt"/>
                    <a:ea typeface="+mn-ea"/>
                    <a:cs typeface="+mn-cs"/>
                  </a:rPr>
                  <a:t> is calculated for each of the classes of capital</a:t>
                </a:r>
              </a:p>
              <a:p>
                <a:r>
                  <a:rPr lang="en-AU" sz="1200" kern="1200" dirty="0">
                    <a:solidFill>
                      <a:schemeClr val="tx1"/>
                    </a:solidFill>
                    <a:effectLst/>
                    <a:latin typeface="+mn-lt"/>
                    <a:ea typeface="+mn-ea"/>
                    <a:cs typeface="+mn-cs"/>
                  </a:rPr>
                  <a:t>The price, therefore, used to aggregate the implied quantity of capital service flows, is estimated by calculating the ratio of total user cost of capital,</a:t>
                </a:r>
                <a:r>
                  <a:rPr lang="en-AU" sz="1200" i="0" kern="1200">
                    <a:solidFill>
                      <a:schemeClr val="tx1"/>
                    </a:solidFill>
                    <a:effectLst/>
                    <a:latin typeface="+mn-lt"/>
                    <a:ea typeface="+mn-ea"/>
                    <a:cs typeface="+mn-cs"/>
                  </a:rPr>
                  <a:t> 𝜇_𝑡</a:t>
                </a:r>
                <a:r>
                  <a:rPr lang="en-AU" sz="1200" kern="1200" dirty="0">
                    <a:solidFill>
                      <a:schemeClr val="tx1"/>
                    </a:solidFill>
                    <a:effectLst/>
                    <a:latin typeface="+mn-lt"/>
                    <a:ea typeface="+mn-ea"/>
                    <a:cs typeface="+mn-cs"/>
                  </a:rPr>
                  <a:t>, and the productive stock of capital, </a:t>
                </a:r>
                <a:r>
                  <a:rPr lang="en-AU" sz="1200" i="0" kern="1200">
                    <a:solidFill>
                      <a:schemeClr val="tx1"/>
                    </a:solidFill>
                    <a:effectLst/>
                    <a:latin typeface="+mn-lt"/>
                    <a:ea typeface="+mn-ea"/>
                    <a:cs typeface="+mn-cs"/>
                  </a:rPr>
                  <a:t>q_t</a:t>
                </a:r>
                <a:r>
                  <a:rPr lang="en-AU" sz="1200" kern="1200" dirty="0">
                    <a:solidFill>
                      <a:schemeClr val="tx1"/>
                    </a:solidFill>
                    <a:effectLst/>
                    <a:latin typeface="+mn-lt"/>
                    <a:ea typeface="+mn-ea"/>
                    <a:cs typeface="+mn-cs"/>
                  </a:rPr>
                  <a:t>. This implied price is estimated as the annual user cost (or rental price) per unit of productive capital stock.</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AU" sz="1200" b="0" kern="1200" dirty="0" smtClean="0">
                    <a:solidFill>
                      <a:schemeClr val="tx1"/>
                    </a:solidFill>
                    <a:effectLst/>
                    <a:latin typeface="+mn-lt"/>
                    <a:ea typeface="+mn-ea"/>
                    <a:cs typeface="+mn-cs"/>
                  </a:rPr>
                  <a:t>The aggregation price of beef, sheep and other livestock purchases is equal to the deflator price.</a:t>
                </a:r>
                <a:endParaRPr lang="en-AU" sz="1200" kern="1200" dirty="0" smtClean="0">
                  <a:solidFill>
                    <a:schemeClr val="tx1"/>
                  </a:solidFill>
                  <a:effectLst/>
                  <a:latin typeface="+mn-lt"/>
                  <a:ea typeface="+mn-ea"/>
                  <a:cs typeface="+mn-cs"/>
                </a:endParaRPr>
              </a:p>
              <a:p>
                <a:endParaRPr lang="en-AU" dirty="0"/>
              </a:p>
            </p:txBody>
          </p:sp>
        </mc:Fallback>
      </mc:AlternateContent>
      <p:sp>
        <p:nvSpPr>
          <p:cNvPr id="4" name="Slide Number Placeholder 3"/>
          <p:cNvSpPr>
            <a:spLocks noGrp="1"/>
          </p:cNvSpPr>
          <p:nvPr>
            <p:ph type="sldNum" sz="quarter" idx="10"/>
          </p:nvPr>
        </p:nvSpPr>
        <p:spPr/>
        <p:txBody>
          <a:bodyPr/>
          <a:lstStyle/>
          <a:p>
            <a:pPr>
              <a:defRPr/>
            </a:pPr>
            <a:fld id="{D3EC6751-18BE-48BF-B6D4-B3B299503A77}" type="slidenum">
              <a:rPr lang="en-US" altLang="en-US" smtClean="0"/>
              <a:pPr>
                <a:defRPr/>
              </a:pPr>
              <a:t>20</a:t>
            </a:fld>
            <a:endParaRPr lang="en-US" altLang="en-US"/>
          </a:p>
        </p:txBody>
      </p:sp>
    </p:spTree>
    <p:extLst>
      <p:ext uri="{BB962C8B-B14F-4D97-AF65-F5344CB8AC3E}">
        <p14:creationId xmlns:p14="http://schemas.microsoft.com/office/powerpoint/2010/main" val="20741414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D3EC6751-18BE-48BF-B6D4-B3B299503A77}" type="slidenum">
              <a:rPr lang="en-US" altLang="en-US" smtClean="0"/>
              <a:pPr>
                <a:defRPr/>
              </a:pPr>
              <a:t>21</a:t>
            </a:fld>
            <a:endParaRPr lang="en-US" altLang="en-US"/>
          </a:p>
        </p:txBody>
      </p:sp>
    </p:spTree>
    <p:extLst>
      <p:ext uri="{BB962C8B-B14F-4D97-AF65-F5344CB8AC3E}">
        <p14:creationId xmlns:p14="http://schemas.microsoft.com/office/powerpoint/2010/main" val="3352291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D3EC6751-18BE-48BF-B6D4-B3B299503A77}" type="slidenum">
              <a:rPr lang="en-US" altLang="en-US" smtClean="0"/>
              <a:pPr>
                <a:defRPr/>
              </a:pPr>
              <a:t>22</a:t>
            </a:fld>
            <a:endParaRPr lang="en-US" altLang="en-US"/>
          </a:p>
        </p:txBody>
      </p:sp>
    </p:spTree>
    <p:extLst>
      <p:ext uri="{BB962C8B-B14F-4D97-AF65-F5344CB8AC3E}">
        <p14:creationId xmlns:p14="http://schemas.microsoft.com/office/powerpoint/2010/main" val="4561610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D3EC6751-18BE-48BF-B6D4-B3B299503A77}" type="slidenum">
              <a:rPr lang="en-US" altLang="en-US" smtClean="0"/>
              <a:pPr>
                <a:defRPr/>
              </a:pPr>
              <a:t>23</a:t>
            </a:fld>
            <a:endParaRPr lang="en-US" altLang="en-US"/>
          </a:p>
        </p:txBody>
      </p:sp>
    </p:spTree>
    <p:extLst>
      <p:ext uri="{BB962C8B-B14F-4D97-AF65-F5344CB8AC3E}">
        <p14:creationId xmlns:p14="http://schemas.microsoft.com/office/powerpoint/2010/main" val="41450428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D3EC6751-18BE-48BF-B6D4-B3B299503A77}" type="slidenum">
              <a:rPr lang="en-US" altLang="en-US" smtClean="0"/>
              <a:pPr>
                <a:defRPr/>
              </a:pPr>
              <a:t>24</a:t>
            </a:fld>
            <a:endParaRPr lang="en-US" altLang="en-US"/>
          </a:p>
        </p:txBody>
      </p:sp>
    </p:spTree>
    <p:extLst>
      <p:ext uri="{BB962C8B-B14F-4D97-AF65-F5344CB8AC3E}">
        <p14:creationId xmlns:p14="http://schemas.microsoft.com/office/powerpoint/2010/main" val="8483202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D3EC6751-18BE-48BF-B6D4-B3B299503A77}" type="slidenum">
              <a:rPr lang="en-US" altLang="en-US" smtClean="0"/>
              <a:pPr>
                <a:defRPr/>
              </a:pPr>
              <a:t>25</a:t>
            </a:fld>
            <a:endParaRPr lang="en-US" altLang="en-US"/>
          </a:p>
        </p:txBody>
      </p:sp>
    </p:spTree>
    <p:extLst>
      <p:ext uri="{BB962C8B-B14F-4D97-AF65-F5344CB8AC3E}">
        <p14:creationId xmlns:p14="http://schemas.microsoft.com/office/powerpoint/2010/main" val="9163812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D3EC6751-18BE-48BF-B6D4-B3B299503A77}" type="slidenum">
              <a:rPr lang="en-US" altLang="en-US" smtClean="0"/>
              <a:pPr>
                <a:defRPr/>
              </a:pPr>
              <a:t>26</a:t>
            </a:fld>
            <a:endParaRPr lang="en-US" altLang="en-US"/>
          </a:p>
        </p:txBody>
      </p:sp>
    </p:spTree>
    <p:extLst>
      <p:ext uri="{BB962C8B-B14F-4D97-AF65-F5344CB8AC3E}">
        <p14:creationId xmlns:p14="http://schemas.microsoft.com/office/powerpoint/2010/main" val="748695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FD46D2-8132-4815-A4FE-6B8897DC6F6A}" type="slidenum">
              <a:rPr lang="zh-CN" altLang="en-AU"/>
              <a:pPr/>
              <a:t>27</a:t>
            </a:fld>
            <a:endParaRPr lang="en-AU" altLang="zh-CN"/>
          </a:p>
        </p:txBody>
      </p:sp>
      <p:sp>
        <p:nvSpPr>
          <p:cNvPr id="185346" name="Rectangle 2"/>
          <p:cNvSpPr>
            <a:spLocks noGrp="1" noRot="1" noChangeAspect="1" noChangeArrowheads="1" noTextEdit="1"/>
          </p:cNvSpPr>
          <p:nvPr>
            <p:ph type="sldImg"/>
          </p:nvPr>
        </p:nvSpPr>
        <p:spPr>
          <a:ln/>
        </p:spPr>
      </p:sp>
      <p:sp>
        <p:nvSpPr>
          <p:cNvPr id="185347" name="Rectangle 3"/>
          <p:cNvSpPr>
            <a:spLocks noGrp="1" noChangeArrowheads="1"/>
          </p:cNvSpPr>
          <p:nvPr>
            <p:ph type="body" idx="1"/>
          </p:nvPr>
        </p:nvSpPr>
        <p:spPr/>
        <p:txBody>
          <a:bodyPr/>
          <a:lstStyle/>
          <a:p>
            <a:pPr marL="228600" indent="-228600"/>
            <a:endParaRPr lang="zh-CN" altLang="en-AU" dirty="0"/>
          </a:p>
        </p:txBody>
      </p:sp>
    </p:spTree>
    <p:extLst>
      <p:ext uri="{BB962C8B-B14F-4D97-AF65-F5344CB8AC3E}">
        <p14:creationId xmlns:p14="http://schemas.microsoft.com/office/powerpoint/2010/main" val="12899680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1DDCAB3-D6DA-4059-B0AB-7AA40946A164}" type="slidenum">
              <a:rPr lang="zh-CN" altLang="en-AU"/>
              <a:pPr/>
              <a:t>28</a:t>
            </a:fld>
            <a:endParaRPr lang="en-AU" altLang="zh-CN"/>
          </a:p>
        </p:txBody>
      </p:sp>
      <p:sp>
        <p:nvSpPr>
          <p:cNvPr id="267266" name="Rectangle 2"/>
          <p:cNvSpPr>
            <a:spLocks noGrp="1" noRot="1" noChangeAspect="1" noChangeArrowheads="1" noTextEdit="1"/>
          </p:cNvSpPr>
          <p:nvPr>
            <p:ph type="sldImg"/>
          </p:nvPr>
        </p:nvSpPr>
        <p:spPr>
          <a:ln/>
        </p:spPr>
      </p:sp>
      <p:sp>
        <p:nvSpPr>
          <p:cNvPr id="267267" name="Rectangle 3"/>
          <p:cNvSpPr>
            <a:spLocks noGrp="1" noChangeArrowheads="1"/>
          </p:cNvSpPr>
          <p:nvPr>
            <p:ph type="body" idx="1"/>
          </p:nvPr>
        </p:nvSpPr>
        <p:spPr/>
        <p:txBody>
          <a:bodyPr/>
          <a:lstStyle/>
          <a:p>
            <a:pPr lvl="1">
              <a:buFontTx/>
              <a:buChar char="•"/>
            </a:pPr>
            <a:endParaRPr lang="en-AU" altLang="zh-CN" dirty="0"/>
          </a:p>
          <a:p>
            <a:endParaRPr lang="en-AU" altLang="zh-CN" dirty="0"/>
          </a:p>
          <a:p>
            <a:endParaRPr lang="en-US" altLang="en-US" dirty="0"/>
          </a:p>
        </p:txBody>
      </p:sp>
    </p:spTree>
    <p:extLst>
      <p:ext uri="{BB962C8B-B14F-4D97-AF65-F5344CB8AC3E}">
        <p14:creationId xmlns:p14="http://schemas.microsoft.com/office/powerpoint/2010/main" val="35877631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altLang="zh-CN" u="sng" dirty="0" smtClean="0"/>
          </a:p>
        </p:txBody>
      </p:sp>
      <p:sp>
        <p:nvSpPr>
          <p:cNvPr id="4" name="Slide Number Placeholder 3"/>
          <p:cNvSpPr>
            <a:spLocks noGrp="1"/>
          </p:cNvSpPr>
          <p:nvPr>
            <p:ph type="sldNum" sz="quarter" idx="10"/>
          </p:nvPr>
        </p:nvSpPr>
        <p:spPr/>
        <p:txBody>
          <a:bodyPr/>
          <a:lstStyle/>
          <a:p>
            <a:pPr>
              <a:defRPr/>
            </a:pPr>
            <a:fld id="{D3EC6751-18BE-48BF-B6D4-B3B299503A77}" type="slidenum">
              <a:rPr lang="en-US" altLang="en-US" smtClean="0"/>
              <a:pPr>
                <a:defRPr/>
              </a:pPr>
              <a:t>29</a:t>
            </a:fld>
            <a:endParaRPr lang="en-US" altLang="en-US"/>
          </a:p>
        </p:txBody>
      </p:sp>
    </p:spTree>
    <p:extLst>
      <p:ext uri="{BB962C8B-B14F-4D97-AF65-F5344CB8AC3E}">
        <p14:creationId xmlns:p14="http://schemas.microsoft.com/office/powerpoint/2010/main" val="42819757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D3EC6751-18BE-48BF-B6D4-B3B299503A77}" type="slidenum">
              <a:rPr lang="en-US" altLang="en-US" smtClean="0"/>
              <a:pPr>
                <a:defRPr/>
              </a:pPr>
              <a:t>3</a:t>
            </a:fld>
            <a:endParaRPr lang="en-US" altLang="en-US"/>
          </a:p>
        </p:txBody>
      </p:sp>
    </p:spTree>
    <p:extLst>
      <p:ext uri="{BB962C8B-B14F-4D97-AF65-F5344CB8AC3E}">
        <p14:creationId xmlns:p14="http://schemas.microsoft.com/office/powerpoint/2010/main" val="27688786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D3EC6751-18BE-48BF-B6D4-B3B299503A77}" type="slidenum">
              <a:rPr lang="en-US" altLang="en-US" smtClean="0"/>
              <a:pPr>
                <a:defRPr/>
              </a:pPr>
              <a:t>30</a:t>
            </a:fld>
            <a:endParaRPr lang="en-US" altLang="en-US"/>
          </a:p>
        </p:txBody>
      </p:sp>
    </p:spTree>
    <p:extLst>
      <p:ext uri="{BB962C8B-B14F-4D97-AF65-F5344CB8AC3E}">
        <p14:creationId xmlns:p14="http://schemas.microsoft.com/office/powerpoint/2010/main" val="207864892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034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D4E8969-9CC8-46D7-A6ED-45BADCAC809B}" type="slidenum">
              <a:rPr lang="en-US" altLang="en-US" smtClean="0">
                <a:solidFill>
                  <a:srgbClr val="000000"/>
                </a:solidFill>
                <a:latin typeface="Calibri" panose="020F0502020204030204" pitchFamily="34" charset="0"/>
              </a:rPr>
              <a:pPr/>
              <a:t>31</a:t>
            </a:fld>
            <a:endParaRPr lang="en-US" altLang="en-US" smtClean="0">
              <a:solidFill>
                <a:srgbClr val="000000"/>
              </a:solidFill>
              <a:latin typeface="Calibri" panose="020F0502020204030204" pitchFamily="34" charset="0"/>
            </a:endParaRPr>
          </a:p>
        </p:txBody>
      </p:sp>
    </p:spTree>
    <p:extLst>
      <p:ext uri="{BB962C8B-B14F-4D97-AF65-F5344CB8AC3E}">
        <p14:creationId xmlns:p14="http://schemas.microsoft.com/office/powerpoint/2010/main" val="19510774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smtClean="0"/>
          </a:p>
        </p:txBody>
      </p:sp>
      <p:sp>
        <p:nvSpPr>
          <p:cNvPr id="4" name="Slide Number Placeholder 3"/>
          <p:cNvSpPr>
            <a:spLocks noGrp="1"/>
          </p:cNvSpPr>
          <p:nvPr>
            <p:ph type="sldNum" sz="quarter" idx="10"/>
          </p:nvPr>
        </p:nvSpPr>
        <p:spPr/>
        <p:txBody>
          <a:bodyPr/>
          <a:lstStyle/>
          <a:p>
            <a:pPr>
              <a:defRPr/>
            </a:pPr>
            <a:fld id="{D3EC6751-18BE-48BF-B6D4-B3B299503A77}" type="slidenum">
              <a:rPr lang="en-US" altLang="en-US" smtClean="0"/>
              <a:pPr>
                <a:defRPr/>
              </a:pPr>
              <a:t>4</a:t>
            </a:fld>
            <a:endParaRPr lang="en-US" altLang="en-US"/>
          </a:p>
        </p:txBody>
      </p:sp>
    </p:spTree>
    <p:extLst>
      <p:ext uri="{BB962C8B-B14F-4D97-AF65-F5344CB8AC3E}">
        <p14:creationId xmlns:p14="http://schemas.microsoft.com/office/powerpoint/2010/main" val="28327917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D3EC6751-18BE-48BF-B6D4-B3B299503A77}" type="slidenum">
              <a:rPr lang="en-US" altLang="en-US" smtClean="0"/>
              <a:pPr>
                <a:defRPr/>
              </a:pPr>
              <a:t>5</a:t>
            </a:fld>
            <a:endParaRPr lang="en-US" altLang="en-US"/>
          </a:p>
        </p:txBody>
      </p:sp>
    </p:spTree>
    <p:extLst>
      <p:ext uri="{BB962C8B-B14F-4D97-AF65-F5344CB8AC3E}">
        <p14:creationId xmlns:p14="http://schemas.microsoft.com/office/powerpoint/2010/main" val="28866760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smtClean="0"/>
          </a:p>
        </p:txBody>
      </p:sp>
      <p:sp>
        <p:nvSpPr>
          <p:cNvPr id="4" name="Slide Number Placeholder 3"/>
          <p:cNvSpPr>
            <a:spLocks noGrp="1"/>
          </p:cNvSpPr>
          <p:nvPr>
            <p:ph type="sldNum" sz="quarter" idx="10"/>
          </p:nvPr>
        </p:nvSpPr>
        <p:spPr/>
        <p:txBody>
          <a:bodyPr/>
          <a:lstStyle/>
          <a:p>
            <a:pPr>
              <a:defRPr/>
            </a:pPr>
            <a:fld id="{D3EC6751-18BE-48BF-B6D4-B3B299503A77}" type="slidenum">
              <a:rPr lang="en-US" altLang="en-US" smtClean="0"/>
              <a:pPr>
                <a:defRPr/>
              </a:pPr>
              <a:t>6</a:t>
            </a:fld>
            <a:endParaRPr lang="en-US" altLang="en-US"/>
          </a:p>
        </p:txBody>
      </p:sp>
    </p:spTree>
    <p:extLst>
      <p:ext uri="{BB962C8B-B14F-4D97-AF65-F5344CB8AC3E}">
        <p14:creationId xmlns:p14="http://schemas.microsoft.com/office/powerpoint/2010/main" val="39246536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D3EC6751-18BE-48BF-B6D4-B3B299503A77}" type="slidenum">
              <a:rPr lang="en-US" altLang="en-US" smtClean="0"/>
              <a:pPr>
                <a:defRPr/>
              </a:pPr>
              <a:t>7</a:t>
            </a:fld>
            <a:endParaRPr lang="en-US" altLang="en-US"/>
          </a:p>
        </p:txBody>
      </p:sp>
    </p:spTree>
    <p:extLst>
      <p:ext uri="{BB962C8B-B14F-4D97-AF65-F5344CB8AC3E}">
        <p14:creationId xmlns:p14="http://schemas.microsoft.com/office/powerpoint/2010/main" val="30323380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D3EC6751-18BE-48BF-B6D4-B3B299503A77}" type="slidenum">
              <a:rPr lang="en-US" altLang="en-US" smtClean="0"/>
              <a:pPr>
                <a:defRPr/>
              </a:pPr>
              <a:t>8</a:t>
            </a:fld>
            <a:endParaRPr lang="en-US" altLang="en-US"/>
          </a:p>
        </p:txBody>
      </p:sp>
    </p:spTree>
    <p:extLst>
      <p:ext uri="{BB962C8B-B14F-4D97-AF65-F5344CB8AC3E}">
        <p14:creationId xmlns:p14="http://schemas.microsoft.com/office/powerpoint/2010/main" val="20436219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D3EC6751-18BE-48BF-B6D4-B3B299503A77}" type="slidenum">
              <a:rPr lang="en-US" altLang="en-US" smtClean="0"/>
              <a:pPr>
                <a:defRPr/>
              </a:pPr>
              <a:t>9</a:t>
            </a:fld>
            <a:endParaRPr lang="en-US" altLang="en-US"/>
          </a:p>
        </p:txBody>
      </p:sp>
    </p:spTree>
    <p:extLst>
      <p:ext uri="{BB962C8B-B14F-4D97-AF65-F5344CB8AC3E}">
        <p14:creationId xmlns:p14="http://schemas.microsoft.com/office/powerpoint/2010/main" val="331730202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bg>
      <p:bgPr>
        <a:solidFill>
          <a:srgbClr val="D3CEC5"/>
        </a:solidFill>
        <a:effectLst/>
      </p:bgPr>
    </p:bg>
    <p:spTree>
      <p:nvGrpSpPr>
        <p:cNvPr id="1" name=""/>
        <p:cNvGrpSpPr/>
        <p:nvPr/>
      </p:nvGrpSpPr>
      <p:grpSpPr>
        <a:xfrm>
          <a:off x="0" y="0"/>
          <a:ext cx="0" cy="0"/>
          <a:chOff x="0" y="0"/>
          <a:chExt cx="0" cy="0"/>
        </a:xfrm>
      </p:grpSpPr>
      <p:cxnSp>
        <p:nvCxnSpPr>
          <p:cNvPr id="5" name="Straight Connector 4"/>
          <p:cNvCxnSpPr/>
          <p:nvPr userDrawn="1"/>
        </p:nvCxnSpPr>
        <p:spPr>
          <a:xfrm>
            <a:off x="1525588" y="6388100"/>
            <a:ext cx="4248150" cy="0"/>
          </a:xfrm>
          <a:prstGeom prst="line">
            <a:avLst/>
          </a:prstGeom>
          <a:ln w="635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6" name="TextBox 5"/>
          <p:cNvSpPr txBox="1">
            <a:spLocks noChangeArrowheads="1"/>
          </p:cNvSpPr>
          <p:nvPr userDrawn="1"/>
        </p:nvSpPr>
        <p:spPr bwMode="auto">
          <a:xfrm>
            <a:off x="1525588" y="6056313"/>
            <a:ext cx="3840162" cy="269875"/>
          </a:xfrm>
          <a:prstGeom prst="rect">
            <a:avLst/>
          </a:prstGeom>
          <a:noFill/>
          <a:ln>
            <a:noFill/>
          </a:ln>
          <a:extLst/>
        </p:spPr>
        <p:txBody>
          <a:bodyPr lIns="0" bIns="0"/>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US" altLang="en-US" sz="1200" smtClean="0">
                <a:solidFill>
                  <a:schemeClr val="bg1"/>
                </a:solidFill>
                <a:latin typeface="Calibri" panose="020F0502020204030204" pitchFamily="34" charset="0"/>
              </a:rPr>
              <a:t>4–5 March 2014</a:t>
            </a:r>
          </a:p>
        </p:txBody>
      </p:sp>
      <p:cxnSp>
        <p:nvCxnSpPr>
          <p:cNvPr id="7" name="Straight Connector 6"/>
          <p:cNvCxnSpPr/>
          <p:nvPr userDrawn="1"/>
        </p:nvCxnSpPr>
        <p:spPr>
          <a:xfrm>
            <a:off x="6202363" y="6388100"/>
            <a:ext cx="5083175" cy="0"/>
          </a:xfrm>
          <a:prstGeom prst="line">
            <a:avLst/>
          </a:prstGeom>
          <a:ln w="635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8" name="TextBox 7"/>
          <p:cNvSpPr txBox="1">
            <a:spLocks noChangeArrowheads="1"/>
          </p:cNvSpPr>
          <p:nvPr userDrawn="1"/>
        </p:nvSpPr>
        <p:spPr bwMode="auto">
          <a:xfrm>
            <a:off x="6586538" y="6032500"/>
            <a:ext cx="4699000" cy="330200"/>
          </a:xfrm>
          <a:prstGeom prst="rect">
            <a:avLst/>
          </a:prstGeom>
          <a:noFill/>
          <a:ln>
            <a:noFill/>
          </a:ln>
          <a:extLst/>
        </p:spPr>
        <p:txBody>
          <a:bodyPr lIns="0" tIns="0" rIns="0" bIns="0"/>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lnSpc>
                <a:spcPts val="1000"/>
              </a:lnSpc>
              <a:defRPr/>
            </a:pPr>
            <a:r>
              <a:rPr lang="en-AU" altLang="en-US" sz="900" smtClean="0">
                <a:solidFill>
                  <a:schemeClr val="bg1"/>
                </a:solidFill>
                <a:latin typeface="Calibri" panose="020F0502020204030204" pitchFamily="34" charset="0"/>
              </a:rPr>
              <a:t>Research by the </a:t>
            </a:r>
          </a:p>
          <a:p>
            <a:pPr algn="r" eaLnBrk="1" hangingPunct="1">
              <a:lnSpc>
                <a:spcPts val="1000"/>
              </a:lnSpc>
              <a:defRPr/>
            </a:pPr>
            <a:r>
              <a:rPr lang="en-AU" altLang="en-US" sz="900" smtClean="0">
                <a:solidFill>
                  <a:schemeClr val="bg1"/>
                </a:solidFill>
                <a:latin typeface="Calibri" panose="020F0502020204030204" pitchFamily="34" charset="0"/>
              </a:rPr>
              <a:t>Australian Bureau of Agricultural and Resource Economics and Sciences</a:t>
            </a:r>
            <a:endParaRPr lang="en-US" altLang="en-US" sz="900" smtClean="0">
              <a:solidFill>
                <a:schemeClr val="bg1"/>
              </a:solidFill>
              <a:latin typeface="Calibri" panose="020F0502020204030204" pitchFamily="34" charset="0"/>
            </a:endParaRPr>
          </a:p>
        </p:txBody>
      </p:sp>
      <p:pic>
        <p:nvPicPr>
          <p:cNvPr id="9"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3050" y="333375"/>
            <a:ext cx="3352800" cy="81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1"/>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191250" y="1222375"/>
            <a:ext cx="5853113" cy="438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526124" y="1411196"/>
            <a:ext cx="4247952" cy="1011355"/>
          </a:xfrm>
        </p:spPr>
        <p:txBody>
          <a:bodyPr lIns="0" tIns="0" rIns="0" bIns="0" anchor="t">
            <a:normAutofit/>
          </a:bodyPr>
          <a:lstStyle>
            <a:lvl1pPr marL="0" marR="0" indent="0" algn="l" defTabSz="457200" rtl="0" eaLnBrk="1" fontAlgn="auto" latinLnBrk="0" hangingPunct="1">
              <a:lnSpc>
                <a:spcPts val="2600"/>
              </a:lnSpc>
              <a:spcBef>
                <a:spcPct val="0"/>
              </a:spcBef>
              <a:spcAft>
                <a:spcPts val="0"/>
              </a:spcAft>
              <a:buClrTx/>
              <a:buSzTx/>
              <a:buFontTx/>
              <a:buNone/>
              <a:tabLst/>
              <a:defRPr sz="2400" b="0" baseline="0">
                <a:solidFill>
                  <a:schemeClr val="bg1"/>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1526133" y="5848607"/>
            <a:ext cx="4421577" cy="207280"/>
          </a:xfrm>
        </p:spPr>
        <p:txBody>
          <a:bodyPr lIns="0" tIns="0" rIns="0" bIns="0">
            <a:normAutofit/>
          </a:bodyPr>
          <a:lstStyle>
            <a:lvl1pPr marL="0" indent="0">
              <a:spcBef>
                <a:spcPts val="0"/>
              </a:spcBef>
              <a:buFontTx/>
              <a:buNone/>
              <a:defRPr sz="1400" b="1" i="0">
                <a:solidFill>
                  <a:schemeClr val="bg1"/>
                </a:solidFill>
                <a:latin typeface="Calibri"/>
                <a:cs typeface="Calibri"/>
              </a:defRPr>
            </a:lvl1pPr>
          </a:lstStyle>
          <a:p>
            <a:pPr lvl="0"/>
            <a:r>
              <a:rPr lang="en-US" smtClean="0"/>
              <a:t>Click to edit Master text styles</a:t>
            </a:r>
          </a:p>
        </p:txBody>
      </p:sp>
      <p:sp>
        <p:nvSpPr>
          <p:cNvPr id="12" name="Text Placeholder 11"/>
          <p:cNvSpPr>
            <a:spLocks noGrp="1"/>
          </p:cNvSpPr>
          <p:nvPr>
            <p:ph type="body" sz="quarter" idx="11"/>
          </p:nvPr>
        </p:nvSpPr>
        <p:spPr>
          <a:xfrm>
            <a:off x="1526119" y="2762544"/>
            <a:ext cx="4074908" cy="1120775"/>
          </a:xfrm>
        </p:spPr>
        <p:txBody>
          <a:bodyPr lIns="0" tIns="0" rIns="0" bIns="0">
            <a:noAutofit/>
          </a:bodyPr>
          <a:lstStyle>
            <a:lvl1pPr marL="0" indent="0">
              <a:lnSpc>
                <a:spcPts val="2600"/>
              </a:lnSpc>
              <a:spcBef>
                <a:spcPts val="0"/>
              </a:spcBef>
              <a:buFontTx/>
              <a:buNone/>
              <a:defRPr sz="2400">
                <a:solidFill>
                  <a:schemeClr val="bg1"/>
                </a:solidFill>
              </a:defRPr>
            </a:lvl1pPr>
            <a:lvl2pPr marL="0" indent="0">
              <a:lnSpc>
                <a:spcPts val="2600"/>
              </a:lnSpc>
              <a:spcBef>
                <a:spcPts val="0"/>
              </a:spcBef>
              <a:buFontTx/>
              <a:buNone/>
              <a:defRPr sz="2400">
                <a:solidFill>
                  <a:schemeClr val="bg1"/>
                </a:solidFill>
              </a:defRPr>
            </a:lvl2pPr>
            <a:lvl3pPr marL="0" indent="0">
              <a:lnSpc>
                <a:spcPts val="2600"/>
              </a:lnSpc>
              <a:spcBef>
                <a:spcPts val="0"/>
              </a:spcBef>
              <a:buFontTx/>
              <a:buNone/>
              <a:defRPr sz="2400">
                <a:solidFill>
                  <a:schemeClr val="bg1"/>
                </a:solidFill>
              </a:defRPr>
            </a:lvl3pPr>
            <a:lvl4pPr marL="0" indent="0">
              <a:lnSpc>
                <a:spcPts val="2600"/>
              </a:lnSpc>
              <a:spcBef>
                <a:spcPts val="0"/>
              </a:spcBef>
              <a:buFontTx/>
              <a:buNone/>
              <a:defRPr sz="2400">
                <a:solidFill>
                  <a:schemeClr val="bg1"/>
                </a:solidFill>
              </a:defRPr>
            </a:lvl4pPr>
            <a:lvl5pPr marL="0" indent="0">
              <a:lnSpc>
                <a:spcPts val="2600"/>
              </a:lnSpc>
              <a:spcBef>
                <a:spcPts val="0"/>
              </a:spcBef>
              <a:buFontTx/>
              <a:buNone/>
              <a:defRPr sz="2400">
                <a:solidFill>
                  <a:schemeClr val="bg1"/>
                </a:solidFill>
              </a:defRPr>
            </a:lvl5pPr>
          </a:lstStyle>
          <a:p>
            <a:pPr lvl="0"/>
            <a:r>
              <a:rPr lang="en-US" smtClean="0"/>
              <a:t>Click to edit Master text styles</a:t>
            </a:r>
          </a:p>
        </p:txBody>
      </p:sp>
    </p:spTree>
    <p:extLst>
      <p:ext uri="{BB962C8B-B14F-4D97-AF65-F5344CB8AC3E}">
        <p14:creationId xmlns:p14="http://schemas.microsoft.com/office/powerpoint/2010/main" val="23221734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lvl1pPr defTabSz="685800"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en-AU"/>
          </a:p>
        </p:txBody>
      </p:sp>
      <p:sp>
        <p:nvSpPr>
          <p:cNvPr id="6" name="Footer Placeholder 5"/>
          <p:cNvSpPr>
            <a:spLocks noGrp="1"/>
          </p:cNvSpPr>
          <p:nvPr>
            <p:ph type="ftr" sz="quarter" idx="11"/>
          </p:nvPr>
        </p:nvSpPr>
        <p:spPr/>
        <p:txBody>
          <a:bodyPr/>
          <a:lstStyle>
            <a:lvl1pPr defTabSz="685800"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en-AU"/>
          </a:p>
        </p:txBody>
      </p:sp>
      <p:sp>
        <p:nvSpPr>
          <p:cNvPr id="7" name="Slide Number Placeholder 6"/>
          <p:cNvSpPr>
            <a:spLocks noGrp="1"/>
          </p:cNvSpPr>
          <p:nvPr>
            <p:ph type="sldNum" sz="quarter" idx="12"/>
          </p:nvPr>
        </p:nvSpPr>
        <p:spPr/>
        <p:txBody>
          <a:bodyPr/>
          <a:lstStyle>
            <a:lvl1pPr defTabSz="685800"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3434FF0C-33FE-4A1C-AE0D-80FA8F359837}" type="slidenum">
              <a:rPr lang="en-AU"/>
              <a:pPr>
                <a:defRPr/>
              </a:pPr>
              <a:t>‹#›</a:t>
            </a:fld>
            <a:endParaRPr lang="en-AU"/>
          </a:p>
        </p:txBody>
      </p:sp>
    </p:spTree>
    <p:extLst>
      <p:ext uri="{BB962C8B-B14F-4D97-AF65-F5344CB8AC3E}">
        <p14:creationId xmlns:p14="http://schemas.microsoft.com/office/powerpoint/2010/main" val="40751347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lvl1pPr defTabSz="685800"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en-AU"/>
          </a:p>
        </p:txBody>
      </p:sp>
      <p:sp>
        <p:nvSpPr>
          <p:cNvPr id="8" name="Footer Placeholder 7"/>
          <p:cNvSpPr>
            <a:spLocks noGrp="1"/>
          </p:cNvSpPr>
          <p:nvPr>
            <p:ph type="ftr" sz="quarter" idx="11"/>
          </p:nvPr>
        </p:nvSpPr>
        <p:spPr/>
        <p:txBody>
          <a:bodyPr/>
          <a:lstStyle>
            <a:lvl1pPr defTabSz="685800"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en-AU"/>
          </a:p>
        </p:txBody>
      </p:sp>
      <p:sp>
        <p:nvSpPr>
          <p:cNvPr id="9" name="Slide Number Placeholder 8"/>
          <p:cNvSpPr>
            <a:spLocks noGrp="1"/>
          </p:cNvSpPr>
          <p:nvPr>
            <p:ph type="sldNum" sz="quarter" idx="12"/>
          </p:nvPr>
        </p:nvSpPr>
        <p:spPr/>
        <p:txBody>
          <a:bodyPr/>
          <a:lstStyle>
            <a:lvl1pPr defTabSz="685800"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44E46950-9A13-4893-9A5C-CB111F94061F}" type="slidenum">
              <a:rPr lang="en-AU"/>
              <a:pPr>
                <a:defRPr/>
              </a:pPr>
              <a:t>‹#›</a:t>
            </a:fld>
            <a:endParaRPr lang="en-AU"/>
          </a:p>
        </p:txBody>
      </p:sp>
    </p:spTree>
    <p:extLst>
      <p:ext uri="{BB962C8B-B14F-4D97-AF65-F5344CB8AC3E}">
        <p14:creationId xmlns:p14="http://schemas.microsoft.com/office/powerpoint/2010/main" val="8023482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lvl1pPr defTabSz="685800"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en-AU"/>
          </a:p>
        </p:txBody>
      </p:sp>
      <p:sp>
        <p:nvSpPr>
          <p:cNvPr id="4" name="Footer Placeholder 3"/>
          <p:cNvSpPr>
            <a:spLocks noGrp="1"/>
          </p:cNvSpPr>
          <p:nvPr>
            <p:ph type="ftr" sz="quarter" idx="11"/>
          </p:nvPr>
        </p:nvSpPr>
        <p:spPr/>
        <p:txBody>
          <a:bodyPr/>
          <a:lstStyle>
            <a:lvl1pPr defTabSz="685800"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en-AU"/>
          </a:p>
        </p:txBody>
      </p:sp>
      <p:sp>
        <p:nvSpPr>
          <p:cNvPr id="5" name="Slide Number Placeholder 4"/>
          <p:cNvSpPr>
            <a:spLocks noGrp="1"/>
          </p:cNvSpPr>
          <p:nvPr>
            <p:ph type="sldNum" sz="quarter" idx="12"/>
          </p:nvPr>
        </p:nvSpPr>
        <p:spPr/>
        <p:txBody>
          <a:bodyPr/>
          <a:lstStyle>
            <a:lvl1pPr defTabSz="685800"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E645C048-EC86-4F65-9F41-77510E985585}" type="slidenum">
              <a:rPr lang="en-AU"/>
              <a:pPr>
                <a:defRPr/>
              </a:pPr>
              <a:t>‹#›</a:t>
            </a:fld>
            <a:endParaRPr lang="en-AU"/>
          </a:p>
        </p:txBody>
      </p:sp>
    </p:spTree>
    <p:extLst>
      <p:ext uri="{BB962C8B-B14F-4D97-AF65-F5344CB8AC3E}">
        <p14:creationId xmlns:p14="http://schemas.microsoft.com/office/powerpoint/2010/main" val="10204815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prstClr val="black">
                    <a:tint val="75000"/>
                  </a:prstClr>
                </a:solidFill>
              </a:defRPr>
            </a:lvl1pPr>
          </a:lstStyle>
          <a:p>
            <a:pPr>
              <a:defRPr/>
            </a:pPr>
            <a:endParaRPr lang="en-AU"/>
          </a:p>
        </p:txBody>
      </p:sp>
      <p:sp>
        <p:nvSpPr>
          <p:cNvPr id="3" name="Footer Placeholder 2"/>
          <p:cNvSpPr>
            <a:spLocks noGrp="1"/>
          </p:cNvSpPr>
          <p:nvPr>
            <p:ph type="ftr" sz="quarter" idx="11"/>
          </p:nvPr>
        </p:nvSpPr>
        <p:spPr/>
        <p:txBody>
          <a:bodyPr/>
          <a:lstStyle>
            <a:lvl1pPr>
              <a:defRPr>
                <a:solidFill>
                  <a:prstClr val="black">
                    <a:tint val="75000"/>
                  </a:prstClr>
                </a:solidFill>
              </a:defRPr>
            </a:lvl1pPr>
          </a:lstStyle>
          <a:p>
            <a:pPr>
              <a:defRPr/>
            </a:pPr>
            <a:endParaRPr lang="en-AU"/>
          </a:p>
        </p:txBody>
      </p:sp>
      <p:sp>
        <p:nvSpPr>
          <p:cNvPr id="4" name="Slide Number Placeholder 3"/>
          <p:cNvSpPr>
            <a:spLocks noGrp="1"/>
          </p:cNvSpPr>
          <p:nvPr>
            <p:ph type="sldNum" sz="quarter" idx="12"/>
          </p:nvPr>
        </p:nvSpPr>
        <p:spPr/>
        <p:txBody>
          <a:bodyPr/>
          <a:lstStyle>
            <a:lvl1pPr>
              <a:defRPr>
                <a:solidFill>
                  <a:prstClr val="black">
                    <a:tint val="75000"/>
                  </a:prstClr>
                </a:solidFill>
              </a:defRPr>
            </a:lvl1pPr>
          </a:lstStyle>
          <a:p>
            <a:pPr>
              <a:defRPr/>
            </a:pPr>
            <a:fld id="{899D0D8E-BE58-428D-8DA8-BFCDBA173D8E}" type="slidenum">
              <a:rPr lang="en-AU"/>
              <a:pPr>
                <a:defRPr/>
              </a:pPr>
              <a:t>‹#›</a:t>
            </a:fld>
            <a:endParaRPr lang="en-AU"/>
          </a:p>
        </p:txBody>
      </p:sp>
    </p:spTree>
    <p:extLst>
      <p:ext uri="{BB962C8B-B14F-4D97-AF65-F5344CB8AC3E}">
        <p14:creationId xmlns:p14="http://schemas.microsoft.com/office/powerpoint/2010/main" val="42261658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defTabSz="685800"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en-AU"/>
          </a:p>
        </p:txBody>
      </p:sp>
      <p:sp>
        <p:nvSpPr>
          <p:cNvPr id="6" name="Footer Placeholder 5"/>
          <p:cNvSpPr>
            <a:spLocks noGrp="1"/>
          </p:cNvSpPr>
          <p:nvPr>
            <p:ph type="ftr" sz="quarter" idx="11"/>
          </p:nvPr>
        </p:nvSpPr>
        <p:spPr/>
        <p:txBody>
          <a:bodyPr/>
          <a:lstStyle>
            <a:lvl1pPr defTabSz="685800"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en-AU"/>
          </a:p>
        </p:txBody>
      </p:sp>
      <p:sp>
        <p:nvSpPr>
          <p:cNvPr id="7" name="Slide Number Placeholder 6"/>
          <p:cNvSpPr>
            <a:spLocks noGrp="1"/>
          </p:cNvSpPr>
          <p:nvPr>
            <p:ph type="sldNum" sz="quarter" idx="12"/>
          </p:nvPr>
        </p:nvSpPr>
        <p:spPr/>
        <p:txBody>
          <a:bodyPr/>
          <a:lstStyle>
            <a:lvl1pPr defTabSz="685800"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FE25D808-F62C-432E-816E-782508D898DB}" type="slidenum">
              <a:rPr lang="en-AU"/>
              <a:pPr>
                <a:defRPr/>
              </a:pPr>
              <a:t>‹#›</a:t>
            </a:fld>
            <a:endParaRPr lang="en-AU"/>
          </a:p>
        </p:txBody>
      </p:sp>
    </p:spTree>
    <p:extLst>
      <p:ext uri="{BB962C8B-B14F-4D97-AF65-F5344CB8AC3E}">
        <p14:creationId xmlns:p14="http://schemas.microsoft.com/office/powerpoint/2010/main" val="23939127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defTabSz="685800"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en-AU"/>
          </a:p>
        </p:txBody>
      </p:sp>
      <p:sp>
        <p:nvSpPr>
          <p:cNvPr id="6" name="Footer Placeholder 5"/>
          <p:cNvSpPr>
            <a:spLocks noGrp="1"/>
          </p:cNvSpPr>
          <p:nvPr>
            <p:ph type="ftr" sz="quarter" idx="11"/>
          </p:nvPr>
        </p:nvSpPr>
        <p:spPr/>
        <p:txBody>
          <a:bodyPr/>
          <a:lstStyle>
            <a:lvl1pPr defTabSz="685800"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en-AU"/>
          </a:p>
        </p:txBody>
      </p:sp>
      <p:sp>
        <p:nvSpPr>
          <p:cNvPr id="7" name="Slide Number Placeholder 6"/>
          <p:cNvSpPr>
            <a:spLocks noGrp="1"/>
          </p:cNvSpPr>
          <p:nvPr>
            <p:ph type="sldNum" sz="quarter" idx="12"/>
          </p:nvPr>
        </p:nvSpPr>
        <p:spPr/>
        <p:txBody>
          <a:bodyPr/>
          <a:lstStyle>
            <a:lvl1pPr defTabSz="685800"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9B79A3ED-0C83-4B9F-8A9E-609CF2BFBF74}" type="slidenum">
              <a:rPr lang="en-AU"/>
              <a:pPr>
                <a:defRPr/>
              </a:pPr>
              <a:t>‹#›</a:t>
            </a:fld>
            <a:endParaRPr lang="en-AU"/>
          </a:p>
        </p:txBody>
      </p:sp>
    </p:spTree>
    <p:extLst>
      <p:ext uri="{BB962C8B-B14F-4D97-AF65-F5344CB8AC3E}">
        <p14:creationId xmlns:p14="http://schemas.microsoft.com/office/powerpoint/2010/main" val="18451797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defTabSz="685800"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en-AU"/>
          </a:p>
        </p:txBody>
      </p:sp>
      <p:sp>
        <p:nvSpPr>
          <p:cNvPr id="5" name="Footer Placeholder 4"/>
          <p:cNvSpPr>
            <a:spLocks noGrp="1"/>
          </p:cNvSpPr>
          <p:nvPr>
            <p:ph type="ftr" sz="quarter" idx="11"/>
          </p:nvPr>
        </p:nvSpPr>
        <p:spPr/>
        <p:txBody>
          <a:bodyPr/>
          <a:lstStyle>
            <a:lvl1pPr defTabSz="685800"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en-AU"/>
          </a:p>
        </p:txBody>
      </p:sp>
      <p:sp>
        <p:nvSpPr>
          <p:cNvPr id="6" name="Slide Number Placeholder 5"/>
          <p:cNvSpPr>
            <a:spLocks noGrp="1"/>
          </p:cNvSpPr>
          <p:nvPr>
            <p:ph type="sldNum" sz="quarter" idx="12"/>
          </p:nvPr>
        </p:nvSpPr>
        <p:spPr/>
        <p:txBody>
          <a:bodyPr/>
          <a:lstStyle>
            <a:lvl1pPr defTabSz="685800"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4FF674C6-DFC0-4FBA-8D84-F1F05135A854}" type="slidenum">
              <a:rPr lang="en-AU"/>
              <a:pPr>
                <a:defRPr/>
              </a:pPr>
              <a:t>‹#›</a:t>
            </a:fld>
            <a:endParaRPr lang="en-AU"/>
          </a:p>
        </p:txBody>
      </p:sp>
    </p:spTree>
    <p:extLst>
      <p:ext uri="{BB962C8B-B14F-4D97-AF65-F5344CB8AC3E}">
        <p14:creationId xmlns:p14="http://schemas.microsoft.com/office/powerpoint/2010/main" val="41391934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defTabSz="685800"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en-AU"/>
          </a:p>
        </p:txBody>
      </p:sp>
      <p:sp>
        <p:nvSpPr>
          <p:cNvPr id="5" name="Footer Placeholder 4"/>
          <p:cNvSpPr>
            <a:spLocks noGrp="1"/>
          </p:cNvSpPr>
          <p:nvPr>
            <p:ph type="ftr" sz="quarter" idx="11"/>
          </p:nvPr>
        </p:nvSpPr>
        <p:spPr/>
        <p:txBody>
          <a:bodyPr/>
          <a:lstStyle>
            <a:lvl1pPr defTabSz="685800"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en-AU"/>
          </a:p>
        </p:txBody>
      </p:sp>
      <p:sp>
        <p:nvSpPr>
          <p:cNvPr id="6" name="Slide Number Placeholder 5"/>
          <p:cNvSpPr>
            <a:spLocks noGrp="1"/>
          </p:cNvSpPr>
          <p:nvPr>
            <p:ph type="sldNum" sz="quarter" idx="12"/>
          </p:nvPr>
        </p:nvSpPr>
        <p:spPr/>
        <p:txBody>
          <a:bodyPr/>
          <a:lstStyle>
            <a:lvl1pPr defTabSz="685800"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D0A987CE-AB59-4B2B-843E-8E677E4A84D8}" type="slidenum">
              <a:rPr lang="en-AU"/>
              <a:pPr>
                <a:defRPr/>
              </a:pPr>
              <a:t>‹#›</a:t>
            </a:fld>
            <a:endParaRPr lang="en-AU"/>
          </a:p>
        </p:txBody>
      </p:sp>
    </p:spTree>
    <p:extLst>
      <p:ext uri="{BB962C8B-B14F-4D97-AF65-F5344CB8AC3E}">
        <p14:creationId xmlns:p14="http://schemas.microsoft.com/office/powerpoint/2010/main" val="5386502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ontent (with graph)">
    <p:bg>
      <p:bgPr>
        <a:solidFill>
          <a:srgbClr val="FFFFF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521357" y="1251592"/>
            <a:ext cx="9214145" cy="348611"/>
          </a:xfrm>
        </p:spPr>
        <p:txBody>
          <a:bodyPr lIns="0" tIns="0" rIns="0" bIns="0" anchor="t">
            <a:noAutofit/>
          </a:bodyPr>
          <a:lstStyle>
            <a:lvl1pPr algn="l">
              <a:lnSpc>
                <a:spcPts val="2800"/>
              </a:lnSpc>
              <a:defRPr sz="3600" baseline="0">
                <a:solidFill>
                  <a:srgbClr val="96172E"/>
                </a:solidFill>
              </a:defRPr>
            </a:lvl1pPr>
          </a:lstStyle>
          <a:p>
            <a:r>
              <a:rPr lang="en-US" smtClean="0"/>
              <a:t>Click to edit Master title style</a:t>
            </a:r>
            <a:endParaRPr lang="en-US" dirty="0"/>
          </a:p>
        </p:txBody>
      </p:sp>
      <p:sp>
        <p:nvSpPr>
          <p:cNvPr id="19" name="Picture Placeholder 18"/>
          <p:cNvSpPr>
            <a:spLocks noGrp="1"/>
          </p:cNvSpPr>
          <p:nvPr>
            <p:ph type="pic" sz="quarter" idx="10"/>
          </p:nvPr>
        </p:nvSpPr>
        <p:spPr>
          <a:xfrm>
            <a:off x="1521357" y="1928814"/>
            <a:ext cx="9214145" cy="3794500"/>
          </a:xfrm>
          <a:solidFill>
            <a:schemeClr val="accent2"/>
          </a:solidFill>
          <a:effectLst/>
        </p:spPr>
        <p:style>
          <a:lnRef idx="1">
            <a:schemeClr val="accent2"/>
          </a:lnRef>
          <a:fillRef idx="3">
            <a:schemeClr val="accent2"/>
          </a:fillRef>
          <a:effectRef idx="2">
            <a:schemeClr val="accent2"/>
          </a:effectRef>
          <a:fontRef idx="none"/>
        </p:style>
        <p:txBody>
          <a:bodyPr lIns="0" tIns="0" rIns="0" bIns="0" rtlCol="0" anchor="ctr">
            <a:normAutofit/>
          </a:bodyPr>
          <a:lstStyle>
            <a:lvl1pPr marL="0" indent="0" algn="ctr">
              <a:spcBef>
                <a:spcPts val="0"/>
              </a:spcBef>
              <a:buFontTx/>
              <a:buNone/>
              <a:defRPr sz="2400">
                <a:solidFill>
                  <a:srgbClr val="FFFFFF"/>
                </a:solidFill>
              </a:defRPr>
            </a:lvl1pPr>
          </a:lstStyle>
          <a:p>
            <a:pPr lvl="0"/>
            <a:r>
              <a:rPr lang="en-US" noProof="0" smtClean="0"/>
              <a:t>Click icon to add picture</a:t>
            </a:r>
            <a:endParaRPr lang="en-US" noProof="0" dirty="0"/>
          </a:p>
        </p:txBody>
      </p:sp>
    </p:spTree>
    <p:extLst>
      <p:ext uri="{BB962C8B-B14F-4D97-AF65-F5344CB8AC3E}">
        <p14:creationId xmlns:p14="http://schemas.microsoft.com/office/powerpoint/2010/main" val="1229791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with image)">
    <p:bg>
      <p:bgPr>
        <a:solidFill>
          <a:srgbClr val="FFFFFF"/>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521363" y="1929488"/>
            <a:ext cx="4475161" cy="293087"/>
          </a:xfrm>
        </p:spPr>
        <p:txBody>
          <a:bodyPr lIns="0" tIns="0" rIns="0" bIns="0">
            <a:noAutofit/>
          </a:bodyPr>
          <a:lstStyle>
            <a:lvl1pPr marL="0" indent="0">
              <a:lnSpc>
                <a:spcPts val="2100"/>
              </a:lnSpc>
              <a:spcBef>
                <a:spcPts val="0"/>
              </a:spcBef>
              <a:spcAft>
                <a:spcPts val="400"/>
              </a:spcAft>
              <a:buFontTx/>
              <a:buNone/>
              <a:defRPr sz="2100" b="1" i="0" baseline="0">
                <a:solidFill>
                  <a:srgbClr val="776F65"/>
                </a:solidFill>
                <a:latin typeface="Cambria"/>
              </a:defRPr>
            </a:lvl1pPr>
            <a:lvl2pPr marL="0" indent="0">
              <a:lnSpc>
                <a:spcPts val="2100"/>
              </a:lnSpc>
              <a:spcBef>
                <a:spcPts val="0"/>
              </a:spcBef>
              <a:buFontTx/>
              <a:buNone/>
              <a:defRPr sz="1800" b="1" i="0" baseline="0">
                <a:latin typeface="Cambria"/>
              </a:defRPr>
            </a:lvl2pPr>
            <a:lvl3pPr marL="0" indent="0">
              <a:lnSpc>
                <a:spcPts val="2100"/>
              </a:lnSpc>
              <a:spcBef>
                <a:spcPts val="0"/>
              </a:spcBef>
              <a:buFontTx/>
              <a:buNone/>
              <a:defRPr sz="1800" b="1" i="0" baseline="0">
                <a:latin typeface="Cambria"/>
              </a:defRPr>
            </a:lvl3pPr>
            <a:lvl4pPr marL="0" indent="0">
              <a:lnSpc>
                <a:spcPts val="2100"/>
              </a:lnSpc>
              <a:spcBef>
                <a:spcPts val="0"/>
              </a:spcBef>
              <a:buFontTx/>
              <a:buNone/>
              <a:defRPr sz="1800" b="1" i="0" baseline="0">
                <a:latin typeface="Cambria"/>
              </a:defRPr>
            </a:lvl4pPr>
            <a:lvl5pPr marL="0" indent="0">
              <a:lnSpc>
                <a:spcPts val="2100"/>
              </a:lnSpc>
              <a:spcBef>
                <a:spcPts val="0"/>
              </a:spcBef>
              <a:buFontTx/>
              <a:buNone/>
              <a:defRPr sz="1800" b="1" i="0" baseline="0">
                <a:latin typeface="Cambria"/>
              </a:defRPr>
            </a:lvl5pPr>
            <a:lvl6pPr>
              <a:defRPr sz="1800"/>
            </a:lvl6pPr>
            <a:lvl7pPr>
              <a:defRPr sz="1800"/>
            </a:lvl7pPr>
            <a:lvl8pPr>
              <a:defRPr sz="1800"/>
            </a:lvl8pPr>
            <a:lvl9pPr>
              <a:defRPr sz="1800"/>
            </a:lvl9pPr>
          </a:lstStyle>
          <a:p>
            <a:pPr lvl="0"/>
            <a:r>
              <a:rPr lang="en-US" smtClean="0"/>
              <a:t>Click to edit Master text styles</a:t>
            </a:r>
          </a:p>
        </p:txBody>
      </p:sp>
      <p:sp>
        <p:nvSpPr>
          <p:cNvPr id="4" name="Content Placeholder 3"/>
          <p:cNvSpPr>
            <a:spLocks noGrp="1"/>
          </p:cNvSpPr>
          <p:nvPr>
            <p:ph sz="half" idx="2"/>
          </p:nvPr>
        </p:nvSpPr>
        <p:spPr>
          <a:xfrm>
            <a:off x="1521356" y="2230716"/>
            <a:ext cx="4475160" cy="3492603"/>
          </a:xfrm>
        </p:spPr>
        <p:txBody>
          <a:bodyPr lIns="0" tIns="0" rIns="0" bIns="0">
            <a:normAutofit/>
          </a:bodyPr>
          <a:lstStyle>
            <a:lvl1pPr marL="0" indent="0">
              <a:lnSpc>
                <a:spcPts val="2300"/>
              </a:lnSpc>
              <a:spcBef>
                <a:spcPts val="0"/>
              </a:spcBef>
              <a:spcAft>
                <a:spcPts val="1000"/>
              </a:spcAft>
              <a:buFontTx/>
              <a:buNone/>
              <a:defRPr sz="1800" baseline="0">
                <a:solidFill>
                  <a:schemeClr val="accent1"/>
                </a:solidFill>
                <a:latin typeface="Cambria"/>
              </a:defRPr>
            </a:lvl1pPr>
            <a:lvl2pPr marL="0" indent="0">
              <a:lnSpc>
                <a:spcPts val="2300"/>
              </a:lnSpc>
              <a:spcBef>
                <a:spcPts val="0"/>
              </a:spcBef>
              <a:spcAft>
                <a:spcPts val="1000"/>
              </a:spcAft>
              <a:buFontTx/>
              <a:buNone/>
              <a:defRPr sz="1800" baseline="0">
                <a:solidFill>
                  <a:schemeClr val="accent1"/>
                </a:solidFill>
                <a:latin typeface="Cambria"/>
              </a:defRPr>
            </a:lvl2pPr>
            <a:lvl3pPr marL="0" indent="0">
              <a:lnSpc>
                <a:spcPts val="2300"/>
              </a:lnSpc>
              <a:spcBef>
                <a:spcPts val="0"/>
              </a:spcBef>
              <a:spcAft>
                <a:spcPts val="1000"/>
              </a:spcAft>
              <a:buFontTx/>
              <a:buNone/>
              <a:defRPr sz="1800" baseline="0">
                <a:solidFill>
                  <a:schemeClr val="accent1"/>
                </a:solidFill>
                <a:latin typeface="Cambria"/>
              </a:defRPr>
            </a:lvl3pPr>
            <a:lvl4pPr marL="0" indent="0">
              <a:lnSpc>
                <a:spcPts val="2300"/>
              </a:lnSpc>
              <a:spcBef>
                <a:spcPts val="0"/>
              </a:spcBef>
              <a:spcAft>
                <a:spcPts val="1000"/>
              </a:spcAft>
              <a:buFontTx/>
              <a:buNone/>
              <a:defRPr sz="1800" baseline="0">
                <a:solidFill>
                  <a:schemeClr val="accent1"/>
                </a:solidFill>
                <a:latin typeface="Cambria"/>
              </a:defRPr>
            </a:lvl4pPr>
            <a:lvl5pPr marL="0" indent="0">
              <a:lnSpc>
                <a:spcPts val="2300"/>
              </a:lnSpc>
              <a:spcBef>
                <a:spcPts val="0"/>
              </a:spcBef>
              <a:spcAft>
                <a:spcPts val="1000"/>
              </a:spcAft>
              <a:buFontTx/>
              <a:buNone/>
              <a:defRPr sz="1800" baseline="0">
                <a:solidFill>
                  <a:schemeClr val="accent1"/>
                </a:solidFill>
                <a:latin typeface="Cambria"/>
              </a:defRPr>
            </a:lvl5pPr>
            <a:lvl6pPr>
              <a:defRPr sz="1800"/>
            </a:lvl6pPr>
            <a:lvl7pPr>
              <a:defRPr sz="1800"/>
            </a:lvl7pPr>
            <a:lvl8pPr>
              <a:defRPr sz="1800"/>
            </a:lvl8pPr>
            <a:lvl9pPr>
              <a:defRPr sz="1800"/>
            </a:lvl9pPr>
          </a:lstStyle>
          <a:p>
            <a:pPr lvl="0"/>
            <a:r>
              <a:rPr lang="en-US" smtClean="0"/>
              <a:t>Click to edit Master text styles</a:t>
            </a:r>
          </a:p>
        </p:txBody>
      </p:sp>
      <p:sp>
        <p:nvSpPr>
          <p:cNvPr id="19" name="Picture Placeholder 18"/>
          <p:cNvSpPr>
            <a:spLocks noGrp="1"/>
          </p:cNvSpPr>
          <p:nvPr>
            <p:ph type="pic" sz="quarter" idx="10"/>
          </p:nvPr>
        </p:nvSpPr>
        <p:spPr>
          <a:xfrm>
            <a:off x="6312769" y="1928814"/>
            <a:ext cx="4422731" cy="3794500"/>
          </a:xfrm>
          <a:solidFill>
            <a:schemeClr val="accent2"/>
          </a:solidFill>
          <a:effectLst/>
        </p:spPr>
        <p:style>
          <a:lnRef idx="1">
            <a:schemeClr val="accent2"/>
          </a:lnRef>
          <a:fillRef idx="3">
            <a:schemeClr val="accent2"/>
          </a:fillRef>
          <a:effectRef idx="2">
            <a:schemeClr val="accent2"/>
          </a:effectRef>
          <a:fontRef idx="none"/>
        </p:style>
        <p:txBody>
          <a:bodyPr lIns="0" tIns="0" rIns="0" bIns="0" rtlCol="0" anchor="ctr">
            <a:normAutofit/>
          </a:bodyPr>
          <a:lstStyle>
            <a:lvl1pPr marL="0" indent="0" algn="ctr">
              <a:spcBef>
                <a:spcPts val="0"/>
              </a:spcBef>
              <a:buFontTx/>
              <a:buNone/>
              <a:defRPr sz="2400">
                <a:solidFill>
                  <a:srgbClr val="FFFFFF"/>
                </a:solidFill>
              </a:defRPr>
            </a:lvl1pPr>
          </a:lstStyle>
          <a:p>
            <a:pPr lvl="0"/>
            <a:r>
              <a:rPr lang="en-US" noProof="0" smtClean="0"/>
              <a:t>Click icon to add picture</a:t>
            </a:r>
            <a:endParaRPr lang="en-US" noProof="0" dirty="0"/>
          </a:p>
        </p:txBody>
      </p:sp>
      <p:sp>
        <p:nvSpPr>
          <p:cNvPr id="10" name="Title 1"/>
          <p:cNvSpPr>
            <a:spLocks noGrp="1"/>
          </p:cNvSpPr>
          <p:nvPr>
            <p:ph type="title"/>
          </p:nvPr>
        </p:nvSpPr>
        <p:spPr>
          <a:xfrm>
            <a:off x="1521357" y="1251592"/>
            <a:ext cx="9214145" cy="348611"/>
          </a:xfrm>
        </p:spPr>
        <p:txBody>
          <a:bodyPr lIns="0" tIns="0" rIns="0" bIns="0" anchor="t">
            <a:noAutofit/>
          </a:bodyPr>
          <a:lstStyle>
            <a:lvl1pPr algn="l">
              <a:lnSpc>
                <a:spcPts val="2800"/>
              </a:lnSpc>
              <a:defRPr sz="3600" baseline="0">
                <a:solidFill>
                  <a:srgbClr val="96172E"/>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41546145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with bullets)">
    <p:bg>
      <p:bgPr>
        <a:solidFill>
          <a:srgbClr val="FFFFF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519593" y="1225972"/>
            <a:ext cx="9215911" cy="272995"/>
          </a:xfrm>
        </p:spPr>
        <p:txBody>
          <a:bodyPr lIns="0" tIns="0" bIns="0" anchor="t">
            <a:noAutofit/>
          </a:bodyPr>
          <a:lstStyle>
            <a:lvl1pPr algn="l">
              <a:lnSpc>
                <a:spcPts val="2100"/>
              </a:lnSpc>
              <a:buFontTx/>
              <a:buNone/>
              <a:defRPr sz="2100" b="1" i="0" baseline="0">
                <a:solidFill>
                  <a:srgbClr val="96172E"/>
                </a:solidFill>
                <a:latin typeface="Cambria"/>
                <a:cs typeface="Cambria"/>
              </a:defRPr>
            </a:lvl1pPr>
          </a:lstStyle>
          <a:p>
            <a:r>
              <a:rPr lang="en-US" smtClean="0"/>
              <a:t>Click to edit Master title style</a:t>
            </a:r>
            <a:endParaRPr lang="en-US" dirty="0"/>
          </a:p>
        </p:txBody>
      </p:sp>
      <p:sp>
        <p:nvSpPr>
          <p:cNvPr id="3" name="Text Placeholder 2"/>
          <p:cNvSpPr>
            <a:spLocks noGrp="1"/>
          </p:cNvSpPr>
          <p:nvPr>
            <p:ph type="body" idx="1"/>
          </p:nvPr>
        </p:nvSpPr>
        <p:spPr>
          <a:xfrm>
            <a:off x="1519590" y="1498979"/>
            <a:ext cx="9215911" cy="853865"/>
          </a:xfrm>
        </p:spPr>
        <p:txBody>
          <a:bodyPr lIns="0" bIns="0">
            <a:noAutofit/>
          </a:bodyPr>
          <a:lstStyle>
            <a:lvl1pPr marL="0" marR="0" indent="0" algn="l" defTabSz="457200" rtl="0" eaLnBrk="1" fontAlgn="auto" latinLnBrk="0" hangingPunct="1">
              <a:lnSpc>
                <a:spcPct val="100000"/>
              </a:lnSpc>
              <a:spcBef>
                <a:spcPts val="0"/>
              </a:spcBef>
              <a:spcAft>
                <a:spcPts val="0"/>
              </a:spcAft>
              <a:buClrTx/>
              <a:buSzTx/>
              <a:buFont typeface="Arial"/>
              <a:buNone/>
              <a:tabLst/>
              <a:defRPr sz="1800" b="0" i="0" baseline="0">
                <a:solidFill>
                  <a:schemeClr val="accent1"/>
                </a:solidFill>
                <a:latin typeface="Cambri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519593" y="2580584"/>
            <a:ext cx="9215911" cy="3142527"/>
          </a:xfrm>
        </p:spPr>
        <p:txBody>
          <a:bodyPr lIns="0" tIns="0" rIns="0" bIns="0">
            <a:noAutofit/>
          </a:bodyPr>
          <a:lstStyle>
            <a:lvl1pPr marL="285750" indent="-285750">
              <a:lnSpc>
                <a:spcPts val="2300"/>
              </a:lnSpc>
              <a:spcBef>
                <a:spcPts val="0"/>
              </a:spcBef>
              <a:buClr>
                <a:schemeClr val="tx1"/>
              </a:buClr>
              <a:buFont typeface="Arial"/>
              <a:buChar char="•"/>
              <a:defRPr sz="1800" b="0" i="0">
                <a:solidFill>
                  <a:schemeClr val="accent1"/>
                </a:solidFill>
                <a:latin typeface="Cambria"/>
                <a:cs typeface="Cambria"/>
              </a:defRPr>
            </a:lvl1pPr>
            <a:lvl2pPr marL="285750" indent="-285750">
              <a:lnSpc>
                <a:spcPts val="2300"/>
              </a:lnSpc>
              <a:spcBef>
                <a:spcPts val="0"/>
              </a:spcBef>
              <a:buClr>
                <a:schemeClr val="tx1"/>
              </a:buClr>
              <a:buFont typeface="Arial"/>
              <a:buChar char="•"/>
              <a:defRPr sz="1800" b="0" i="0">
                <a:solidFill>
                  <a:schemeClr val="accent1"/>
                </a:solidFill>
                <a:latin typeface="Cambria"/>
                <a:cs typeface="Cambria"/>
              </a:defRPr>
            </a:lvl2pPr>
            <a:lvl3pPr marL="285750" indent="-285750">
              <a:lnSpc>
                <a:spcPts val="2300"/>
              </a:lnSpc>
              <a:spcBef>
                <a:spcPts val="0"/>
              </a:spcBef>
              <a:buClr>
                <a:schemeClr val="tx1"/>
              </a:buClr>
              <a:buFont typeface="Arial"/>
              <a:buChar char="•"/>
              <a:defRPr sz="1800" b="0" i="0">
                <a:solidFill>
                  <a:schemeClr val="accent1"/>
                </a:solidFill>
                <a:latin typeface="Cambria"/>
                <a:cs typeface="Cambria"/>
              </a:defRPr>
            </a:lvl3pPr>
            <a:lvl4pPr marL="285750" indent="-285750">
              <a:lnSpc>
                <a:spcPts val="2300"/>
              </a:lnSpc>
              <a:spcBef>
                <a:spcPts val="0"/>
              </a:spcBef>
              <a:buClr>
                <a:schemeClr val="tx1"/>
              </a:buClr>
              <a:buFont typeface="Arial"/>
              <a:buChar char="•"/>
              <a:defRPr sz="1800" b="0" i="0">
                <a:solidFill>
                  <a:schemeClr val="accent1"/>
                </a:solidFill>
                <a:latin typeface="Cambria"/>
                <a:cs typeface="Cambria"/>
              </a:defRPr>
            </a:lvl4pPr>
            <a:lvl5pPr marL="285750" indent="-285750">
              <a:lnSpc>
                <a:spcPts val="2300"/>
              </a:lnSpc>
              <a:spcBef>
                <a:spcPts val="0"/>
              </a:spcBef>
              <a:buClr>
                <a:schemeClr val="tx1"/>
              </a:buClr>
              <a:buFont typeface="Arial"/>
              <a:buChar char="•"/>
              <a:defRPr sz="1800" b="0" i="0">
                <a:solidFill>
                  <a:schemeClr val="accent1"/>
                </a:solidFill>
                <a:latin typeface="Cambria"/>
                <a:cs typeface="Cambria"/>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smtClean="0"/>
          </a:p>
        </p:txBody>
      </p:sp>
    </p:spTree>
    <p:extLst>
      <p:ext uri="{BB962C8B-B14F-4D97-AF65-F5344CB8AC3E}">
        <p14:creationId xmlns:p14="http://schemas.microsoft.com/office/powerpoint/2010/main" val="40807942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2">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170182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48"/>
            <a:ext cx="103632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lvl1pPr>
              <a:defRPr/>
            </a:lvl1pPr>
          </a:lstStyle>
          <a:p>
            <a:pPr>
              <a:defRPr/>
            </a:pPr>
            <a:endParaRPr lang="en-AU"/>
          </a:p>
        </p:txBody>
      </p:sp>
      <p:sp>
        <p:nvSpPr>
          <p:cNvPr id="5" name="Footer Placeholder 4"/>
          <p:cNvSpPr>
            <a:spLocks noGrp="1"/>
          </p:cNvSpPr>
          <p:nvPr>
            <p:ph type="ftr" sz="quarter" idx="11"/>
          </p:nvPr>
        </p:nvSpPr>
        <p:spPr/>
        <p:txBody>
          <a:bodyPr/>
          <a:lstStyle>
            <a:lvl1pPr>
              <a:defRPr/>
            </a:lvl1pPr>
          </a:lstStyle>
          <a:p>
            <a:pPr>
              <a:defRPr/>
            </a:pPr>
            <a:endParaRPr lang="en-AU"/>
          </a:p>
        </p:txBody>
      </p:sp>
      <p:sp>
        <p:nvSpPr>
          <p:cNvPr id="6" name="Slide Number Placeholder 5"/>
          <p:cNvSpPr>
            <a:spLocks noGrp="1"/>
          </p:cNvSpPr>
          <p:nvPr>
            <p:ph type="sldNum" sz="quarter" idx="12"/>
          </p:nvPr>
        </p:nvSpPr>
        <p:spPr/>
        <p:txBody>
          <a:bodyPr/>
          <a:lstStyle>
            <a:lvl1pPr>
              <a:defRPr/>
            </a:lvl1pPr>
          </a:lstStyle>
          <a:p>
            <a:pPr>
              <a:defRPr/>
            </a:pPr>
            <a:fld id="{BEFF7ED4-5C0E-4DC8-BE52-AFEA60548805}" type="slidenum">
              <a:rPr lang="en-AU" altLang="en-US"/>
              <a:pPr>
                <a:defRPr/>
              </a:pPr>
              <a:t>‹#›</a:t>
            </a:fld>
            <a:endParaRPr lang="en-AU" altLang="en-US"/>
          </a:p>
        </p:txBody>
      </p:sp>
    </p:spTree>
    <p:extLst>
      <p:ext uri="{BB962C8B-B14F-4D97-AF65-F5344CB8AC3E}">
        <p14:creationId xmlns:p14="http://schemas.microsoft.com/office/powerpoint/2010/main" val="38411174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defTabSz="685800"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en-AU"/>
          </a:p>
        </p:txBody>
      </p:sp>
      <p:sp>
        <p:nvSpPr>
          <p:cNvPr id="5" name="Footer Placeholder 4"/>
          <p:cNvSpPr>
            <a:spLocks noGrp="1"/>
          </p:cNvSpPr>
          <p:nvPr>
            <p:ph type="ftr" sz="quarter" idx="11"/>
          </p:nvPr>
        </p:nvSpPr>
        <p:spPr/>
        <p:txBody>
          <a:bodyPr/>
          <a:lstStyle>
            <a:lvl1pPr defTabSz="685800"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en-AU"/>
          </a:p>
        </p:txBody>
      </p:sp>
      <p:sp>
        <p:nvSpPr>
          <p:cNvPr id="6" name="Slide Number Placeholder 5"/>
          <p:cNvSpPr>
            <a:spLocks noGrp="1"/>
          </p:cNvSpPr>
          <p:nvPr>
            <p:ph type="sldNum" sz="quarter" idx="12"/>
          </p:nvPr>
        </p:nvSpPr>
        <p:spPr/>
        <p:txBody>
          <a:bodyPr/>
          <a:lstStyle>
            <a:lvl1pPr defTabSz="685800"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73B5D634-0FB5-49C3-8070-5930CC326EF9}" type="slidenum">
              <a:rPr lang="en-AU"/>
              <a:pPr>
                <a:defRPr/>
              </a:pPr>
              <a:t>‹#›</a:t>
            </a:fld>
            <a:endParaRPr lang="en-AU"/>
          </a:p>
        </p:txBody>
      </p:sp>
    </p:spTree>
    <p:extLst>
      <p:ext uri="{BB962C8B-B14F-4D97-AF65-F5344CB8AC3E}">
        <p14:creationId xmlns:p14="http://schemas.microsoft.com/office/powerpoint/2010/main" val="34384421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defTabSz="685800"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en-AU"/>
          </a:p>
        </p:txBody>
      </p:sp>
      <p:sp>
        <p:nvSpPr>
          <p:cNvPr id="5" name="Footer Placeholder 4"/>
          <p:cNvSpPr>
            <a:spLocks noGrp="1"/>
          </p:cNvSpPr>
          <p:nvPr>
            <p:ph type="ftr" sz="quarter" idx="11"/>
          </p:nvPr>
        </p:nvSpPr>
        <p:spPr/>
        <p:txBody>
          <a:bodyPr/>
          <a:lstStyle>
            <a:lvl1pPr defTabSz="685800"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en-AU"/>
          </a:p>
        </p:txBody>
      </p:sp>
      <p:sp>
        <p:nvSpPr>
          <p:cNvPr id="6" name="Slide Number Placeholder 5"/>
          <p:cNvSpPr>
            <a:spLocks noGrp="1"/>
          </p:cNvSpPr>
          <p:nvPr>
            <p:ph type="sldNum" sz="quarter" idx="12"/>
          </p:nvPr>
        </p:nvSpPr>
        <p:spPr/>
        <p:txBody>
          <a:bodyPr/>
          <a:lstStyle>
            <a:lvl1pPr defTabSz="685800"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1BA6B0DA-2C77-4422-88DD-C1F7492E5D69}" type="slidenum">
              <a:rPr lang="en-AU"/>
              <a:pPr>
                <a:defRPr/>
              </a:pPr>
              <a:t>‹#›</a:t>
            </a:fld>
            <a:endParaRPr lang="en-AU"/>
          </a:p>
        </p:txBody>
      </p:sp>
    </p:spTree>
    <p:extLst>
      <p:ext uri="{BB962C8B-B14F-4D97-AF65-F5344CB8AC3E}">
        <p14:creationId xmlns:p14="http://schemas.microsoft.com/office/powerpoint/2010/main" val="41272292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defTabSz="685800"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en-AU"/>
          </a:p>
        </p:txBody>
      </p:sp>
      <p:sp>
        <p:nvSpPr>
          <p:cNvPr id="5" name="Footer Placeholder 4"/>
          <p:cNvSpPr>
            <a:spLocks noGrp="1"/>
          </p:cNvSpPr>
          <p:nvPr>
            <p:ph type="ftr" sz="quarter" idx="11"/>
          </p:nvPr>
        </p:nvSpPr>
        <p:spPr/>
        <p:txBody>
          <a:bodyPr/>
          <a:lstStyle>
            <a:lvl1pPr defTabSz="685800"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endParaRPr lang="en-AU"/>
          </a:p>
        </p:txBody>
      </p:sp>
      <p:sp>
        <p:nvSpPr>
          <p:cNvPr id="6" name="Slide Number Placeholder 5"/>
          <p:cNvSpPr>
            <a:spLocks noGrp="1"/>
          </p:cNvSpPr>
          <p:nvPr>
            <p:ph type="sldNum" sz="quarter" idx="12"/>
          </p:nvPr>
        </p:nvSpPr>
        <p:spPr/>
        <p:txBody>
          <a:bodyPr/>
          <a:lstStyle>
            <a:lvl1pPr defTabSz="685800" eaLnBrk="1" fontAlgn="auto" hangingPunct="1">
              <a:spcBef>
                <a:spcPts val="0"/>
              </a:spcBef>
              <a:spcAft>
                <a:spcPts val="0"/>
              </a:spcAft>
              <a:defRPr>
                <a:solidFill>
                  <a:prstClr val="black">
                    <a:tint val="75000"/>
                  </a:prstClr>
                </a:solidFill>
                <a:latin typeface="Calibri" panose="020F0502020204030204"/>
                <a:cs typeface="+mn-cs"/>
              </a:defRPr>
            </a:lvl1pPr>
          </a:lstStyle>
          <a:p>
            <a:pPr>
              <a:defRPr/>
            </a:pPr>
            <a:fld id="{987EE8A9-0411-469D-8762-D77182A29828}" type="slidenum">
              <a:rPr lang="en-AU"/>
              <a:pPr>
                <a:defRPr/>
              </a:pPr>
              <a:t>‹#›</a:t>
            </a:fld>
            <a:endParaRPr lang="en-AU"/>
          </a:p>
        </p:txBody>
      </p:sp>
    </p:spTree>
    <p:extLst>
      <p:ext uri="{BB962C8B-B14F-4D97-AF65-F5344CB8AC3E}">
        <p14:creationId xmlns:p14="http://schemas.microsoft.com/office/powerpoint/2010/main" val="6603627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AU" altLang="en-US" smtClean="0"/>
              <a:t>Click to edit Master title style</a:t>
            </a:r>
            <a:endParaRPr lang="en-US" altLang="en-US" smtClean="0"/>
          </a:p>
        </p:txBody>
      </p:sp>
      <p:sp>
        <p:nvSpPr>
          <p:cNvPr id="1027" name="Text Placeholder 2"/>
          <p:cNvSpPr>
            <a:spLocks noGrp="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AU" altLang="en-US" smtClean="0"/>
              <a:t>Click to edit Master text styles</a:t>
            </a:r>
          </a:p>
          <a:p>
            <a:pPr lvl="1"/>
            <a:r>
              <a:rPr lang="en-AU" altLang="en-US" smtClean="0"/>
              <a:t>Second level</a:t>
            </a:r>
          </a:p>
          <a:p>
            <a:pPr lvl="2"/>
            <a:r>
              <a:rPr lang="en-AU" altLang="en-US" smtClean="0"/>
              <a:t>Third level</a:t>
            </a:r>
          </a:p>
          <a:p>
            <a:pPr lvl="3"/>
            <a:r>
              <a:rPr lang="en-AU" altLang="en-US" smtClean="0"/>
              <a:t>Fourth level</a:t>
            </a:r>
          </a:p>
          <a:p>
            <a:pPr lvl="4"/>
            <a:r>
              <a:rPr lang="en-AU" altLang="en-US" smtClean="0"/>
              <a:t>Fifth level</a:t>
            </a:r>
            <a:endParaRPr lang="en-US" altLang="en-US" smtClean="0"/>
          </a:p>
        </p:txBody>
      </p:sp>
      <p:sp>
        <p:nvSpPr>
          <p:cNvPr id="4" name="Date Placeholder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5" name="Footer Placeholder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8737600" y="6356350"/>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A7A49F"/>
                </a:solidFill>
                <a:latin typeface="Calibri" pitchFamily="34" charset="0"/>
                <a:cs typeface="Arial" charset="0"/>
              </a:defRPr>
            </a:lvl1pPr>
          </a:lstStyle>
          <a:p>
            <a:pPr>
              <a:defRPr/>
            </a:pPr>
            <a:fld id="{D7EDAC4C-5DE9-4191-AC2A-54141D44C94A}"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127" r:id="rId1"/>
    <p:sldLayoutId id="2147486128" r:id="rId2"/>
    <p:sldLayoutId id="2147486129" r:id="rId3"/>
    <p:sldLayoutId id="2147486130" r:id="rId4"/>
    <p:sldLayoutId id="2147486131" r:id="rId5"/>
    <p:sldLayoutId id="2147486132" r:id="rId6"/>
  </p:sldLayoutIdLst>
  <p:timing>
    <p:tnLst>
      <p:par>
        <p:cTn id="1" dur="indefinite" restart="never" nodeType="tmRoot"/>
      </p:par>
    </p:tnLst>
  </p:timing>
  <p:hf hdr="0" ftr="0" dt="0"/>
  <p:txStyles>
    <p:titleStyle>
      <a:lvl1pPr algn="ctr" defTabSz="457200" rtl="0" eaLnBrk="0" fontAlgn="base" hangingPunct="0">
        <a:spcBef>
          <a:spcPct val="0"/>
        </a:spcBef>
        <a:spcAft>
          <a:spcPct val="0"/>
        </a:spcAft>
        <a:defRPr sz="4400" kern="1200">
          <a:solidFill>
            <a:srgbClr val="F2AF00"/>
          </a:solidFill>
          <a:latin typeface="+mj-lt"/>
          <a:ea typeface="+mj-ea"/>
          <a:cs typeface="+mj-cs"/>
        </a:defRPr>
      </a:lvl1pPr>
      <a:lvl2pPr algn="ctr" defTabSz="457200" rtl="0" eaLnBrk="0" fontAlgn="base" hangingPunct="0">
        <a:spcBef>
          <a:spcPct val="0"/>
        </a:spcBef>
        <a:spcAft>
          <a:spcPct val="0"/>
        </a:spcAft>
        <a:defRPr sz="4400">
          <a:solidFill>
            <a:srgbClr val="F2AF00"/>
          </a:solidFill>
          <a:latin typeface="Calibri" pitchFamily="34" charset="0"/>
        </a:defRPr>
      </a:lvl2pPr>
      <a:lvl3pPr algn="ctr" defTabSz="457200" rtl="0" eaLnBrk="0" fontAlgn="base" hangingPunct="0">
        <a:spcBef>
          <a:spcPct val="0"/>
        </a:spcBef>
        <a:spcAft>
          <a:spcPct val="0"/>
        </a:spcAft>
        <a:defRPr sz="4400">
          <a:solidFill>
            <a:srgbClr val="F2AF00"/>
          </a:solidFill>
          <a:latin typeface="Calibri" pitchFamily="34" charset="0"/>
        </a:defRPr>
      </a:lvl3pPr>
      <a:lvl4pPr algn="ctr" defTabSz="457200" rtl="0" eaLnBrk="0" fontAlgn="base" hangingPunct="0">
        <a:spcBef>
          <a:spcPct val="0"/>
        </a:spcBef>
        <a:spcAft>
          <a:spcPct val="0"/>
        </a:spcAft>
        <a:defRPr sz="4400">
          <a:solidFill>
            <a:srgbClr val="F2AF00"/>
          </a:solidFill>
          <a:latin typeface="Calibri" pitchFamily="34" charset="0"/>
        </a:defRPr>
      </a:lvl4pPr>
      <a:lvl5pPr algn="ctr" defTabSz="457200" rtl="0" eaLnBrk="0" fontAlgn="base" hangingPunct="0">
        <a:spcBef>
          <a:spcPct val="0"/>
        </a:spcBef>
        <a:spcAft>
          <a:spcPct val="0"/>
        </a:spcAft>
        <a:defRPr sz="4400">
          <a:solidFill>
            <a:srgbClr val="F2AF00"/>
          </a:solidFill>
          <a:latin typeface="Calibri" pitchFamily="34" charset="0"/>
        </a:defRPr>
      </a:lvl5pPr>
      <a:lvl6pPr marL="457200" algn="ctr" defTabSz="457200" rtl="0" fontAlgn="base">
        <a:spcBef>
          <a:spcPct val="0"/>
        </a:spcBef>
        <a:spcAft>
          <a:spcPct val="0"/>
        </a:spcAft>
        <a:defRPr sz="4400">
          <a:solidFill>
            <a:srgbClr val="F2AF00"/>
          </a:solidFill>
          <a:latin typeface="Calibri" pitchFamily="34" charset="0"/>
        </a:defRPr>
      </a:lvl6pPr>
      <a:lvl7pPr marL="914400" algn="ctr" defTabSz="457200" rtl="0" fontAlgn="base">
        <a:spcBef>
          <a:spcPct val="0"/>
        </a:spcBef>
        <a:spcAft>
          <a:spcPct val="0"/>
        </a:spcAft>
        <a:defRPr sz="4400">
          <a:solidFill>
            <a:srgbClr val="F2AF00"/>
          </a:solidFill>
          <a:latin typeface="Calibri" pitchFamily="34" charset="0"/>
        </a:defRPr>
      </a:lvl7pPr>
      <a:lvl8pPr marL="1371600" algn="ctr" defTabSz="457200" rtl="0" fontAlgn="base">
        <a:spcBef>
          <a:spcPct val="0"/>
        </a:spcBef>
        <a:spcAft>
          <a:spcPct val="0"/>
        </a:spcAft>
        <a:defRPr sz="4400">
          <a:solidFill>
            <a:srgbClr val="F2AF00"/>
          </a:solidFill>
          <a:latin typeface="Calibri" pitchFamily="34" charset="0"/>
        </a:defRPr>
      </a:lvl8pPr>
      <a:lvl9pPr marL="1828800" algn="ctr" defTabSz="457200" rtl="0" fontAlgn="base">
        <a:spcBef>
          <a:spcPct val="0"/>
        </a:spcBef>
        <a:spcAft>
          <a:spcPct val="0"/>
        </a:spcAft>
        <a:defRPr sz="4400">
          <a:solidFill>
            <a:srgbClr val="F2AF00"/>
          </a:solidFill>
          <a:latin typeface="Calibri"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rgbClr val="F2AF00"/>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rgbClr val="F2AF00"/>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rgbClr val="F2AF00"/>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rgbClr val="F2AF00"/>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rgbClr val="F2AF00"/>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2051"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F05E02CD-5EA1-4FAA-B8F1-F8C9AF6C1411}"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135" r:id="rId1"/>
    <p:sldLayoutId id="2147486136" r:id="rId2"/>
    <p:sldLayoutId id="2147486137" r:id="rId3"/>
    <p:sldLayoutId id="2147486138" r:id="rId4"/>
    <p:sldLayoutId id="2147486139" r:id="rId5"/>
    <p:sldLayoutId id="2147486140" r:id="rId6"/>
    <p:sldLayoutId id="2147486141" r:id="rId7"/>
    <p:sldLayoutId id="2147486142" r:id="rId8"/>
    <p:sldLayoutId id="2147486143" r:id="rId9"/>
    <p:sldLayoutId id="2147486144" r:id="rId10"/>
    <p:sldLayoutId id="2147486145" r:id="rId11"/>
  </p:sldLayoutIdLst>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chart" Target="../charts/char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25.xml"/><Relationship Id="rId7" Type="http://schemas.openxmlformats.org/officeDocument/2006/relationships/image" Target="../media/image7.wmf"/><Relationship Id="rId2" Type="http://schemas.openxmlformats.org/officeDocument/2006/relationships/slideLayout" Target="../slideLayouts/slideLayout13.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6.wmf"/><Relationship Id="rId4" Type="http://schemas.openxmlformats.org/officeDocument/2006/relationships/oleObject" Target="../embeddings/oleObject1.bin"/><Relationship Id="rId9" Type="http://schemas.openxmlformats.org/officeDocument/2006/relationships/image" Target="../media/image8.wmf"/></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6.xml"/><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D5D2CA"/>
        </a:solidFill>
        <a:effectLst/>
      </p:bgPr>
    </p:bg>
    <p:spTree>
      <p:nvGrpSpPr>
        <p:cNvPr id="1" name=""/>
        <p:cNvGrpSpPr/>
        <p:nvPr/>
      </p:nvGrpSpPr>
      <p:grpSpPr>
        <a:xfrm>
          <a:off x="0" y="0"/>
          <a:ext cx="0" cy="0"/>
          <a:chOff x="0" y="0"/>
          <a:chExt cx="0" cy="0"/>
        </a:xfrm>
      </p:grpSpPr>
      <p:sp>
        <p:nvSpPr>
          <p:cNvPr id="51202" name="TextBox 18"/>
          <p:cNvSpPr txBox="1">
            <a:spLocks noChangeArrowheads="1"/>
          </p:cNvSpPr>
          <p:nvPr/>
        </p:nvSpPr>
        <p:spPr bwMode="auto">
          <a:xfrm>
            <a:off x="6464300" y="6032500"/>
            <a:ext cx="352425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Font typeface="Arial" panose="020B0604020202020204" pitchFamily="34" charset="0"/>
              <a:buChar char="•"/>
              <a:defRPr sz="3200">
                <a:solidFill>
                  <a:srgbClr val="F2AF00"/>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rgbClr val="F2AF00"/>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rgbClr val="F2AF00"/>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rgbClr val="F2AF00"/>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rgbClr val="F2AF00"/>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F2AF00"/>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F2AF00"/>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F2AF00"/>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F2AF00"/>
                </a:solidFill>
                <a:latin typeface="Calibri" panose="020F0502020204030204" pitchFamily="34" charset="0"/>
              </a:defRPr>
            </a:lvl9pPr>
          </a:lstStyle>
          <a:p>
            <a:pPr algn="r" eaLnBrk="1" hangingPunct="1">
              <a:lnSpc>
                <a:spcPts val="1000"/>
              </a:lnSpc>
              <a:spcBef>
                <a:spcPct val="0"/>
              </a:spcBef>
              <a:buFont typeface="Arial" panose="020B0604020202020204" pitchFamily="34" charset="0"/>
              <a:buNone/>
            </a:pPr>
            <a:endParaRPr lang="en-US" altLang="en-US" sz="900">
              <a:solidFill>
                <a:schemeClr val="bg1"/>
              </a:solidFill>
            </a:endParaRPr>
          </a:p>
        </p:txBody>
      </p:sp>
      <p:pic>
        <p:nvPicPr>
          <p:cNvPr id="51203" name="Picture 1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90310" y="300831"/>
            <a:ext cx="2665412" cy="90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4" name="Picture 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533489" y="2365375"/>
            <a:ext cx="3997325" cy="399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Title 1"/>
          <p:cNvSpPr txBox="1">
            <a:spLocks/>
          </p:cNvSpPr>
          <p:nvPr/>
        </p:nvSpPr>
        <p:spPr bwMode="auto">
          <a:xfrm>
            <a:off x="512832" y="1676948"/>
            <a:ext cx="8693311" cy="912835"/>
          </a:xfrm>
          <a:prstGeom prst="rect">
            <a:avLst/>
          </a:prstGeom>
          <a:noFill/>
          <a:ln w="9525">
            <a:noFill/>
            <a:miter lim="800000"/>
            <a:headEnd/>
            <a:tailEnd/>
          </a:ln>
        </p:spPr>
        <p:txBody>
          <a:bodyPr lIns="0" tIns="0" rIns="0" bIns="0"/>
          <a:lstStyle/>
          <a:p>
            <a:pPr eaLnBrk="1" hangingPunct="1">
              <a:defRPr/>
            </a:pPr>
            <a:r>
              <a:rPr lang="en-US" sz="4000" dirty="0" smtClean="0">
                <a:solidFill>
                  <a:schemeClr val="bg1"/>
                </a:solidFill>
              </a:rPr>
              <a:t>ABARES Total Factor Productivity</a:t>
            </a:r>
            <a:endParaRPr lang="en-US" altLang="en-US" sz="4000" dirty="0">
              <a:solidFill>
                <a:schemeClr val="bg1"/>
              </a:solidFill>
              <a:latin typeface="Calibri" pitchFamily="34" charset="0"/>
              <a:cs typeface="Arial" charset="0"/>
            </a:endParaRPr>
          </a:p>
        </p:txBody>
      </p:sp>
      <p:sp>
        <p:nvSpPr>
          <p:cNvPr id="10248" name="Content Placeholder 2"/>
          <p:cNvSpPr txBox="1">
            <a:spLocks/>
          </p:cNvSpPr>
          <p:nvPr/>
        </p:nvSpPr>
        <p:spPr bwMode="auto">
          <a:xfrm>
            <a:off x="591366" y="4337499"/>
            <a:ext cx="5928712" cy="907055"/>
          </a:xfrm>
          <a:prstGeom prst="rect">
            <a:avLst/>
          </a:prstGeom>
          <a:noFill/>
          <a:ln w="9525">
            <a:noFill/>
            <a:miter lim="800000"/>
            <a:headEnd/>
            <a:tailEnd/>
          </a:ln>
        </p:spPr>
        <p:txBody>
          <a:bodyPr lIns="0" tIns="0" rIns="0" bIns="0"/>
          <a:lstStyle/>
          <a:p>
            <a:r>
              <a:rPr lang="es-ES" sz="2000" b="1" dirty="0">
                <a:solidFill>
                  <a:schemeClr val="bg1"/>
                </a:solidFill>
              </a:rPr>
              <a:t>Will </a:t>
            </a:r>
            <a:r>
              <a:rPr lang="es-ES" sz="2000" b="1" dirty="0" smtClean="0">
                <a:solidFill>
                  <a:schemeClr val="bg1"/>
                </a:solidFill>
              </a:rPr>
              <a:t>Chancellor and Shiji Zhao</a:t>
            </a:r>
            <a:endParaRPr lang="en-AU" sz="2000" b="1" dirty="0">
              <a:solidFill>
                <a:schemeClr val="bg1"/>
              </a:solidFill>
            </a:endParaRPr>
          </a:p>
        </p:txBody>
      </p:sp>
      <p:sp>
        <p:nvSpPr>
          <p:cNvPr id="10249" name="TextBox 22"/>
          <p:cNvSpPr txBox="1">
            <a:spLocks noChangeArrowheads="1"/>
          </p:cNvSpPr>
          <p:nvPr/>
        </p:nvSpPr>
        <p:spPr bwMode="auto">
          <a:xfrm>
            <a:off x="591366" y="4727699"/>
            <a:ext cx="6803733" cy="925513"/>
          </a:xfrm>
          <a:prstGeom prst="rect">
            <a:avLst/>
          </a:prstGeom>
          <a:noFill/>
          <a:ln w="9525">
            <a:noFill/>
            <a:miter lim="800000"/>
            <a:headEnd/>
            <a:tailEnd/>
          </a:ln>
        </p:spPr>
        <p:txBody>
          <a:bodyPr lIns="0" tIns="0" rIns="0" bIns="0"/>
          <a:lstStyle/>
          <a:p>
            <a:pPr eaLnBrk="1" hangingPunct="1">
              <a:defRPr/>
            </a:pPr>
            <a:r>
              <a:rPr lang="en-AU" altLang="en-US" sz="1400" b="1" dirty="0">
                <a:solidFill>
                  <a:schemeClr val="bg1"/>
                </a:solidFill>
                <a:latin typeface="+mn-lt"/>
                <a:ea typeface="Calibri" pitchFamily="34" charset="0"/>
                <a:cs typeface="Calibri" pitchFamily="34" charset="0"/>
              </a:rPr>
              <a:t>Australian Bureau of </a:t>
            </a:r>
            <a:r>
              <a:rPr lang="en-AU" altLang="en-US" sz="1400" b="1" dirty="0" smtClean="0">
                <a:solidFill>
                  <a:schemeClr val="bg1"/>
                </a:solidFill>
                <a:latin typeface="+mn-lt"/>
                <a:ea typeface="Calibri" pitchFamily="34" charset="0"/>
                <a:cs typeface="Calibri" pitchFamily="34" charset="0"/>
              </a:rPr>
              <a:t>Agricultural and </a:t>
            </a:r>
            <a:r>
              <a:rPr lang="en-AU" altLang="en-US" sz="1400" b="1" dirty="0">
                <a:solidFill>
                  <a:schemeClr val="bg1"/>
                </a:solidFill>
                <a:latin typeface="+mn-lt"/>
                <a:ea typeface="Calibri" pitchFamily="34" charset="0"/>
                <a:cs typeface="Calibri" pitchFamily="34" charset="0"/>
              </a:rPr>
              <a:t>Resource Economics and Sciences</a:t>
            </a:r>
          </a:p>
          <a:p>
            <a:pPr eaLnBrk="1" hangingPunct="1">
              <a:defRPr/>
            </a:pPr>
            <a:endParaRPr lang="en-AU" altLang="en-US" sz="1400" b="1" dirty="0">
              <a:solidFill>
                <a:schemeClr val="bg1"/>
              </a:solidFill>
              <a:latin typeface="+mn-lt"/>
              <a:ea typeface="Calibri" pitchFamily="34" charset="0"/>
              <a:cs typeface="Calibri" pitchFamily="34" charset="0"/>
            </a:endParaRPr>
          </a:p>
          <a:p>
            <a:pPr eaLnBrk="1" hangingPunct="1">
              <a:buFont typeface="Arial" charset="0"/>
              <a:buNone/>
              <a:defRPr/>
            </a:pPr>
            <a:r>
              <a:rPr lang="en-US" altLang="en-US" sz="1400" dirty="0" smtClean="0">
                <a:solidFill>
                  <a:schemeClr val="bg1"/>
                </a:solidFill>
                <a:latin typeface="+mn-lt"/>
                <a:cs typeface="Arial" charset="0"/>
              </a:rPr>
              <a:t>October 2019</a:t>
            </a:r>
            <a:endParaRPr lang="en-US" altLang="en-US" sz="1200" b="1" dirty="0">
              <a:solidFill>
                <a:schemeClr val="bg1"/>
              </a:solidFill>
              <a:latin typeface="+mn-lt"/>
              <a:ea typeface="Calibri" pitchFamily="34" charset="0"/>
              <a:cs typeface="Calibri" pitchFamily="34" charset="0"/>
            </a:endParaRPr>
          </a:p>
        </p:txBody>
      </p:sp>
      <p:sp>
        <p:nvSpPr>
          <p:cNvPr id="51208" name="TextBox 18"/>
          <p:cNvSpPr txBox="1">
            <a:spLocks noChangeArrowheads="1"/>
          </p:cNvSpPr>
          <p:nvPr/>
        </p:nvSpPr>
        <p:spPr bwMode="auto">
          <a:xfrm>
            <a:off x="6684963" y="6162675"/>
            <a:ext cx="4625188"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Font typeface="Arial" panose="020B0604020202020204" pitchFamily="34" charset="0"/>
              <a:buChar char="•"/>
              <a:defRPr sz="3200">
                <a:solidFill>
                  <a:srgbClr val="F2AF00"/>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rgbClr val="F2AF00"/>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rgbClr val="F2AF00"/>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rgbClr val="F2AF00"/>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rgbClr val="F2AF00"/>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F2AF00"/>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F2AF00"/>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F2AF00"/>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F2AF00"/>
                </a:solidFill>
                <a:latin typeface="Calibri" panose="020F0502020204030204" pitchFamily="34" charset="0"/>
              </a:defRPr>
            </a:lvl9pPr>
          </a:lstStyle>
          <a:p>
            <a:pPr algn="r" eaLnBrk="1" hangingPunct="1">
              <a:lnSpc>
                <a:spcPts val="1000"/>
              </a:lnSpc>
              <a:spcBef>
                <a:spcPct val="0"/>
              </a:spcBef>
              <a:buFont typeface="Arial" panose="020B0604020202020204" pitchFamily="34" charset="0"/>
              <a:buNone/>
            </a:pPr>
            <a:r>
              <a:rPr lang="en-AU" altLang="en-US" sz="900" dirty="0">
                <a:solidFill>
                  <a:schemeClr val="bg1"/>
                </a:solidFill>
              </a:rPr>
              <a:t>Research by the </a:t>
            </a:r>
          </a:p>
          <a:p>
            <a:pPr algn="r" eaLnBrk="1" hangingPunct="1">
              <a:lnSpc>
                <a:spcPts val="1000"/>
              </a:lnSpc>
              <a:spcBef>
                <a:spcPct val="0"/>
              </a:spcBef>
              <a:buFont typeface="Arial" panose="020B0604020202020204" pitchFamily="34" charset="0"/>
              <a:buNone/>
            </a:pPr>
            <a:r>
              <a:rPr lang="en-AU" altLang="en-US" sz="900" dirty="0">
                <a:solidFill>
                  <a:schemeClr val="bg1"/>
                </a:solidFill>
              </a:rPr>
              <a:t>Australian Bureau of Agricultural and Resource Economics and Sciences</a:t>
            </a:r>
            <a:endParaRPr lang="en-US" altLang="en-US" sz="900" dirty="0">
              <a:solidFill>
                <a:schemeClr val="bg1"/>
              </a:solidFill>
            </a:endParaRPr>
          </a:p>
        </p:txBody>
      </p:sp>
      <p:sp>
        <p:nvSpPr>
          <p:cNvPr id="2" name="TextBox 1"/>
          <p:cNvSpPr txBox="1"/>
          <p:nvPr/>
        </p:nvSpPr>
        <p:spPr>
          <a:xfrm>
            <a:off x="512832" y="2991000"/>
            <a:ext cx="5447004" cy="369332"/>
          </a:xfrm>
          <a:prstGeom prst="rect">
            <a:avLst/>
          </a:prstGeom>
          <a:noFill/>
        </p:spPr>
        <p:txBody>
          <a:bodyPr wrap="none" rtlCol="0">
            <a:spAutoFit/>
          </a:bodyPr>
          <a:lstStyle/>
          <a:p>
            <a:r>
              <a:rPr lang="en-AU" dirty="0" smtClean="0"/>
              <a:t>Third meeting of the TFP and Environment Network</a:t>
            </a:r>
            <a:endParaRPr lang="en-AU"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3250"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4D42E113-1E93-4973-9DD7-F9B622631AB5}" type="slidenum">
              <a:rPr lang="en-AU" altLang="en-US" sz="1200" smtClean="0">
                <a:solidFill>
                  <a:srgbClr val="898989"/>
                </a:solidFill>
                <a:latin typeface="Arial" panose="020B0604020202020204" pitchFamily="34" charset="0"/>
              </a:rPr>
              <a:pPr>
                <a:lnSpc>
                  <a:spcPct val="100000"/>
                </a:lnSpc>
                <a:spcBef>
                  <a:spcPct val="0"/>
                </a:spcBef>
                <a:buFontTx/>
                <a:buNone/>
              </a:pPr>
              <a:t>10</a:t>
            </a:fld>
            <a:endParaRPr lang="en-AU" altLang="en-US" sz="1200" smtClean="0">
              <a:solidFill>
                <a:srgbClr val="898989"/>
              </a:solidFill>
              <a:latin typeface="Arial" panose="020B0604020202020204" pitchFamily="34" charset="0"/>
            </a:endParaRPr>
          </a:p>
        </p:txBody>
      </p:sp>
      <p:sp>
        <p:nvSpPr>
          <p:cNvPr id="4" name="Title 1"/>
          <p:cNvSpPr txBox="1">
            <a:spLocks/>
          </p:cNvSpPr>
          <p:nvPr/>
        </p:nvSpPr>
        <p:spPr bwMode="auto">
          <a:xfrm>
            <a:off x="223760" y="242379"/>
            <a:ext cx="10956925" cy="618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spcBef>
                <a:spcPct val="0"/>
              </a:spcBef>
              <a:buFontTx/>
              <a:buNone/>
            </a:pPr>
            <a:r>
              <a:rPr lang="en-AU" altLang="en-US" sz="3600" b="1" dirty="0" smtClean="0">
                <a:solidFill>
                  <a:srgbClr val="96172E"/>
                </a:solidFill>
              </a:rPr>
              <a:t>TFP results: Sheep by agricultural zone</a:t>
            </a:r>
            <a:endParaRPr lang="en-AU" altLang="en-US" sz="3600" b="1" dirty="0">
              <a:solidFill>
                <a:srgbClr val="96172E"/>
              </a:solidFill>
            </a:endParaRPr>
          </a:p>
        </p:txBody>
      </p:sp>
      <p:graphicFrame>
        <p:nvGraphicFramePr>
          <p:cNvPr id="7" name="Chart 6"/>
          <p:cNvGraphicFramePr>
            <a:graphicFrameLocks/>
          </p:cNvGraphicFramePr>
          <p:nvPr>
            <p:extLst>
              <p:ext uri="{D42A27DB-BD31-4B8C-83A1-F6EECF244321}">
                <p14:modId xmlns:p14="http://schemas.microsoft.com/office/powerpoint/2010/main" val="2793226518"/>
              </p:ext>
            </p:extLst>
          </p:nvPr>
        </p:nvGraphicFramePr>
        <p:xfrm>
          <a:off x="223760" y="764594"/>
          <a:ext cx="11750206" cy="5956881"/>
        </p:xfrm>
        <a:graphic>
          <a:graphicData uri="http://schemas.openxmlformats.org/drawingml/2006/chart">
            <c:chart xmlns:c="http://schemas.openxmlformats.org/drawingml/2006/chart" xmlns:r="http://schemas.openxmlformats.org/officeDocument/2006/relationships" r:id="rId3"/>
          </a:graphicData>
        </a:graphic>
      </p:graphicFrame>
      <p:sp>
        <p:nvSpPr>
          <p:cNvPr id="2" name="Rectangle 1"/>
          <p:cNvSpPr/>
          <p:nvPr/>
        </p:nvSpPr>
        <p:spPr>
          <a:xfrm>
            <a:off x="5702223" y="2477762"/>
            <a:ext cx="684064" cy="2627085"/>
          </a:xfrm>
          <a:prstGeom prst="rect">
            <a:avLst/>
          </a:prstGeom>
          <a:solidFill>
            <a:srgbClr val="FF0000">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AU" dirty="0" smtClean="0">
                <a:solidFill>
                  <a:schemeClr val="tx1"/>
                </a:solidFill>
              </a:rPr>
              <a:t>Drought</a:t>
            </a:r>
            <a:endParaRPr lang="en-AU" dirty="0">
              <a:solidFill>
                <a:schemeClr val="tx1"/>
              </a:solidFill>
            </a:endParaRPr>
          </a:p>
        </p:txBody>
      </p:sp>
      <p:sp>
        <p:nvSpPr>
          <p:cNvPr id="6" name="Rectangle 5"/>
          <p:cNvSpPr/>
          <p:nvPr/>
        </p:nvSpPr>
        <p:spPr>
          <a:xfrm>
            <a:off x="8723086" y="2477762"/>
            <a:ext cx="375478" cy="2627085"/>
          </a:xfrm>
          <a:prstGeom prst="rect">
            <a:avLst/>
          </a:prstGeom>
          <a:solidFill>
            <a:srgbClr val="FF0000">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AU" dirty="0" smtClean="0">
                <a:solidFill>
                  <a:schemeClr val="tx1"/>
                </a:solidFill>
              </a:rPr>
              <a:t>Drought</a:t>
            </a:r>
            <a:endParaRPr lang="en-AU" dirty="0">
              <a:solidFill>
                <a:schemeClr val="tx1"/>
              </a:solidFill>
            </a:endParaRPr>
          </a:p>
        </p:txBody>
      </p:sp>
      <p:sp>
        <p:nvSpPr>
          <p:cNvPr id="8" name="Rectangle 7"/>
          <p:cNvSpPr/>
          <p:nvPr/>
        </p:nvSpPr>
        <p:spPr>
          <a:xfrm>
            <a:off x="4379529" y="2477762"/>
            <a:ext cx="375478" cy="2627085"/>
          </a:xfrm>
          <a:prstGeom prst="rect">
            <a:avLst/>
          </a:prstGeom>
          <a:solidFill>
            <a:srgbClr val="FF0000">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AU" dirty="0" smtClean="0">
                <a:solidFill>
                  <a:schemeClr val="tx1"/>
                </a:solidFill>
              </a:rPr>
              <a:t>Drought</a:t>
            </a:r>
            <a:endParaRPr lang="en-AU" dirty="0">
              <a:solidFill>
                <a:schemeClr val="tx1"/>
              </a:solidFill>
            </a:endParaRPr>
          </a:p>
        </p:txBody>
      </p:sp>
      <p:sp>
        <p:nvSpPr>
          <p:cNvPr id="9" name="Rectangle 8"/>
          <p:cNvSpPr/>
          <p:nvPr/>
        </p:nvSpPr>
        <p:spPr>
          <a:xfrm>
            <a:off x="6647543" y="2477762"/>
            <a:ext cx="739282" cy="2627085"/>
          </a:xfrm>
          <a:prstGeom prst="rect">
            <a:avLst/>
          </a:prstGeom>
          <a:solidFill>
            <a:srgbClr val="FF0000">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AU" dirty="0" smtClean="0">
                <a:solidFill>
                  <a:schemeClr val="tx1"/>
                </a:solidFill>
              </a:rPr>
              <a:t>Drought</a:t>
            </a:r>
            <a:endParaRPr lang="en-AU" dirty="0">
              <a:solidFill>
                <a:schemeClr val="tx1"/>
              </a:solidFill>
            </a:endParaRPr>
          </a:p>
        </p:txBody>
      </p:sp>
    </p:spTree>
    <p:extLst>
      <p:ext uri="{BB962C8B-B14F-4D97-AF65-F5344CB8AC3E}">
        <p14:creationId xmlns:p14="http://schemas.microsoft.com/office/powerpoint/2010/main" val="651993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8"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4D42E113-1E93-4973-9DD7-F9B622631AB5}" type="slidenum">
              <a:rPr lang="en-AU" altLang="en-US" sz="1200" smtClean="0">
                <a:solidFill>
                  <a:srgbClr val="898989"/>
                </a:solidFill>
                <a:latin typeface="Arial" panose="020B0604020202020204" pitchFamily="34" charset="0"/>
              </a:rPr>
              <a:pPr>
                <a:lnSpc>
                  <a:spcPct val="100000"/>
                </a:lnSpc>
                <a:spcBef>
                  <a:spcPct val="0"/>
                </a:spcBef>
                <a:buFontTx/>
                <a:buNone/>
              </a:pPr>
              <a:t>11</a:t>
            </a:fld>
            <a:endParaRPr lang="en-AU" altLang="en-US" sz="1200" smtClean="0">
              <a:solidFill>
                <a:srgbClr val="898989"/>
              </a:solidFill>
              <a:latin typeface="Arial" panose="020B0604020202020204" pitchFamily="34" charset="0"/>
            </a:endParaRPr>
          </a:p>
        </p:txBody>
      </p:sp>
      <p:sp>
        <p:nvSpPr>
          <p:cNvPr id="4" name="Title 1"/>
          <p:cNvSpPr txBox="1">
            <a:spLocks/>
          </p:cNvSpPr>
          <p:nvPr/>
        </p:nvSpPr>
        <p:spPr bwMode="auto">
          <a:xfrm>
            <a:off x="223760" y="242379"/>
            <a:ext cx="10956925" cy="618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spcBef>
                <a:spcPct val="0"/>
              </a:spcBef>
              <a:buFontTx/>
              <a:buNone/>
            </a:pPr>
            <a:r>
              <a:rPr lang="en-AU" altLang="en-US" sz="3600" b="1" dirty="0" smtClean="0">
                <a:solidFill>
                  <a:srgbClr val="96172E"/>
                </a:solidFill>
              </a:rPr>
              <a:t>Survey data</a:t>
            </a:r>
            <a:endParaRPr lang="en-AU" altLang="en-US" sz="3600" b="1" dirty="0">
              <a:solidFill>
                <a:srgbClr val="96172E"/>
              </a:solidFill>
            </a:endParaRPr>
          </a:p>
        </p:txBody>
      </p:sp>
      <p:pic>
        <p:nvPicPr>
          <p:cNvPr id="13"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84854" y="1739491"/>
            <a:ext cx="6651491" cy="3738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338060" y="1225689"/>
            <a:ext cx="5978073" cy="5632311"/>
          </a:xfrm>
          <a:prstGeom prst="rect">
            <a:avLst/>
          </a:prstGeom>
          <a:noFill/>
        </p:spPr>
        <p:txBody>
          <a:bodyPr wrap="square">
            <a:spAutoFit/>
          </a:bodyPr>
          <a:lstStyle/>
          <a:p>
            <a:pPr>
              <a:defRPr/>
            </a:pPr>
            <a:r>
              <a:rPr lang="en-AU" sz="2400" dirty="0" smtClean="0">
                <a:latin typeface="+mn-lt"/>
              </a:rPr>
              <a:t>Broad-acre TFP</a:t>
            </a:r>
          </a:p>
          <a:p>
            <a:pPr marL="342900" indent="-342900">
              <a:buFont typeface="Arial" panose="020B0604020202020204" pitchFamily="34" charset="0"/>
              <a:buChar char="•"/>
              <a:defRPr/>
            </a:pPr>
            <a:r>
              <a:rPr lang="en-AU" sz="2400" dirty="0" smtClean="0">
                <a:latin typeface="+mn-lt"/>
              </a:rPr>
              <a:t>Approximately 1,600 broad-acre farms surveyed each year:</a:t>
            </a:r>
          </a:p>
          <a:p>
            <a:pPr marL="1714500" lvl="3" indent="-342900">
              <a:buFont typeface="Arial" panose="020B0604020202020204" pitchFamily="34" charset="0"/>
              <a:buChar char="•"/>
              <a:defRPr/>
            </a:pPr>
            <a:r>
              <a:rPr lang="en-AU" sz="2400" dirty="0" smtClean="0">
                <a:latin typeface="+mn-lt"/>
              </a:rPr>
              <a:t>Broad-acre</a:t>
            </a:r>
          </a:p>
          <a:p>
            <a:pPr marL="1714500" lvl="3" indent="-342900">
              <a:buFont typeface="Arial" panose="020B0604020202020204" pitchFamily="34" charset="0"/>
              <a:buChar char="•"/>
              <a:defRPr/>
            </a:pPr>
            <a:r>
              <a:rPr lang="en-AU" sz="2400" dirty="0" smtClean="0">
                <a:latin typeface="+mn-lt"/>
              </a:rPr>
              <a:t>Cropping</a:t>
            </a:r>
          </a:p>
          <a:p>
            <a:pPr marL="1714500" lvl="3" indent="-342900">
              <a:buFont typeface="Arial" panose="020B0604020202020204" pitchFamily="34" charset="0"/>
              <a:buChar char="•"/>
              <a:defRPr/>
            </a:pPr>
            <a:r>
              <a:rPr lang="en-AU" sz="2400" dirty="0" smtClean="0">
                <a:latin typeface="+mn-lt"/>
              </a:rPr>
              <a:t>Mixed (Cropping / Livestock)</a:t>
            </a:r>
          </a:p>
          <a:p>
            <a:pPr marL="1714500" lvl="3" indent="-342900">
              <a:buFont typeface="Arial" panose="020B0604020202020204" pitchFamily="34" charset="0"/>
              <a:buChar char="•"/>
              <a:defRPr/>
            </a:pPr>
            <a:r>
              <a:rPr lang="en-AU" sz="2400" dirty="0" smtClean="0">
                <a:latin typeface="+mn-lt"/>
              </a:rPr>
              <a:t>Sheep</a:t>
            </a:r>
          </a:p>
          <a:p>
            <a:pPr marL="1714500" lvl="3" indent="-342900">
              <a:buFont typeface="Arial" panose="020B0604020202020204" pitchFamily="34" charset="0"/>
              <a:buChar char="•"/>
              <a:defRPr/>
            </a:pPr>
            <a:r>
              <a:rPr lang="en-AU" sz="2400" dirty="0" smtClean="0">
                <a:latin typeface="+mn-lt"/>
              </a:rPr>
              <a:t>Beef</a:t>
            </a:r>
          </a:p>
          <a:p>
            <a:pPr marL="1714500" lvl="3" indent="-342900">
              <a:buFont typeface="Arial" panose="020B0604020202020204" pitchFamily="34" charset="0"/>
              <a:buChar char="•"/>
              <a:defRPr/>
            </a:pPr>
            <a:r>
              <a:rPr lang="en-AU" sz="2400" dirty="0" smtClean="0">
                <a:latin typeface="+mn-lt"/>
              </a:rPr>
              <a:t>Mixed (Sheep / Beef)</a:t>
            </a:r>
          </a:p>
          <a:p>
            <a:pPr marL="342900" indent="-342900">
              <a:buFont typeface="Arial" panose="020B0604020202020204" pitchFamily="34" charset="0"/>
              <a:buChar char="•"/>
              <a:defRPr/>
            </a:pPr>
            <a:r>
              <a:rPr lang="en-AU" sz="2400" dirty="0" smtClean="0">
                <a:latin typeface="+mn-lt"/>
              </a:rPr>
              <a:t>Sample weights used</a:t>
            </a:r>
          </a:p>
          <a:p>
            <a:pPr marL="342900" indent="-342900">
              <a:buFont typeface="Arial" panose="020B0604020202020204" pitchFamily="34" charset="0"/>
              <a:buChar char="•"/>
              <a:defRPr/>
            </a:pPr>
            <a:r>
              <a:rPr lang="en-AU" sz="2400" dirty="0">
                <a:latin typeface="+mn-lt"/>
              </a:rPr>
              <a:t>Unbalanced panel from 1978 to 2018</a:t>
            </a:r>
          </a:p>
          <a:p>
            <a:pPr>
              <a:defRPr/>
            </a:pPr>
            <a:endParaRPr lang="en-AU" sz="2400" dirty="0">
              <a:latin typeface="+mn-lt"/>
            </a:endParaRPr>
          </a:p>
          <a:p>
            <a:pPr>
              <a:defRPr/>
            </a:pPr>
            <a:r>
              <a:rPr lang="en-AU" sz="2400" dirty="0" smtClean="0">
                <a:latin typeface="+mn-lt"/>
              </a:rPr>
              <a:t>Dairy TFP</a:t>
            </a:r>
          </a:p>
          <a:p>
            <a:pPr marL="342900" indent="-342900">
              <a:buFont typeface="Arial" panose="020B0604020202020204" pitchFamily="34" charset="0"/>
              <a:buChar char="•"/>
              <a:defRPr/>
            </a:pPr>
            <a:r>
              <a:rPr lang="en-AU" sz="2400" dirty="0" smtClean="0">
                <a:latin typeface="+mn-lt"/>
              </a:rPr>
              <a:t>Approximately 300 Dairy farms surveyed</a:t>
            </a:r>
          </a:p>
          <a:p>
            <a:pPr lvl="3">
              <a:defRPr/>
            </a:pPr>
            <a:endParaRPr lang="en-AU" sz="2400" dirty="0">
              <a:latin typeface="+mn-lt"/>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4D42E113-1E93-4973-9DD7-F9B622631AB5}" type="slidenum">
              <a:rPr lang="en-AU" altLang="en-US" sz="1200" smtClean="0">
                <a:solidFill>
                  <a:srgbClr val="898989"/>
                </a:solidFill>
                <a:latin typeface="Arial" panose="020B0604020202020204" pitchFamily="34" charset="0"/>
              </a:rPr>
              <a:pPr>
                <a:lnSpc>
                  <a:spcPct val="100000"/>
                </a:lnSpc>
                <a:spcBef>
                  <a:spcPct val="0"/>
                </a:spcBef>
                <a:buFontTx/>
                <a:buNone/>
              </a:pPr>
              <a:t>12</a:t>
            </a:fld>
            <a:endParaRPr lang="en-AU" altLang="en-US" sz="1200" smtClean="0">
              <a:solidFill>
                <a:srgbClr val="898989"/>
              </a:solidFill>
              <a:latin typeface="Arial" panose="020B0604020202020204" pitchFamily="34" charset="0"/>
            </a:endParaRPr>
          </a:p>
        </p:txBody>
      </p:sp>
      <p:sp>
        <p:nvSpPr>
          <p:cNvPr id="4" name="Title 1"/>
          <p:cNvSpPr txBox="1">
            <a:spLocks/>
          </p:cNvSpPr>
          <p:nvPr/>
        </p:nvSpPr>
        <p:spPr bwMode="auto">
          <a:xfrm>
            <a:off x="223760" y="242379"/>
            <a:ext cx="10956925" cy="618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spcBef>
                <a:spcPct val="0"/>
              </a:spcBef>
              <a:buFontTx/>
              <a:buNone/>
            </a:pPr>
            <a:r>
              <a:rPr lang="en-AU" altLang="en-US" sz="3600" b="1" dirty="0" smtClean="0">
                <a:solidFill>
                  <a:srgbClr val="96172E"/>
                </a:solidFill>
              </a:rPr>
              <a:t>ABARES broad-acre TFP and ABS agriculture MFP</a:t>
            </a:r>
            <a:endParaRPr lang="en-AU" altLang="en-US" sz="3600" b="1" dirty="0">
              <a:solidFill>
                <a:srgbClr val="96172E"/>
              </a:solidFill>
            </a:endParaRPr>
          </a:p>
        </p:txBody>
      </p:sp>
      <p:sp>
        <p:nvSpPr>
          <p:cNvPr id="7" name="TextBox 6"/>
          <p:cNvSpPr txBox="1"/>
          <p:nvPr/>
        </p:nvSpPr>
        <p:spPr>
          <a:xfrm>
            <a:off x="676656" y="921677"/>
            <a:ext cx="8322201" cy="1569660"/>
          </a:xfrm>
          <a:prstGeom prst="rect">
            <a:avLst/>
          </a:prstGeom>
          <a:noFill/>
        </p:spPr>
        <p:txBody>
          <a:bodyPr wrap="square">
            <a:spAutoFit/>
          </a:bodyPr>
          <a:lstStyle/>
          <a:p>
            <a:pPr marL="342900" indent="-342900">
              <a:buFont typeface="Arial" panose="020B0604020202020204" pitchFamily="34" charset="0"/>
              <a:buChar char="•"/>
              <a:defRPr/>
            </a:pPr>
            <a:r>
              <a:rPr lang="en-AU" sz="2400" dirty="0" smtClean="0">
                <a:latin typeface="+mn-lt"/>
              </a:rPr>
              <a:t>Scope ABARES ‘broad-acre’ and ABS ‘Agriculture’</a:t>
            </a:r>
          </a:p>
          <a:p>
            <a:pPr marL="342900" indent="-342900">
              <a:buFont typeface="Arial" panose="020B0604020202020204" pitchFamily="34" charset="0"/>
              <a:buChar char="•"/>
              <a:defRPr/>
            </a:pPr>
            <a:r>
              <a:rPr lang="en-AU" sz="2400" dirty="0" smtClean="0">
                <a:latin typeface="+mn-lt"/>
              </a:rPr>
              <a:t>Both use growth accounting index number approach</a:t>
            </a:r>
            <a:endParaRPr lang="en-AU" sz="2400" dirty="0">
              <a:latin typeface="+mn-lt"/>
            </a:endParaRPr>
          </a:p>
          <a:p>
            <a:pPr marL="342900" indent="-342900">
              <a:buFont typeface="Arial" panose="020B0604020202020204" pitchFamily="34" charset="0"/>
              <a:buChar char="•"/>
              <a:defRPr/>
            </a:pPr>
            <a:r>
              <a:rPr lang="en-AU" sz="2400" dirty="0" smtClean="0">
                <a:latin typeface="+mn-lt"/>
              </a:rPr>
              <a:t>Difference in data aggregation </a:t>
            </a:r>
          </a:p>
          <a:p>
            <a:pPr marL="342900" indent="-342900">
              <a:buFont typeface="Arial" panose="020B0604020202020204" pitchFamily="34" charset="0"/>
              <a:buChar char="•"/>
              <a:defRPr/>
            </a:pPr>
            <a:r>
              <a:rPr lang="en-AU" sz="2400" dirty="0" smtClean="0">
                <a:latin typeface="+mn-lt"/>
              </a:rPr>
              <a:t>Broad-acre (approx. 65% of ag)</a:t>
            </a:r>
            <a:endParaRPr lang="en-AU" sz="2400" dirty="0">
              <a:latin typeface="+mn-lt"/>
            </a:endParaRPr>
          </a:p>
        </p:txBody>
      </p:sp>
      <p:graphicFrame>
        <p:nvGraphicFramePr>
          <p:cNvPr id="9" name="Chart 8"/>
          <p:cNvGraphicFramePr>
            <a:graphicFrameLocks/>
          </p:cNvGraphicFramePr>
          <p:nvPr>
            <p:extLst>
              <p:ext uri="{D42A27DB-BD31-4B8C-83A1-F6EECF244321}">
                <p14:modId xmlns:p14="http://schemas.microsoft.com/office/powerpoint/2010/main" val="3312164450"/>
              </p:ext>
            </p:extLst>
          </p:nvPr>
        </p:nvGraphicFramePr>
        <p:xfrm>
          <a:off x="546028" y="2645070"/>
          <a:ext cx="4876800" cy="357663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Chart 9"/>
          <p:cNvGraphicFramePr>
            <a:graphicFrameLocks/>
          </p:cNvGraphicFramePr>
          <p:nvPr>
            <p:extLst>
              <p:ext uri="{D42A27DB-BD31-4B8C-83A1-F6EECF244321}">
                <p14:modId xmlns:p14="http://schemas.microsoft.com/office/powerpoint/2010/main" val="4126726033"/>
              </p:ext>
            </p:extLst>
          </p:nvPr>
        </p:nvGraphicFramePr>
        <p:xfrm>
          <a:off x="6437376" y="2865181"/>
          <a:ext cx="4743309" cy="3492095"/>
        </p:xfrm>
        <a:graphic>
          <a:graphicData uri="http://schemas.openxmlformats.org/drawingml/2006/chart">
            <c:chart xmlns:c="http://schemas.openxmlformats.org/drawingml/2006/chart" xmlns:r="http://schemas.openxmlformats.org/officeDocument/2006/relationships" r:id="rId4"/>
          </a:graphicData>
        </a:graphic>
      </p:graphicFrame>
      <p:sp>
        <p:nvSpPr>
          <p:cNvPr id="11" name="Rectangle 10"/>
          <p:cNvSpPr/>
          <p:nvPr/>
        </p:nvSpPr>
        <p:spPr>
          <a:xfrm>
            <a:off x="7137599" y="6282246"/>
            <a:ext cx="1369369" cy="304699"/>
          </a:xfrm>
          <a:prstGeom prst="rect">
            <a:avLst/>
          </a:prstGeom>
        </p:spPr>
        <p:txBody>
          <a:bodyPr wrap="square">
            <a:spAutoFit/>
          </a:bodyPr>
          <a:lstStyle/>
          <a:p>
            <a:pPr algn="just">
              <a:lnSpc>
                <a:spcPct val="115000"/>
              </a:lnSpc>
              <a:spcAft>
                <a:spcPts val="1000"/>
              </a:spcAft>
            </a:pPr>
            <a:r>
              <a:rPr lang="en-AU" sz="1200" i="1" dirty="0" smtClean="0">
                <a:effectLst/>
                <a:latin typeface="Cambria" panose="02040503050406030204" pitchFamily="18" charset="0"/>
                <a:ea typeface="Calibri" panose="020F0502020204030204" pitchFamily="34" charset="0"/>
                <a:cs typeface="Times New Roman" panose="02020603050405020304" pitchFamily="18" charset="0"/>
              </a:rPr>
              <a:t>Source: ABS</a:t>
            </a:r>
            <a:endParaRPr lang="en-AU" sz="2000" dirty="0">
              <a:effectLst/>
              <a:latin typeface="Cambria" panose="02040503050406030204" pitchFamily="18" charset="0"/>
              <a:ea typeface="Calibri" panose="020F0502020204030204" pitchFamily="34" charset="0"/>
              <a:cs typeface="Times New Roman" panose="02020603050405020304" pitchFamily="18" charset="0"/>
            </a:endParaRPr>
          </a:p>
        </p:txBody>
      </p:sp>
      <p:sp>
        <p:nvSpPr>
          <p:cNvPr id="12" name="Rectangle 11"/>
          <p:cNvSpPr/>
          <p:nvPr/>
        </p:nvSpPr>
        <p:spPr>
          <a:xfrm>
            <a:off x="788906" y="6356350"/>
            <a:ext cx="3594409" cy="304699"/>
          </a:xfrm>
          <a:prstGeom prst="rect">
            <a:avLst/>
          </a:prstGeom>
        </p:spPr>
        <p:txBody>
          <a:bodyPr wrap="square">
            <a:spAutoFit/>
          </a:bodyPr>
          <a:lstStyle/>
          <a:p>
            <a:pPr algn="just">
              <a:lnSpc>
                <a:spcPct val="115000"/>
              </a:lnSpc>
              <a:spcAft>
                <a:spcPts val="1000"/>
              </a:spcAft>
            </a:pPr>
            <a:r>
              <a:rPr lang="en-AU" sz="1200" i="1" dirty="0" smtClean="0">
                <a:effectLst/>
                <a:latin typeface="Cambria" panose="02040503050406030204" pitchFamily="18" charset="0"/>
                <a:ea typeface="Calibri" panose="020F0502020204030204" pitchFamily="34" charset="0"/>
                <a:cs typeface="Times New Roman" panose="02020603050405020304" pitchFamily="18" charset="0"/>
              </a:rPr>
              <a:t>Source: ABARES</a:t>
            </a:r>
            <a:endParaRPr lang="en-AU" sz="2000" dirty="0">
              <a:effectLst/>
              <a:latin typeface="Cambria" panose="020405030504060302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7016002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899D0D8E-BE58-428D-8DA8-BFCDBA173D8E}" type="slidenum">
              <a:rPr lang="en-AU" smtClean="0"/>
              <a:pPr>
                <a:defRPr/>
              </a:pPr>
              <a:t>13</a:t>
            </a:fld>
            <a:endParaRPr lang="en-AU"/>
          </a:p>
        </p:txBody>
      </p:sp>
      <p:sp>
        <p:nvSpPr>
          <p:cNvPr id="3" name="Title 1"/>
          <p:cNvSpPr txBox="1">
            <a:spLocks/>
          </p:cNvSpPr>
          <p:nvPr/>
        </p:nvSpPr>
        <p:spPr bwMode="auto">
          <a:xfrm>
            <a:off x="391673" y="231144"/>
            <a:ext cx="10956925" cy="55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spcBef>
                <a:spcPct val="0"/>
              </a:spcBef>
              <a:buFontTx/>
              <a:buNone/>
            </a:pPr>
            <a:r>
              <a:rPr lang="en-AU" altLang="en-US" sz="3600" b="1" dirty="0" smtClean="0">
                <a:solidFill>
                  <a:srgbClr val="96172E"/>
                </a:solidFill>
              </a:rPr>
              <a:t>ABARES TFP measurement</a:t>
            </a:r>
            <a:endParaRPr lang="en-AU" altLang="en-US" sz="3600" dirty="0">
              <a:solidFill>
                <a:srgbClr val="96172E"/>
              </a:solidFill>
            </a:endParaRPr>
          </a:p>
        </p:txBody>
      </p:sp>
      <p:sp>
        <p:nvSpPr>
          <p:cNvPr id="5" name="Rectangle 4"/>
          <p:cNvSpPr/>
          <p:nvPr/>
        </p:nvSpPr>
        <p:spPr>
          <a:xfrm>
            <a:off x="6593548" y="5472455"/>
            <a:ext cx="1251178" cy="914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AU" dirty="0" smtClean="0"/>
              <a:t>Machinery</a:t>
            </a:r>
            <a:endParaRPr lang="en-AU" dirty="0"/>
          </a:p>
        </p:txBody>
      </p:sp>
      <p:sp>
        <p:nvSpPr>
          <p:cNvPr id="51" name="Rectangle 50"/>
          <p:cNvSpPr/>
          <p:nvPr/>
        </p:nvSpPr>
        <p:spPr>
          <a:xfrm>
            <a:off x="8040914" y="5472455"/>
            <a:ext cx="1195275" cy="914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AU" dirty="0" smtClean="0"/>
              <a:t>Buildings</a:t>
            </a:r>
            <a:endParaRPr lang="en-AU" dirty="0"/>
          </a:p>
        </p:txBody>
      </p:sp>
      <p:sp>
        <p:nvSpPr>
          <p:cNvPr id="52" name="Rectangle 51"/>
          <p:cNvSpPr/>
          <p:nvPr/>
        </p:nvSpPr>
        <p:spPr>
          <a:xfrm>
            <a:off x="9412515" y="5472455"/>
            <a:ext cx="1244196" cy="914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AU" dirty="0" smtClean="0"/>
              <a:t>Other productive capital</a:t>
            </a:r>
            <a:endParaRPr lang="en-AU" dirty="0"/>
          </a:p>
        </p:txBody>
      </p:sp>
      <p:cxnSp>
        <p:nvCxnSpPr>
          <p:cNvPr id="54" name="Straight Arrow Connector 53"/>
          <p:cNvCxnSpPr>
            <a:stCxn id="5" idx="0"/>
          </p:cNvCxnSpPr>
          <p:nvPr/>
        </p:nvCxnSpPr>
        <p:spPr>
          <a:xfrm flipV="1">
            <a:off x="7219137" y="5079101"/>
            <a:ext cx="0" cy="39335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a:stCxn id="51" idx="0"/>
          </p:cNvCxnSpPr>
          <p:nvPr/>
        </p:nvCxnSpPr>
        <p:spPr>
          <a:xfrm flipV="1">
            <a:off x="8638552" y="5079101"/>
            <a:ext cx="0" cy="39335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a:stCxn id="52" idx="0"/>
          </p:cNvCxnSpPr>
          <p:nvPr/>
        </p:nvCxnSpPr>
        <p:spPr>
          <a:xfrm flipV="1">
            <a:off x="10034613" y="5043719"/>
            <a:ext cx="0" cy="428736"/>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2" name="Left Bracket 61"/>
          <p:cNvSpPr/>
          <p:nvPr/>
        </p:nvSpPr>
        <p:spPr>
          <a:xfrm rot="5400000">
            <a:off x="8530905" y="3522308"/>
            <a:ext cx="151602" cy="3038852"/>
          </a:xfrm>
          <a:prstGeom prst="leftBracket">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cxnSp>
        <p:nvCxnSpPr>
          <p:cNvPr id="66" name="Straight Arrow Connector 65"/>
          <p:cNvCxnSpPr/>
          <p:nvPr/>
        </p:nvCxnSpPr>
        <p:spPr>
          <a:xfrm flipV="1">
            <a:off x="7779658" y="4209143"/>
            <a:ext cx="0" cy="756790"/>
          </a:xfrm>
          <a:prstGeom prst="straightConnector1">
            <a:avLst/>
          </a:prstGeom>
          <a:ln w="2540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67" name="Snip and Round Single Corner Rectangle 66"/>
          <p:cNvSpPr/>
          <p:nvPr/>
        </p:nvSpPr>
        <p:spPr>
          <a:xfrm>
            <a:off x="396875" y="4341248"/>
            <a:ext cx="914400" cy="521046"/>
          </a:xfrm>
          <a:prstGeom prst="snipRoundRect">
            <a:avLst/>
          </a:prstGeom>
          <a:solidFill>
            <a:srgbClr val="FF79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Step 1</a:t>
            </a:r>
            <a:endParaRPr lang="en-AU" dirty="0"/>
          </a:p>
        </p:txBody>
      </p:sp>
      <p:cxnSp>
        <p:nvCxnSpPr>
          <p:cNvPr id="69" name="Straight Connector 68"/>
          <p:cNvCxnSpPr>
            <a:stCxn id="67" idx="0"/>
          </p:cNvCxnSpPr>
          <p:nvPr/>
        </p:nvCxnSpPr>
        <p:spPr>
          <a:xfrm>
            <a:off x="1311275" y="4601771"/>
            <a:ext cx="6468383"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72" name="Rectangle 71"/>
          <p:cNvSpPr/>
          <p:nvPr/>
        </p:nvSpPr>
        <p:spPr>
          <a:xfrm>
            <a:off x="6172881" y="3258400"/>
            <a:ext cx="914400" cy="914400"/>
          </a:xfrm>
          <a:prstGeom prst="rect">
            <a:avLst/>
          </a:prstGeom>
          <a:solidFill>
            <a:srgbClr val="00505C"/>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AU" dirty="0" smtClean="0"/>
              <a:t>Labour</a:t>
            </a:r>
            <a:endParaRPr lang="en-AU" dirty="0"/>
          </a:p>
        </p:txBody>
      </p:sp>
      <p:sp>
        <p:nvSpPr>
          <p:cNvPr id="73" name="Rectangle 72"/>
          <p:cNvSpPr/>
          <p:nvPr/>
        </p:nvSpPr>
        <p:spPr>
          <a:xfrm>
            <a:off x="7355115" y="3245424"/>
            <a:ext cx="914400" cy="914400"/>
          </a:xfrm>
          <a:prstGeom prst="rect">
            <a:avLst/>
          </a:prstGeom>
          <a:solidFill>
            <a:srgbClr val="00505C"/>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AU" dirty="0" smtClean="0"/>
              <a:t>Capital</a:t>
            </a:r>
            <a:endParaRPr lang="en-AU" dirty="0"/>
          </a:p>
        </p:txBody>
      </p:sp>
      <p:sp>
        <p:nvSpPr>
          <p:cNvPr id="74" name="Rectangle 73"/>
          <p:cNvSpPr/>
          <p:nvPr/>
        </p:nvSpPr>
        <p:spPr>
          <a:xfrm>
            <a:off x="8479971" y="3258400"/>
            <a:ext cx="914400" cy="914400"/>
          </a:xfrm>
          <a:prstGeom prst="rect">
            <a:avLst/>
          </a:prstGeom>
          <a:solidFill>
            <a:srgbClr val="00505C"/>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AU" dirty="0" smtClean="0"/>
              <a:t>Land</a:t>
            </a:r>
            <a:endParaRPr lang="en-AU" dirty="0"/>
          </a:p>
        </p:txBody>
      </p:sp>
      <p:sp>
        <p:nvSpPr>
          <p:cNvPr id="75" name="Rectangle 74"/>
          <p:cNvSpPr/>
          <p:nvPr/>
        </p:nvSpPr>
        <p:spPr>
          <a:xfrm>
            <a:off x="9604828" y="3245424"/>
            <a:ext cx="1182234" cy="914400"/>
          </a:xfrm>
          <a:prstGeom prst="rect">
            <a:avLst/>
          </a:prstGeom>
          <a:solidFill>
            <a:srgbClr val="00505C"/>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AU" dirty="0" smtClean="0"/>
              <a:t>Materials</a:t>
            </a:r>
            <a:endParaRPr lang="en-AU" dirty="0"/>
          </a:p>
        </p:txBody>
      </p:sp>
      <p:sp>
        <p:nvSpPr>
          <p:cNvPr id="76" name="Rectangle 75"/>
          <p:cNvSpPr/>
          <p:nvPr/>
        </p:nvSpPr>
        <p:spPr>
          <a:xfrm>
            <a:off x="3391784" y="3267587"/>
            <a:ext cx="1037481" cy="914400"/>
          </a:xfrm>
          <a:prstGeom prst="rect">
            <a:avLst/>
          </a:prstGeom>
          <a:solidFill>
            <a:srgbClr val="512B1B"/>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AU" dirty="0" smtClean="0"/>
              <a:t>Livestock</a:t>
            </a:r>
            <a:endParaRPr lang="en-AU" dirty="0"/>
          </a:p>
        </p:txBody>
      </p:sp>
      <p:sp>
        <p:nvSpPr>
          <p:cNvPr id="77" name="Rectangle 76"/>
          <p:cNvSpPr/>
          <p:nvPr/>
        </p:nvSpPr>
        <p:spPr>
          <a:xfrm>
            <a:off x="2414201" y="3267587"/>
            <a:ext cx="914400" cy="914400"/>
          </a:xfrm>
          <a:prstGeom prst="rect">
            <a:avLst/>
          </a:prstGeom>
          <a:solidFill>
            <a:srgbClr val="512B1B"/>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AU" dirty="0" smtClean="0"/>
              <a:t>Wool</a:t>
            </a:r>
            <a:endParaRPr lang="en-AU" dirty="0"/>
          </a:p>
        </p:txBody>
      </p:sp>
      <p:sp>
        <p:nvSpPr>
          <p:cNvPr id="78" name="Rectangle 77"/>
          <p:cNvSpPr/>
          <p:nvPr/>
        </p:nvSpPr>
        <p:spPr>
          <a:xfrm>
            <a:off x="1375336" y="3258400"/>
            <a:ext cx="914400" cy="914400"/>
          </a:xfrm>
          <a:prstGeom prst="rect">
            <a:avLst/>
          </a:prstGeom>
          <a:solidFill>
            <a:srgbClr val="512B1B"/>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AU" dirty="0" smtClean="0"/>
              <a:t>Crops</a:t>
            </a:r>
            <a:endParaRPr lang="en-AU" dirty="0"/>
          </a:p>
        </p:txBody>
      </p:sp>
      <p:sp>
        <p:nvSpPr>
          <p:cNvPr id="81" name="Rectangle 80"/>
          <p:cNvSpPr/>
          <p:nvPr/>
        </p:nvSpPr>
        <p:spPr>
          <a:xfrm>
            <a:off x="3154595" y="1719317"/>
            <a:ext cx="914400" cy="914400"/>
          </a:xfrm>
          <a:prstGeom prst="rect">
            <a:avLst/>
          </a:prstGeom>
          <a:solidFill>
            <a:srgbClr val="512B1B"/>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AU" dirty="0" smtClean="0"/>
              <a:t>Total outputs</a:t>
            </a:r>
            <a:endParaRPr lang="en-AU" dirty="0"/>
          </a:p>
        </p:txBody>
      </p:sp>
      <p:sp>
        <p:nvSpPr>
          <p:cNvPr id="82" name="Rectangle 81"/>
          <p:cNvSpPr/>
          <p:nvPr/>
        </p:nvSpPr>
        <p:spPr>
          <a:xfrm>
            <a:off x="7831824" y="1702937"/>
            <a:ext cx="914400" cy="914400"/>
          </a:xfrm>
          <a:prstGeom prst="rect">
            <a:avLst/>
          </a:prstGeom>
          <a:solidFill>
            <a:srgbClr val="00505C"/>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AU" dirty="0" smtClean="0"/>
              <a:t>Total inputs</a:t>
            </a:r>
            <a:endParaRPr lang="en-AU" dirty="0"/>
          </a:p>
        </p:txBody>
      </p:sp>
      <p:sp>
        <p:nvSpPr>
          <p:cNvPr id="83" name="Rectangle 82"/>
          <p:cNvSpPr/>
          <p:nvPr/>
        </p:nvSpPr>
        <p:spPr>
          <a:xfrm>
            <a:off x="5588683" y="810405"/>
            <a:ext cx="914400" cy="914400"/>
          </a:xfrm>
          <a:prstGeom prst="rect">
            <a:avLst/>
          </a:prstGeom>
          <a:solidFill>
            <a:srgbClr val="96172E"/>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AU" dirty="0" smtClean="0"/>
              <a:t>TFP</a:t>
            </a:r>
            <a:endParaRPr lang="en-AU" dirty="0"/>
          </a:p>
        </p:txBody>
      </p:sp>
      <p:sp>
        <p:nvSpPr>
          <p:cNvPr id="85" name="Snip and Round Single Corner Rectangle 84"/>
          <p:cNvSpPr/>
          <p:nvPr/>
        </p:nvSpPr>
        <p:spPr>
          <a:xfrm>
            <a:off x="391673" y="2543477"/>
            <a:ext cx="914400" cy="521046"/>
          </a:xfrm>
          <a:prstGeom prst="snipRoundRect">
            <a:avLst/>
          </a:prstGeom>
          <a:solidFill>
            <a:srgbClr val="FF79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Step 2</a:t>
            </a:r>
            <a:endParaRPr lang="en-AU" dirty="0"/>
          </a:p>
        </p:txBody>
      </p:sp>
      <p:sp>
        <p:nvSpPr>
          <p:cNvPr id="86" name="Snip and Round Single Corner Rectangle 85"/>
          <p:cNvSpPr/>
          <p:nvPr/>
        </p:nvSpPr>
        <p:spPr>
          <a:xfrm>
            <a:off x="391673" y="971830"/>
            <a:ext cx="914400" cy="521046"/>
          </a:xfrm>
          <a:prstGeom prst="snipRoundRect">
            <a:avLst/>
          </a:prstGeom>
          <a:solidFill>
            <a:srgbClr val="FF79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Step 3</a:t>
            </a:r>
            <a:endParaRPr lang="en-AU" dirty="0"/>
          </a:p>
        </p:txBody>
      </p:sp>
      <p:cxnSp>
        <p:nvCxnSpPr>
          <p:cNvPr id="88" name="Straight Arrow Connector 87"/>
          <p:cNvCxnSpPr>
            <a:stCxn id="78" idx="0"/>
          </p:cNvCxnSpPr>
          <p:nvPr/>
        </p:nvCxnSpPr>
        <p:spPr>
          <a:xfrm flipV="1">
            <a:off x="1832536" y="3005191"/>
            <a:ext cx="0" cy="253209"/>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a:stCxn id="77" idx="0"/>
          </p:cNvCxnSpPr>
          <p:nvPr/>
        </p:nvCxnSpPr>
        <p:spPr>
          <a:xfrm flipV="1">
            <a:off x="2871401" y="3007624"/>
            <a:ext cx="0" cy="259963"/>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2" name="Straight Arrow Connector 91"/>
          <p:cNvCxnSpPr>
            <a:stCxn id="76" idx="0"/>
          </p:cNvCxnSpPr>
          <p:nvPr/>
        </p:nvCxnSpPr>
        <p:spPr>
          <a:xfrm flipH="1" flipV="1">
            <a:off x="3910265" y="3020041"/>
            <a:ext cx="260" cy="247546"/>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4" name="Straight Arrow Connector 93"/>
          <p:cNvCxnSpPr>
            <a:stCxn id="72" idx="0"/>
          </p:cNvCxnSpPr>
          <p:nvPr/>
        </p:nvCxnSpPr>
        <p:spPr>
          <a:xfrm flipV="1">
            <a:off x="6630081" y="2997877"/>
            <a:ext cx="0" cy="260523"/>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6" name="Straight Arrow Connector 95"/>
          <p:cNvCxnSpPr>
            <a:stCxn id="73" idx="0"/>
          </p:cNvCxnSpPr>
          <p:nvPr/>
        </p:nvCxnSpPr>
        <p:spPr>
          <a:xfrm flipV="1">
            <a:off x="7812315" y="2997877"/>
            <a:ext cx="0" cy="247547"/>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8" name="Straight Arrow Connector 97"/>
          <p:cNvCxnSpPr>
            <a:stCxn id="74" idx="0"/>
          </p:cNvCxnSpPr>
          <p:nvPr/>
        </p:nvCxnSpPr>
        <p:spPr>
          <a:xfrm flipV="1">
            <a:off x="8937171" y="2997877"/>
            <a:ext cx="0" cy="260523"/>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7" name="Straight Arrow Connector 106"/>
          <p:cNvCxnSpPr>
            <a:stCxn id="75" idx="0"/>
          </p:cNvCxnSpPr>
          <p:nvPr/>
        </p:nvCxnSpPr>
        <p:spPr>
          <a:xfrm flipV="1">
            <a:off x="10195945" y="2994898"/>
            <a:ext cx="0" cy="250526"/>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8" name="Left Bracket 107"/>
          <p:cNvSpPr/>
          <p:nvPr/>
        </p:nvSpPr>
        <p:spPr>
          <a:xfrm rot="5400000">
            <a:off x="9017329" y="35397"/>
            <a:ext cx="144762" cy="5956223"/>
          </a:xfrm>
          <a:prstGeom prst="leftBracket">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sp>
        <p:nvSpPr>
          <p:cNvPr id="109" name="Left Bracket 108"/>
          <p:cNvSpPr/>
          <p:nvPr/>
        </p:nvSpPr>
        <p:spPr>
          <a:xfrm rot="5400000">
            <a:off x="3298335" y="979373"/>
            <a:ext cx="194903" cy="4104121"/>
          </a:xfrm>
          <a:prstGeom prst="leftBracket">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cxnSp>
        <p:nvCxnSpPr>
          <p:cNvPr id="112" name="Straight Arrow Connector 111"/>
          <p:cNvCxnSpPr/>
          <p:nvPr/>
        </p:nvCxnSpPr>
        <p:spPr>
          <a:xfrm flipV="1">
            <a:off x="3629042" y="2674019"/>
            <a:ext cx="0" cy="259963"/>
          </a:xfrm>
          <a:prstGeom prst="straightConnector1">
            <a:avLst/>
          </a:prstGeom>
          <a:ln w="2540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13" name="Straight Arrow Connector 112"/>
          <p:cNvCxnSpPr/>
          <p:nvPr/>
        </p:nvCxnSpPr>
        <p:spPr>
          <a:xfrm flipV="1">
            <a:off x="8289024" y="2674020"/>
            <a:ext cx="0" cy="259963"/>
          </a:xfrm>
          <a:prstGeom prst="straightConnector1">
            <a:avLst/>
          </a:prstGeom>
          <a:ln w="2540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a:off x="4068995" y="2167249"/>
            <a:ext cx="1519688" cy="62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flipH="1">
            <a:off x="6496955" y="2148839"/>
            <a:ext cx="1328741" cy="1700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8" name="Straight Arrow Connector 127"/>
          <p:cNvCxnSpPr/>
          <p:nvPr/>
        </p:nvCxnSpPr>
        <p:spPr>
          <a:xfrm flipV="1">
            <a:off x="5588683" y="1747454"/>
            <a:ext cx="0" cy="429689"/>
          </a:xfrm>
          <a:prstGeom prst="straightConnector1">
            <a:avLst/>
          </a:prstGeom>
          <a:ln w="2540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30" name="Straight Arrow Connector 129"/>
          <p:cNvCxnSpPr/>
          <p:nvPr/>
        </p:nvCxnSpPr>
        <p:spPr>
          <a:xfrm flipV="1">
            <a:off x="6503083" y="1747454"/>
            <a:ext cx="0" cy="429689"/>
          </a:xfrm>
          <a:prstGeom prst="straightConnector1">
            <a:avLst/>
          </a:prstGeom>
          <a:ln w="2540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a:stCxn id="85" idx="0"/>
          </p:cNvCxnSpPr>
          <p:nvPr/>
        </p:nvCxnSpPr>
        <p:spPr>
          <a:xfrm>
            <a:off x="1306073" y="2804000"/>
            <a:ext cx="6945298"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a:stCxn id="86" idx="0"/>
          </p:cNvCxnSpPr>
          <p:nvPr/>
        </p:nvCxnSpPr>
        <p:spPr>
          <a:xfrm flipV="1">
            <a:off x="1306073" y="1230489"/>
            <a:ext cx="3615883" cy="186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a:xfrm>
            <a:off x="4921956" y="1234841"/>
            <a:ext cx="0" cy="69432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48" name="Straight Connector 147"/>
          <p:cNvCxnSpPr/>
          <p:nvPr/>
        </p:nvCxnSpPr>
        <p:spPr>
          <a:xfrm>
            <a:off x="4921956" y="1929161"/>
            <a:ext cx="1574999"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49" name="Can 148"/>
          <p:cNvSpPr/>
          <p:nvPr/>
        </p:nvSpPr>
        <p:spPr>
          <a:xfrm>
            <a:off x="1688791" y="5206806"/>
            <a:ext cx="1683764" cy="1445697"/>
          </a:xfrm>
          <a:prstGeom prst="can">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AU" dirty="0" smtClean="0"/>
              <a:t>Farm level data</a:t>
            </a:r>
            <a:endParaRPr lang="en-AU" dirty="0"/>
          </a:p>
        </p:txBody>
      </p:sp>
      <p:sp>
        <p:nvSpPr>
          <p:cNvPr id="4" name="Up Arrow 3"/>
          <p:cNvSpPr/>
          <p:nvPr/>
        </p:nvSpPr>
        <p:spPr>
          <a:xfrm>
            <a:off x="2077156" y="5117535"/>
            <a:ext cx="202949" cy="255976"/>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AU"/>
          </a:p>
        </p:txBody>
      </p:sp>
      <p:sp>
        <p:nvSpPr>
          <p:cNvPr id="47" name="Up Arrow 46"/>
          <p:cNvSpPr/>
          <p:nvPr/>
        </p:nvSpPr>
        <p:spPr>
          <a:xfrm>
            <a:off x="2293607" y="5078818"/>
            <a:ext cx="202949" cy="255976"/>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AU"/>
          </a:p>
        </p:txBody>
      </p:sp>
      <p:sp>
        <p:nvSpPr>
          <p:cNvPr id="48" name="Up Arrow 47"/>
          <p:cNvSpPr/>
          <p:nvPr/>
        </p:nvSpPr>
        <p:spPr>
          <a:xfrm>
            <a:off x="2229556" y="5269935"/>
            <a:ext cx="202949" cy="255976"/>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AU"/>
          </a:p>
        </p:txBody>
      </p:sp>
      <p:sp>
        <p:nvSpPr>
          <p:cNvPr id="49" name="Up Arrow 48"/>
          <p:cNvSpPr/>
          <p:nvPr/>
        </p:nvSpPr>
        <p:spPr>
          <a:xfrm>
            <a:off x="2447668" y="5217519"/>
            <a:ext cx="202949" cy="255976"/>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AU"/>
          </a:p>
        </p:txBody>
      </p:sp>
      <p:sp>
        <p:nvSpPr>
          <p:cNvPr id="50" name="Up Arrow 49"/>
          <p:cNvSpPr/>
          <p:nvPr/>
        </p:nvSpPr>
        <p:spPr>
          <a:xfrm>
            <a:off x="2630132" y="5130099"/>
            <a:ext cx="202949" cy="255976"/>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AU"/>
          </a:p>
        </p:txBody>
      </p:sp>
      <p:sp>
        <p:nvSpPr>
          <p:cNvPr id="53" name="Up Arrow 52"/>
          <p:cNvSpPr/>
          <p:nvPr/>
        </p:nvSpPr>
        <p:spPr>
          <a:xfrm>
            <a:off x="2616822" y="5245523"/>
            <a:ext cx="202949" cy="255976"/>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AU"/>
          </a:p>
        </p:txBody>
      </p:sp>
      <p:sp>
        <p:nvSpPr>
          <p:cNvPr id="55" name="Up Arrow 54"/>
          <p:cNvSpPr/>
          <p:nvPr/>
        </p:nvSpPr>
        <p:spPr>
          <a:xfrm>
            <a:off x="2800027" y="5085600"/>
            <a:ext cx="202949" cy="255976"/>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AU"/>
          </a:p>
        </p:txBody>
      </p:sp>
      <p:sp>
        <p:nvSpPr>
          <p:cNvPr id="56" name="Up Arrow 55"/>
          <p:cNvSpPr/>
          <p:nvPr/>
        </p:nvSpPr>
        <p:spPr>
          <a:xfrm>
            <a:off x="2845786" y="5251867"/>
            <a:ext cx="202949" cy="255976"/>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AU"/>
          </a:p>
        </p:txBody>
      </p:sp>
      <p:sp>
        <p:nvSpPr>
          <p:cNvPr id="57" name="Up Arrow 56"/>
          <p:cNvSpPr/>
          <p:nvPr/>
        </p:nvSpPr>
        <p:spPr>
          <a:xfrm>
            <a:off x="1985492" y="5234810"/>
            <a:ext cx="202949" cy="255976"/>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AU"/>
          </a:p>
        </p:txBody>
      </p:sp>
      <p:sp>
        <p:nvSpPr>
          <p:cNvPr id="59" name="Rectangle 58"/>
          <p:cNvSpPr/>
          <p:nvPr/>
        </p:nvSpPr>
        <p:spPr>
          <a:xfrm>
            <a:off x="4497745" y="3259293"/>
            <a:ext cx="914400" cy="914400"/>
          </a:xfrm>
          <a:prstGeom prst="rect">
            <a:avLst/>
          </a:prstGeom>
          <a:solidFill>
            <a:srgbClr val="512B1B"/>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AU" dirty="0" smtClean="0"/>
              <a:t>Other</a:t>
            </a:r>
            <a:endParaRPr lang="en-AU" dirty="0"/>
          </a:p>
        </p:txBody>
      </p:sp>
      <p:cxnSp>
        <p:nvCxnSpPr>
          <p:cNvPr id="60" name="Straight Arrow Connector 59"/>
          <p:cNvCxnSpPr/>
          <p:nvPr/>
        </p:nvCxnSpPr>
        <p:spPr>
          <a:xfrm flipV="1">
            <a:off x="5010932" y="3048668"/>
            <a:ext cx="0" cy="247546"/>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3" name="Rectangle 62"/>
          <p:cNvSpPr/>
          <p:nvPr/>
        </p:nvSpPr>
        <p:spPr>
          <a:xfrm>
            <a:off x="10961093" y="3246503"/>
            <a:ext cx="987250" cy="913321"/>
          </a:xfrm>
          <a:prstGeom prst="rect">
            <a:avLst/>
          </a:prstGeom>
          <a:solidFill>
            <a:srgbClr val="00505C"/>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AU" dirty="0" smtClean="0"/>
              <a:t>Services</a:t>
            </a:r>
            <a:endParaRPr lang="en-AU" dirty="0"/>
          </a:p>
        </p:txBody>
      </p:sp>
      <p:cxnSp>
        <p:nvCxnSpPr>
          <p:cNvPr id="64" name="Straight Arrow Connector 63"/>
          <p:cNvCxnSpPr/>
          <p:nvPr/>
        </p:nvCxnSpPr>
        <p:spPr>
          <a:xfrm flipV="1">
            <a:off x="11465945" y="2994898"/>
            <a:ext cx="0" cy="250526"/>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429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grpId="0" nodeType="click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p:cTn id="11" dur="500" fill="hold"/>
                                        <p:tgtEl>
                                          <p:spTgt spid="56"/>
                                        </p:tgtEl>
                                        <p:attrNameLst>
                                          <p:attrName>ppt_w</p:attrName>
                                        </p:attrNameLst>
                                      </p:cBhvr>
                                      <p:tavLst>
                                        <p:tav tm="0">
                                          <p:val>
                                            <p:fltVal val="0"/>
                                          </p:val>
                                        </p:tav>
                                        <p:tav tm="100000">
                                          <p:val>
                                            <p:strVal val="#ppt_w"/>
                                          </p:val>
                                        </p:tav>
                                      </p:tavLst>
                                    </p:anim>
                                    <p:anim calcmode="lin" valueType="num">
                                      <p:cBhvr>
                                        <p:cTn id="12" dur="500" fill="hold"/>
                                        <p:tgtEl>
                                          <p:spTgt spid="56"/>
                                        </p:tgtEl>
                                        <p:attrNameLst>
                                          <p:attrName>ppt_h</p:attrName>
                                        </p:attrNameLst>
                                      </p:cBhvr>
                                      <p:tavLst>
                                        <p:tav tm="0">
                                          <p:val>
                                            <p:fltVal val="0"/>
                                          </p:val>
                                        </p:tav>
                                        <p:tav tm="100000">
                                          <p:val>
                                            <p:strVal val="#ppt_h"/>
                                          </p:val>
                                        </p:tav>
                                      </p:tavLst>
                                    </p:anim>
                                    <p:animEffect transition="in" filter="fade">
                                      <p:cBhvr>
                                        <p:cTn id="13" dur="500"/>
                                        <p:tgtEl>
                                          <p:spTgt spid="56"/>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53"/>
                                        </p:tgtEl>
                                        <p:attrNameLst>
                                          <p:attrName>style.visibility</p:attrName>
                                        </p:attrNameLst>
                                      </p:cBhvr>
                                      <p:to>
                                        <p:strVal val="visible"/>
                                      </p:to>
                                    </p:set>
                                    <p:anim calcmode="lin" valueType="num">
                                      <p:cBhvr>
                                        <p:cTn id="16" dur="500" fill="hold"/>
                                        <p:tgtEl>
                                          <p:spTgt spid="53"/>
                                        </p:tgtEl>
                                        <p:attrNameLst>
                                          <p:attrName>ppt_w</p:attrName>
                                        </p:attrNameLst>
                                      </p:cBhvr>
                                      <p:tavLst>
                                        <p:tav tm="0">
                                          <p:val>
                                            <p:fltVal val="0"/>
                                          </p:val>
                                        </p:tav>
                                        <p:tav tm="100000">
                                          <p:val>
                                            <p:strVal val="#ppt_w"/>
                                          </p:val>
                                        </p:tav>
                                      </p:tavLst>
                                    </p:anim>
                                    <p:anim calcmode="lin" valueType="num">
                                      <p:cBhvr>
                                        <p:cTn id="17" dur="500" fill="hold"/>
                                        <p:tgtEl>
                                          <p:spTgt spid="53"/>
                                        </p:tgtEl>
                                        <p:attrNameLst>
                                          <p:attrName>ppt_h</p:attrName>
                                        </p:attrNameLst>
                                      </p:cBhvr>
                                      <p:tavLst>
                                        <p:tav tm="0">
                                          <p:val>
                                            <p:fltVal val="0"/>
                                          </p:val>
                                        </p:tav>
                                        <p:tav tm="100000">
                                          <p:val>
                                            <p:strVal val="#ppt_h"/>
                                          </p:val>
                                        </p:tav>
                                      </p:tavLst>
                                    </p:anim>
                                    <p:animEffect transition="in" filter="fade">
                                      <p:cBhvr>
                                        <p:cTn id="18" dur="500"/>
                                        <p:tgtEl>
                                          <p:spTgt spid="53"/>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49"/>
                                        </p:tgtEl>
                                        <p:attrNameLst>
                                          <p:attrName>style.visibility</p:attrName>
                                        </p:attrNameLst>
                                      </p:cBhvr>
                                      <p:to>
                                        <p:strVal val="visible"/>
                                      </p:to>
                                    </p:set>
                                    <p:anim calcmode="lin" valueType="num">
                                      <p:cBhvr>
                                        <p:cTn id="21" dur="500" fill="hold"/>
                                        <p:tgtEl>
                                          <p:spTgt spid="49"/>
                                        </p:tgtEl>
                                        <p:attrNameLst>
                                          <p:attrName>ppt_w</p:attrName>
                                        </p:attrNameLst>
                                      </p:cBhvr>
                                      <p:tavLst>
                                        <p:tav tm="0">
                                          <p:val>
                                            <p:fltVal val="0"/>
                                          </p:val>
                                        </p:tav>
                                        <p:tav tm="100000">
                                          <p:val>
                                            <p:strVal val="#ppt_w"/>
                                          </p:val>
                                        </p:tav>
                                      </p:tavLst>
                                    </p:anim>
                                    <p:anim calcmode="lin" valueType="num">
                                      <p:cBhvr>
                                        <p:cTn id="22" dur="500" fill="hold"/>
                                        <p:tgtEl>
                                          <p:spTgt spid="49"/>
                                        </p:tgtEl>
                                        <p:attrNameLst>
                                          <p:attrName>ppt_h</p:attrName>
                                        </p:attrNameLst>
                                      </p:cBhvr>
                                      <p:tavLst>
                                        <p:tav tm="0">
                                          <p:val>
                                            <p:fltVal val="0"/>
                                          </p:val>
                                        </p:tav>
                                        <p:tav tm="100000">
                                          <p:val>
                                            <p:strVal val="#ppt_h"/>
                                          </p:val>
                                        </p:tav>
                                      </p:tavLst>
                                    </p:anim>
                                    <p:animEffect transition="in" filter="fade">
                                      <p:cBhvr>
                                        <p:cTn id="23" dur="500"/>
                                        <p:tgtEl>
                                          <p:spTgt spid="49"/>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50"/>
                                        </p:tgtEl>
                                        <p:attrNameLst>
                                          <p:attrName>style.visibility</p:attrName>
                                        </p:attrNameLst>
                                      </p:cBhvr>
                                      <p:to>
                                        <p:strVal val="visible"/>
                                      </p:to>
                                    </p:set>
                                    <p:anim calcmode="lin" valueType="num">
                                      <p:cBhvr>
                                        <p:cTn id="26" dur="500" fill="hold"/>
                                        <p:tgtEl>
                                          <p:spTgt spid="50"/>
                                        </p:tgtEl>
                                        <p:attrNameLst>
                                          <p:attrName>ppt_w</p:attrName>
                                        </p:attrNameLst>
                                      </p:cBhvr>
                                      <p:tavLst>
                                        <p:tav tm="0">
                                          <p:val>
                                            <p:fltVal val="0"/>
                                          </p:val>
                                        </p:tav>
                                        <p:tav tm="100000">
                                          <p:val>
                                            <p:strVal val="#ppt_w"/>
                                          </p:val>
                                        </p:tav>
                                      </p:tavLst>
                                    </p:anim>
                                    <p:anim calcmode="lin" valueType="num">
                                      <p:cBhvr>
                                        <p:cTn id="27" dur="500" fill="hold"/>
                                        <p:tgtEl>
                                          <p:spTgt spid="50"/>
                                        </p:tgtEl>
                                        <p:attrNameLst>
                                          <p:attrName>ppt_h</p:attrName>
                                        </p:attrNameLst>
                                      </p:cBhvr>
                                      <p:tavLst>
                                        <p:tav tm="0">
                                          <p:val>
                                            <p:fltVal val="0"/>
                                          </p:val>
                                        </p:tav>
                                        <p:tav tm="100000">
                                          <p:val>
                                            <p:strVal val="#ppt_h"/>
                                          </p:val>
                                        </p:tav>
                                      </p:tavLst>
                                    </p:anim>
                                    <p:animEffect transition="in" filter="fade">
                                      <p:cBhvr>
                                        <p:cTn id="28" dur="500"/>
                                        <p:tgtEl>
                                          <p:spTgt spid="50"/>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55"/>
                                        </p:tgtEl>
                                        <p:attrNameLst>
                                          <p:attrName>style.visibility</p:attrName>
                                        </p:attrNameLst>
                                      </p:cBhvr>
                                      <p:to>
                                        <p:strVal val="visible"/>
                                      </p:to>
                                    </p:set>
                                    <p:anim calcmode="lin" valueType="num">
                                      <p:cBhvr>
                                        <p:cTn id="31" dur="500" fill="hold"/>
                                        <p:tgtEl>
                                          <p:spTgt spid="55"/>
                                        </p:tgtEl>
                                        <p:attrNameLst>
                                          <p:attrName>ppt_w</p:attrName>
                                        </p:attrNameLst>
                                      </p:cBhvr>
                                      <p:tavLst>
                                        <p:tav tm="0">
                                          <p:val>
                                            <p:fltVal val="0"/>
                                          </p:val>
                                        </p:tav>
                                        <p:tav tm="100000">
                                          <p:val>
                                            <p:strVal val="#ppt_w"/>
                                          </p:val>
                                        </p:tav>
                                      </p:tavLst>
                                    </p:anim>
                                    <p:anim calcmode="lin" valueType="num">
                                      <p:cBhvr>
                                        <p:cTn id="32" dur="500" fill="hold"/>
                                        <p:tgtEl>
                                          <p:spTgt spid="55"/>
                                        </p:tgtEl>
                                        <p:attrNameLst>
                                          <p:attrName>ppt_h</p:attrName>
                                        </p:attrNameLst>
                                      </p:cBhvr>
                                      <p:tavLst>
                                        <p:tav tm="0">
                                          <p:val>
                                            <p:fltVal val="0"/>
                                          </p:val>
                                        </p:tav>
                                        <p:tav tm="100000">
                                          <p:val>
                                            <p:strVal val="#ppt_h"/>
                                          </p:val>
                                        </p:tav>
                                      </p:tavLst>
                                    </p:anim>
                                    <p:animEffect transition="in" filter="fade">
                                      <p:cBhvr>
                                        <p:cTn id="33" dur="500"/>
                                        <p:tgtEl>
                                          <p:spTgt spid="55"/>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48"/>
                                        </p:tgtEl>
                                        <p:attrNameLst>
                                          <p:attrName>style.visibility</p:attrName>
                                        </p:attrNameLst>
                                      </p:cBhvr>
                                      <p:to>
                                        <p:strVal val="visible"/>
                                      </p:to>
                                    </p:set>
                                    <p:anim calcmode="lin" valueType="num">
                                      <p:cBhvr>
                                        <p:cTn id="36" dur="500" fill="hold"/>
                                        <p:tgtEl>
                                          <p:spTgt spid="48"/>
                                        </p:tgtEl>
                                        <p:attrNameLst>
                                          <p:attrName>ppt_w</p:attrName>
                                        </p:attrNameLst>
                                      </p:cBhvr>
                                      <p:tavLst>
                                        <p:tav tm="0">
                                          <p:val>
                                            <p:fltVal val="0"/>
                                          </p:val>
                                        </p:tav>
                                        <p:tav tm="100000">
                                          <p:val>
                                            <p:strVal val="#ppt_w"/>
                                          </p:val>
                                        </p:tav>
                                      </p:tavLst>
                                    </p:anim>
                                    <p:anim calcmode="lin" valueType="num">
                                      <p:cBhvr>
                                        <p:cTn id="37" dur="500" fill="hold"/>
                                        <p:tgtEl>
                                          <p:spTgt spid="48"/>
                                        </p:tgtEl>
                                        <p:attrNameLst>
                                          <p:attrName>ppt_h</p:attrName>
                                        </p:attrNameLst>
                                      </p:cBhvr>
                                      <p:tavLst>
                                        <p:tav tm="0">
                                          <p:val>
                                            <p:fltVal val="0"/>
                                          </p:val>
                                        </p:tav>
                                        <p:tav tm="100000">
                                          <p:val>
                                            <p:strVal val="#ppt_h"/>
                                          </p:val>
                                        </p:tav>
                                      </p:tavLst>
                                    </p:anim>
                                    <p:animEffect transition="in" filter="fade">
                                      <p:cBhvr>
                                        <p:cTn id="38" dur="500"/>
                                        <p:tgtEl>
                                          <p:spTgt spid="48"/>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47"/>
                                        </p:tgtEl>
                                        <p:attrNameLst>
                                          <p:attrName>style.visibility</p:attrName>
                                        </p:attrNameLst>
                                      </p:cBhvr>
                                      <p:to>
                                        <p:strVal val="visible"/>
                                      </p:to>
                                    </p:set>
                                    <p:anim calcmode="lin" valueType="num">
                                      <p:cBhvr>
                                        <p:cTn id="41" dur="500" fill="hold"/>
                                        <p:tgtEl>
                                          <p:spTgt spid="47"/>
                                        </p:tgtEl>
                                        <p:attrNameLst>
                                          <p:attrName>ppt_w</p:attrName>
                                        </p:attrNameLst>
                                      </p:cBhvr>
                                      <p:tavLst>
                                        <p:tav tm="0">
                                          <p:val>
                                            <p:fltVal val="0"/>
                                          </p:val>
                                        </p:tav>
                                        <p:tav tm="100000">
                                          <p:val>
                                            <p:strVal val="#ppt_w"/>
                                          </p:val>
                                        </p:tav>
                                      </p:tavLst>
                                    </p:anim>
                                    <p:anim calcmode="lin" valueType="num">
                                      <p:cBhvr>
                                        <p:cTn id="42" dur="500" fill="hold"/>
                                        <p:tgtEl>
                                          <p:spTgt spid="47"/>
                                        </p:tgtEl>
                                        <p:attrNameLst>
                                          <p:attrName>ppt_h</p:attrName>
                                        </p:attrNameLst>
                                      </p:cBhvr>
                                      <p:tavLst>
                                        <p:tav tm="0">
                                          <p:val>
                                            <p:fltVal val="0"/>
                                          </p:val>
                                        </p:tav>
                                        <p:tav tm="100000">
                                          <p:val>
                                            <p:strVal val="#ppt_h"/>
                                          </p:val>
                                        </p:tav>
                                      </p:tavLst>
                                    </p:anim>
                                    <p:animEffect transition="in" filter="fade">
                                      <p:cBhvr>
                                        <p:cTn id="43" dur="500"/>
                                        <p:tgtEl>
                                          <p:spTgt spid="47"/>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p:cTn id="46" dur="500" fill="hold"/>
                                        <p:tgtEl>
                                          <p:spTgt spid="4"/>
                                        </p:tgtEl>
                                        <p:attrNameLst>
                                          <p:attrName>ppt_w</p:attrName>
                                        </p:attrNameLst>
                                      </p:cBhvr>
                                      <p:tavLst>
                                        <p:tav tm="0">
                                          <p:val>
                                            <p:fltVal val="0"/>
                                          </p:val>
                                        </p:tav>
                                        <p:tav tm="100000">
                                          <p:val>
                                            <p:strVal val="#ppt_w"/>
                                          </p:val>
                                        </p:tav>
                                      </p:tavLst>
                                    </p:anim>
                                    <p:anim calcmode="lin" valueType="num">
                                      <p:cBhvr>
                                        <p:cTn id="47" dur="500" fill="hold"/>
                                        <p:tgtEl>
                                          <p:spTgt spid="4"/>
                                        </p:tgtEl>
                                        <p:attrNameLst>
                                          <p:attrName>ppt_h</p:attrName>
                                        </p:attrNameLst>
                                      </p:cBhvr>
                                      <p:tavLst>
                                        <p:tav tm="0">
                                          <p:val>
                                            <p:fltVal val="0"/>
                                          </p:val>
                                        </p:tav>
                                        <p:tav tm="100000">
                                          <p:val>
                                            <p:strVal val="#ppt_h"/>
                                          </p:val>
                                        </p:tav>
                                      </p:tavLst>
                                    </p:anim>
                                    <p:animEffect transition="in" filter="fade">
                                      <p:cBhvr>
                                        <p:cTn id="48" dur="500"/>
                                        <p:tgtEl>
                                          <p:spTgt spid="4"/>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57"/>
                                        </p:tgtEl>
                                        <p:attrNameLst>
                                          <p:attrName>style.visibility</p:attrName>
                                        </p:attrNameLst>
                                      </p:cBhvr>
                                      <p:to>
                                        <p:strVal val="visible"/>
                                      </p:to>
                                    </p:set>
                                    <p:anim calcmode="lin" valueType="num">
                                      <p:cBhvr>
                                        <p:cTn id="51" dur="500" fill="hold"/>
                                        <p:tgtEl>
                                          <p:spTgt spid="57"/>
                                        </p:tgtEl>
                                        <p:attrNameLst>
                                          <p:attrName>ppt_w</p:attrName>
                                        </p:attrNameLst>
                                      </p:cBhvr>
                                      <p:tavLst>
                                        <p:tav tm="0">
                                          <p:val>
                                            <p:fltVal val="0"/>
                                          </p:val>
                                        </p:tav>
                                        <p:tav tm="100000">
                                          <p:val>
                                            <p:strVal val="#ppt_w"/>
                                          </p:val>
                                        </p:tav>
                                      </p:tavLst>
                                    </p:anim>
                                    <p:anim calcmode="lin" valueType="num">
                                      <p:cBhvr>
                                        <p:cTn id="52" dur="500" fill="hold"/>
                                        <p:tgtEl>
                                          <p:spTgt spid="57"/>
                                        </p:tgtEl>
                                        <p:attrNameLst>
                                          <p:attrName>ppt_h</p:attrName>
                                        </p:attrNameLst>
                                      </p:cBhvr>
                                      <p:tavLst>
                                        <p:tav tm="0">
                                          <p:val>
                                            <p:fltVal val="0"/>
                                          </p:val>
                                        </p:tav>
                                        <p:tav tm="100000">
                                          <p:val>
                                            <p:strVal val="#ppt_h"/>
                                          </p:val>
                                        </p:tav>
                                      </p:tavLst>
                                    </p:anim>
                                    <p:animEffect transition="in" filter="fade">
                                      <p:cBhvr>
                                        <p:cTn id="53" dur="500"/>
                                        <p:tgtEl>
                                          <p:spTgt spid="57"/>
                                        </p:tgtEl>
                                      </p:cBhvr>
                                    </p:animEffec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childTnLst>
                                    <p:set>
                                      <p:cBhvr>
                                        <p:cTn id="57" dur="1" fill="hold">
                                          <p:stCondLst>
                                            <p:cond delay="0"/>
                                          </p:stCondLst>
                                        </p:cTn>
                                        <p:tgtEl>
                                          <p:spTgt spid="52"/>
                                        </p:tgtEl>
                                        <p:attrNameLst>
                                          <p:attrName>style.visibility</p:attrName>
                                        </p:attrNameLst>
                                      </p:cBhvr>
                                      <p:to>
                                        <p:strVal val="visible"/>
                                      </p:to>
                                    </p:set>
                                  </p:childTnLst>
                                </p:cTn>
                              </p:par>
                              <p:par>
                                <p:cTn id="58" presetID="1" presetClass="entr" presetSubtype="0" fill="hold" grpId="0" nodeType="withEffect">
                                  <p:stCondLst>
                                    <p:cond delay="0"/>
                                  </p:stCondLst>
                                  <p:childTnLst>
                                    <p:set>
                                      <p:cBhvr>
                                        <p:cTn id="59" dur="1" fill="hold">
                                          <p:stCondLst>
                                            <p:cond delay="0"/>
                                          </p:stCondLst>
                                        </p:cTn>
                                        <p:tgtEl>
                                          <p:spTgt spid="51"/>
                                        </p:tgtEl>
                                        <p:attrNameLst>
                                          <p:attrName>style.visibility</p:attrName>
                                        </p:attrNameLst>
                                      </p:cBhvr>
                                      <p:to>
                                        <p:strVal val="visible"/>
                                      </p:to>
                                    </p:set>
                                  </p:childTnLst>
                                </p:cTn>
                              </p:par>
                              <p:par>
                                <p:cTn id="60" presetID="1" presetClass="entr" presetSubtype="0" fill="hold" grpId="0" nodeType="withEffect">
                                  <p:stCondLst>
                                    <p:cond delay="0"/>
                                  </p:stCondLst>
                                  <p:childTnLst>
                                    <p:set>
                                      <p:cBhvr>
                                        <p:cTn id="61" dur="1" fill="hold">
                                          <p:stCondLst>
                                            <p:cond delay="0"/>
                                          </p:stCondLst>
                                        </p:cTn>
                                        <p:tgtEl>
                                          <p:spTgt spid="5"/>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nodeType="clickEffect">
                                  <p:stCondLst>
                                    <p:cond delay="0"/>
                                  </p:stCondLst>
                                  <p:childTnLst>
                                    <p:set>
                                      <p:cBhvr>
                                        <p:cTn id="65" dur="1" fill="hold">
                                          <p:stCondLst>
                                            <p:cond delay="0"/>
                                          </p:stCondLst>
                                        </p:cTn>
                                        <p:tgtEl>
                                          <p:spTgt spid="61"/>
                                        </p:tgtEl>
                                        <p:attrNameLst>
                                          <p:attrName>style.visibility</p:attrName>
                                        </p:attrNameLst>
                                      </p:cBhvr>
                                      <p:to>
                                        <p:strVal val="visible"/>
                                      </p:to>
                                    </p:set>
                                  </p:childTnLst>
                                </p:cTn>
                              </p:par>
                              <p:par>
                                <p:cTn id="66" presetID="1" presetClass="entr" presetSubtype="0" fill="hold" nodeType="withEffect">
                                  <p:stCondLst>
                                    <p:cond delay="0"/>
                                  </p:stCondLst>
                                  <p:childTnLst>
                                    <p:set>
                                      <p:cBhvr>
                                        <p:cTn id="67" dur="1" fill="hold">
                                          <p:stCondLst>
                                            <p:cond delay="0"/>
                                          </p:stCondLst>
                                        </p:cTn>
                                        <p:tgtEl>
                                          <p:spTgt spid="58"/>
                                        </p:tgtEl>
                                        <p:attrNameLst>
                                          <p:attrName>style.visibility</p:attrName>
                                        </p:attrNameLst>
                                      </p:cBhvr>
                                      <p:to>
                                        <p:strVal val="visible"/>
                                      </p:to>
                                    </p:set>
                                  </p:childTnLst>
                                </p:cTn>
                              </p:par>
                              <p:par>
                                <p:cTn id="68" presetID="1" presetClass="entr" presetSubtype="0" fill="hold" nodeType="withEffect">
                                  <p:stCondLst>
                                    <p:cond delay="0"/>
                                  </p:stCondLst>
                                  <p:childTnLst>
                                    <p:set>
                                      <p:cBhvr>
                                        <p:cTn id="69" dur="1" fill="hold">
                                          <p:stCondLst>
                                            <p:cond delay="0"/>
                                          </p:stCondLst>
                                        </p:cTn>
                                        <p:tgtEl>
                                          <p:spTgt spid="54"/>
                                        </p:tgtEl>
                                        <p:attrNameLst>
                                          <p:attrName>style.visibility</p:attrName>
                                        </p:attrNameLst>
                                      </p:cBhvr>
                                      <p:to>
                                        <p:strVal val="visible"/>
                                      </p:to>
                                    </p:set>
                                  </p:childTnLst>
                                </p:cTn>
                              </p:par>
                              <p:par>
                                <p:cTn id="70" presetID="1" presetClass="entr" presetSubtype="0" fill="hold" grpId="0" nodeType="withEffect">
                                  <p:stCondLst>
                                    <p:cond delay="0"/>
                                  </p:stCondLst>
                                  <p:childTnLst>
                                    <p:set>
                                      <p:cBhvr>
                                        <p:cTn id="71" dur="1" fill="hold">
                                          <p:stCondLst>
                                            <p:cond delay="0"/>
                                          </p:stCondLst>
                                        </p:cTn>
                                        <p:tgtEl>
                                          <p:spTgt spid="62"/>
                                        </p:tgtEl>
                                        <p:attrNameLst>
                                          <p:attrName>style.visibility</p:attrName>
                                        </p:attrNameLst>
                                      </p:cBhvr>
                                      <p:to>
                                        <p:strVal val="visible"/>
                                      </p:to>
                                    </p:set>
                                  </p:childTnLst>
                                </p:cTn>
                              </p:par>
                              <p:par>
                                <p:cTn id="72" presetID="1" presetClass="entr" presetSubtype="0" fill="hold" nodeType="withEffect">
                                  <p:stCondLst>
                                    <p:cond delay="0"/>
                                  </p:stCondLst>
                                  <p:childTnLst>
                                    <p:set>
                                      <p:cBhvr>
                                        <p:cTn id="73" dur="1" fill="hold">
                                          <p:stCondLst>
                                            <p:cond delay="0"/>
                                          </p:stCondLst>
                                        </p:cTn>
                                        <p:tgtEl>
                                          <p:spTgt spid="66"/>
                                        </p:tgtEl>
                                        <p:attrNameLst>
                                          <p:attrName>style.visibility</p:attrName>
                                        </p:attrNameLst>
                                      </p:cBhvr>
                                      <p:to>
                                        <p:strVal val="visible"/>
                                      </p:to>
                                    </p:set>
                                  </p:childTnLst>
                                </p:cTn>
                              </p:par>
                              <p:par>
                                <p:cTn id="74" presetID="1" presetClass="entr" presetSubtype="0" fill="hold" nodeType="withEffect">
                                  <p:stCondLst>
                                    <p:cond delay="0"/>
                                  </p:stCondLst>
                                  <p:childTnLst>
                                    <p:set>
                                      <p:cBhvr>
                                        <p:cTn id="75" dur="1" fill="hold">
                                          <p:stCondLst>
                                            <p:cond delay="0"/>
                                          </p:stCondLst>
                                        </p:cTn>
                                        <p:tgtEl>
                                          <p:spTgt spid="69"/>
                                        </p:tgtEl>
                                        <p:attrNameLst>
                                          <p:attrName>style.visibility</p:attrName>
                                        </p:attrNameLst>
                                      </p:cBhvr>
                                      <p:to>
                                        <p:strVal val="visible"/>
                                      </p:to>
                                    </p:set>
                                  </p:childTnLst>
                                </p:cTn>
                              </p:par>
                              <p:par>
                                <p:cTn id="76" presetID="1" presetClass="entr" presetSubtype="0" fill="hold" grpId="0" nodeType="withEffect">
                                  <p:stCondLst>
                                    <p:cond delay="0"/>
                                  </p:stCondLst>
                                  <p:childTnLst>
                                    <p:set>
                                      <p:cBhvr>
                                        <p:cTn id="77" dur="1" fill="hold">
                                          <p:stCondLst>
                                            <p:cond delay="0"/>
                                          </p:stCondLst>
                                        </p:cTn>
                                        <p:tgtEl>
                                          <p:spTgt spid="67"/>
                                        </p:tgtEl>
                                        <p:attrNameLst>
                                          <p:attrName>style.visibility</p:attrName>
                                        </p:attrNameLst>
                                      </p:cBhvr>
                                      <p:to>
                                        <p:strVal val="visible"/>
                                      </p:to>
                                    </p:set>
                                  </p:childTnLst>
                                </p:cTn>
                              </p:par>
                            </p:childTnLst>
                          </p:cTn>
                        </p:par>
                      </p:childTnLst>
                    </p:cTn>
                  </p:par>
                  <p:par>
                    <p:cTn id="78" fill="hold">
                      <p:stCondLst>
                        <p:cond delay="indefinite"/>
                      </p:stCondLst>
                      <p:childTnLst>
                        <p:par>
                          <p:cTn id="79" fill="hold">
                            <p:stCondLst>
                              <p:cond delay="0"/>
                            </p:stCondLst>
                            <p:childTnLst>
                              <p:par>
                                <p:cTn id="80" presetID="1" presetClass="entr" presetSubtype="0" fill="hold" grpId="0" nodeType="clickEffect">
                                  <p:stCondLst>
                                    <p:cond delay="0"/>
                                  </p:stCondLst>
                                  <p:childTnLst>
                                    <p:set>
                                      <p:cBhvr>
                                        <p:cTn id="81" dur="1" fill="hold">
                                          <p:stCondLst>
                                            <p:cond delay="0"/>
                                          </p:stCondLst>
                                        </p:cTn>
                                        <p:tgtEl>
                                          <p:spTgt spid="75"/>
                                        </p:tgtEl>
                                        <p:attrNameLst>
                                          <p:attrName>style.visibility</p:attrName>
                                        </p:attrNameLst>
                                      </p:cBhvr>
                                      <p:to>
                                        <p:strVal val="visible"/>
                                      </p:to>
                                    </p:set>
                                  </p:childTnLst>
                                </p:cTn>
                              </p:par>
                              <p:par>
                                <p:cTn id="82" presetID="1" presetClass="entr" presetSubtype="0" fill="hold" grpId="0" nodeType="withEffect">
                                  <p:stCondLst>
                                    <p:cond delay="0"/>
                                  </p:stCondLst>
                                  <p:childTnLst>
                                    <p:set>
                                      <p:cBhvr>
                                        <p:cTn id="83" dur="1" fill="hold">
                                          <p:stCondLst>
                                            <p:cond delay="0"/>
                                          </p:stCondLst>
                                        </p:cTn>
                                        <p:tgtEl>
                                          <p:spTgt spid="74"/>
                                        </p:tgtEl>
                                        <p:attrNameLst>
                                          <p:attrName>style.visibility</p:attrName>
                                        </p:attrNameLst>
                                      </p:cBhvr>
                                      <p:to>
                                        <p:strVal val="visible"/>
                                      </p:to>
                                    </p:set>
                                  </p:childTnLst>
                                </p:cTn>
                              </p:par>
                              <p:par>
                                <p:cTn id="84" presetID="1" presetClass="entr" presetSubtype="0" fill="hold" grpId="0" nodeType="withEffect">
                                  <p:stCondLst>
                                    <p:cond delay="0"/>
                                  </p:stCondLst>
                                  <p:childTnLst>
                                    <p:set>
                                      <p:cBhvr>
                                        <p:cTn id="85" dur="1" fill="hold">
                                          <p:stCondLst>
                                            <p:cond delay="0"/>
                                          </p:stCondLst>
                                        </p:cTn>
                                        <p:tgtEl>
                                          <p:spTgt spid="59"/>
                                        </p:tgtEl>
                                        <p:attrNameLst>
                                          <p:attrName>style.visibility</p:attrName>
                                        </p:attrNameLst>
                                      </p:cBhvr>
                                      <p:to>
                                        <p:strVal val="visible"/>
                                      </p:to>
                                    </p:set>
                                  </p:childTnLst>
                                </p:cTn>
                              </p:par>
                              <p:par>
                                <p:cTn id="86" presetID="1" presetClass="entr" presetSubtype="0" fill="hold" grpId="0" nodeType="withEffect">
                                  <p:stCondLst>
                                    <p:cond delay="0"/>
                                  </p:stCondLst>
                                  <p:childTnLst>
                                    <p:set>
                                      <p:cBhvr>
                                        <p:cTn id="87" dur="1" fill="hold">
                                          <p:stCondLst>
                                            <p:cond delay="0"/>
                                          </p:stCondLst>
                                        </p:cTn>
                                        <p:tgtEl>
                                          <p:spTgt spid="73"/>
                                        </p:tgtEl>
                                        <p:attrNameLst>
                                          <p:attrName>style.visibility</p:attrName>
                                        </p:attrNameLst>
                                      </p:cBhvr>
                                      <p:to>
                                        <p:strVal val="visible"/>
                                      </p:to>
                                    </p:set>
                                  </p:childTnLst>
                                </p:cTn>
                              </p:par>
                              <p:par>
                                <p:cTn id="88" presetID="1" presetClass="entr" presetSubtype="0" fill="hold" grpId="0" nodeType="withEffect">
                                  <p:stCondLst>
                                    <p:cond delay="0"/>
                                  </p:stCondLst>
                                  <p:childTnLst>
                                    <p:set>
                                      <p:cBhvr>
                                        <p:cTn id="89" dur="1" fill="hold">
                                          <p:stCondLst>
                                            <p:cond delay="0"/>
                                          </p:stCondLst>
                                        </p:cTn>
                                        <p:tgtEl>
                                          <p:spTgt spid="72"/>
                                        </p:tgtEl>
                                        <p:attrNameLst>
                                          <p:attrName>style.visibility</p:attrName>
                                        </p:attrNameLst>
                                      </p:cBhvr>
                                      <p:to>
                                        <p:strVal val="visible"/>
                                      </p:to>
                                    </p:set>
                                  </p:childTnLst>
                                </p:cTn>
                              </p:par>
                              <p:par>
                                <p:cTn id="90" presetID="1" presetClass="entr" presetSubtype="0" fill="hold" grpId="0" nodeType="withEffect">
                                  <p:stCondLst>
                                    <p:cond delay="0"/>
                                  </p:stCondLst>
                                  <p:childTnLst>
                                    <p:set>
                                      <p:cBhvr>
                                        <p:cTn id="91" dur="1" fill="hold">
                                          <p:stCondLst>
                                            <p:cond delay="0"/>
                                          </p:stCondLst>
                                        </p:cTn>
                                        <p:tgtEl>
                                          <p:spTgt spid="63"/>
                                        </p:tgtEl>
                                        <p:attrNameLst>
                                          <p:attrName>style.visibility</p:attrName>
                                        </p:attrNameLst>
                                      </p:cBhvr>
                                      <p:to>
                                        <p:strVal val="visible"/>
                                      </p:to>
                                    </p:set>
                                  </p:childTnLst>
                                </p:cTn>
                              </p:par>
                              <p:par>
                                <p:cTn id="92" presetID="1" presetClass="entr" presetSubtype="0" fill="hold" grpId="0" nodeType="withEffect">
                                  <p:stCondLst>
                                    <p:cond delay="0"/>
                                  </p:stCondLst>
                                  <p:childTnLst>
                                    <p:set>
                                      <p:cBhvr>
                                        <p:cTn id="93" dur="1" fill="hold">
                                          <p:stCondLst>
                                            <p:cond delay="0"/>
                                          </p:stCondLst>
                                        </p:cTn>
                                        <p:tgtEl>
                                          <p:spTgt spid="76"/>
                                        </p:tgtEl>
                                        <p:attrNameLst>
                                          <p:attrName>style.visibility</p:attrName>
                                        </p:attrNameLst>
                                      </p:cBhvr>
                                      <p:to>
                                        <p:strVal val="visible"/>
                                      </p:to>
                                    </p:set>
                                  </p:childTnLst>
                                </p:cTn>
                              </p:par>
                              <p:par>
                                <p:cTn id="94" presetID="1" presetClass="entr" presetSubtype="0" fill="hold" grpId="0" nodeType="withEffect">
                                  <p:stCondLst>
                                    <p:cond delay="0"/>
                                  </p:stCondLst>
                                  <p:childTnLst>
                                    <p:set>
                                      <p:cBhvr>
                                        <p:cTn id="95" dur="1" fill="hold">
                                          <p:stCondLst>
                                            <p:cond delay="0"/>
                                          </p:stCondLst>
                                        </p:cTn>
                                        <p:tgtEl>
                                          <p:spTgt spid="77"/>
                                        </p:tgtEl>
                                        <p:attrNameLst>
                                          <p:attrName>style.visibility</p:attrName>
                                        </p:attrNameLst>
                                      </p:cBhvr>
                                      <p:to>
                                        <p:strVal val="visible"/>
                                      </p:to>
                                    </p:set>
                                  </p:childTnLst>
                                </p:cTn>
                              </p:par>
                              <p:par>
                                <p:cTn id="96" presetID="1" presetClass="entr" presetSubtype="0" fill="hold" grpId="0" nodeType="withEffect">
                                  <p:stCondLst>
                                    <p:cond delay="0"/>
                                  </p:stCondLst>
                                  <p:childTnLst>
                                    <p:set>
                                      <p:cBhvr>
                                        <p:cTn id="97" dur="1" fill="hold">
                                          <p:stCondLst>
                                            <p:cond delay="0"/>
                                          </p:stCondLst>
                                        </p:cTn>
                                        <p:tgtEl>
                                          <p:spTgt spid="78"/>
                                        </p:tgtEl>
                                        <p:attrNameLst>
                                          <p:attrName>style.visibility</p:attrName>
                                        </p:attrNameLst>
                                      </p:cBhvr>
                                      <p:to>
                                        <p:strVal val="visible"/>
                                      </p:to>
                                    </p:set>
                                  </p:childTnLst>
                                </p:cTn>
                              </p:par>
                            </p:childTnLst>
                          </p:cTn>
                        </p:par>
                      </p:childTnLst>
                    </p:cTn>
                  </p:par>
                  <p:par>
                    <p:cTn id="98" fill="hold">
                      <p:stCondLst>
                        <p:cond delay="indefinite"/>
                      </p:stCondLst>
                      <p:childTnLst>
                        <p:par>
                          <p:cTn id="99" fill="hold">
                            <p:stCondLst>
                              <p:cond delay="0"/>
                            </p:stCondLst>
                            <p:childTnLst>
                              <p:par>
                                <p:cTn id="100" presetID="1" presetClass="entr" presetSubtype="0" fill="hold" nodeType="clickEffect">
                                  <p:stCondLst>
                                    <p:cond delay="0"/>
                                  </p:stCondLst>
                                  <p:childTnLst>
                                    <p:set>
                                      <p:cBhvr>
                                        <p:cTn id="101" dur="1" fill="hold">
                                          <p:stCondLst>
                                            <p:cond delay="0"/>
                                          </p:stCondLst>
                                        </p:cTn>
                                        <p:tgtEl>
                                          <p:spTgt spid="107"/>
                                        </p:tgtEl>
                                        <p:attrNameLst>
                                          <p:attrName>style.visibility</p:attrName>
                                        </p:attrNameLst>
                                      </p:cBhvr>
                                      <p:to>
                                        <p:strVal val="visible"/>
                                      </p:to>
                                    </p:set>
                                  </p:childTnLst>
                                </p:cTn>
                              </p:par>
                              <p:par>
                                <p:cTn id="102" presetID="1" presetClass="entr" presetSubtype="0" fill="hold" nodeType="withEffect">
                                  <p:stCondLst>
                                    <p:cond delay="0"/>
                                  </p:stCondLst>
                                  <p:childTnLst>
                                    <p:set>
                                      <p:cBhvr>
                                        <p:cTn id="103" dur="1" fill="hold">
                                          <p:stCondLst>
                                            <p:cond delay="0"/>
                                          </p:stCondLst>
                                        </p:cTn>
                                        <p:tgtEl>
                                          <p:spTgt spid="98"/>
                                        </p:tgtEl>
                                        <p:attrNameLst>
                                          <p:attrName>style.visibility</p:attrName>
                                        </p:attrNameLst>
                                      </p:cBhvr>
                                      <p:to>
                                        <p:strVal val="visible"/>
                                      </p:to>
                                    </p:set>
                                  </p:childTnLst>
                                </p:cTn>
                              </p:par>
                              <p:par>
                                <p:cTn id="104" presetID="1" presetClass="entr" presetSubtype="0" fill="hold" nodeType="withEffect">
                                  <p:stCondLst>
                                    <p:cond delay="0"/>
                                  </p:stCondLst>
                                  <p:childTnLst>
                                    <p:set>
                                      <p:cBhvr>
                                        <p:cTn id="105" dur="1" fill="hold">
                                          <p:stCondLst>
                                            <p:cond delay="0"/>
                                          </p:stCondLst>
                                        </p:cTn>
                                        <p:tgtEl>
                                          <p:spTgt spid="60"/>
                                        </p:tgtEl>
                                        <p:attrNameLst>
                                          <p:attrName>style.visibility</p:attrName>
                                        </p:attrNameLst>
                                      </p:cBhvr>
                                      <p:to>
                                        <p:strVal val="visible"/>
                                      </p:to>
                                    </p:set>
                                  </p:childTnLst>
                                </p:cTn>
                              </p:par>
                              <p:par>
                                <p:cTn id="106" presetID="1" presetClass="entr" presetSubtype="0" fill="hold" nodeType="withEffect">
                                  <p:stCondLst>
                                    <p:cond delay="0"/>
                                  </p:stCondLst>
                                  <p:childTnLst>
                                    <p:set>
                                      <p:cBhvr>
                                        <p:cTn id="107" dur="1" fill="hold">
                                          <p:stCondLst>
                                            <p:cond delay="0"/>
                                          </p:stCondLst>
                                        </p:cTn>
                                        <p:tgtEl>
                                          <p:spTgt spid="96"/>
                                        </p:tgtEl>
                                        <p:attrNameLst>
                                          <p:attrName>style.visibility</p:attrName>
                                        </p:attrNameLst>
                                      </p:cBhvr>
                                      <p:to>
                                        <p:strVal val="visible"/>
                                      </p:to>
                                    </p:set>
                                  </p:childTnLst>
                                </p:cTn>
                              </p:par>
                              <p:par>
                                <p:cTn id="108" presetID="1" presetClass="entr" presetSubtype="0" fill="hold" nodeType="withEffect">
                                  <p:stCondLst>
                                    <p:cond delay="0"/>
                                  </p:stCondLst>
                                  <p:childTnLst>
                                    <p:set>
                                      <p:cBhvr>
                                        <p:cTn id="109" dur="1" fill="hold">
                                          <p:stCondLst>
                                            <p:cond delay="0"/>
                                          </p:stCondLst>
                                        </p:cTn>
                                        <p:tgtEl>
                                          <p:spTgt spid="64"/>
                                        </p:tgtEl>
                                        <p:attrNameLst>
                                          <p:attrName>style.visibility</p:attrName>
                                        </p:attrNameLst>
                                      </p:cBhvr>
                                      <p:to>
                                        <p:strVal val="visible"/>
                                      </p:to>
                                    </p:set>
                                  </p:childTnLst>
                                </p:cTn>
                              </p:par>
                              <p:par>
                                <p:cTn id="110" presetID="1" presetClass="entr" presetSubtype="0" fill="hold" nodeType="withEffect">
                                  <p:stCondLst>
                                    <p:cond delay="0"/>
                                  </p:stCondLst>
                                  <p:childTnLst>
                                    <p:set>
                                      <p:cBhvr>
                                        <p:cTn id="111" dur="1" fill="hold">
                                          <p:stCondLst>
                                            <p:cond delay="0"/>
                                          </p:stCondLst>
                                        </p:cTn>
                                        <p:tgtEl>
                                          <p:spTgt spid="94"/>
                                        </p:tgtEl>
                                        <p:attrNameLst>
                                          <p:attrName>style.visibility</p:attrName>
                                        </p:attrNameLst>
                                      </p:cBhvr>
                                      <p:to>
                                        <p:strVal val="visible"/>
                                      </p:to>
                                    </p:set>
                                  </p:childTnLst>
                                </p:cTn>
                              </p:par>
                              <p:par>
                                <p:cTn id="112" presetID="1" presetClass="entr" presetSubtype="0" fill="hold" nodeType="withEffect">
                                  <p:stCondLst>
                                    <p:cond delay="0"/>
                                  </p:stCondLst>
                                  <p:childTnLst>
                                    <p:set>
                                      <p:cBhvr>
                                        <p:cTn id="113" dur="1" fill="hold">
                                          <p:stCondLst>
                                            <p:cond delay="0"/>
                                          </p:stCondLst>
                                        </p:cTn>
                                        <p:tgtEl>
                                          <p:spTgt spid="92"/>
                                        </p:tgtEl>
                                        <p:attrNameLst>
                                          <p:attrName>style.visibility</p:attrName>
                                        </p:attrNameLst>
                                      </p:cBhvr>
                                      <p:to>
                                        <p:strVal val="visible"/>
                                      </p:to>
                                    </p:set>
                                  </p:childTnLst>
                                </p:cTn>
                              </p:par>
                              <p:par>
                                <p:cTn id="114" presetID="1" presetClass="entr" presetSubtype="0" fill="hold" nodeType="withEffect">
                                  <p:stCondLst>
                                    <p:cond delay="0"/>
                                  </p:stCondLst>
                                  <p:childTnLst>
                                    <p:set>
                                      <p:cBhvr>
                                        <p:cTn id="115" dur="1" fill="hold">
                                          <p:stCondLst>
                                            <p:cond delay="0"/>
                                          </p:stCondLst>
                                        </p:cTn>
                                        <p:tgtEl>
                                          <p:spTgt spid="90"/>
                                        </p:tgtEl>
                                        <p:attrNameLst>
                                          <p:attrName>style.visibility</p:attrName>
                                        </p:attrNameLst>
                                      </p:cBhvr>
                                      <p:to>
                                        <p:strVal val="visible"/>
                                      </p:to>
                                    </p:set>
                                  </p:childTnLst>
                                </p:cTn>
                              </p:par>
                              <p:par>
                                <p:cTn id="116" presetID="1" presetClass="entr" presetSubtype="0" fill="hold" nodeType="withEffect">
                                  <p:stCondLst>
                                    <p:cond delay="0"/>
                                  </p:stCondLst>
                                  <p:childTnLst>
                                    <p:set>
                                      <p:cBhvr>
                                        <p:cTn id="117" dur="1" fill="hold">
                                          <p:stCondLst>
                                            <p:cond delay="0"/>
                                          </p:stCondLst>
                                        </p:cTn>
                                        <p:tgtEl>
                                          <p:spTgt spid="88"/>
                                        </p:tgtEl>
                                        <p:attrNameLst>
                                          <p:attrName>style.visibility</p:attrName>
                                        </p:attrNameLst>
                                      </p:cBhvr>
                                      <p:to>
                                        <p:strVal val="visible"/>
                                      </p:to>
                                    </p:set>
                                  </p:childTnLst>
                                </p:cTn>
                              </p:par>
                              <p:par>
                                <p:cTn id="118" presetID="1" presetClass="entr" presetSubtype="0" fill="hold" grpId="0" nodeType="withEffect">
                                  <p:stCondLst>
                                    <p:cond delay="0"/>
                                  </p:stCondLst>
                                  <p:childTnLst>
                                    <p:set>
                                      <p:cBhvr>
                                        <p:cTn id="119" dur="1" fill="hold">
                                          <p:stCondLst>
                                            <p:cond delay="0"/>
                                          </p:stCondLst>
                                        </p:cTn>
                                        <p:tgtEl>
                                          <p:spTgt spid="109"/>
                                        </p:tgtEl>
                                        <p:attrNameLst>
                                          <p:attrName>style.visibility</p:attrName>
                                        </p:attrNameLst>
                                      </p:cBhvr>
                                      <p:to>
                                        <p:strVal val="visible"/>
                                      </p:to>
                                    </p:set>
                                  </p:childTnLst>
                                </p:cTn>
                              </p:par>
                              <p:par>
                                <p:cTn id="120" presetID="1" presetClass="entr" presetSubtype="0" fill="hold" nodeType="withEffect">
                                  <p:stCondLst>
                                    <p:cond delay="0"/>
                                  </p:stCondLst>
                                  <p:childTnLst>
                                    <p:set>
                                      <p:cBhvr>
                                        <p:cTn id="121" dur="1" fill="hold">
                                          <p:stCondLst>
                                            <p:cond delay="0"/>
                                          </p:stCondLst>
                                        </p:cTn>
                                        <p:tgtEl>
                                          <p:spTgt spid="133"/>
                                        </p:tgtEl>
                                        <p:attrNameLst>
                                          <p:attrName>style.visibility</p:attrName>
                                        </p:attrNameLst>
                                      </p:cBhvr>
                                      <p:to>
                                        <p:strVal val="visible"/>
                                      </p:to>
                                    </p:set>
                                  </p:childTnLst>
                                </p:cTn>
                              </p:par>
                              <p:par>
                                <p:cTn id="122" presetID="1" presetClass="entr" presetSubtype="0" fill="hold" grpId="0" nodeType="withEffect">
                                  <p:stCondLst>
                                    <p:cond delay="0"/>
                                  </p:stCondLst>
                                  <p:childTnLst>
                                    <p:set>
                                      <p:cBhvr>
                                        <p:cTn id="123" dur="1" fill="hold">
                                          <p:stCondLst>
                                            <p:cond delay="0"/>
                                          </p:stCondLst>
                                        </p:cTn>
                                        <p:tgtEl>
                                          <p:spTgt spid="108"/>
                                        </p:tgtEl>
                                        <p:attrNameLst>
                                          <p:attrName>style.visibility</p:attrName>
                                        </p:attrNameLst>
                                      </p:cBhvr>
                                      <p:to>
                                        <p:strVal val="visible"/>
                                      </p:to>
                                    </p:set>
                                  </p:childTnLst>
                                </p:cTn>
                              </p:par>
                              <p:par>
                                <p:cTn id="124" presetID="1" presetClass="entr" presetSubtype="0" fill="hold" nodeType="withEffect">
                                  <p:stCondLst>
                                    <p:cond delay="0"/>
                                  </p:stCondLst>
                                  <p:childTnLst>
                                    <p:set>
                                      <p:cBhvr>
                                        <p:cTn id="125" dur="1" fill="hold">
                                          <p:stCondLst>
                                            <p:cond delay="0"/>
                                          </p:stCondLst>
                                        </p:cTn>
                                        <p:tgtEl>
                                          <p:spTgt spid="113"/>
                                        </p:tgtEl>
                                        <p:attrNameLst>
                                          <p:attrName>style.visibility</p:attrName>
                                        </p:attrNameLst>
                                      </p:cBhvr>
                                      <p:to>
                                        <p:strVal val="visible"/>
                                      </p:to>
                                    </p:set>
                                  </p:childTnLst>
                                </p:cTn>
                              </p:par>
                              <p:par>
                                <p:cTn id="126" presetID="1" presetClass="entr" presetSubtype="0" fill="hold" nodeType="withEffect">
                                  <p:stCondLst>
                                    <p:cond delay="0"/>
                                  </p:stCondLst>
                                  <p:childTnLst>
                                    <p:set>
                                      <p:cBhvr>
                                        <p:cTn id="127" dur="1" fill="hold">
                                          <p:stCondLst>
                                            <p:cond delay="0"/>
                                          </p:stCondLst>
                                        </p:cTn>
                                        <p:tgtEl>
                                          <p:spTgt spid="112"/>
                                        </p:tgtEl>
                                        <p:attrNameLst>
                                          <p:attrName>style.visibility</p:attrName>
                                        </p:attrNameLst>
                                      </p:cBhvr>
                                      <p:to>
                                        <p:strVal val="visible"/>
                                      </p:to>
                                    </p:set>
                                  </p:childTnLst>
                                </p:cTn>
                              </p:par>
                              <p:par>
                                <p:cTn id="128" presetID="1" presetClass="entr" presetSubtype="0" fill="hold" grpId="0" nodeType="withEffect">
                                  <p:stCondLst>
                                    <p:cond delay="0"/>
                                  </p:stCondLst>
                                  <p:childTnLst>
                                    <p:set>
                                      <p:cBhvr>
                                        <p:cTn id="129" dur="1" fill="hold">
                                          <p:stCondLst>
                                            <p:cond delay="0"/>
                                          </p:stCondLst>
                                        </p:cTn>
                                        <p:tgtEl>
                                          <p:spTgt spid="85"/>
                                        </p:tgtEl>
                                        <p:attrNameLst>
                                          <p:attrName>style.visibility</p:attrName>
                                        </p:attrNameLst>
                                      </p:cBhvr>
                                      <p:to>
                                        <p:strVal val="visible"/>
                                      </p:to>
                                    </p:set>
                                  </p:childTnLst>
                                </p:cTn>
                              </p:par>
                            </p:childTnLst>
                          </p:cTn>
                        </p:par>
                      </p:childTnLst>
                    </p:cTn>
                  </p:par>
                  <p:par>
                    <p:cTn id="130" fill="hold">
                      <p:stCondLst>
                        <p:cond delay="indefinite"/>
                      </p:stCondLst>
                      <p:childTnLst>
                        <p:par>
                          <p:cTn id="131" fill="hold">
                            <p:stCondLst>
                              <p:cond delay="0"/>
                            </p:stCondLst>
                            <p:childTnLst>
                              <p:par>
                                <p:cTn id="132" presetID="1" presetClass="entr" presetSubtype="0" fill="hold" grpId="0" nodeType="clickEffect">
                                  <p:stCondLst>
                                    <p:cond delay="0"/>
                                  </p:stCondLst>
                                  <p:childTnLst>
                                    <p:set>
                                      <p:cBhvr>
                                        <p:cTn id="133" dur="1" fill="hold">
                                          <p:stCondLst>
                                            <p:cond delay="0"/>
                                          </p:stCondLst>
                                        </p:cTn>
                                        <p:tgtEl>
                                          <p:spTgt spid="82"/>
                                        </p:tgtEl>
                                        <p:attrNameLst>
                                          <p:attrName>style.visibility</p:attrName>
                                        </p:attrNameLst>
                                      </p:cBhvr>
                                      <p:to>
                                        <p:strVal val="visible"/>
                                      </p:to>
                                    </p:set>
                                  </p:childTnLst>
                                </p:cTn>
                              </p:par>
                              <p:par>
                                <p:cTn id="134" presetID="1" presetClass="entr" presetSubtype="0" fill="hold" grpId="0" nodeType="withEffect">
                                  <p:stCondLst>
                                    <p:cond delay="0"/>
                                  </p:stCondLst>
                                  <p:childTnLst>
                                    <p:set>
                                      <p:cBhvr>
                                        <p:cTn id="135" dur="1" fill="hold">
                                          <p:stCondLst>
                                            <p:cond delay="0"/>
                                          </p:stCondLst>
                                        </p:cTn>
                                        <p:tgtEl>
                                          <p:spTgt spid="81"/>
                                        </p:tgtEl>
                                        <p:attrNameLst>
                                          <p:attrName>style.visibility</p:attrName>
                                        </p:attrNameLst>
                                      </p:cBhvr>
                                      <p:to>
                                        <p:strVal val="visible"/>
                                      </p:to>
                                    </p:set>
                                  </p:childTnLst>
                                </p:cTn>
                              </p:par>
                            </p:childTnLst>
                          </p:cTn>
                        </p:par>
                      </p:childTnLst>
                    </p:cTn>
                  </p:par>
                  <p:par>
                    <p:cTn id="136" fill="hold">
                      <p:stCondLst>
                        <p:cond delay="indefinite"/>
                      </p:stCondLst>
                      <p:childTnLst>
                        <p:par>
                          <p:cTn id="137" fill="hold">
                            <p:stCondLst>
                              <p:cond delay="0"/>
                            </p:stCondLst>
                            <p:childTnLst>
                              <p:par>
                                <p:cTn id="138" presetID="1" presetClass="entr" presetSubtype="0" fill="hold" nodeType="clickEffect">
                                  <p:stCondLst>
                                    <p:cond delay="0"/>
                                  </p:stCondLst>
                                  <p:childTnLst>
                                    <p:set>
                                      <p:cBhvr>
                                        <p:cTn id="139" dur="1" fill="hold">
                                          <p:stCondLst>
                                            <p:cond delay="0"/>
                                          </p:stCondLst>
                                        </p:cTn>
                                        <p:tgtEl>
                                          <p:spTgt spid="126"/>
                                        </p:tgtEl>
                                        <p:attrNameLst>
                                          <p:attrName>style.visibility</p:attrName>
                                        </p:attrNameLst>
                                      </p:cBhvr>
                                      <p:to>
                                        <p:strVal val="visible"/>
                                      </p:to>
                                    </p:set>
                                  </p:childTnLst>
                                </p:cTn>
                              </p:par>
                              <p:par>
                                <p:cTn id="140" presetID="1" presetClass="entr" presetSubtype="0" fill="hold" nodeType="withEffect">
                                  <p:stCondLst>
                                    <p:cond delay="0"/>
                                  </p:stCondLst>
                                  <p:childTnLst>
                                    <p:set>
                                      <p:cBhvr>
                                        <p:cTn id="141" dur="1" fill="hold">
                                          <p:stCondLst>
                                            <p:cond delay="0"/>
                                          </p:stCondLst>
                                        </p:cTn>
                                        <p:tgtEl>
                                          <p:spTgt spid="124"/>
                                        </p:tgtEl>
                                        <p:attrNameLst>
                                          <p:attrName>style.visibility</p:attrName>
                                        </p:attrNameLst>
                                      </p:cBhvr>
                                      <p:to>
                                        <p:strVal val="visible"/>
                                      </p:to>
                                    </p:set>
                                  </p:childTnLst>
                                </p:cTn>
                              </p:par>
                              <p:par>
                                <p:cTn id="142" presetID="1" presetClass="entr" presetSubtype="0" fill="hold" nodeType="withEffect">
                                  <p:stCondLst>
                                    <p:cond delay="0"/>
                                  </p:stCondLst>
                                  <p:childTnLst>
                                    <p:set>
                                      <p:cBhvr>
                                        <p:cTn id="143" dur="1" fill="hold">
                                          <p:stCondLst>
                                            <p:cond delay="0"/>
                                          </p:stCondLst>
                                        </p:cTn>
                                        <p:tgtEl>
                                          <p:spTgt spid="148"/>
                                        </p:tgtEl>
                                        <p:attrNameLst>
                                          <p:attrName>style.visibility</p:attrName>
                                        </p:attrNameLst>
                                      </p:cBhvr>
                                      <p:to>
                                        <p:strVal val="visible"/>
                                      </p:to>
                                    </p:set>
                                  </p:childTnLst>
                                </p:cTn>
                              </p:par>
                              <p:par>
                                <p:cTn id="144" presetID="1" presetClass="entr" presetSubtype="0" fill="hold" nodeType="withEffect">
                                  <p:stCondLst>
                                    <p:cond delay="0"/>
                                  </p:stCondLst>
                                  <p:childTnLst>
                                    <p:set>
                                      <p:cBhvr>
                                        <p:cTn id="145" dur="1" fill="hold">
                                          <p:stCondLst>
                                            <p:cond delay="0"/>
                                          </p:stCondLst>
                                        </p:cTn>
                                        <p:tgtEl>
                                          <p:spTgt spid="146"/>
                                        </p:tgtEl>
                                        <p:attrNameLst>
                                          <p:attrName>style.visibility</p:attrName>
                                        </p:attrNameLst>
                                      </p:cBhvr>
                                      <p:to>
                                        <p:strVal val="visible"/>
                                      </p:to>
                                    </p:set>
                                  </p:childTnLst>
                                </p:cTn>
                              </p:par>
                              <p:par>
                                <p:cTn id="146" presetID="1" presetClass="entr" presetSubtype="0" fill="hold" nodeType="withEffect">
                                  <p:stCondLst>
                                    <p:cond delay="0"/>
                                  </p:stCondLst>
                                  <p:childTnLst>
                                    <p:set>
                                      <p:cBhvr>
                                        <p:cTn id="147" dur="1" fill="hold">
                                          <p:stCondLst>
                                            <p:cond delay="0"/>
                                          </p:stCondLst>
                                        </p:cTn>
                                        <p:tgtEl>
                                          <p:spTgt spid="144"/>
                                        </p:tgtEl>
                                        <p:attrNameLst>
                                          <p:attrName>style.visibility</p:attrName>
                                        </p:attrNameLst>
                                      </p:cBhvr>
                                      <p:to>
                                        <p:strVal val="visible"/>
                                      </p:to>
                                    </p:set>
                                  </p:childTnLst>
                                </p:cTn>
                              </p:par>
                              <p:par>
                                <p:cTn id="148" presetID="1" presetClass="entr" presetSubtype="0" fill="hold" grpId="0" nodeType="withEffect">
                                  <p:stCondLst>
                                    <p:cond delay="0"/>
                                  </p:stCondLst>
                                  <p:childTnLst>
                                    <p:set>
                                      <p:cBhvr>
                                        <p:cTn id="149" dur="1" fill="hold">
                                          <p:stCondLst>
                                            <p:cond delay="0"/>
                                          </p:stCondLst>
                                        </p:cTn>
                                        <p:tgtEl>
                                          <p:spTgt spid="86"/>
                                        </p:tgtEl>
                                        <p:attrNameLst>
                                          <p:attrName>style.visibility</p:attrName>
                                        </p:attrNameLst>
                                      </p:cBhvr>
                                      <p:to>
                                        <p:strVal val="visible"/>
                                      </p:to>
                                    </p:set>
                                  </p:childTnLst>
                                </p:cTn>
                              </p:par>
                              <p:par>
                                <p:cTn id="150" presetID="1" presetClass="entr" presetSubtype="0" fill="hold" nodeType="withEffect">
                                  <p:stCondLst>
                                    <p:cond delay="0"/>
                                  </p:stCondLst>
                                  <p:childTnLst>
                                    <p:set>
                                      <p:cBhvr>
                                        <p:cTn id="151" dur="1" fill="hold">
                                          <p:stCondLst>
                                            <p:cond delay="0"/>
                                          </p:stCondLst>
                                        </p:cTn>
                                        <p:tgtEl>
                                          <p:spTgt spid="128"/>
                                        </p:tgtEl>
                                        <p:attrNameLst>
                                          <p:attrName>style.visibility</p:attrName>
                                        </p:attrNameLst>
                                      </p:cBhvr>
                                      <p:to>
                                        <p:strVal val="visible"/>
                                      </p:to>
                                    </p:set>
                                  </p:childTnLst>
                                </p:cTn>
                              </p:par>
                              <p:par>
                                <p:cTn id="152" presetID="1" presetClass="entr" presetSubtype="0" fill="hold" nodeType="withEffect">
                                  <p:stCondLst>
                                    <p:cond delay="0"/>
                                  </p:stCondLst>
                                  <p:childTnLst>
                                    <p:set>
                                      <p:cBhvr>
                                        <p:cTn id="153" dur="1" fill="hold">
                                          <p:stCondLst>
                                            <p:cond delay="0"/>
                                          </p:stCondLst>
                                        </p:cTn>
                                        <p:tgtEl>
                                          <p:spTgt spid="130"/>
                                        </p:tgtEl>
                                        <p:attrNameLst>
                                          <p:attrName>style.visibility</p:attrName>
                                        </p:attrNameLst>
                                      </p:cBhvr>
                                      <p:to>
                                        <p:strVal val="visible"/>
                                      </p:to>
                                    </p:set>
                                  </p:childTnLst>
                                </p:cTn>
                              </p:par>
                            </p:childTnLst>
                          </p:cTn>
                        </p:par>
                      </p:childTnLst>
                    </p:cTn>
                  </p:par>
                  <p:par>
                    <p:cTn id="154" fill="hold">
                      <p:stCondLst>
                        <p:cond delay="indefinite"/>
                      </p:stCondLst>
                      <p:childTnLst>
                        <p:par>
                          <p:cTn id="155" fill="hold">
                            <p:stCondLst>
                              <p:cond delay="0"/>
                            </p:stCondLst>
                            <p:childTnLst>
                              <p:par>
                                <p:cTn id="156" presetID="1" presetClass="entr" presetSubtype="0" fill="hold" grpId="0" nodeType="clickEffect">
                                  <p:stCondLst>
                                    <p:cond delay="0"/>
                                  </p:stCondLst>
                                  <p:childTnLst>
                                    <p:set>
                                      <p:cBhvr>
                                        <p:cTn id="157" dur="1" fill="hold">
                                          <p:stCondLst>
                                            <p:cond delay="0"/>
                                          </p:stCondLst>
                                        </p:cTn>
                                        <p:tgtEl>
                                          <p:spTgt spid="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1" grpId="0" animBg="1"/>
      <p:bldP spid="52" grpId="0" animBg="1"/>
      <p:bldP spid="62" grpId="0" animBg="1"/>
      <p:bldP spid="67" grpId="0" animBg="1"/>
      <p:bldP spid="72" grpId="0" animBg="1"/>
      <p:bldP spid="73" grpId="0" animBg="1"/>
      <p:bldP spid="74" grpId="0" animBg="1"/>
      <p:bldP spid="75" grpId="0" animBg="1"/>
      <p:bldP spid="76" grpId="0" animBg="1"/>
      <p:bldP spid="77" grpId="0" animBg="1"/>
      <p:bldP spid="78" grpId="0" animBg="1"/>
      <p:bldP spid="81" grpId="0" animBg="1"/>
      <p:bldP spid="82" grpId="0" animBg="1"/>
      <p:bldP spid="83" grpId="0" animBg="1"/>
      <p:bldP spid="85" grpId="0" animBg="1"/>
      <p:bldP spid="86" grpId="0" animBg="1"/>
      <p:bldP spid="108" grpId="0" animBg="1"/>
      <p:bldP spid="109" grpId="0" animBg="1"/>
      <p:bldP spid="149" grpId="0" animBg="1"/>
      <p:bldP spid="4" grpId="0" animBg="1"/>
      <p:bldP spid="47" grpId="0" animBg="1"/>
      <p:bldP spid="48" grpId="0" animBg="1"/>
      <p:bldP spid="49" grpId="0" animBg="1"/>
      <p:bldP spid="50" grpId="0" animBg="1"/>
      <p:bldP spid="53" grpId="0" animBg="1"/>
      <p:bldP spid="55" grpId="0" animBg="1"/>
      <p:bldP spid="56" grpId="0" animBg="1"/>
      <p:bldP spid="57" grpId="0" animBg="1"/>
      <p:bldP spid="59" grpId="0" animBg="1"/>
      <p:bldP spid="6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899D0D8E-BE58-428D-8DA8-BFCDBA173D8E}" type="slidenum">
              <a:rPr lang="en-AU" smtClean="0"/>
              <a:pPr>
                <a:defRPr/>
              </a:pPr>
              <a:t>14</a:t>
            </a:fld>
            <a:endParaRPr lang="en-AU"/>
          </a:p>
        </p:txBody>
      </p:sp>
      <p:sp>
        <p:nvSpPr>
          <p:cNvPr id="3" name="Title 1"/>
          <p:cNvSpPr txBox="1">
            <a:spLocks/>
          </p:cNvSpPr>
          <p:nvPr/>
        </p:nvSpPr>
        <p:spPr bwMode="auto">
          <a:xfrm>
            <a:off x="391673" y="231144"/>
            <a:ext cx="10956925" cy="55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spcBef>
                <a:spcPct val="0"/>
              </a:spcBef>
              <a:buFontTx/>
              <a:buNone/>
            </a:pPr>
            <a:r>
              <a:rPr lang="en-AU" altLang="en-US" sz="3600" b="1" dirty="0" smtClean="0">
                <a:solidFill>
                  <a:srgbClr val="96172E"/>
                </a:solidFill>
              </a:rPr>
              <a:t>ABS MFP measurement</a:t>
            </a:r>
            <a:endParaRPr lang="en-AU" altLang="en-US" sz="3600" dirty="0">
              <a:solidFill>
                <a:srgbClr val="96172E"/>
              </a:solidFill>
            </a:endParaRPr>
          </a:p>
        </p:txBody>
      </p:sp>
      <p:sp>
        <p:nvSpPr>
          <p:cNvPr id="72" name="Rectangle 71"/>
          <p:cNvSpPr/>
          <p:nvPr/>
        </p:nvSpPr>
        <p:spPr>
          <a:xfrm>
            <a:off x="5781638" y="2047623"/>
            <a:ext cx="914400" cy="914400"/>
          </a:xfrm>
          <a:prstGeom prst="rect">
            <a:avLst/>
          </a:prstGeom>
          <a:solidFill>
            <a:srgbClr val="00505C"/>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AU" dirty="0" smtClean="0"/>
              <a:t>Labour</a:t>
            </a:r>
            <a:endParaRPr lang="en-AU" dirty="0"/>
          </a:p>
        </p:txBody>
      </p:sp>
      <p:sp>
        <p:nvSpPr>
          <p:cNvPr id="73" name="Rectangle 72"/>
          <p:cNvSpPr/>
          <p:nvPr/>
        </p:nvSpPr>
        <p:spPr>
          <a:xfrm>
            <a:off x="7196119" y="2044462"/>
            <a:ext cx="914400" cy="914400"/>
          </a:xfrm>
          <a:prstGeom prst="rect">
            <a:avLst/>
          </a:prstGeom>
          <a:solidFill>
            <a:srgbClr val="00505C"/>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AU" dirty="0" smtClean="0"/>
              <a:t>Capital</a:t>
            </a:r>
            <a:endParaRPr lang="en-AU" dirty="0"/>
          </a:p>
        </p:txBody>
      </p:sp>
      <p:sp>
        <p:nvSpPr>
          <p:cNvPr id="74" name="Rectangle 73"/>
          <p:cNvSpPr/>
          <p:nvPr/>
        </p:nvSpPr>
        <p:spPr>
          <a:xfrm>
            <a:off x="8610600" y="2047623"/>
            <a:ext cx="1521985" cy="914400"/>
          </a:xfrm>
          <a:prstGeom prst="rect">
            <a:avLst/>
          </a:prstGeom>
          <a:solidFill>
            <a:srgbClr val="00505C"/>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AU" dirty="0" smtClean="0"/>
              <a:t>Intermediate inputs</a:t>
            </a:r>
            <a:endParaRPr lang="en-AU" dirty="0"/>
          </a:p>
        </p:txBody>
      </p:sp>
      <p:sp>
        <p:nvSpPr>
          <p:cNvPr id="76" name="Rectangle 75"/>
          <p:cNvSpPr/>
          <p:nvPr/>
        </p:nvSpPr>
        <p:spPr>
          <a:xfrm>
            <a:off x="3084923" y="2044462"/>
            <a:ext cx="1343658" cy="914400"/>
          </a:xfrm>
          <a:prstGeom prst="rect">
            <a:avLst/>
          </a:prstGeom>
          <a:solidFill>
            <a:srgbClr val="512B1B"/>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AU" dirty="0" smtClean="0"/>
              <a:t>Industry gross value added</a:t>
            </a:r>
            <a:endParaRPr lang="en-AU" dirty="0"/>
          </a:p>
        </p:txBody>
      </p:sp>
      <p:sp>
        <p:nvSpPr>
          <p:cNvPr id="83" name="Rectangle 82"/>
          <p:cNvSpPr/>
          <p:nvPr/>
        </p:nvSpPr>
        <p:spPr>
          <a:xfrm>
            <a:off x="8420141" y="6021918"/>
            <a:ext cx="1379984" cy="791632"/>
          </a:xfrm>
          <a:prstGeom prst="rect">
            <a:avLst/>
          </a:prstGeom>
          <a:solidFill>
            <a:srgbClr val="FF7900"/>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AU" dirty="0"/>
              <a:t>M</a:t>
            </a:r>
            <a:r>
              <a:rPr lang="en-AU" dirty="0" smtClean="0"/>
              <a:t>FP</a:t>
            </a:r>
            <a:endParaRPr lang="en-AU" dirty="0"/>
          </a:p>
        </p:txBody>
      </p:sp>
      <p:sp>
        <p:nvSpPr>
          <p:cNvPr id="149" name="Can 148"/>
          <p:cNvSpPr/>
          <p:nvPr/>
        </p:nvSpPr>
        <p:spPr>
          <a:xfrm>
            <a:off x="10027356" y="231144"/>
            <a:ext cx="1603021" cy="1247700"/>
          </a:xfrm>
          <a:prstGeom prst="can">
            <a:avLst/>
          </a:prstGeom>
          <a:solidFill>
            <a:srgbClr val="FF790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AU" dirty="0" smtClean="0"/>
              <a:t>National accounts data</a:t>
            </a:r>
          </a:p>
          <a:p>
            <a:pPr algn="ctr"/>
            <a:r>
              <a:rPr lang="en-AU" dirty="0" smtClean="0"/>
              <a:t>(Industry level)</a:t>
            </a:r>
            <a:endParaRPr lang="en-AU" dirty="0"/>
          </a:p>
        </p:txBody>
      </p:sp>
      <p:sp>
        <p:nvSpPr>
          <p:cNvPr id="6" name="Down Arrow 5"/>
          <p:cNvSpPr/>
          <p:nvPr/>
        </p:nvSpPr>
        <p:spPr>
          <a:xfrm>
            <a:off x="10591799" y="1478844"/>
            <a:ext cx="474133" cy="277451"/>
          </a:xfrm>
          <a:prstGeom prst="downArrow">
            <a:avLst/>
          </a:prstGeom>
          <a:solidFill>
            <a:srgbClr val="FF7900"/>
          </a:solidFill>
          <a:ln>
            <a:solidFill>
              <a:srgbClr val="FF7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9" name="Rectangle 58"/>
          <p:cNvSpPr/>
          <p:nvPr/>
        </p:nvSpPr>
        <p:spPr>
          <a:xfrm>
            <a:off x="4267156" y="3785075"/>
            <a:ext cx="1332176" cy="914400"/>
          </a:xfrm>
          <a:prstGeom prst="rect">
            <a:avLst/>
          </a:prstGeom>
          <a:solidFill>
            <a:srgbClr val="00C0B5"/>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AU" dirty="0" smtClean="0"/>
              <a:t>Labour productivity</a:t>
            </a:r>
            <a:endParaRPr lang="en-AU" dirty="0"/>
          </a:p>
        </p:txBody>
      </p:sp>
      <p:sp>
        <p:nvSpPr>
          <p:cNvPr id="60" name="Rectangle 59"/>
          <p:cNvSpPr/>
          <p:nvPr/>
        </p:nvSpPr>
        <p:spPr>
          <a:xfrm>
            <a:off x="6468361" y="4849835"/>
            <a:ext cx="1332176" cy="914400"/>
          </a:xfrm>
          <a:prstGeom prst="rect">
            <a:avLst/>
          </a:prstGeom>
          <a:solidFill>
            <a:srgbClr val="C00000"/>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AU" dirty="0" smtClean="0"/>
              <a:t>Capital productivity</a:t>
            </a:r>
            <a:endParaRPr lang="en-AU" dirty="0"/>
          </a:p>
        </p:txBody>
      </p:sp>
      <p:cxnSp>
        <p:nvCxnSpPr>
          <p:cNvPr id="41" name="Straight Connector 40"/>
          <p:cNvCxnSpPr>
            <a:stCxn id="76" idx="2"/>
          </p:cNvCxnSpPr>
          <p:nvPr/>
        </p:nvCxnSpPr>
        <p:spPr>
          <a:xfrm>
            <a:off x="3756752" y="2958862"/>
            <a:ext cx="0" cy="382649"/>
          </a:xfrm>
          <a:prstGeom prst="line">
            <a:avLst/>
          </a:prstGeom>
          <a:ln w="25400">
            <a:solidFill>
              <a:srgbClr val="00C0B5"/>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3756752" y="3341511"/>
            <a:ext cx="2482086" cy="0"/>
          </a:xfrm>
          <a:prstGeom prst="line">
            <a:avLst/>
          </a:prstGeom>
          <a:ln w="25400">
            <a:solidFill>
              <a:srgbClr val="00C0B5"/>
            </a:solidFill>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a:endCxn id="59" idx="0"/>
          </p:cNvCxnSpPr>
          <p:nvPr/>
        </p:nvCxnSpPr>
        <p:spPr>
          <a:xfrm>
            <a:off x="4933244" y="3341511"/>
            <a:ext cx="0" cy="443564"/>
          </a:xfrm>
          <a:prstGeom prst="straightConnector1">
            <a:avLst/>
          </a:prstGeom>
          <a:ln w="25400">
            <a:solidFill>
              <a:srgbClr val="00C0B5"/>
            </a:solidFill>
            <a:tailEnd type="triangle"/>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3756752" y="3341511"/>
            <a:ext cx="0" cy="180622"/>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3756752" y="3522133"/>
            <a:ext cx="3885826"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3" name="Straight Arrow Connector 92"/>
          <p:cNvCxnSpPr>
            <a:endCxn id="60" idx="0"/>
          </p:cNvCxnSpPr>
          <p:nvPr/>
        </p:nvCxnSpPr>
        <p:spPr>
          <a:xfrm>
            <a:off x="7134449" y="3522133"/>
            <a:ext cx="0" cy="1327702"/>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a:stCxn id="76" idx="2"/>
            <a:endCxn id="76" idx="2"/>
          </p:cNvCxnSpPr>
          <p:nvPr/>
        </p:nvCxnSpPr>
        <p:spPr>
          <a:xfrm>
            <a:off x="3756752" y="2958862"/>
            <a:ext cx="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a:off x="3756752" y="3623733"/>
            <a:ext cx="5614841" cy="0"/>
          </a:xfrm>
          <a:prstGeom prst="line">
            <a:avLst/>
          </a:prstGeom>
          <a:ln w="25400">
            <a:solidFill>
              <a:srgbClr val="FF7900"/>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a:off x="6238838" y="2962023"/>
            <a:ext cx="0" cy="379488"/>
          </a:xfrm>
          <a:prstGeom prst="line">
            <a:avLst/>
          </a:prstGeom>
          <a:ln w="25400">
            <a:solidFill>
              <a:srgbClr val="00C0B5"/>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a:off x="7642578" y="2962023"/>
            <a:ext cx="0" cy="563271"/>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a:stCxn id="74" idx="2"/>
          </p:cNvCxnSpPr>
          <p:nvPr/>
        </p:nvCxnSpPr>
        <p:spPr>
          <a:xfrm flipH="1">
            <a:off x="9369779" y="2962023"/>
            <a:ext cx="1814" cy="661710"/>
          </a:xfrm>
          <a:prstGeom prst="line">
            <a:avLst/>
          </a:prstGeom>
          <a:ln w="25400">
            <a:solidFill>
              <a:srgbClr val="FF7900"/>
            </a:solidFill>
          </a:ln>
        </p:spPr>
        <p:style>
          <a:lnRef idx="1">
            <a:schemeClr val="accent1"/>
          </a:lnRef>
          <a:fillRef idx="0">
            <a:schemeClr val="accent1"/>
          </a:fillRef>
          <a:effectRef idx="0">
            <a:schemeClr val="accent1"/>
          </a:effectRef>
          <a:fontRef idx="minor">
            <a:schemeClr val="tx1"/>
          </a:fontRef>
        </p:style>
      </p:cxnSp>
      <p:cxnSp>
        <p:nvCxnSpPr>
          <p:cNvPr id="115" name="Straight Arrow Connector 114"/>
          <p:cNvCxnSpPr/>
          <p:nvPr/>
        </p:nvCxnSpPr>
        <p:spPr>
          <a:xfrm>
            <a:off x="9110133" y="3632905"/>
            <a:ext cx="0" cy="2370670"/>
          </a:xfrm>
          <a:prstGeom prst="straightConnector1">
            <a:avLst/>
          </a:prstGeom>
          <a:ln w="25400">
            <a:solidFill>
              <a:srgbClr val="FF7900"/>
            </a:solidFill>
            <a:tailEnd type="triangle"/>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a:off x="3756752" y="3522133"/>
            <a:ext cx="0" cy="101600"/>
          </a:xfrm>
          <a:prstGeom prst="line">
            <a:avLst/>
          </a:prstGeom>
          <a:ln w="25400">
            <a:solidFill>
              <a:srgbClr val="FF7900"/>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flipH="1">
            <a:off x="7891815" y="2958862"/>
            <a:ext cx="1814" cy="661710"/>
          </a:xfrm>
          <a:prstGeom prst="line">
            <a:avLst/>
          </a:prstGeom>
          <a:ln w="25400">
            <a:solidFill>
              <a:srgbClr val="FF7900"/>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flipH="1">
            <a:off x="6540346" y="2971195"/>
            <a:ext cx="1814" cy="661710"/>
          </a:xfrm>
          <a:prstGeom prst="line">
            <a:avLst/>
          </a:prstGeom>
          <a:ln w="25400">
            <a:solidFill>
              <a:srgbClr val="FF79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5433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03"/>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9"/>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8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05"/>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71"/>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9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60"/>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22"/>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01"/>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110"/>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115"/>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83"/>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134"/>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1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73" grpId="0" animBg="1"/>
      <p:bldP spid="74" grpId="0" animBg="1"/>
      <p:bldP spid="76" grpId="0" animBg="1"/>
      <p:bldP spid="83" grpId="0" animBg="1"/>
      <p:bldP spid="149" grpId="0" animBg="1"/>
      <p:bldP spid="6" grpId="0" animBg="1"/>
      <p:bldP spid="59" grpId="0" animBg="1"/>
      <p:bldP spid="6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899D0D8E-BE58-428D-8DA8-BFCDBA173D8E}" type="slidenum">
              <a:rPr lang="en-AU" smtClean="0"/>
              <a:pPr>
                <a:defRPr/>
              </a:pPr>
              <a:t>15</a:t>
            </a:fld>
            <a:endParaRPr lang="en-AU"/>
          </a:p>
        </p:txBody>
      </p:sp>
      <p:sp>
        <p:nvSpPr>
          <p:cNvPr id="3" name="Title 1"/>
          <p:cNvSpPr txBox="1">
            <a:spLocks/>
          </p:cNvSpPr>
          <p:nvPr/>
        </p:nvSpPr>
        <p:spPr bwMode="auto">
          <a:xfrm>
            <a:off x="854075" y="561975"/>
            <a:ext cx="10956925" cy="55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spcBef>
                <a:spcPct val="0"/>
              </a:spcBef>
              <a:buFontTx/>
              <a:buNone/>
            </a:pPr>
            <a:r>
              <a:rPr lang="en-AU" altLang="en-US" sz="3600" b="1" dirty="0" smtClean="0">
                <a:solidFill>
                  <a:srgbClr val="96172E"/>
                </a:solidFill>
              </a:rPr>
              <a:t>Advantages of the ‘bottom up’ approach</a:t>
            </a:r>
            <a:r>
              <a:rPr lang="en-AU" altLang="en-US" dirty="0">
                <a:solidFill>
                  <a:srgbClr val="96172E"/>
                </a:solidFill>
              </a:rPr>
              <a:t/>
            </a:r>
            <a:br>
              <a:rPr lang="en-AU" altLang="en-US" dirty="0">
                <a:solidFill>
                  <a:srgbClr val="96172E"/>
                </a:solidFill>
              </a:rPr>
            </a:br>
            <a:r>
              <a:rPr lang="en-AU" altLang="en-US" sz="3600" dirty="0">
                <a:solidFill>
                  <a:srgbClr val="96172E"/>
                </a:solidFill>
              </a:rPr>
              <a:t/>
            </a:r>
            <a:br>
              <a:rPr lang="en-AU" altLang="en-US" sz="3600" dirty="0">
                <a:solidFill>
                  <a:srgbClr val="96172E"/>
                </a:solidFill>
              </a:rPr>
            </a:br>
            <a:endParaRPr lang="en-AU" altLang="en-US" sz="3600" dirty="0">
              <a:solidFill>
                <a:srgbClr val="96172E"/>
              </a:solidFill>
            </a:endParaRPr>
          </a:p>
        </p:txBody>
      </p:sp>
      <p:sp>
        <p:nvSpPr>
          <p:cNvPr id="4" name="TextBox 3"/>
          <p:cNvSpPr txBox="1"/>
          <p:nvPr/>
        </p:nvSpPr>
        <p:spPr>
          <a:xfrm>
            <a:off x="713084" y="1438462"/>
            <a:ext cx="10372605" cy="5262979"/>
          </a:xfrm>
          <a:prstGeom prst="rect">
            <a:avLst/>
          </a:prstGeom>
          <a:noFill/>
        </p:spPr>
        <p:txBody>
          <a:bodyPr wrap="square">
            <a:spAutoFit/>
          </a:bodyPr>
          <a:lstStyle/>
          <a:p>
            <a:pPr marL="342900" indent="-342900">
              <a:buFont typeface="Arial" panose="020B0604020202020204" pitchFamily="34" charset="0"/>
              <a:buChar char="•"/>
              <a:defRPr/>
            </a:pPr>
            <a:r>
              <a:rPr lang="en-AU" sz="2400" b="1" dirty="0" smtClean="0">
                <a:latin typeface="+mn-lt"/>
              </a:rPr>
              <a:t>Flexible in aggregation levels and industry coverage </a:t>
            </a:r>
            <a:r>
              <a:rPr lang="en-AU" sz="2400" dirty="0" smtClean="0">
                <a:latin typeface="+mn-lt"/>
              </a:rPr>
              <a:t>(e.g. GRDC zone, ABARES region, sheep industry)</a:t>
            </a:r>
          </a:p>
          <a:p>
            <a:pPr marL="342900" indent="-342900">
              <a:buFont typeface="Arial" panose="020B0604020202020204" pitchFamily="34" charset="0"/>
              <a:buChar char="•"/>
              <a:defRPr/>
            </a:pPr>
            <a:endParaRPr lang="en-AU" sz="2400" dirty="0" smtClean="0">
              <a:latin typeface="+mn-lt"/>
            </a:endParaRPr>
          </a:p>
          <a:p>
            <a:pPr marL="342900" indent="-342900">
              <a:buFont typeface="Arial" panose="020B0604020202020204" pitchFamily="34" charset="0"/>
              <a:buChar char="•"/>
              <a:defRPr/>
            </a:pPr>
            <a:r>
              <a:rPr lang="en-AU" sz="2400" b="1" dirty="0" smtClean="0">
                <a:latin typeface="+mn-lt"/>
              </a:rPr>
              <a:t>Flexible to supplementary data </a:t>
            </a:r>
          </a:p>
          <a:p>
            <a:pPr marL="1257300" lvl="2" indent="-342900">
              <a:buFont typeface="Arial" panose="020B0604020202020204" pitchFamily="34" charset="0"/>
              <a:buChar char="•"/>
              <a:defRPr/>
            </a:pPr>
            <a:r>
              <a:rPr lang="en-AU" sz="2400" i="1" dirty="0" smtClean="0">
                <a:latin typeface="+mn-lt"/>
              </a:rPr>
              <a:t>Supplementary survey: ICT variables, natural resource management</a:t>
            </a:r>
          </a:p>
          <a:p>
            <a:pPr marL="1257300" lvl="2" indent="-342900">
              <a:buFont typeface="Arial" panose="020B0604020202020204" pitchFamily="34" charset="0"/>
              <a:buChar char="•"/>
              <a:defRPr/>
            </a:pPr>
            <a:r>
              <a:rPr lang="en-AU" sz="2400" i="1" dirty="0" smtClean="0">
                <a:latin typeface="+mn-lt"/>
              </a:rPr>
              <a:t>Linkages: Climate data, natural conditions</a:t>
            </a:r>
            <a:endParaRPr lang="en-AU" sz="2400" i="1" dirty="0">
              <a:latin typeface="+mn-lt"/>
            </a:endParaRPr>
          </a:p>
          <a:p>
            <a:pPr marL="342900" indent="-342900">
              <a:buFont typeface="Arial" panose="020B0604020202020204" pitchFamily="34" charset="0"/>
              <a:buChar char="•"/>
              <a:defRPr/>
            </a:pPr>
            <a:endParaRPr lang="en-AU" sz="2400" b="1" dirty="0" smtClean="0">
              <a:latin typeface="+mn-lt"/>
            </a:endParaRPr>
          </a:p>
          <a:p>
            <a:pPr marL="342900" indent="-342900">
              <a:buFont typeface="Arial" panose="020B0604020202020204" pitchFamily="34" charset="0"/>
              <a:buChar char="•"/>
              <a:defRPr/>
            </a:pPr>
            <a:r>
              <a:rPr lang="en-AU" sz="2400" b="1" dirty="0" smtClean="0">
                <a:latin typeface="+mn-lt"/>
              </a:rPr>
              <a:t>Enables detailed economic analysis </a:t>
            </a:r>
            <a:r>
              <a:rPr lang="en-AU" sz="2400" dirty="0" smtClean="0">
                <a:latin typeface="+mn-lt"/>
              </a:rPr>
              <a:t>(e.g. climate impact, turning point, ICT, policy impacts)</a:t>
            </a:r>
          </a:p>
          <a:p>
            <a:pPr marL="342900" indent="-342900">
              <a:buFont typeface="Arial" panose="020B0604020202020204" pitchFamily="34" charset="0"/>
              <a:buChar char="•"/>
              <a:defRPr/>
            </a:pPr>
            <a:endParaRPr lang="en-AU" sz="2400" dirty="0">
              <a:latin typeface="+mn-lt"/>
            </a:endParaRPr>
          </a:p>
          <a:p>
            <a:pPr marL="342900" indent="-342900">
              <a:buFont typeface="Arial" panose="020B0604020202020204" pitchFamily="34" charset="0"/>
              <a:buChar char="•"/>
              <a:defRPr/>
            </a:pPr>
            <a:r>
              <a:rPr lang="en-AU" sz="2400" b="1" dirty="0" smtClean="0">
                <a:latin typeface="+mn-lt"/>
              </a:rPr>
              <a:t>Some measurement issues not applicable to us </a:t>
            </a:r>
            <a:r>
              <a:rPr lang="en-AU" sz="2400" dirty="0" smtClean="0">
                <a:latin typeface="+mn-lt"/>
              </a:rPr>
              <a:t>(e.g. industry definition, secondary activity, some capital measurement issues)</a:t>
            </a:r>
          </a:p>
          <a:p>
            <a:pPr marL="342900" indent="-342900">
              <a:buFont typeface="Arial" panose="020B0604020202020204" pitchFamily="34" charset="0"/>
              <a:buChar char="•"/>
              <a:defRPr/>
            </a:pPr>
            <a:endParaRPr lang="en-AU" sz="2400" dirty="0">
              <a:latin typeface="+mn-lt"/>
            </a:endParaRPr>
          </a:p>
          <a:p>
            <a:pPr marL="342900" indent="-342900">
              <a:buFont typeface="Arial" panose="020B0604020202020204" pitchFamily="34" charset="0"/>
              <a:buChar char="•"/>
              <a:defRPr/>
            </a:pPr>
            <a:endParaRPr lang="en-AU" sz="2400" dirty="0">
              <a:latin typeface="+mn-lt"/>
            </a:endParaRPr>
          </a:p>
        </p:txBody>
      </p:sp>
    </p:spTree>
    <p:extLst>
      <p:ext uri="{BB962C8B-B14F-4D97-AF65-F5344CB8AC3E}">
        <p14:creationId xmlns:p14="http://schemas.microsoft.com/office/powerpoint/2010/main" val="30123517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899D0D8E-BE58-428D-8DA8-BFCDBA173D8E}" type="slidenum">
              <a:rPr lang="en-AU" smtClean="0"/>
              <a:pPr>
                <a:defRPr/>
              </a:pPr>
              <a:t>16</a:t>
            </a:fld>
            <a:endParaRPr lang="en-AU"/>
          </a:p>
        </p:txBody>
      </p:sp>
      <p:sp>
        <p:nvSpPr>
          <p:cNvPr id="3" name="Title 1"/>
          <p:cNvSpPr txBox="1">
            <a:spLocks/>
          </p:cNvSpPr>
          <p:nvPr/>
        </p:nvSpPr>
        <p:spPr bwMode="auto">
          <a:xfrm>
            <a:off x="854075" y="561975"/>
            <a:ext cx="10956925" cy="55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spcBef>
                <a:spcPct val="0"/>
              </a:spcBef>
              <a:buFontTx/>
              <a:buNone/>
            </a:pPr>
            <a:r>
              <a:rPr lang="en-AU" altLang="en-US" sz="3600" b="1" dirty="0" smtClean="0">
                <a:solidFill>
                  <a:srgbClr val="96172E"/>
                </a:solidFill>
              </a:rPr>
              <a:t>Inputs</a:t>
            </a:r>
            <a:r>
              <a:rPr lang="en-AU" altLang="en-US" dirty="0">
                <a:solidFill>
                  <a:srgbClr val="96172E"/>
                </a:solidFill>
              </a:rPr>
              <a:t/>
            </a:r>
            <a:br>
              <a:rPr lang="en-AU" altLang="en-US" dirty="0">
                <a:solidFill>
                  <a:srgbClr val="96172E"/>
                </a:solidFill>
              </a:rPr>
            </a:br>
            <a:r>
              <a:rPr lang="en-AU" altLang="en-US" sz="3600" dirty="0">
                <a:solidFill>
                  <a:srgbClr val="96172E"/>
                </a:solidFill>
              </a:rPr>
              <a:t/>
            </a:r>
            <a:br>
              <a:rPr lang="en-AU" altLang="en-US" sz="3600" dirty="0">
                <a:solidFill>
                  <a:srgbClr val="96172E"/>
                </a:solidFill>
              </a:rPr>
            </a:br>
            <a:endParaRPr lang="en-AU" altLang="en-US" sz="3600" dirty="0">
              <a:solidFill>
                <a:srgbClr val="96172E"/>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570704190"/>
              </p:ext>
            </p:extLst>
          </p:nvPr>
        </p:nvGraphicFramePr>
        <p:xfrm>
          <a:off x="1816311" y="1746762"/>
          <a:ext cx="8987155" cy="3762219"/>
        </p:xfrm>
        <a:graphic>
          <a:graphicData uri="http://schemas.openxmlformats.org/drawingml/2006/table">
            <a:tbl>
              <a:tblPr firstRow="1" firstCol="1" bandRow="1"/>
              <a:tblGrid>
                <a:gridCol w="2271956">
                  <a:extLst>
                    <a:ext uri="{9D8B030D-6E8A-4147-A177-3AD203B41FA5}">
                      <a16:colId xmlns:a16="http://schemas.microsoft.com/office/drawing/2014/main" val="20000"/>
                    </a:ext>
                  </a:extLst>
                </a:gridCol>
                <a:gridCol w="1129069">
                  <a:extLst>
                    <a:ext uri="{9D8B030D-6E8A-4147-A177-3AD203B41FA5}">
                      <a16:colId xmlns:a16="http://schemas.microsoft.com/office/drawing/2014/main" val="20001"/>
                    </a:ext>
                  </a:extLst>
                </a:gridCol>
                <a:gridCol w="1602805">
                  <a:extLst>
                    <a:ext uri="{9D8B030D-6E8A-4147-A177-3AD203B41FA5}">
                      <a16:colId xmlns:a16="http://schemas.microsoft.com/office/drawing/2014/main" val="20002"/>
                    </a:ext>
                  </a:extLst>
                </a:gridCol>
                <a:gridCol w="1885072">
                  <a:extLst>
                    <a:ext uri="{9D8B030D-6E8A-4147-A177-3AD203B41FA5}">
                      <a16:colId xmlns:a16="http://schemas.microsoft.com/office/drawing/2014/main" val="20003"/>
                    </a:ext>
                  </a:extLst>
                </a:gridCol>
                <a:gridCol w="2098253">
                  <a:extLst>
                    <a:ext uri="{9D8B030D-6E8A-4147-A177-3AD203B41FA5}">
                      <a16:colId xmlns:a16="http://schemas.microsoft.com/office/drawing/2014/main" val="20004"/>
                    </a:ext>
                  </a:extLst>
                </a:gridCol>
              </a:tblGrid>
              <a:tr h="221307">
                <a:tc>
                  <a:txBody>
                    <a:bodyPr/>
                    <a:lstStyle/>
                    <a:p>
                      <a:pPr algn="r">
                        <a:spcAft>
                          <a:spcPts val="0"/>
                        </a:spcAft>
                      </a:pPr>
                      <a:r>
                        <a:rPr lang="en-AU" sz="1400" b="1" i="0" dirty="0">
                          <a:effectLst/>
                          <a:latin typeface="Cambria" panose="02040503050406030204" pitchFamily="18" charset="0"/>
                          <a:ea typeface="Calibri" panose="020F0502020204030204" pitchFamily="34" charset="0"/>
                          <a:cs typeface="Times New Roman" panose="02020603050405020304" pitchFamily="18" charset="0"/>
                        </a:rPr>
                        <a:t>Capital</a:t>
                      </a:r>
                      <a:endParaRPr lang="en-AU" sz="1400" i="0" dirty="0">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AU" sz="1400" b="1" i="0">
                          <a:effectLst/>
                          <a:latin typeface="Cambria" panose="02040503050406030204" pitchFamily="18" charset="0"/>
                          <a:ea typeface="Calibri" panose="020F0502020204030204" pitchFamily="34" charset="0"/>
                          <a:cs typeface="Times New Roman" panose="02020603050405020304" pitchFamily="18" charset="0"/>
                        </a:rPr>
                        <a:t>Land</a:t>
                      </a:r>
                      <a:endParaRPr lang="en-AU" sz="1400" i="0">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AU" sz="1400" b="1" i="0">
                          <a:effectLst/>
                          <a:latin typeface="Cambria" panose="02040503050406030204" pitchFamily="18" charset="0"/>
                          <a:ea typeface="Calibri" panose="020F0502020204030204" pitchFamily="34" charset="0"/>
                          <a:cs typeface="Times New Roman" panose="02020603050405020304" pitchFamily="18" charset="0"/>
                        </a:rPr>
                        <a:t>Labour </a:t>
                      </a:r>
                      <a:endParaRPr lang="en-AU" sz="1400" i="0">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AU" sz="1400" b="1" i="0">
                          <a:effectLst/>
                          <a:latin typeface="Cambria" panose="02040503050406030204" pitchFamily="18" charset="0"/>
                          <a:ea typeface="Calibri" panose="020F0502020204030204" pitchFamily="34" charset="0"/>
                          <a:cs typeface="Times New Roman" panose="02020603050405020304" pitchFamily="18" charset="0"/>
                        </a:rPr>
                        <a:t>Materials </a:t>
                      </a:r>
                      <a:endParaRPr lang="en-AU" sz="1400" i="0">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AU" sz="1400" b="1" i="0">
                          <a:effectLst/>
                          <a:latin typeface="Cambria" panose="02040503050406030204" pitchFamily="18" charset="0"/>
                          <a:ea typeface="Calibri" panose="020F0502020204030204" pitchFamily="34" charset="0"/>
                          <a:cs typeface="Times New Roman" panose="02020603050405020304" pitchFamily="18" charset="0"/>
                        </a:rPr>
                        <a:t>Services</a:t>
                      </a:r>
                      <a:endParaRPr lang="en-AU" sz="1400" i="0">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42614">
                <a:tc>
                  <a:txBody>
                    <a:bodyPr/>
                    <a:lstStyle/>
                    <a:p>
                      <a:pPr algn="r">
                        <a:spcAft>
                          <a:spcPts val="0"/>
                        </a:spcAft>
                      </a:pPr>
                      <a:r>
                        <a:rPr lang="en-AU" sz="1400" i="0" dirty="0">
                          <a:effectLst/>
                          <a:latin typeface="Cambria" panose="02040503050406030204" pitchFamily="18" charset="0"/>
                          <a:ea typeface="Calibri" panose="020F0502020204030204" pitchFamily="34" charset="0"/>
                          <a:cs typeface="Times New Roman" panose="02020603050405020304" pitchFamily="18" charset="0"/>
                        </a:rPr>
                        <a:t>Fixed Improvements</a:t>
                      </a: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r">
                        <a:spcAft>
                          <a:spcPts val="0"/>
                        </a:spcAft>
                      </a:pPr>
                      <a:r>
                        <a:rPr lang="en-AU" sz="1400" i="0">
                          <a:effectLst/>
                          <a:latin typeface="Cambria" panose="02040503050406030204" pitchFamily="18" charset="0"/>
                          <a:ea typeface="Calibri" panose="020F0502020204030204" pitchFamily="34" charset="0"/>
                          <a:cs typeface="Times New Roman" panose="02020603050405020304" pitchFamily="18" charset="0"/>
                        </a:rPr>
                        <a:t>Land</a:t>
                      </a: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r">
                        <a:spcAft>
                          <a:spcPts val="0"/>
                        </a:spcAft>
                      </a:pPr>
                      <a:r>
                        <a:rPr lang="en-AU" sz="1400" i="0">
                          <a:effectLst/>
                          <a:latin typeface="Cambria" panose="02040503050406030204" pitchFamily="18" charset="0"/>
                          <a:ea typeface="Calibri" panose="020F0502020204030204" pitchFamily="34" charset="0"/>
                          <a:cs typeface="Times New Roman" panose="02020603050405020304" pitchFamily="18" charset="0"/>
                        </a:rPr>
                        <a:t>Labour</a:t>
                      </a: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r">
                        <a:spcAft>
                          <a:spcPts val="0"/>
                        </a:spcAft>
                      </a:pPr>
                      <a:r>
                        <a:rPr lang="en-AU" sz="1400" i="0">
                          <a:effectLst/>
                          <a:latin typeface="Cambria" panose="02040503050406030204" pitchFamily="18" charset="0"/>
                          <a:ea typeface="Calibri" panose="020F0502020204030204" pitchFamily="34" charset="0"/>
                          <a:cs typeface="Times New Roman" panose="02020603050405020304" pitchFamily="18" charset="0"/>
                        </a:rPr>
                        <a:t>Seed</a:t>
                      </a: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r">
                        <a:spcAft>
                          <a:spcPts val="0"/>
                        </a:spcAft>
                      </a:pPr>
                      <a:r>
                        <a:rPr lang="en-AU" sz="1400" i="0">
                          <a:effectLst/>
                          <a:latin typeface="Cambria" panose="02040503050406030204" pitchFamily="18" charset="0"/>
                          <a:ea typeface="Calibri" panose="020F0502020204030204" pitchFamily="34" charset="0"/>
                          <a:cs typeface="Times New Roman" panose="02020603050405020304" pitchFamily="18" charset="0"/>
                        </a:rPr>
                        <a:t>Contract Services</a:t>
                      </a: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1"/>
                  </a:ext>
                </a:extLst>
              </a:tr>
              <a:tr h="442614">
                <a:tc>
                  <a:txBody>
                    <a:bodyPr/>
                    <a:lstStyle/>
                    <a:p>
                      <a:pPr algn="r">
                        <a:spcAft>
                          <a:spcPts val="0"/>
                        </a:spcAft>
                      </a:pPr>
                      <a:r>
                        <a:rPr lang="en-AU" sz="1400" i="0" dirty="0">
                          <a:effectLst/>
                          <a:latin typeface="Cambria" panose="02040503050406030204" pitchFamily="18" charset="0"/>
                          <a:ea typeface="Calibri" panose="020F0502020204030204" pitchFamily="34" charset="0"/>
                          <a:cs typeface="Times New Roman" panose="02020603050405020304" pitchFamily="18" charset="0"/>
                        </a:rPr>
                        <a:t>Plant and machinery</a:t>
                      </a:r>
                    </a:p>
                  </a:txBody>
                  <a:tcPr marL="68580" marR="68580" marT="0" marB="0">
                    <a:lnL>
                      <a:noFill/>
                    </a:lnL>
                    <a:lnR>
                      <a:noFill/>
                    </a:lnR>
                    <a:lnT>
                      <a:noFill/>
                    </a:lnT>
                    <a:lnB>
                      <a:noFill/>
                    </a:lnB>
                  </a:tcPr>
                </a:tc>
                <a:tc>
                  <a:txBody>
                    <a:bodyPr/>
                    <a:lstStyle/>
                    <a:p>
                      <a:pPr algn="r">
                        <a:spcAft>
                          <a:spcPts val="0"/>
                        </a:spcAft>
                      </a:pPr>
                      <a:r>
                        <a:rPr lang="en-AU" sz="1400" i="0">
                          <a:effectLst/>
                          <a:latin typeface="Cambria" panose="02040503050406030204" pitchFamily="18" charset="0"/>
                          <a:ea typeface="Calibri" panose="020F0502020204030204" pitchFamily="34" charset="0"/>
                          <a:cs typeface="Times New Roman" panose="02020603050405020304" pitchFamily="18" charset="0"/>
                        </a:rPr>
                        <a:t> </a:t>
                      </a:r>
                    </a:p>
                  </a:txBody>
                  <a:tcPr marL="68580" marR="68580" marT="0" marB="0">
                    <a:lnL>
                      <a:noFill/>
                    </a:lnL>
                    <a:lnR>
                      <a:noFill/>
                    </a:lnR>
                    <a:lnT>
                      <a:noFill/>
                    </a:lnT>
                    <a:lnB>
                      <a:noFill/>
                    </a:lnB>
                  </a:tcPr>
                </a:tc>
                <a:tc>
                  <a:txBody>
                    <a:bodyPr/>
                    <a:lstStyle/>
                    <a:p>
                      <a:pPr algn="r">
                        <a:spcAft>
                          <a:spcPts val="0"/>
                        </a:spcAft>
                      </a:pPr>
                      <a:r>
                        <a:rPr lang="en-AU" sz="1400" i="0">
                          <a:effectLst/>
                          <a:latin typeface="Cambria" panose="02040503050406030204" pitchFamily="18" charset="0"/>
                          <a:ea typeface="Calibri" panose="020F0502020204030204" pitchFamily="34" charset="0"/>
                          <a:cs typeface="Times New Roman" panose="02020603050405020304" pitchFamily="18" charset="0"/>
                        </a:rPr>
                        <a:t>Shearing labour</a:t>
                      </a:r>
                    </a:p>
                  </a:txBody>
                  <a:tcPr marL="68580" marR="68580" marT="0" marB="0">
                    <a:lnL>
                      <a:noFill/>
                    </a:lnL>
                    <a:lnR>
                      <a:noFill/>
                    </a:lnR>
                    <a:lnT>
                      <a:noFill/>
                    </a:lnT>
                    <a:lnB>
                      <a:noFill/>
                    </a:lnB>
                  </a:tcPr>
                </a:tc>
                <a:tc>
                  <a:txBody>
                    <a:bodyPr/>
                    <a:lstStyle/>
                    <a:p>
                      <a:pPr algn="r">
                        <a:spcAft>
                          <a:spcPts val="0"/>
                        </a:spcAft>
                      </a:pPr>
                      <a:r>
                        <a:rPr lang="en-AU" sz="1400" i="0">
                          <a:effectLst/>
                          <a:latin typeface="Cambria" panose="02040503050406030204" pitchFamily="18" charset="0"/>
                          <a:ea typeface="Calibri" panose="020F0502020204030204" pitchFamily="34" charset="0"/>
                          <a:cs typeface="Times New Roman" panose="02020603050405020304" pitchFamily="18" charset="0"/>
                        </a:rPr>
                        <a:t>Fodder</a:t>
                      </a:r>
                    </a:p>
                  </a:txBody>
                  <a:tcPr marL="68580" marR="68580" marT="0" marB="0">
                    <a:lnL>
                      <a:noFill/>
                    </a:lnL>
                    <a:lnR>
                      <a:noFill/>
                    </a:lnR>
                    <a:lnT>
                      <a:noFill/>
                    </a:lnT>
                    <a:lnB>
                      <a:noFill/>
                    </a:lnB>
                  </a:tcPr>
                </a:tc>
                <a:tc>
                  <a:txBody>
                    <a:bodyPr/>
                    <a:lstStyle/>
                    <a:p>
                      <a:pPr algn="r">
                        <a:spcAft>
                          <a:spcPts val="0"/>
                        </a:spcAft>
                      </a:pPr>
                      <a:r>
                        <a:rPr lang="en-AU" sz="1400" i="0">
                          <a:effectLst/>
                          <a:latin typeface="Cambria" panose="02040503050406030204" pitchFamily="18" charset="0"/>
                          <a:ea typeface="Calibri" panose="020F0502020204030204" pitchFamily="34" charset="0"/>
                          <a:cs typeface="Times New Roman" panose="02020603050405020304" pitchFamily="18" charset="0"/>
                        </a:rPr>
                        <a:t>Administrative Services</a:t>
                      </a:r>
                    </a:p>
                  </a:txBody>
                  <a:tcPr marL="68580" marR="68580" marT="0" marB="0">
                    <a:lnL>
                      <a:noFill/>
                    </a:lnL>
                    <a:lnR>
                      <a:noFill/>
                    </a:lnR>
                    <a:lnT>
                      <a:noFill/>
                    </a:lnT>
                    <a:lnB>
                      <a:noFill/>
                    </a:lnB>
                  </a:tcPr>
                </a:tc>
                <a:extLst>
                  <a:ext uri="{0D108BD9-81ED-4DB2-BD59-A6C34878D82A}">
                    <a16:rowId xmlns:a16="http://schemas.microsoft.com/office/drawing/2014/main" val="10002"/>
                  </a:ext>
                </a:extLst>
              </a:tr>
              <a:tr h="442614">
                <a:tc>
                  <a:txBody>
                    <a:bodyPr/>
                    <a:lstStyle/>
                    <a:p>
                      <a:pPr algn="r">
                        <a:spcAft>
                          <a:spcPts val="0"/>
                        </a:spcAft>
                      </a:pPr>
                      <a:r>
                        <a:rPr lang="en-AU" sz="1400" i="0" dirty="0">
                          <a:effectLst/>
                          <a:latin typeface="Cambria" panose="02040503050406030204" pitchFamily="18" charset="0"/>
                          <a:ea typeface="Calibri" panose="020F0502020204030204" pitchFamily="34" charset="0"/>
                          <a:cs typeface="Times New Roman" panose="02020603050405020304" pitchFamily="18" charset="0"/>
                        </a:rPr>
                        <a:t>Sheep capital stock</a:t>
                      </a:r>
                    </a:p>
                  </a:txBody>
                  <a:tcPr marL="68580" marR="68580" marT="0" marB="0">
                    <a:lnL>
                      <a:noFill/>
                    </a:lnL>
                    <a:lnR>
                      <a:noFill/>
                    </a:lnR>
                    <a:lnT>
                      <a:noFill/>
                    </a:lnT>
                    <a:lnB>
                      <a:noFill/>
                    </a:lnB>
                  </a:tcPr>
                </a:tc>
                <a:tc>
                  <a:txBody>
                    <a:bodyPr/>
                    <a:lstStyle/>
                    <a:p>
                      <a:pPr algn="r">
                        <a:spcAft>
                          <a:spcPts val="0"/>
                        </a:spcAft>
                      </a:pPr>
                      <a:r>
                        <a:rPr lang="en-AU" sz="1400" i="0" dirty="0">
                          <a:effectLst/>
                          <a:latin typeface="Cambria" panose="02040503050406030204" pitchFamily="18" charset="0"/>
                          <a:ea typeface="Calibri" panose="020F0502020204030204" pitchFamily="34" charset="0"/>
                          <a:cs typeface="Times New Roman" panose="02020603050405020304" pitchFamily="18" charset="0"/>
                        </a:rPr>
                        <a:t> </a:t>
                      </a:r>
                    </a:p>
                  </a:txBody>
                  <a:tcPr marL="68580" marR="68580" marT="0" marB="0">
                    <a:lnL>
                      <a:noFill/>
                    </a:lnL>
                    <a:lnR>
                      <a:noFill/>
                    </a:lnR>
                    <a:lnT>
                      <a:noFill/>
                    </a:lnT>
                    <a:lnB>
                      <a:noFill/>
                    </a:lnB>
                  </a:tcPr>
                </a:tc>
                <a:tc>
                  <a:txBody>
                    <a:bodyPr/>
                    <a:lstStyle/>
                    <a:p>
                      <a:pPr algn="r">
                        <a:spcAft>
                          <a:spcPts val="0"/>
                        </a:spcAft>
                      </a:pPr>
                      <a:r>
                        <a:rPr lang="en-AU" sz="1400" i="0">
                          <a:effectLst/>
                          <a:latin typeface="Cambria" panose="02040503050406030204" pitchFamily="18" charset="0"/>
                          <a:ea typeface="Calibri" panose="020F0502020204030204" pitchFamily="34" charset="0"/>
                          <a:cs typeface="Times New Roman" panose="02020603050405020304" pitchFamily="18" charset="0"/>
                        </a:rPr>
                        <a:t> </a:t>
                      </a:r>
                    </a:p>
                  </a:txBody>
                  <a:tcPr marL="68580" marR="68580" marT="0" marB="0">
                    <a:lnL>
                      <a:noFill/>
                    </a:lnL>
                    <a:lnR>
                      <a:noFill/>
                    </a:lnR>
                    <a:lnT>
                      <a:noFill/>
                    </a:lnT>
                    <a:lnB>
                      <a:noFill/>
                    </a:lnB>
                  </a:tcPr>
                </a:tc>
                <a:tc>
                  <a:txBody>
                    <a:bodyPr/>
                    <a:lstStyle/>
                    <a:p>
                      <a:pPr algn="r">
                        <a:spcAft>
                          <a:spcPts val="0"/>
                        </a:spcAft>
                      </a:pPr>
                      <a:r>
                        <a:rPr lang="en-AU" sz="1400" i="0">
                          <a:effectLst/>
                          <a:latin typeface="Cambria" panose="02040503050406030204" pitchFamily="18" charset="0"/>
                          <a:ea typeface="Calibri" panose="020F0502020204030204" pitchFamily="34" charset="0"/>
                          <a:cs typeface="Times New Roman" panose="02020603050405020304" pitchFamily="18" charset="0"/>
                        </a:rPr>
                        <a:t>Crop chemicals</a:t>
                      </a:r>
                    </a:p>
                  </a:txBody>
                  <a:tcPr marL="68580" marR="68580" marT="0" marB="0">
                    <a:lnL>
                      <a:noFill/>
                    </a:lnL>
                    <a:lnR>
                      <a:noFill/>
                    </a:lnR>
                    <a:lnT>
                      <a:noFill/>
                    </a:lnT>
                    <a:lnB>
                      <a:noFill/>
                    </a:lnB>
                  </a:tcPr>
                </a:tc>
                <a:tc>
                  <a:txBody>
                    <a:bodyPr/>
                    <a:lstStyle/>
                    <a:p>
                      <a:pPr algn="r">
                        <a:spcAft>
                          <a:spcPts val="0"/>
                        </a:spcAft>
                      </a:pPr>
                      <a:r>
                        <a:rPr lang="en-AU" sz="1400" i="0">
                          <a:effectLst/>
                          <a:latin typeface="Cambria" panose="02040503050406030204" pitchFamily="18" charset="0"/>
                          <a:ea typeface="Calibri" panose="020F0502020204030204" pitchFamily="34" charset="0"/>
                          <a:cs typeface="Times New Roman" panose="02020603050405020304" pitchFamily="18" charset="0"/>
                        </a:rPr>
                        <a:t>Repair Services</a:t>
                      </a:r>
                    </a:p>
                  </a:txBody>
                  <a:tcPr marL="68580" marR="68580" marT="0" marB="0">
                    <a:lnL>
                      <a:noFill/>
                    </a:lnL>
                    <a:lnR>
                      <a:noFill/>
                    </a:lnR>
                    <a:lnT>
                      <a:noFill/>
                    </a:lnT>
                    <a:lnB>
                      <a:noFill/>
                    </a:lnB>
                  </a:tcPr>
                </a:tc>
                <a:extLst>
                  <a:ext uri="{0D108BD9-81ED-4DB2-BD59-A6C34878D82A}">
                    <a16:rowId xmlns:a16="http://schemas.microsoft.com/office/drawing/2014/main" val="10003"/>
                  </a:ext>
                </a:extLst>
              </a:tr>
              <a:tr h="442614">
                <a:tc>
                  <a:txBody>
                    <a:bodyPr/>
                    <a:lstStyle/>
                    <a:p>
                      <a:pPr algn="r">
                        <a:spcAft>
                          <a:spcPts val="0"/>
                        </a:spcAft>
                      </a:pPr>
                      <a:r>
                        <a:rPr lang="en-AU" sz="1400" i="0">
                          <a:effectLst/>
                          <a:latin typeface="Cambria" panose="02040503050406030204" pitchFamily="18" charset="0"/>
                          <a:ea typeface="Calibri" panose="020F0502020204030204" pitchFamily="34" charset="0"/>
                          <a:cs typeface="Times New Roman" panose="02020603050405020304" pitchFamily="18" charset="0"/>
                        </a:rPr>
                        <a:t>Beef capital stock</a:t>
                      </a:r>
                    </a:p>
                  </a:txBody>
                  <a:tcPr marL="68580" marR="68580" marT="0" marB="0">
                    <a:lnL>
                      <a:noFill/>
                    </a:lnL>
                    <a:lnR>
                      <a:noFill/>
                    </a:lnR>
                    <a:lnT>
                      <a:noFill/>
                    </a:lnT>
                    <a:lnB>
                      <a:noFill/>
                    </a:lnB>
                  </a:tcPr>
                </a:tc>
                <a:tc>
                  <a:txBody>
                    <a:bodyPr/>
                    <a:lstStyle/>
                    <a:p>
                      <a:pPr algn="r">
                        <a:spcAft>
                          <a:spcPts val="0"/>
                        </a:spcAft>
                      </a:pPr>
                      <a:r>
                        <a:rPr lang="en-AU" sz="1400" i="0" dirty="0">
                          <a:effectLst/>
                          <a:latin typeface="Cambria" panose="02040503050406030204" pitchFamily="18" charset="0"/>
                          <a:ea typeface="Calibri" panose="020F0502020204030204" pitchFamily="34" charset="0"/>
                          <a:cs typeface="Times New Roman" panose="02020603050405020304" pitchFamily="18" charset="0"/>
                        </a:rPr>
                        <a:t> </a:t>
                      </a:r>
                    </a:p>
                  </a:txBody>
                  <a:tcPr marL="68580" marR="68580" marT="0" marB="0">
                    <a:lnL>
                      <a:noFill/>
                    </a:lnL>
                    <a:lnR>
                      <a:noFill/>
                    </a:lnR>
                    <a:lnT>
                      <a:noFill/>
                    </a:lnT>
                    <a:lnB>
                      <a:noFill/>
                    </a:lnB>
                  </a:tcPr>
                </a:tc>
                <a:tc>
                  <a:txBody>
                    <a:bodyPr/>
                    <a:lstStyle/>
                    <a:p>
                      <a:pPr algn="r">
                        <a:spcAft>
                          <a:spcPts val="0"/>
                        </a:spcAft>
                      </a:pPr>
                      <a:r>
                        <a:rPr lang="en-AU" sz="1400" i="0" dirty="0">
                          <a:effectLst/>
                          <a:latin typeface="Cambria" panose="02040503050406030204" pitchFamily="18" charset="0"/>
                          <a:ea typeface="Calibri" panose="020F0502020204030204" pitchFamily="34" charset="0"/>
                          <a:cs typeface="Times New Roman" panose="02020603050405020304" pitchFamily="18" charset="0"/>
                        </a:rPr>
                        <a:t> </a:t>
                      </a:r>
                    </a:p>
                  </a:txBody>
                  <a:tcPr marL="68580" marR="68580" marT="0" marB="0">
                    <a:lnL>
                      <a:noFill/>
                    </a:lnL>
                    <a:lnR>
                      <a:noFill/>
                    </a:lnR>
                    <a:lnT>
                      <a:noFill/>
                    </a:lnT>
                    <a:lnB>
                      <a:noFill/>
                    </a:lnB>
                  </a:tcPr>
                </a:tc>
                <a:tc>
                  <a:txBody>
                    <a:bodyPr/>
                    <a:lstStyle/>
                    <a:p>
                      <a:pPr algn="r">
                        <a:spcAft>
                          <a:spcPts val="0"/>
                        </a:spcAft>
                      </a:pPr>
                      <a:r>
                        <a:rPr lang="en-AU" sz="1400" i="0">
                          <a:effectLst/>
                          <a:latin typeface="Cambria" panose="02040503050406030204" pitchFamily="18" charset="0"/>
                          <a:ea typeface="Calibri" panose="020F0502020204030204" pitchFamily="34" charset="0"/>
                          <a:cs typeface="Times New Roman" panose="02020603050405020304" pitchFamily="18" charset="0"/>
                        </a:rPr>
                        <a:t>Fertiliser</a:t>
                      </a:r>
                    </a:p>
                  </a:txBody>
                  <a:tcPr marL="68580" marR="68580" marT="0" marB="0">
                    <a:lnL>
                      <a:noFill/>
                    </a:lnL>
                    <a:lnR>
                      <a:noFill/>
                    </a:lnR>
                    <a:lnT>
                      <a:noFill/>
                    </a:lnT>
                    <a:lnB>
                      <a:noFill/>
                    </a:lnB>
                  </a:tcPr>
                </a:tc>
                <a:tc>
                  <a:txBody>
                    <a:bodyPr/>
                    <a:lstStyle/>
                    <a:p>
                      <a:pPr algn="r">
                        <a:spcAft>
                          <a:spcPts val="0"/>
                        </a:spcAft>
                      </a:pPr>
                      <a:r>
                        <a:rPr lang="en-AU" sz="1400" i="0">
                          <a:effectLst/>
                          <a:latin typeface="Cambria" panose="02040503050406030204" pitchFamily="18" charset="0"/>
                          <a:ea typeface="Calibri" panose="020F0502020204030204" pitchFamily="34" charset="0"/>
                          <a:cs typeface="Times New Roman" panose="02020603050405020304" pitchFamily="18" charset="0"/>
                        </a:rPr>
                        <a:t>Motor Vehicle Services</a:t>
                      </a:r>
                    </a:p>
                  </a:txBody>
                  <a:tcPr marL="68580" marR="68580" marT="0" marB="0">
                    <a:lnL>
                      <a:noFill/>
                    </a:lnL>
                    <a:lnR>
                      <a:noFill/>
                    </a:lnR>
                    <a:lnT>
                      <a:noFill/>
                    </a:lnT>
                    <a:lnB>
                      <a:noFill/>
                    </a:lnB>
                  </a:tcPr>
                </a:tc>
                <a:extLst>
                  <a:ext uri="{0D108BD9-81ED-4DB2-BD59-A6C34878D82A}">
                    <a16:rowId xmlns:a16="http://schemas.microsoft.com/office/drawing/2014/main" val="10004"/>
                  </a:ext>
                </a:extLst>
              </a:tr>
              <a:tr h="442614">
                <a:tc>
                  <a:txBody>
                    <a:bodyPr/>
                    <a:lstStyle/>
                    <a:p>
                      <a:pPr algn="r">
                        <a:spcAft>
                          <a:spcPts val="0"/>
                        </a:spcAft>
                      </a:pPr>
                      <a:r>
                        <a:rPr lang="en-AU" sz="1400" i="0">
                          <a:effectLst/>
                          <a:latin typeface="Cambria" panose="02040503050406030204" pitchFamily="18" charset="0"/>
                          <a:ea typeface="Calibri" panose="020F0502020204030204" pitchFamily="34" charset="0"/>
                          <a:cs typeface="Times New Roman" panose="02020603050405020304" pitchFamily="18" charset="0"/>
                        </a:rPr>
                        <a:t>Other Livestock capital</a:t>
                      </a:r>
                    </a:p>
                  </a:txBody>
                  <a:tcPr marL="68580" marR="68580" marT="0" marB="0">
                    <a:lnL>
                      <a:noFill/>
                    </a:lnL>
                    <a:lnR>
                      <a:noFill/>
                    </a:lnR>
                    <a:lnT>
                      <a:noFill/>
                    </a:lnT>
                    <a:lnB>
                      <a:noFill/>
                    </a:lnB>
                  </a:tcPr>
                </a:tc>
                <a:tc>
                  <a:txBody>
                    <a:bodyPr/>
                    <a:lstStyle/>
                    <a:p>
                      <a:pPr algn="r">
                        <a:spcAft>
                          <a:spcPts val="0"/>
                        </a:spcAft>
                      </a:pPr>
                      <a:r>
                        <a:rPr lang="en-AU" sz="1400" i="0">
                          <a:effectLst/>
                          <a:latin typeface="Cambria" panose="02040503050406030204" pitchFamily="18" charset="0"/>
                          <a:ea typeface="Calibri" panose="020F0502020204030204" pitchFamily="34" charset="0"/>
                          <a:cs typeface="Times New Roman" panose="02020603050405020304" pitchFamily="18" charset="0"/>
                        </a:rPr>
                        <a:t> </a:t>
                      </a:r>
                    </a:p>
                  </a:txBody>
                  <a:tcPr marL="68580" marR="68580" marT="0" marB="0">
                    <a:lnL>
                      <a:noFill/>
                    </a:lnL>
                    <a:lnR>
                      <a:noFill/>
                    </a:lnR>
                    <a:lnT>
                      <a:noFill/>
                    </a:lnT>
                    <a:lnB>
                      <a:noFill/>
                    </a:lnB>
                  </a:tcPr>
                </a:tc>
                <a:tc>
                  <a:txBody>
                    <a:bodyPr/>
                    <a:lstStyle/>
                    <a:p>
                      <a:pPr algn="r">
                        <a:spcAft>
                          <a:spcPts val="0"/>
                        </a:spcAft>
                      </a:pPr>
                      <a:r>
                        <a:rPr lang="en-AU" sz="1400" i="0" dirty="0">
                          <a:effectLst/>
                          <a:latin typeface="Cambria" panose="02040503050406030204" pitchFamily="18" charset="0"/>
                          <a:ea typeface="Calibri" panose="020F0502020204030204" pitchFamily="34" charset="0"/>
                          <a:cs typeface="Times New Roman" panose="02020603050405020304" pitchFamily="18" charset="0"/>
                        </a:rPr>
                        <a:t> </a:t>
                      </a:r>
                    </a:p>
                  </a:txBody>
                  <a:tcPr marL="68580" marR="68580" marT="0" marB="0">
                    <a:lnL>
                      <a:noFill/>
                    </a:lnL>
                    <a:lnR>
                      <a:noFill/>
                    </a:lnR>
                    <a:lnT>
                      <a:noFill/>
                    </a:lnT>
                    <a:lnB>
                      <a:noFill/>
                    </a:lnB>
                  </a:tcPr>
                </a:tc>
                <a:tc>
                  <a:txBody>
                    <a:bodyPr/>
                    <a:lstStyle/>
                    <a:p>
                      <a:pPr algn="r">
                        <a:spcAft>
                          <a:spcPts val="0"/>
                        </a:spcAft>
                      </a:pPr>
                      <a:r>
                        <a:rPr lang="en-AU" sz="1400" i="0" dirty="0">
                          <a:effectLst/>
                          <a:latin typeface="Cambria" panose="02040503050406030204" pitchFamily="18" charset="0"/>
                          <a:ea typeface="Calibri" panose="020F0502020204030204" pitchFamily="34" charset="0"/>
                          <a:cs typeface="Times New Roman" panose="02020603050405020304" pitchFamily="18" charset="0"/>
                        </a:rPr>
                        <a:t>Fuel and lubricants</a:t>
                      </a:r>
                    </a:p>
                  </a:txBody>
                  <a:tcPr marL="68580" marR="68580" marT="0" marB="0">
                    <a:lnL>
                      <a:noFill/>
                    </a:lnL>
                    <a:lnR>
                      <a:noFill/>
                    </a:lnR>
                    <a:lnT>
                      <a:noFill/>
                    </a:lnT>
                    <a:lnB>
                      <a:noFill/>
                    </a:lnB>
                  </a:tcPr>
                </a:tc>
                <a:tc>
                  <a:txBody>
                    <a:bodyPr/>
                    <a:lstStyle/>
                    <a:p>
                      <a:pPr algn="r">
                        <a:spcAft>
                          <a:spcPts val="0"/>
                        </a:spcAft>
                      </a:pPr>
                      <a:r>
                        <a:rPr lang="en-AU" sz="1400" i="0">
                          <a:effectLst/>
                          <a:latin typeface="Cambria" panose="02040503050406030204" pitchFamily="18" charset="0"/>
                          <a:ea typeface="Calibri" panose="020F0502020204030204" pitchFamily="34" charset="0"/>
                          <a:cs typeface="Times New Roman" panose="02020603050405020304" pitchFamily="18" charset="0"/>
                        </a:rPr>
                        <a:t>Veterinary Fees</a:t>
                      </a:r>
                    </a:p>
                  </a:txBody>
                  <a:tcPr marL="68580" marR="68580" marT="0" marB="0">
                    <a:lnL>
                      <a:noFill/>
                    </a:lnL>
                    <a:lnR>
                      <a:noFill/>
                    </a:lnR>
                    <a:lnT>
                      <a:noFill/>
                    </a:lnT>
                    <a:lnB>
                      <a:noFill/>
                    </a:lnB>
                  </a:tcPr>
                </a:tc>
                <a:extLst>
                  <a:ext uri="{0D108BD9-81ED-4DB2-BD59-A6C34878D82A}">
                    <a16:rowId xmlns:a16="http://schemas.microsoft.com/office/drawing/2014/main" val="10005"/>
                  </a:ext>
                </a:extLst>
              </a:tr>
              <a:tr h="442614">
                <a:tc>
                  <a:txBody>
                    <a:bodyPr/>
                    <a:lstStyle/>
                    <a:p>
                      <a:pPr algn="r">
                        <a:spcAft>
                          <a:spcPts val="0"/>
                        </a:spcAft>
                      </a:pPr>
                      <a:r>
                        <a:rPr lang="en-AU" sz="1400" i="0">
                          <a:effectLst/>
                          <a:latin typeface="Cambria" panose="02040503050406030204" pitchFamily="18" charset="0"/>
                          <a:ea typeface="Calibri" panose="020F0502020204030204" pitchFamily="34" charset="0"/>
                          <a:cs typeface="Times New Roman" panose="02020603050405020304" pitchFamily="18" charset="0"/>
                        </a:rPr>
                        <a:t>Sheep Purchases</a:t>
                      </a:r>
                    </a:p>
                  </a:txBody>
                  <a:tcPr marL="68580" marR="68580" marT="0" marB="0">
                    <a:lnL>
                      <a:noFill/>
                    </a:lnL>
                    <a:lnR>
                      <a:noFill/>
                    </a:lnR>
                    <a:lnT>
                      <a:noFill/>
                    </a:lnT>
                    <a:lnB>
                      <a:noFill/>
                    </a:lnB>
                  </a:tcPr>
                </a:tc>
                <a:tc>
                  <a:txBody>
                    <a:bodyPr/>
                    <a:lstStyle/>
                    <a:p>
                      <a:pPr algn="r">
                        <a:spcAft>
                          <a:spcPts val="0"/>
                        </a:spcAft>
                      </a:pPr>
                      <a:r>
                        <a:rPr lang="en-AU" sz="1400" i="0">
                          <a:effectLst/>
                          <a:latin typeface="Cambria" panose="02040503050406030204" pitchFamily="18" charset="0"/>
                          <a:ea typeface="Calibri" panose="020F0502020204030204" pitchFamily="34" charset="0"/>
                          <a:cs typeface="Times New Roman" panose="02020603050405020304" pitchFamily="18" charset="0"/>
                        </a:rPr>
                        <a:t> </a:t>
                      </a:r>
                    </a:p>
                  </a:txBody>
                  <a:tcPr marL="68580" marR="68580" marT="0" marB="0">
                    <a:lnL>
                      <a:noFill/>
                    </a:lnL>
                    <a:lnR>
                      <a:noFill/>
                    </a:lnR>
                    <a:lnT>
                      <a:noFill/>
                    </a:lnT>
                    <a:lnB>
                      <a:noFill/>
                    </a:lnB>
                  </a:tcPr>
                </a:tc>
                <a:tc>
                  <a:txBody>
                    <a:bodyPr/>
                    <a:lstStyle/>
                    <a:p>
                      <a:pPr algn="r">
                        <a:spcAft>
                          <a:spcPts val="0"/>
                        </a:spcAft>
                      </a:pPr>
                      <a:r>
                        <a:rPr lang="en-AU" sz="1400" i="0">
                          <a:effectLst/>
                          <a:latin typeface="Cambria" panose="02040503050406030204" pitchFamily="18" charset="0"/>
                          <a:ea typeface="Calibri" panose="020F0502020204030204" pitchFamily="34" charset="0"/>
                          <a:cs typeface="Times New Roman" panose="02020603050405020304" pitchFamily="18" charset="0"/>
                        </a:rPr>
                        <a:t> </a:t>
                      </a:r>
                    </a:p>
                  </a:txBody>
                  <a:tcPr marL="68580" marR="68580" marT="0" marB="0">
                    <a:lnL>
                      <a:noFill/>
                    </a:lnL>
                    <a:lnR>
                      <a:noFill/>
                    </a:lnR>
                    <a:lnT>
                      <a:noFill/>
                    </a:lnT>
                    <a:lnB>
                      <a:noFill/>
                    </a:lnB>
                  </a:tcPr>
                </a:tc>
                <a:tc>
                  <a:txBody>
                    <a:bodyPr/>
                    <a:lstStyle/>
                    <a:p>
                      <a:pPr algn="r">
                        <a:spcAft>
                          <a:spcPts val="0"/>
                        </a:spcAft>
                      </a:pPr>
                      <a:r>
                        <a:rPr lang="en-AU" sz="1400" i="0" dirty="0">
                          <a:effectLst/>
                          <a:latin typeface="Cambria" panose="02040503050406030204" pitchFamily="18" charset="0"/>
                          <a:ea typeface="Calibri" panose="020F0502020204030204" pitchFamily="34" charset="0"/>
                          <a:cs typeface="Times New Roman" panose="02020603050405020304" pitchFamily="18" charset="0"/>
                        </a:rPr>
                        <a:t>Livestock Materials</a:t>
                      </a:r>
                    </a:p>
                  </a:txBody>
                  <a:tcPr marL="68580" marR="68580" marT="0" marB="0">
                    <a:lnL>
                      <a:noFill/>
                    </a:lnL>
                    <a:lnR>
                      <a:noFill/>
                    </a:lnR>
                    <a:lnT>
                      <a:noFill/>
                    </a:lnT>
                    <a:lnB>
                      <a:noFill/>
                    </a:lnB>
                  </a:tcPr>
                </a:tc>
                <a:tc>
                  <a:txBody>
                    <a:bodyPr/>
                    <a:lstStyle/>
                    <a:p>
                      <a:pPr algn="r">
                        <a:spcAft>
                          <a:spcPts val="0"/>
                        </a:spcAft>
                      </a:pPr>
                      <a:r>
                        <a:rPr lang="en-AU" sz="1400" i="0">
                          <a:effectLst/>
                          <a:latin typeface="Cambria" panose="02040503050406030204" pitchFamily="18" charset="0"/>
                          <a:ea typeface="Calibri" panose="020F0502020204030204" pitchFamily="34" charset="0"/>
                          <a:cs typeface="Times New Roman" panose="02020603050405020304" pitchFamily="18" charset="0"/>
                        </a:rPr>
                        <a:t>Other Services</a:t>
                      </a:r>
                    </a:p>
                  </a:txBody>
                  <a:tcPr marL="68580" marR="68580" marT="0" marB="0">
                    <a:lnL>
                      <a:noFill/>
                    </a:lnL>
                    <a:lnR>
                      <a:noFill/>
                    </a:lnR>
                    <a:lnT>
                      <a:noFill/>
                    </a:lnT>
                    <a:lnB>
                      <a:noFill/>
                    </a:lnB>
                  </a:tcPr>
                </a:tc>
                <a:extLst>
                  <a:ext uri="{0D108BD9-81ED-4DB2-BD59-A6C34878D82A}">
                    <a16:rowId xmlns:a16="http://schemas.microsoft.com/office/drawing/2014/main" val="10006"/>
                  </a:ext>
                </a:extLst>
              </a:tr>
              <a:tr h="442614">
                <a:tc>
                  <a:txBody>
                    <a:bodyPr/>
                    <a:lstStyle/>
                    <a:p>
                      <a:pPr algn="r">
                        <a:spcAft>
                          <a:spcPts val="0"/>
                        </a:spcAft>
                      </a:pPr>
                      <a:r>
                        <a:rPr lang="en-AU" sz="1400" i="0">
                          <a:effectLst/>
                          <a:latin typeface="Cambria" panose="02040503050406030204" pitchFamily="18" charset="0"/>
                          <a:ea typeface="Calibri" panose="020F0502020204030204" pitchFamily="34" charset="0"/>
                          <a:cs typeface="Times New Roman" panose="02020603050405020304" pitchFamily="18" charset="0"/>
                        </a:rPr>
                        <a:t>Beef Cattle Purchases</a:t>
                      </a:r>
                    </a:p>
                  </a:txBody>
                  <a:tcPr marL="68580" marR="68580" marT="0" marB="0">
                    <a:lnL>
                      <a:noFill/>
                    </a:lnL>
                    <a:lnR>
                      <a:noFill/>
                    </a:lnR>
                    <a:lnT>
                      <a:noFill/>
                    </a:lnT>
                    <a:lnB>
                      <a:noFill/>
                    </a:lnB>
                  </a:tcPr>
                </a:tc>
                <a:tc>
                  <a:txBody>
                    <a:bodyPr/>
                    <a:lstStyle/>
                    <a:p>
                      <a:pPr algn="r">
                        <a:spcAft>
                          <a:spcPts val="0"/>
                        </a:spcAft>
                      </a:pPr>
                      <a:r>
                        <a:rPr lang="en-AU" sz="1400" i="0">
                          <a:effectLst/>
                          <a:latin typeface="Cambria" panose="02040503050406030204" pitchFamily="18" charset="0"/>
                          <a:ea typeface="Calibri" panose="020F0502020204030204" pitchFamily="34" charset="0"/>
                          <a:cs typeface="Times New Roman" panose="02020603050405020304" pitchFamily="18" charset="0"/>
                        </a:rPr>
                        <a:t> </a:t>
                      </a:r>
                    </a:p>
                  </a:txBody>
                  <a:tcPr marL="68580" marR="68580" marT="0" marB="0">
                    <a:lnL>
                      <a:noFill/>
                    </a:lnL>
                    <a:lnR>
                      <a:noFill/>
                    </a:lnR>
                    <a:lnT>
                      <a:noFill/>
                    </a:lnT>
                    <a:lnB>
                      <a:noFill/>
                    </a:lnB>
                  </a:tcPr>
                </a:tc>
                <a:tc>
                  <a:txBody>
                    <a:bodyPr/>
                    <a:lstStyle/>
                    <a:p>
                      <a:pPr algn="r">
                        <a:spcAft>
                          <a:spcPts val="0"/>
                        </a:spcAft>
                      </a:pPr>
                      <a:r>
                        <a:rPr lang="en-AU" sz="1400" i="0">
                          <a:effectLst/>
                          <a:latin typeface="Cambria" panose="02040503050406030204" pitchFamily="18" charset="0"/>
                          <a:ea typeface="Calibri" panose="020F0502020204030204" pitchFamily="34" charset="0"/>
                          <a:cs typeface="Times New Roman" panose="02020603050405020304" pitchFamily="18" charset="0"/>
                        </a:rPr>
                        <a:t> </a:t>
                      </a:r>
                    </a:p>
                  </a:txBody>
                  <a:tcPr marL="68580" marR="68580" marT="0" marB="0">
                    <a:lnL>
                      <a:noFill/>
                    </a:lnL>
                    <a:lnR>
                      <a:noFill/>
                    </a:lnR>
                    <a:lnT>
                      <a:noFill/>
                    </a:lnT>
                    <a:lnB>
                      <a:noFill/>
                    </a:lnB>
                  </a:tcPr>
                </a:tc>
                <a:tc>
                  <a:txBody>
                    <a:bodyPr/>
                    <a:lstStyle/>
                    <a:p>
                      <a:pPr algn="r">
                        <a:spcAft>
                          <a:spcPts val="0"/>
                        </a:spcAft>
                      </a:pPr>
                      <a:r>
                        <a:rPr lang="en-AU" sz="1400" i="0">
                          <a:effectLst/>
                          <a:latin typeface="Cambria" panose="02040503050406030204" pitchFamily="18" charset="0"/>
                          <a:ea typeface="Calibri" panose="020F0502020204030204" pitchFamily="34" charset="0"/>
                          <a:cs typeface="Times New Roman" panose="02020603050405020304" pitchFamily="18" charset="0"/>
                        </a:rPr>
                        <a:t>Electricity</a:t>
                      </a:r>
                    </a:p>
                  </a:txBody>
                  <a:tcPr marL="68580" marR="68580" marT="0" marB="0">
                    <a:lnL>
                      <a:noFill/>
                    </a:lnL>
                    <a:lnR>
                      <a:noFill/>
                    </a:lnR>
                    <a:lnT>
                      <a:noFill/>
                    </a:lnT>
                    <a:lnB>
                      <a:noFill/>
                    </a:lnB>
                  </a:tcPr>
                </a:tc>
                <a:tc>
                  <a:txBody>
                    <a:bodyPr/>
                    <a:lstStyle/>
                    <a:p>
                      <a:pPr algn="r">
                        <a:spcAft>
                          <a:spcPts val="0"/>
                        </a:spcAft>
                      </a:pPr>
                      <a:r>
                        <a:rPr lang="en-AU" sz="1400" i="0" dirty="0">
                          <a:effectLst/>
                          <a:latin typeface="Cambria" panose="02040503050406030204" pitchFamily="18" charset="0"/>
                          <a:ea typeface="Calibri" panose="020F0502020204030204" pitchFamily="34" charset="0"/>
                          <a:cs typeface="Times New Roman" panose="02020603050405020304" pitchFamily="18" charset="0"/>
                        </a:rPr>
                        <a:t> </a:t>
                      </a:r>
                    </a:p>
                  </a:txBody>
                  <a:tcPr marL="68580" marR="68580" marT="0" marB="0">
                    <a:lnL>
                      <a:noFill/>
                    </a:lnL>
                    <a:lnR>
                      <a:noFill/>
                    </a:lnR>
                    <a:lnT>
                      <a:noFill/>
                    </a:lnT>
                    <a:lnB>
                      <a:noFill/>
                    </a:lnB>
                  </a:tcPr>
                </a:tc>
                <a:extLst>
                  <a:ext uri="{0D108BD9-81ED-4DB2-BD59-A6C34878D82A}">
                    <a16:rowId xmlns:a16="http://schemas.microsoft.com/office/drawing/2014/main" val="10007"/>
                  </a:ext>
                </a:extLst>
              </a:tr>
              <a:tr h="442614">
                <a:tc>
                  <a:txBody>
                    <a:bodyPr/>
                    <a:lstStyle/>
                    <a:p>
                      <a:pPr algn="r">
                        <a:spcAft>
                          <a:spcPts val="0"/>
                        </a:spcAft>
                      </a:pPr>
                      <a:r>
                        <a:rPr lang="en-AU" sz="1400" i="0">
                          <a:effectLst/>
                          <a:latin typeface="Cambria" panose="02040503050406030204" pitchFamily="18" charset="0"/>
                          <a:ea typeface="Calibri" panose="020F0502020204030204" pitchFamily="34" charset="0"/>
                          <a:cs typeface="Times New Roman" panose="02020603050405020304" pitchFamily="18" charset="0"/>
                        </a:rPr>
                        <a:t>Other livestock Purchases</a:t>
                      </a: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r">
                        <a:spcAft>
                          <a:spcPts val="0"/>
                        </a:spcAft>
                      </a:pPr>
                      <a:r>
                        <a:rPr lang="en-AU" sz="1400" i="0">
                          <a:effectLst/>
                          <a:latin typeface="Cambria" panose="02040503050406030204" pitchFamily="18" charset="0"/>
                          <a:ea typeface="Calibri" panose="020F0502020204030204" pitchFamily="34" charset="0"/>
                          <a:cs typeface="Times New Roman" panose="02020603050405020304" pitchFamily="18" charset="0"/>
                        </a:rPr>
                        <a:t> </a:t>
                      </a: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r">
                        <a:spcAft>
                          <a:spcPts val="0"/>
                        </a:spcAft>
                      </a:pPr>
                      <a:r>
                        <a:rPr lang="en-AU" sz="1400" i="0" dirty="0">
                          <a:effectLst/>
                          <a:latin typeface="Cambria" panose="02040503050406030204" pitchFamily="18" charset="0"/>
                          <a:ea typeface="Calibri" panose="020F0502020204030204" pitchFamily="34" charset="0"/>
                          <a:cs typeface="Times New Roman" panose="02020603050405020304" pitchFamily="18" charset="0"/>
                        </a:rPr>
                        <a:t> </a:t>
                      </a: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r">
                        <a:spcAft>
                          <a:spcPts val="0"/>
                        </a:spcAft>
                      </a:pPr>
                      <a:r>
                        <a:rPr lang="en-AU" sz="1400" i="0">
                          <a:effectLst/>
                          <a:latin typeface="Cambria" panose="02040503050406030204" pitchFamily="18" charset="0"/>
                          <a:ea typeface="Calibri" panose="020F0502020204030204" pitchFamily="34" charset="0"/>
                          <a:cs typeface="Times New Roman" panose="02020603050405020304" pitchFamily="18" charset="0"/>
                        </a:rPr>
                        <a:t>Other Materials</a:t>
                      </a: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r">
                        <a:spcAft>
                          <a:spcPts val="0"/>
                        </a:spcAft>
                      </a:pPr>
                      <a:r>
                        <a:rPr lang="en-AU" sz="1400" i="0" dirty="0">
                          <a:effectLst/>
                          <a:latin typeface="Cambria" panose="02040503050406030204" pitchFamily="18" charset="0"/>
                          <a:ea typeface="Calibri" panose="020F0502020204030204" pitchFamily="34" charset="0"/>
                          <a:cs typeface="Times New Roman" panose="02020603050405020304" pitchFamily="18" charset="0"/>
                        </a:rPr>
                        <a:t> </a:t>
                      </a: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
        <p:nvSpPr>
          <p:cNvPr id="10" name="Rectangle 9"/>
          <p:cNvSpPr/>
          <p:nvPr/>
        </p:nvSpPr>
        <p:spPr>
          <a:xfrm>
            <a:off x="5852688" y="810945"/>
            <a:ext cx="914400" cy="914400"/>
          </a:xfrm>
          <a:prstGeom prst="rect">
            <a:avLst/>
          </a:prstGeom>
          <a:solidFill>
            <a:srgbClr val="00505C"/>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AU" dirty="0" smtClean="0"/>
              <a:t>Labour</a:t>
            </a:r>
            <a:endParaRPr lang="en-AU" dirty="0"/>
          </a:p>
        </p:txBody>
      </p:sp>
      <p:sp>
        <p:nvSpPr>
          <p:cNvPr id="11" name="Rectangle 10"/>
          <p:cNvSpPr/>
          <p:nvPr/>
        </p:nvSpPr>
        <p:spPr>
          <a:xfrm>
            <a:off x="3061307" y="809866"/>
            <a:ext cx="914400" cy="914400"/>
          </a:xfrm>
          <a:prstGeom prst="rect">
            <a:avLst/>
          </a:prstGeom>
          <a:solidFill>
            <a:srgbClr val="00505C"/>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AU" dirty="0" smtClean="0"/>
              <a:t>Capital</a:t>
            </a:r>
            <a:endParaRPr lang="en-AU" dirty="0"/>
          </a:p>
        </p:txBody>
      </p:sp>
      <p:sp>
        <p:nvSpPr>
          <p:cNvPr id="13" name="Rectangle 12"/>
          <p:cNvSpPr/>
          <p:nvPr/>
        </p:nvSpPr>
        <p:spPr>
          <a:xfrm>
            <a:off x="4309472" y="810945"/>
            <a:ext cx="914400" cy="914400"/>
          </a:xfrm>
          <a:prstGeom prst="rect">
            <a:avLst/>
          </a:prstGeom>
          <a:solidFill>
            <a:srgbClr val="00505C"/>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AU" dirty="0" smtClean="0"/>
              <a:t>Land</a:t>
            </a:r>
            <a:endParaRPr lang="en-AU" dirty="0"/>
          </a:p>
        </p:txBody>
      </p:sp>
      <p:sp>
        <p:nvSpPr>
          <p:cNvPr id="14" name="Rectangle 13"/>
          <p:cNvSpPr/>
          <p:nvPr/>
        </p:nvSpPr>
        <p:spPr>
          <a:xfrm>
            <a:off x="7443094" y="809866"/>
            <a:ext cx="1182234" cy="914400"/>
          </a:xfrm>
          <a:prstGeom prst="rect">
            <a:avLst/>
          </a:prstGeom>
          <a:solidFill>
            <a:srgbClr val="00505C"/>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AU" dirty="0" smtClean="0"/>
              <a:t>Materials</a:t>
            </a:r>
            <a:endParaRPr lang="en-AU" dirty="0"/>
          </a:p>
        </p:txBody>
      </p:sp>
      <p:sp>
        <p:nvSpPr>
          <p:cNvPr id="15" name="Rectangle 14"/>
          <p:cNvSpPr/>
          <p:nvPr/>
        </p:nvSpPr>
        <p:spPr>
          <a:xfrm>
            <a:off x="9816216" y="810945"/>
            <a:ext cx="987250" cy="913321"/>
          </a:xfrm>
          <a:prstGeom prst="rect">
            <a:avLst/>
          </a:prstGeom>
          <a:solidFill>
            <a:srgbClr val="00505C"/>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AU" dirty="0" smtClean="0"/>
              <a:t>Services</a:t>
            </a:r>
            <a:endParaRPr lang="en-AU" dirty="0"/>
          </a:p>
        </p:txBody>
      </p:sp>
    </p:spTree>
    <p:extLst>
      <p:ext uri="{BB962C8B-B14F-4D97-AF65-F5344CB8AC3E}">
        <p14:creationId xmlns:p14="http://schemas.microsoft.com/office/powerpoint/2010/main" val="2437515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899D0D8E-BE58-428D-8DA8-BFCDBA173D8E}" type="slidenum">
              <a:rPr lang="en-AU" smtClean="0"/>
              <a:pPr>
                <a:defRPr/>
              </a:pPr>
              <a:t>17</a:t>
            </a:fld>
            <a:endParaRPr lang="en-AU"/>
          </a:p>
        </p:txBody>
      </p:sp>
      <p:sp>
        <p:nvSpPr>
          <p:cNvPr id="3" name="Title 1"/>
          <p:cNvSpPr txBox="1">
            <a:spLocks/>
          </p:cNvSpPr>
          <p:nvPr/>
        </p:nvSpPr>
        <p:spPr bwMode="auto">
          <a:xfrm>
            <a:off x="854075" y="561975"/>
            <a:ext cx="10956925" cy="55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spcBef>
                <a:spcPct val="0"/>
              </a:spcBef>
              <a:buFontTx/>
              <a:buNone/>
            </a:pPr>
            <a:r>
              <a:rPr lang="en-AU" altLang="en-US" sz="3600" b="1" dirty="0" smtClean="0">
                <a:solidFill>
                  <a:srgbClr val="96172E"/>
                </a:solidFill>
              </a:rPr>
              <a:t>Inputs – Capital and land </a:t>
            </a:r>
            <a:r>
              <a:rPr lang="en-AU" altLang="en-US" dirty="0">
                <a:solidFill>
                  <a:srgbClr val="96172E"/>
                </a:solidFill>
              </a:rPr>
              <a:t/>
            </a:r>
            <a:br>
              <a:rPr lang="en-AU" altLang="en-US" dirty="0">
                <a:solidFill>
                  <a:srgbClr val="96172E"/>
                </a:solidFill>
              </a:rPr>
            </a:br>
            <a:r>
              <a:rPr lang="en-AU" altLang="en-US" sz="3600" dirty="0">
                <a:solidFill>
                  <a:srgbClr val="96172E"/>
                </a:solidFill>
              </a:rPr>
              <a:t/>
            </a:r>
            <a:br>
              <a:rPr lang="en-AU" altLang="en-US" sz="3600" dirty="0">
                <a:solidFill>
                  <a:srgbClr val="96172E"/>
                </a:solidFill>
              </a:rPr>
            </a:br>
            <a:endParaRPr lang="en-AU" altLang="en-US" sz="3600" dirty="0">
              <a:solidFill>
                <a:srgbClr val="96172E"/>
              </a:solidFill>
            </a:endParaRPr>
          </a:p>
        </p:txBody>
      </p:sp>
      <p:sp>
        <p:nvSpPr>
          <p:cNvPr id="4" name="TextBox 3"/>
          <p:cNvSpPr txBox="1"/>
          <p:nvPr/>
        </p:nvSpPr>
        <p:spPr>
          <a:xfrm>
            <a:off x="713084" y="1275933"/>
            <a:ext cx="10372605" cy="4524315"/>
          </a:xfrm>
          <a:prstGeom prst="rect">
            <a:avLst/>
          </a:prstGeom>
          <a:noFill/>
        </p:spPr>
        <p:txBody>
          <a:bodyPr wrap="square">
            <a:spAutoFit/>
          </a:bodyPr>
          <a:lstStyle/>
          <a:p>
            <a:pPr marL="342900" indent="-342900">
              <a:buFont typeface="Arial" panose="020B0604020202020204" pitchFamily="34" charset="0"/>
              <a:buChar char="•"/>
              <a:defRPr/>
            </a:pPr>
            <a:endParaRPr lang="en-AU" sz="2400" dirty="0" smtClean="0">
              <a:latin typeface="+mn-lt"/>
            </a:endParaRPr>
          </a:p>
          <a:p>
            <a:pPr marL="342900" indent="-342900">
              <a:buFont typeface="Arial" panose="020B0604020202020204" pitchFamily="34" charset="0"/>
              <a:buChar char="•"/>
              <a:defRPr/>
            </a:pPr>
            <a:r>
              <a:rPr lang="en-AU" sz="2400" dirty="0" smtClean="0">
                <a:latin typeface="+mn-lt"/>
              </a:rPr>
              <a:t>Capital items measured as capital service flows</a:t>
            </a:r>
          </a:p>
          <a:p>
            <a:pPr marL="342900" indent="-342900">
              <a:buFont typeface="Arial" panose="020B0604020202020204" pitchFamily="34" charset="0"/>
              <a:buChar char="•"/>
              <a:defRPr/>
            </a:pPr>
            <a:endParaRPr lang="en-AU" sz="2400" dirty="0" smtClean="0">
              <a:latin typeface="+mn-lt"/>
            </a:endParaRPr>
          </a:p>
          <a:p>
            <a:pPr marL="342900" indent="-342900">
              <a:buFont typeface="Arial" panose="020B0604020202020204" pitchFamily="34" charset="0"/>
              <a:buChar char="•"/>
              <a:defRPr/>
            </a:pPr>
            <a:r>
              <a:rPr lang="en-AU" sz="2400" dirty="0" smtClean="0">
                <a:latin typeface="+mn-lt"/>
              </a:rPr>
              <a:t>(Capital not entirely consumed in period of purchase)</a:t>
            </a:r>
          </a:p>
          <a:p>
            <a:pPr marL="342900" indent="-342900">
              <a:buFont typeface="Arial" panose="020B0604020202020204" pitchFamily="34" charset="0"/>
              <a:buChar char="•"/>
              <a:defRPr/>
            </a:pPr>
            <a:endParaRPr lang="en-AU" sz="2400" dirty="0">
              <a:latin typeface="+mn-lt"/>
            </a:endParaRPr>
          </a:p>
          <a:p>
            <a:pPr marL="342900" indent="-342900">
              <a:buFont typeface="Arial" panose="020B0604020202020204" pitchFamily="34" charset="0"/>
              <a:buChar char="•"/>
              <a:defRPr/>
            </a:pPr>
            <a:r>
              <a:rPr lang="en-AU" sz="2400" dirty="0" smtClean="0">
                <a:latin typeface="+mn-lt"/>
              </a:rPr>
              <a:t>Capital service cannot be directly observed in the same way as labour input (i.e. weeks worked), or other inputs (tonnes of fodder consumed)</a:t>
            </a:r>
          </a:p>
          <a:p>
            <a:pPr marL="342900" indent="-342900">
              <a:buFont typeface="Arial" panose="020B0604020202020204" pitchFamily="34" charset="0"/>
              <a:buChar char="•"/>
              <a:defRPr/>
            </a:pPr>
            <a:endParaRPr lang="en-AU" sz="2400" dirty="0" smtClean="0">
              <a:latin typeface="+mn-lt"/>
            </a:endParaRPr>
          </a:p>
          <a:p>
            <a:pPr marL="342900" indent="-342900">
              <a:buFont typeface="Arial" panose="020B0604020202020204" pitchFamily="34" charset="0"/>
              <a:buChar char="•"/>
              <a:defRPr/>
            </a:pPr>
            <a:r>
              <a:rPr lang="en-AU" sz="2400" dirty="0" smtClean="0">
                <a:latin typeface="+mn-lt"/>
              </a:rPr>
              <a:t>The flow of capital is approximated as a proportion of productive capital stock</a:t>
            </a:r>
          </a:p>
          <a:p>
            <a:pPr marL="342900" indent="-342900">
              <a:buFont typeface="Arial" panose="020B0604020202020204" pitchFamily="34" charset="0"/>
              <a:buChar char="•"/>
              <a:defRPr/>
            </a:pPr>
            <a:endParaRPr lang="en-AU" sz="2400" dirty="0">
              <a:latin typeface="+mn-lt"/>
            </a:endParaRPr>
          </a:p>
          <a:p>
            <a:pPr marL="342900" indent="-342900">
              <a:buFont typeface="Arial" panose="020B0604020202020204" pitchFamily="34" charset="0"/>
              <a:buChar char="•"/>
              <a:defRPr/>
            </a:pPr>
            <a:r>
              <a:rPr lang="en-AU" sz="2400" dirty="0" smtClean="0">
                <a:latin typeface="+mn-lt"/>
              </a:rPr>
              <a:t>Depreciation applied to farm level data variables (before TFP process)</a:t>
            </a:r>
          </a:p>
          <a:p>
            <a:pPr marL="342900" indent="-342900">
              <a:buFont typeface="Arial" panose="020B0604020202020204" pitchFamily="34" charset="0"/>
              <a:buChar char="•"/>
              <a:defRPr/>
            </a:pPr>
            <a:endParaRPr lang="en-AU" sz="2400" dirty="0" smtClean="0">
              <a:latin typeface="+mn-lt"/>
            </a:endParaRPr>
          </a:p>
        </p:txBody>
      </p:sp>
    </p:spTree>
    <p:extLst>
      <p:ext uri="{BB962C8B-B14F-4D97-AF65-F5344CB8AC3E}">
        <p14:creationId xmlns:p14="http://schemas.microsoft.com/office/powerpoint/2010/main" val="217899172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899D0D8E-BE58-428D-8DA8-BFCDBA173D8E}" type="slidenum">
              <a:rPr lang="en-AU" smtClean="0"/>
              <a:pPr>
                <a:defRPr/>
              </a:pPr>
              <a:t>18</a:t>
            </a:fld>
            <a:endParaRPr lang="en-AU"/>
          </a:p>
        </p:txBody>
      </p:sp>
      <p:sp>
        <p:nvSpPr>
          <p:cNvPr id="3" name="Title 1"/>
          <p:cNvSpPr txBox="1">
            <a:spLocks/>
          </p:cNvSpPr>
          <p:nvPr/>
        </p:nvSpPr>
        <p:spPr bwMode="auto">
          <a:xfrm>
            <a:off x="854075" y="561975"/>
            <a:ext cx="10956925" cy="55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spcBef>
                <a:spcPct val="0"/>
              </a:spcBef>
              <a:buFontTx/>
              <a:buNone/>
            </a:pPr>
            <a:r>
              <a:rPr lang="en-AU" altLang="en-US" sz="3600" b="1" dirty="0" smtClean="0">
                <a:solidFill>
                  <a:srgbClr val="96172E"/>
                </a:solidFill>
              </a:rPr>
              <a:t>Inputs – Capital and land </a:t>
            </a:r>
            <a:r>
              <a:rPr lang="en-AU" altLang="en-US" dirty="0">
                <a:solidFill>
                  <a:srgbClr val="96172E"/>
                </a:solidFill>
              </a:rPr>
              <a:t/>
            </a:r>
            <a:br>
              <a:rPr lang="en-AU" altLang="en-US" dirty="0">
                <a:solidFill>
                  <a:srgbClr val="96172E"/>
                </a:solidFill>
              </a:rPr>
            </a:br>
            <a:r>
              <a:rPr lang="en-AU" altLang="en-US" sz="3600" dirty="0">
                <a:solidFill>
                  <a:srgbClr val="96172E"/>
                </a:solidFill>
              </a:rPr>
              <a:t/>
            </a:r>
            <a:br>
              <a:rPr lang="en-AU" altLang="en-US" sz="3600" dirty="0">
                <a:solidFill>
                  <a:srgbClr val="96172E"/>
                </a:solidFill>
              </a:rPr>
            </a:br>
            <a:endParaRPr lang="en-AU" altLang="en-US" sz="3600" dirty="0">
              <a:solidFill>
                <a:srgbClr val="96172E"/>
              </a:solidFill>
            </a:endParaRPr>
          </a:p>
        </p:txBody>
      </p:sp>
      <p:sp>
        <p:nvSpPr>
          <p:cNvPr id="4" name="TextBox 3"/>
          <p:cNvSpPr txBox="1"/>
          <p:nvPr/>
        </p:nvSpPr>
        <p:spPr>
          <a:xfrm>
            <a:off x="713084" y="1275933"/>
            <a:ext cx="10372605" cy="4062651"/>
          </a:xfrm>
          <a:prstGeom prst="rect">
            <a:avLst/>
          </a:prstGeom>
          <a:noFill/>
        </p:spPr>
        <p:txBody>
          <a:bodyPr wrap="square">
            <a:spAutoFit/>
          </a:bodyPr>
          <a:lstStyle/>
          <a:p>
            <a:pPr marL="342900" indent="-342900">
              <a:buFont typeface="Arial" panose="020B0604020202020204" pitchFamily="34" charset="0"/>
              <a:buChar char="•"/>
              <a:defRPr/>
            </a:pPr>
            <a:r>
              <a:rPr lang="en-AU" sz="2000" b="1" dirty="0" smtClean="0">
                <a:latin typeface="+mn-lt"/>
              </a:rPr>
              <a:t>Buildings </a:t>
            </a:r>
            <a:r>
              <a:rPr lang="en-AU" sz="2000" b="1" dirty="0">
                <a:latin typeface="+mn-lt"/>
              </a:rPr>
              <a:t>and fixed </a:t>
            </a:r>
            <a:r>
              <a:rPr lang="en-AU" sz="2000" b="1" dirty="0" smtClean="0">
                <a:latin typeface="+mn-lt"/>
              </a:rPr>
              <a:t>structures</a:t>
            </a:r>
          </a:p>
          <a:p>
            <a:pPr marL="1257300" lvl="2" indent="-342900">
              <a:buFont typeface="Arial" panose="020B0604020202020204" pitchFamily="34" charset="0"/>
              <a:buChar char="•"/>
              <a:defRPr/>
            </a:pPr>
            <a:r>
              <a:rPr lang="en-AU" sz="2000" dirty="0" smtClean="0">
                <a:latin typeface="+mn-lt"/>
              </a:rPr>
              <a:t>Productive capital stock estimated by deflating the capital stock value by price deflator (to remove impact of changes in the market price of buildings and fixed structures (e.g. fences, irrigation)</a:t>
            </a:r>
            <a:endParaRPr lang="en-AU" sz="2000" dirty="0">
              <a:latin typeface="+mn-lt"/>
            </a:endParaRPr>
          </a:p>
          <a:p>
            <a:pPr>
              <a:defRPr/>
            </a:pPr>
            <a:endParaRPr lang="en-AU" sz="2000" b="1" dirty="0">
              <a:latin typeface="+mn-lt"/>
            </a:endParaRPr>
          </a:p>
          <a:p>
            <a:pPr marL="342900" indent="-342900">
              <a:buFont typeface="Arial" panose="020B0604020202020204" pitchFamily="34" charset="0"/>
              <a:buChar char="•"/>
              <a:defRPr/>
            </a:pPr>
            <a:r>
              <a:rPr lang="en-AU" sz="2000" b="1" dirty="0">
                <a:latin typeface="+mn-lt"/>
              </a:rPr>
              <a:t>Plant and </a:t>
            </a:r>
            <a:r>
              <a:rPr lang="en-AU" sz="2000" b="1" dirty="0" smtClean="0">
                <a:latin typeface="+mn-lt"/>
              </a:rPr>
              <a:t>machinery</a:t>
            </a:r>
          </a:p>
          <a:p>
            <a:pPr marL="800100" lvl="1" indent="-342900">
              <a:buFont typeface="Arial" panose="020B0604020202020204" pitchFamily="34" charset="0"/>
              <a:buChar char="•"/>
              <a:defRPr/>
            </a:pPr>
            <a:r>
              <a:rPr lang="en-AU" sz="2000" dirty="0" smtClean="0">
                <a:latin typeface="+mn-lt"/>
              </a:rPr>
              <a:t>Productive capital stock is estimated by deflating capital stock value by price deflator (to remove the impact of changes in the market price of plant and machinery items).</a:t>
            </a:r>
            <a:endParaRPr lang="en-AU" sz="2000" b="1" dirty="0" smtClean="0">
              <a:latin typeface="+mn-lt"/>
            </a:endParaRPr>
          </a:p>
          <a:p>
            <a:pPr marL="342900" indent="-342900">
              <a:buFont typeface="Arial" panose="020B0604020202020204" pitchFamily="34" charset="0"/>
              <a:buChar char="•"/>
              <a:defRPr/>
            </a:pPr>
            <a:endParaRPr lang="en-AU" sz="2000" b="1" dirty="0" smtClean="0">
              <a:latin typeface="+mn-lt"/>
            </a:endParaRPr>
          </a:p>
          <a:p>
            <a:pPr marL="342900" indent="-342900">
              <a:buFont typeface="Arial" panose="020B0604020202020204" pitchFamily="34" charset="0"/>
              <a:buChar char="•"/>
              <a:defRPr/>
            </a:pPr>
            <a:r>
              <a:rPr lang="en-AU" sz="2000" b="1" dirty="0">
                <a:latin typeface="+mn-lt"/>
              </a:rPr>
              <a:t>Beef and sheep capital </a:t>
            </a:r>
            <a:r>
              <a:rPr lang="en-AU" sz="2000" b="1" dirty="0" smtClean="0">
                <a:latin typeface="+mn-lt"/>
              </a:rPr>
              <a:t>stock</a:t>
            </a:r>
          </a:p>
          <a:p>
            <a:pPr marL="800100" lvl="1" indent="-342900">
              <a:buFont typeface="Arial" panose="020B0604020202020204" pitchFamily="34" charset="0"/>
              <a:buChar char="•"/>
              <a:defRPr/>
            </a:pPr>
            <a:r>
              <a:rPr lang="en-AU" sz="2000" dirty="0" smtClean="0">
                <a:latin typeface="+mn-lt"/>
              </a:rPr>
              <a:t>Capital input to production, as the average of opening and closing herd size collected directly from the farm survey</a:t>
            </a:r>
          </a:p>
          <a:p>
            <a:pPr marL="1257300" lvl="2" indent="-342900">
              <a:buFont typeface="Arial" panose="020B0604020202020204" pitchFamily="34" charset="0"/>
              <a:buChar char="•"/>
              <a:defRPr/>
            </a:pPr>
            <a:endParaRPr lang="en-AU" dirty="0"/>
          </a:p>
        </p:txBody>
      </p:sp>
    </p:spTree>
    <p:extLst>
      <p:ext uri="{BB962C8B-B14F-4D97-AF65-F5344CB8AC3E}">
        <p14:creationId xmlns:p14="http://schemas.microsoft.com/office/powerpoint/2010/main" val="97922826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899D0D8E-BE58-428D-8DA8-BFCDBA173D8E}" type="slidenum">
              <a:rPr lang="en-AU" smtClean="0"/>
              <a:pPr>
                <a:defRPr/>
              </a:pPr>
              <a:t>19</a:t>
            </a:fld>
            <a:endParaRPr lang="en-AU"/>
          </a:p>
        </p:txBody>
      </p:sp>
      <p:sp>
        <p:nvSpPr>
          <p:cNvPr id="3" name="Title 1"/>
          <p:cNvSpPr txBox="1">
            <a:spLocks/>
          </p:cNvSpPr>
          <p:nvPr/>
        </p:nvSpPr>
        <p:spPr bwMode="auto">
          <a:xfrm>
            <a:off x="854075" y="482462"/>
            <a:ext cx="10956925" cy="55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spcBef>
                <a:spcPct val="0"/>
              </a:spcBef>
              <a:buFontTx/>
              <a:buNone/>
            </a:pPr>
            <a:r>
              <a:rPr lang="en-AU" altLang="en-US" sz="3600" b="1" dirty="0" smtClean="0">
                <a:solidFill>
                  <a:srgbClr val="96172E"/>
                </a:solidFill>
              </a:rPr>
              <a:t>Inputs – Capital and land  (continued)</a:t>
            </a:r>
            <a:r>
              <a:rPr lang="en-AU" altLang="en-US" dirty="0">
                <a:solidFill>
                  <a:srgbClr val="96172E"/>
                </a:solidFill>
              </a:rPr>
              <a:t/>
            </a:r>
            <a:br>
              <a:rPr lang="en-AU" altLang="en-US" dirty="0">
                <a:solidFill>
                  <a:srgbClr val="96172E"/>
                </a:solidFill>
              </a:rPr>
            </a:br>
            <a:r>
              <a:rPr lang="en-AU" altLang="en-US" sz="3600" dirty="0">
                <a:solidFill>
                  <a:srgbClr val="96172E"/>
                </a:solidFill>
              </a:rPr>
              <a:t/>
            </a:r>
            <a:br>
              <a:rPr lang="en-AU" altLang="en-US" sz="3600" dirty="0">
                <a:solidFill>
                  <a:srgbClr val="96172E"/>
                </a:solidFill>
              </a:rPr>
            </a:br>
            <a:endParaRPr lang="en-AU" altLang="en-US" sz="3600" dirty="0">
              <a:solidFill>
                <a:srgbClr val="96172E"/>
              </a:solidFill>
            </a:endParaRPr>
          </a:p>
        </p:txBody>
      </p:sp>
      <p:sp>
        <p:nvSpPr>
          <p:cNvPr id="4" name="TextBox 3"/>
          <p:cNvSpPr txBox="1"/>
          <p:nvPr/>
        </p:nvSpPr>
        <p:spPr>
          <a:xfrm>
            <a:off x="713084" y="1275933"/>
            <a:ext cx="10372605" cy="5755422"/>
          </a:xfrm>
          <a:prstGeom prst="rect">
            <a:avLst/>
          </a:prstGeom>
          <a:noFill/>
        </p:spPr>
        <p:txBody>
          <a:bodyPr wrap="square">
            <a:spAutoFit/>
          </a:bodyPr>
          <a:lstStyle/>
          <a:p>
            <a:pPr lvl="2">
              <a:defRPr/>
            </a:pPr>
            <a:endParaRPr lang="en-AU" sz="2000" dirty="0" smtClean="0">
              <a:latin typeface="+mn-lt"/>
            </a:endParaRPr>
          </a:p>
          <a:p>
            <a:pPr marL="800100" lvl="1" indent="-342900">
              <a:buFont typeface="Arial" panose="020B0604020202020204" pitchFamily="34" charset="0"/>
              <a:buChar char="•"/>
              <a:defRPr/>
            </a:pPr>
            <a:r>
              <a:rPr lang="en-AU" sz="2000" b="1" dirty="0">
                <a:latin typeface="+mn-lt"/>
              </a:rPr>
              <a:t>Other livestock </a:t>
            </a:r>
            <a:r>
              <a:rPr lang="en-AU" sz="2000" b="1" dirty="0" smtClean="0">
                <a:latin typeface="+mn-lt"/>
              </a:rPr>
              <a:t>capital</a:t>
            </a:r>
          </a:p>
          <a:p>
            <a:pPr marL="1257300" lvl="2" indent="-342900">
              <a:buFont typeface="Arial" panose="020B0604020202020204" pitchFamily="34" charset="0"/>
              <a:buChar char="•"/>
              <a:defRPr/>
            </a:pPr>
            <a:r>
              <a:rPr lang="en-AU" sz="2000" dirty="0" smtClean="0">
                <a:latin typeface="+mn-lt"/>
              </a:rPr>
              <a:t>Productive stock of other livestock is the residual value of total livestock after deducting the value of beef and sheep. </a:t>
            </a:r>
          </a:p>
          <a:p>
            <a:pPr marL="1257300" lvl="2" indent="-342900">
              <a:buFont typeface="Arial" panose="020B0604020202020204" pitchFamily="34" charset="0"/>
              <a:buChar char="•"/>
              <a:defRPr/>
            </a:pPr>
            <a:r>
              <a:rPr lang="en-AU" sz="2000" dirty="0" smtClean="0">
                <a:latin typeface="+mn-lt"/>
              </a:rPr>
              <a:t>This residual is deflated using an external livestock price deflator</a:t>
            </a:r>
          </a:p>
          <a:p>
            <a:pPr lvl="2">
              <a:defRPr/>
            </a:pPr>
            <a:endParaRPr lang="en-AU" sz="2000" dirty="0" smtClean="0">
              <a:latin typeface="+mn-lt"/>
            </a:endParaRPr>
          </a:p>
          <a:p>
            <a:pPr marL="800100" lvl="1" indent="-342900">
              <a:buFont typeface="Arial" panose="020B0604020202020204" pitchFamily="34" charset="0"/>
              <a:buChar char="•"/>
              <a:defRPr/>
            </a:pPr>
            <a:r>
              <a:rPr lang="en-AU" sz="2000" b="1" dirty="0" smtClean="0">
                <a:latin typeface="+mn-lt"/>
              </a:rPr>
              <a:t>Land</a:t>
            </a:r>
          </a:p>
          <a:p>
            <a:pPr marL="1257300" lvl="2" indent="-342900">
              <a:buFont typeface="Arial" panose="020B0604020202020204" pitchFamily="34" charset="0"/>
              <a:buChar char="•"/>
              <a:defRPr/>
            </a:pPr>
            <a:r>
              <a:rPr lang="en-AU" sz="2000" dirty="0" smtClean="0">
                <a:latin typeface="+mn-lt"/>
              </a:rPr>
              <a:t>Productive stock of land directly obtained from farm survey</a:t>
            </a:r>
          </a:p>
          <a:p>
            <a:pPr marL="1257300" lvl="2" indent="-342900">
              <a:buFont typeface="Arial" panose="020B0604020202020204" pitchFamily="34" charset="0"/>
              <a:buChar char="•"/>
              <a:defRPr/>
            </a:pPr>
            <a:r>
              <a:rPr lang="en-AU" sz="2000" dirty="0" smtClean="0">
                <a:latin typeface="+mn-lt"/>
              </a:rPr>
              <a:t>Calculation of the average of opening and closing land operated (hectares)</a:t>
            </a:r>
          </a:p>
          <a:p>
            <a:pPr marL="1257300" lvl="2" indent="-342900">
              <a:buFont typeface="Arial" panose="020B0604020202020204" pitchFamily="34" charset="0"/>
              <a:buChar char="•"/>
              <a:defRPr/>
            </a:pPr>
            <a:r>
              <a:rPr lang="en-AU" sz="2000" dirty="0" smtClean="0">
                <a:latin typeface="+mn-lt"/>
              </a:rPr>
              <a:t>No adjustment is made for land quality of land use</a:t>
            </a:r>
          </a:p>
          <a:p>
            <a:pPr lvl="2">
              <a:defRPr/>
            </a:pPr>
            <a:endParaRPr lang="en-AU" sz="2000" dirty="0" smtClean="0">
              <a:latin typeface="+mn-lt"/>
            </a:endParaRPr>
          </a:p>
          <a:p>
            <a:pPr marL="800100" lvl="1" indent="-342900">
              <a:buFont typeface="Arial" panose="020B0604020202020204" pitchFamily="34" charset="0"/>
              <a:buChar char="•"/>
              <a:defRPr/>
            </a:pPr>
            <a:r>
              <a:rPr lang="en-AU" sz="2000" b="1" dirty="0">
                <a:latin typeface="+mn-lt"/>
              </a:rPr>
              <a:t>Livestock </a:t>
            </a:r>
            <a:r>
              <a:rPr lang="en-AU" sz="2000" b="1" dirty="0" smtClean="0">
                <a:latin typeface="+mn-lt"/>
              </a:rPr>
              <a:t>purchases</a:t>
            </a:r>
          </a:p>
          <a:p>
            <a:pPr marL="1257300" lvl="2" indent="-342900">
              <a:buFont typeface="Arial" panose="020B0604020202020204" pitchFamily="34" charset="0"/>
              <a:buChar char="•"/>
              <a:defRPr/>
            </a:pPr>
            <a:r>
              <a:rPr lang="en-AU" sz="2000" dirty="0" smtClean="0">
                <a:latin typeface="+mn-lt"/>
              </a:rPr>
              <a:t>Livestock purchases and inventory losses ($ terms) deflated by livestock price. </a:t>
            </a:r>
          </a:p>
          <a:p>
            <a:pPr marL="1257300" lvl="2" indent="-342900">
              <a:buFont typeface="Arial" panose="020B0604020202020204" pitchFamily="34" charset="0"/>
              <a:buChar char="•"/>
              <a:defRPr/>
            </a:pPr>
            <a:r>
              <a:rPr lang="en-AU" sz="2000" dirty="0" smtClean="0">
                <a:latin typeface="+mn-lt"/>
              </a:rPr>
              <a:t>This input (for farms that do not experience a decrease in herd/flock during the period, is equal to purchases only. </a:t>
            </a:r>
          </a:p>
          <a:p>
            <a:pPr marL="1257300" lvl="2" indent="-342900">
              <a:buFont typeface="Arial" panose="020B0604020202020204" pitchFamily="34" charset="0"/>
              <a:buChar char="•"/>
              <a:defRPr/>
            </a:pPr>
            <a:r>
              <a:rPr lang="en-AU" sz="2000" dirty="0" smtClean="0">
                <a:latin typeface="+mn-lt"/>
              </a:rPr>
              <a:t>Gains in herd size are represented on the output side.</a:t>
            </a:r>
          </a:p>
          <a:p>
            <a:pPr>
              <a:defRPr/>
            </a:pPr>
            <a:endParaRPr lang="en-AU" sz="2400" b="1" dirty="0">
              <a:latin typeface="+mn-lt"/>
            </a:endParaRPr>
          </a:p>
          <a:p>
            <a:pPr marL="342900" indent="-342900">
              <a:buFont typeface="Arial" panose="020B0604020202020204" pitchFamily="34" charset="0"/>
              <a:buChar char="•"/>
              <a:defRPr/>
            </a:pPr>
            <a:endParaRPr lang="en-AU" sz="2400" dirty="0">
              <a:latin typeface="+mn-lt"/>
            </a:endParaRPr>
          </a:p>
        </p:txBody>
      </p:sp>
    </p:spTree>
    <p:extLst>
      <p:ext uri="{BB962C8B-B14F-4D97-AF65-F5344CB8AC3E}">
        <p14:creationId xmlns:p14="http://schemas.microsoft.com/office/powerpoint/2010/main" val="108918823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899D0D8E-BE58-428D-8DA8-BFCDBA173D8E}" type="slidenum">
              <a:rPr lang="en-AU" smtClean="0"/>
              <a:pPr>
                <a:defRPr/>
              </a:pPr>
              <a:t>2</a:t>
            </a:fld>
            <a:endParaRPr lang="en-AU"/>
          </a:p>
        </p:txBody>
      </p:sp>
      <p:sp>
        <p:nvSpPr>
          <p:cNvPr id="3" name="Title 1"/>
          <p:cNvSpPr txBox="1">
            <a:spLocks/>
          </p:cNvSpPr>
          <p:nvPr/>
        </p:nvSpPr>
        <p:spPr bwMode="auto">
          <a:xfrm>
            <a:off x="854075" y="561975"/>
            <a:ext cx="10956925" cy="55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spcBef>
                <a:spcPct val="0"/>
              </a:spcBef>
              <a:buFontTx/>
              <a:buNone/>
            </a:pPr>
            <a:r>
              <a:rPr lang="en-AU" altLang="en-US" sz="3600" b="1" dirty="0" smtClean="0">
                <a:solidFill>
                  <a:srgbClr val="96172E"/>
                </a:solidFill>
              </a:rPr>
              <a:t>Overview</a:t>
            </a:r>
            <a:r>
              <a:rPr lang="en-AU" altLang="en-US" dirty="0">
                <a:solidFill>
                  <a:srgbClr val="96172E"/>
                </a:solidFill>
              </a:rPr>
              <a:t/>
            </a:r>
            <a:br>
              <a:rPr lang="en-AU" altLang="en-US" dirty="0">
                <a:solidFill>
                  <a:srgbClr val="96172E"/>
                </a:solidFill>
              </a:rPr>
            </a:br>
            <a:r>
              <a:rPr lang="en-AU" altLang="en-US" sz="3600" dirty="0">
                <a:solidFill>
                  <a:srgbClr val="96172E"/>
                </a:solidFill>
              </a:rPr>
              <a:t/>
            </a:r>
            <a:br>
              <a:rPr lang="en-AU" altLang="en-US" sz="3600" dirty="0">
                <a:solidFill>
                  <a:srgbClr val="96172E"/>
                </a:solidFill>
              </a:rPr>
            </a:br>
            <a:endParaRPr lang="en-AU" altLang="en-US" sz="3600" dirty="0">
              <a:solidFill>
                <a:srgbClr val="96172E"/>
              </a:solidFill>
            </a:endParaRPr>
          </a:p>
        </p:txBody>
      </p:sp>
      <p:sp>
        <p:nvSpPr>
          <p:cNvPr id="5" name="TextBox 4"/>
          <p:cNvSpPr txBox="1"/>
          <p:nvPr/>
        </p:nvSpPr>
        <p:spPr>
          <a:xfrm>
            <a:off x="713084" y="1438462"/>
            <a:ext cx="10372605" cy="5447645"/>
          </a:xfrm>
          <a:prstGeom prst="rect">
            <a:avLst/>
          </a:prstGeom>
          <a:noFill/>
        </p:spPr>
        <p:txBody>
          <a:bodyPr wrap="square">
            <a:spAutoFit/>
          </a:bodyPr>
          <a:lstStyle/>
          <a:p>
            <a:pPr marL="342900" indent="-342900">
              <a:lnSpc>
                <a:spcPct val="150000"/>
              </a:lnSpc>
              <a:buFont typeface="Arial" panose="020B0604020202020204" pitchFamily="34" charset="0"/>
              <a:buChar char="•"/>
              <a:defRPr/>
            </a:pPr>
            <a:r>
              <a:rPr lang="en-AU" sz="2400" dirty="0" smtClean="0">
                <a:latin typeface="+mn-lt"/>
              </a:rPr>
              <a:t>Results</a:t>
            </a:r>
          </a:p>
          <a:p>
            <a:pPr marL="342900" indent="-342900">
              <a:lnSpc>
                <a:spcPct val="150000"/>
              </a:lnSpc>
              <a:buFont typeface="Arial" panose="020B0604020202020204" pitchFamily="34" charset="0"/>
              <a:buChar char="•"/>
              <a:defRPr/>
            </a:pPr>
            <a:r>
              <a:rPr lang="en-AU" sz="2400" dirty="0" smtClean="0">
                <a:latin typeface="+mn-lt"/>
              </a:rPr>
              <a:t>Survey and data</a:t>
            </a:r>
          </a:p>
          <a:p>
            <a:pPr marL="342900" indent="-342900">
              <a:lnSpc>
                <a:spcPct val="150000"/>
              </a:lnSpc>
              <a:buFont typeface="Arial" panose="020B0604020202020204" pitchFamily="34" charset="0"/>
              <a:buChar char="•"/>
              <a:defRPr/>
            </a:pPr>
            <a:r>
              <a:rPr lang="en-AU" sz="2400" dirty="0" smtClean="0">
                <a:latin typeface="+mn-lt"/>
              </a:rPr>
              <a:t>Comparison between ABARES approach and ABS approach</a:t>
            </a:r>
          </a:p>
          <a:p>
            <a:pPr marL="342900" indent="-342900">
              <a:lnSpc>
                <a:spcPct val="150000"/>
              </a:lnSpc>
              <a:buFont typeface="Arial" panose="020B0604020202020204" pitchFamily="34" charset="0"/>
              <a:buChar char="•"/>
              <a:defRPr/>
            </a:pPr>
            <a:r>
              <a:rPr lang="en-AU" sz="2400" dirty="0" smtClean="0">
                <a:latin typeface="+mn-lt"/>
              </a:rPr>
              <a:t>Production accounts</a:t>
            </a:r>
          </a:p>
          <a:p>
            <a:pPr marL="800100" lvl="1" indent="-342900">
              <a:lnSpc>
                <a:spcPct val="150000"/>
              </a:lnSpc>
              <a:buFont typeface="Arial" panose="020B0604020202020204" pitchFamily="34" charset="0"/>
              <a:buChar char="•"/>
              <a:defRPr/>
            </a:pPr>
            <a:r>
              <a:rPr lang="en-AU" sz="2400" dirty="0" smtClean="0">
                <a:latin typeface="+mn-lt"/>
              </a:rPr>
              <a:t>Inputs</a:t>
            </a:r>
          </a:p>
          <a:p>
            <a:pPr marL="800100" lvl="1" indent="-342900">
              <a:lnSpc>
                <a:spcPct val="150000"/>
              </a:lnSpc>
              <a:buFont typeface="Arial" panose="020B0604020202020204" pitchFamily="34" charset="0"/>
              <a:buChar char="•"/>
              <a:defRPr/>
            </a:pPr>
            <a:r>
              <a:rPr lang="en-AU" sz="2400" dirty="0" smtClean="0">
                <a:latin typeface="+mn-lt"/>
              </a:rPr>
              <a:t>Outputs</a:t>
            </a:r>
          </a:p>
          <a:p>
            <a:pPr marL="342900" indent="-342900">
              <a:lnSpc>
                <a:spcPct val="150000"/>
              </a:lnSpc>
              <a:buFont typeface="Arial" panose="020B0604020202020204" pitchFamily="34" charset="0"/>
              <a:buChar char="•"/>
              <a:defRPr/>
            </a:pPr>
            <a:r>
              <a:rPr lang="en-AU" sz="2400" dirty="0" smtClean="0">
                <a:latin typeface="+mn-lt"/>
              </a:rPr>
              <a:t>Method</a:t>
            </a:r>
          </a:p>
          <a:p>
            <a:pPr marL="342900" indent="-342900">
              <a:lnSpc>
                <a:spcPct val="150000"/>
              </a:lnSpc>
              <a:buFont typeface="Arial" panose="020B0604020202020204" pitchFamily="34" charset="0"/>
              <a:buChar char="•"/>
              <a:defRPr/>
            </a:pPr>
            <a:r>
              <a:rPr lang="en-AU" sz="2400" dirty="0" smtClean="0">
                <a:latin typeface="+mn-lt"/>
              </a:rPr>
              <a:t>Technical choices</a:t>
            </a:r>
          </a:p>
          <a:p>
            <a:pPr marL="342900" indent="-342900">
              <a:lnSpc>
                <a:spcPct val="150000"/>
              </a:lnSpc>
              <a:buFont typeface="Arial" panose="020B0604020202020204" pitchFamily="34" charset="0"/>
              <a:buChar char="•"/>
              <a:defRPr/>
            </a:pPr>
            <a:r>
              <a:rPr lang="en-AU" sz="2400" dirty="0" smtClean="0">
                <a:latin typeface="+mn-lt"/>
              </a:rPr>
              <a:t>Refinement projects</a:t>
            </a:r>
          </a:p>
          <a:p>
            <a:pPr marL="342900" indent="-342900">
              <a:buFont typeface="Arial" panose="020B0604020202020204" pitchFamily="34" charset="0"/>
              <a:buChar char="•"/>
              <a:defRPr/>
            </a:pPr>
            <a:endParaRPr lang="en-AU" sz="2400" dirty="0">
              <a:latin typeface="+mn-lt"/>
            </a:endParaRPr>
          </a:p>
        </p:txBody>
      </p:sp>
    </p:spTree>
    <p:extLst>
      <p:ext uri="{BB962C8B-B14F-4D97-AF65-F5344CB8AC3E}">
        <p14:creationId xmlns:p14="http://schemas.microsoft.com/office/powerpoint/2010/main" val="369288798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899D0D8E-BE58-428D-8DA8-BFCDBA173D8E}" type="slidenum">
              <a:rPr lang="en-AU" smtClean="0"/>
              <a:pPr>
                <a:defRPr/>
              </a:pPr>
              <a:t>20</a:t>
            </a:fld>
            <a:endParaRPr lang="en-AU"/>
          </a:p>
        </p:txBody>
      </p:sp>
      <p:sp>
        <p:nvSpPr>
          <p:cNvPr id="3" name="Title 1"/>
          <p:cNvSpPr txBox="1">
            <a:spLocks/>
          </p:cNvSpPr>
          <p:nvPr/>
        </p:nvSpPr>
        <p:spPr bwMode="auto">
          <a:xfrm>
            <a:off x="854075" y="482462"/>
            <a:ext cx="10956925" cy="55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spcBef>
                <a:spcPct val="0"/>
              </a:spcBef>
              <a:buFontTx/>
              <a:buNone/>
            </a:pPr>
            <a:r>
              <a:rPr lang="en-AU" altLang="en-US" sz="3600" b="1" dirty="0" smtClean="0">
                <a:solidFill>
                  <a:srgbClr val="96172E"/>
                </a:solidFill>
              </a:rPr>
              <a:t>Inputs – Capital and land  (continued)</a:t>
            </a:r>
            <a:r>
              <a:rPr lang="en-AU" altLang="en-US" dirty="0">
                <a:solidFill>
                  <a:srgbClr val="96172E"/>
                </a:solidFill>
              </a:rPr>
              <a:t/>
            </a:r>
            <a:br>
              <a:rPr lang="en-AU" altLang="en-US" dirty="0">
                <a:solidFill>
                  <a:srgbClr val="96172E"/>
                </a:solidFill>
              </a:rPr>
            </a:br>
            <a:r>
              <a:rPr lang="en-AU" altLang="en-US" sz="3600" dirty="0">
                <a:solidFill>
                  <a:srgbClr val="96172E"/>
                </a:solidFill>
              </a:rPr>
              <a:t/>
            </a:r>
            <a:br>
              <a:rPr lang="en-AU" altLang="en-US" sz="3600" dirty="0">
                <a:solidFill>
                  <a:srgbClr val="96172E"/>
                </a:solidFill>
              </a:rPr>
            </a:br>
            <a:endParaRPr lang="en-AU" altLang="en-US" sz="3600" dirty="0">
              <a:solidFill>
                <a:srgbClr val="96172E"/>
              </a:solidFill>
            </a:endParaRPr>
          </a:p>
        </p:txBody>
      </p:sp>
      <mc:AlternateContent xmlns:mc="http://schemas.openxmlformats.org/markup-compatibility/2006" xmlns:a14="http://schemas.microsoft.com/office/drawing/2010/main">
        <mc:Choice Requires="a14">
          <p:sp>
            <p:nvSpPr>
              <p:cNvPr id="4" name="TextBox 3"/>
              <p:cNvSpPr txBox="1"/>
              <p:nvPr/>
            </p:nvSpPr>
            <p:spPr>
              <a:xfrm>
                <a:off x="713084" y="1275933"/>
                <a:ext cx="10372605" cy="4456476"/>
              </a:xfrm>
              <a:prstGeom prst="rect">
                <a:avLst/>
              </a:prstGeom>
              <a:noFill/>
            </p:spPr>
            <p:txBody>
              <a:bodyPr wrap="square">
                <a:spAutoFit/>
              </a:bodyPr>
              <a:lstStyle/>
              <a:p>
                <a:pPr lvl="2">
                  <a:defRPr/>
                </a:pPr>
                <a:endParaRPr lang="en-AU" sz="2000" dirty="0" smtClean="0">
                  <a:latin typeface="+mn-lt"/>
                </a:endParaRPr>
              </a:p>
              <a:p>
                <a:pPr marL="800100" lvl="1" indent="-342900">
                  <a:buFont typeface="Arial" panose="020B0604020202020204" pitchFamily="34" charset="0"/>
                  <a:buChar char="•"/>
                  <a:defRPr/>
                </a:pPr>
                <a:r>
                  <a:rPr lang="en-AU" sz="2000" b="1" dirty="0" smtClean="0">
                    <a:latin typeface="+mn-lt"/>
                  </a:rPr>
                  <a:t>Aggregation price</a:t>
                </a:r>
              </a:p>
              <a:p>
                <a:pPr marL="1257300" lvl="2" indent="-342900">
                  <a:buFont typeface="Arial" panose="020B0604020202020204" pitchFamily="34" charset="0"/>
                  <a:buChar char="•"/>
                  <a:defRPr/>
                </a:pPr>
                <a:r>
                  <a:rPr lang="en-AU" sz="2000" dirty="0" smtClean="0">
                    <a:latin typeface="+mn-lt"/>
                  </a:rPr>
                  <a:t>Capital weighting price (the price the owner would pay for the capital service of each item) – (i.e. rental)</a:t>
                </a:r>
              </a:p>
              <a:p>
                <a:pPr lvl="2">
                  <a:defRPr/>
                </a:pPr>
                <a:endParaRPr lang="en-AU" sz="2000" dirty="0" smtClean="0">
                  <a:latin typeface="+mn-lt"/>
                </a:endParaRPr>
              </a:p>
              <a:p>
                <a:pPr marL="1257300" lvl="2" indent="-342900">
                  <a:buFont typeface="Arial" panose="020B0604020202020204" pitchFamily="34" charset="0"/>
                  <a:buChar char="•"/>
                  <a:defRPr/>
                </a:pPr>
                <a:r>
                  <a:rPr lang="en-AU" sz="2000" dirty="0" smtClean="0">
                    <a:latin typeface="+mn-lt"/>
                  </a:rPr>
                  <a:t>Calculated using:</a:t>
                </a:r>
              </a:p>
              <a:p>
                <a:pPr lvl="2">
                  <a:defRPr/>
                </a:pPr>
                <a14:m>
                  <m:oMathPara xmlns:m="http://schemas.openxmlformats.org/officeDocument/2006/math">
                    <m:oMathParaPr>
                      <m:jc m:val="centerGroup"/>
                    </m:oMathParaPr>
                    <m:oMath xmlns:m="http://schemas.openxmlformats.org/officeDocument/2006/math">
                      <m:sSub>
                        <m:sSubPr>
                          <m:ctrlPr>
                            <a:rPr lang="en-AU" sz="2000" i="1">
                              <a:latin typeface="Cambria Math" panose="02040503050406030204" pitchFamily="18" charset="0"/>
                            </a:rPr>
                          </m:ctrlPr>
                        </m:sSubPr>
                        <m:e>
                          <m:r>
                            <a:rPr lang="en-AU" sz="2000" b="0" i="1">
                              <a:latin typeface="Cambria Math" panose="02040503050406030204" pitchFamily="18" charset="0"/>
                            </a:rPr>
                            <m:t>𝜇</m:t>
                          </m:r>
                        </m:e>
                        <m:sub>
                          <m:r>
                            <a:rPr lang="en-AU" sz="2000" b="0" i="1">
                              <a:latin typeface="Cambria Math" panose="02040503050406030204" pitchFamily="18" charset="0"/>
                            </a:rPr>
                            <m:t>𝑡</m:t>
                          </m:r>
                        </m:sub>
                      </m:sSub>
                      <m:r>
                        <a:rPr lang="en-AU" sz="2000" b="0">
                          <a:latin typeface="Cambria Math" panose="02040503050406030204" pitchFamily="18" charset="0"/>
                        </a:rPr>
                        <m:t>=</m:t>
                      </m:r>
                      <m:sSub>
                        <m:sSubPr>
                          <m:ctrlPr>
                            <a:rPr lang="en-AU" sz="2000" i="1">
                              <a:latin typeface="Cambria Math" panose="02040503050406030204" pitchFamily="18" charset="0"/>
                            </a:rPr>
                          </m:ctrlPr>
                        </m:sSubPr>
                        <m:e>
                          <m:r>
                            <a:rPr lang="en-AU" sz="2000" b="0" i="1">
                              <a:latin typeface="Cambria Math" panose="02040503050406030204" pitchFamily="18" charset="0"/>
                            </a:rPr>
                            <m:t>𝑣</m:t>
                          </m:r>
                        </m:e>
                        <m:sub>
                          <m:r>
                            <a:rPr lang="en-AU" sz="2000" b="0" i="1">
                              <a:latin typeface="Cambria Math" panose="02040503050406030204" pitchFamily="18" charset="0"/>
                            </a:rPr>
                            <m:t>𝑡</m:t>
                          </m:r>
                        </m:sub>
                      </m:sSub>
                      <m:r>
                        <a:rPr lang="en-AU" sz="2000" b="0">
                          <a:latin typeface="Cambria Math" panose="02040503050406030204" pitchFamily="18" charset="0"/>
                        </a:rPr>
                        <m:t>(</m:t>
                      </m:r>
                      <m:sSub>
                        <m:sSubPr>
                          <m:ctrlPr>
                            <a:rPr lang="en-AU" sz="2000" i="1">
                              <a:latin typeface="Cambria Math" panose="02040503050406030204" pitchFamily="18" charset="0"/>
                            </a:rPr>
                          </m:ctrlPr>
                        </m:sSubPr>
                        <m:e>
                          <m:r>
                            <a:rPr lang="en-AU" sz="2000" b="0" i="1">
                              <a:latin typeface="Cambria Math" panose="02040503050406030204" pitchFamily="18" charset="0"/>
                            </a:rPr>
                            <m:t>𝑟</m:t>
                          </m:r>
                        </m:e>
                        <m:sub>
                          <m:r>
                            <a:rPr lang="en-AU" sz="2000" b="0" i="1">
                              <a:latin typeface="Cambria Math" panose="02040503050406030204" pitchFamily="18" charset="0"/>
                            </a:rPr>
                            <m:t>𝑡</m:t>
                          </m:r>
                        </m:sub>
                      </m:sSub>
                      <m:r>
                        <a:rPr lang="en-AU" sz="2000" b="0">
                          <a:latin typeface="Cambria Math" panose="02040503050406030204" pitchFamily="18" charset="0"/>
                        </a:rPr>
                        <m:t>+</m:t>
                      </m:r>
                      <m:sSub>
                        <m:sSubPr>
                          <m:ctrlPr>
                            <a:rPr lang="en-AU" sz="2000" i="1">
                              <a:latin typeface="Cambria Math" panose="02040503050406030204" pitchFamily="18" charset="0"/>
                            </a:rPr>
                          </m:ctrlPr>
                        </m:sSubPr>
                        <m:e>
                          <m:r>
                            <a:rPr lang="en-AU" sz="2000" b="0" i="1">
                              <a:latin typeface="Cambria Math" panose="02040503050406030204" pitchFamily="18" charset="0"/>
                            </a:rPr>
                            <m:t>𝑑</m:t>
                          </m:r>
                        </m:e>
                        <m:sub>
                          <m:r>
                            <a:rPr lang="en-AU" sz="2000" b="0" i="1">
                              <a:latin typeface="Cambria Math" panose="02040503050406030204" pitchFamily="18" charset="0"/>
                            </a:rPr>
                            <m:t>𝑡</m:t>
                          </m:r>
                        </m:sub>
                      </m:sSub>
                      <m:r>
                        <a:rPr lang="en-AU" sz="2000" b="0">
                          <a:latin typeface="Cambria Math" panose="02040503050406030204" pitchFamily="18" charset="0"/>
                        </a:rPr>
                        <m:t>)</m:t>
                      </m:r>
                    </m:oMath>
                  </m:oMathPara>
                </a14:m>
                <a:endParaRPr lang="en-AU" sz="2000" dirty="0" smtClean="0">
                  <a:latin typeface="+mn-lt"/>
                </a:endParaRPr>
              </a:p>
              <a:p>
                <a:pPr lvl="2">
                  <a:defRPr/>
                </a:pPr>
                <a:endParaRPr lang="en-AU" sz="2000" dirty="0">
                  <a:latin typeface="+mn-lt"/>
                </a:endParaRPr>
              </a:p>
              <a:p>
                <a:pPr lvl="2">
                  <a:defRPr/>
                </a:pPr>
                <a:r>
                  <a:rPr lang="en-AU" sz="2000" dirty="0">
                    <a:latin typeface="+mn-lt"/>
                  </a:rPr>
                  <a:t>Where </a:t>
                </a:r>
                <a14:m>
                  <m:oMath xmlns:m="http://schemas.openxmlformats.org/officeDocument/2006/math">
                    <m:sSub>
                      <m:sSubPr>
                        <m:ctrlPr>
                          <a:rPr lang="en-AU" sz="2000" i="1">
                            <a:latin typeface="Cambria Math" panose="02040503050406030204" pitchFamily="18" charset="0"/>
                          </a:rPr>
                        </m:ctrlPr>
                      </m:sSubPr>
                      <m:e>
                        <m:r>
                          <a:rPr lang="en-AU" sz="2000" b="0" i="1">
                            <a:latin typeface="Cambria Math" panose="02040503050406030204" pitchFamily="18" charset="0"/>
                          </a:rPr>
                          <m:t>𝜇</m:t>
                        </m:r>
                      </m:e>
                      <m:sub>
                        <m:r>
                          <a:rPr lang="en-AU" sz="2000" b="0" i="1">
                            <a:latin typeface="Cambria Math" panose="02040503050406030204" pitchFamily="18" charset="0"/>
                          </a:rPr>
                          <m:t>𝑡</m:t>
                        </m:r>
                      </m:sub>
                    </m:sSub>
                  </m:oMath>
                </a14:m>
                <a:r>
                  <a:rPr lang="en-AU" sz="2000" i="1" dirty="0">
                    <a:latin typeface="+mn-lt"/>
                  </a:rPr>
                  <a:t> </a:t>
                </a:r>
                <a:r>
                  <a:rPr lang="en-AU" sz="2000" dirty="0">
                    <a:latin typeface="+mn-lt"/>
                  </a:rPr>
                  <a:t>is the cost of using the asset at period t, </a:t>
                </a:r>
                <a14:m>
                  <m:oMath xmlns:m="http://schemas.openxmlformats.org/officeDocument/2006/math">
                    <m:sSub>
                      <m:sSubPr>
                        <m:ctrlPr>
                          <a:rPr lang="en-AU" sz="2000" i="1">
                            <a:latin typeface="Cambria Math" panose="02040503050406030204" pitchFamily="18" charset="0"/>
                          </a:rPr>
                        </m:ctrlPr>
                      </m:sSubPr>
                      <m:e>
                        <m:r>
                          <a:rPr lang="en-AU" sz="2000" b="0" i="1">
                            <a:latin typeface="Cambria Math" panose="02040503050406030204" pitchFamily="18" charset="0"/>
                          </a:rPr>
                          <m:t>𝑣</m:t>
                        </m:r>
                      </m:e>
                      <m:sub>
                        <m:r>
                          <a:rPr lang="en-AU" sz="2000" b="0" i="1">
                            <a:latin typeface="Cambria Math" panose="02040503050406030204" pitchFamily="18" charset="0"/>
                          </a:rPr>
                          <m:t>𝑡</m:t>
                        </m:r>
                      </m:sub>
                    </m:sSub>
                  </m:oMath>
                </a14:m>
                <a:r>
                  <a:rPr lang="en-AU" sz="2000" i="1" dirty="0">
                    <a:latin typeface="+mn-lt"/>
                  </a:rPr>
                  <a:t> </a:t>
                </a:r>
                <a:r>
                  <a:rPr lang="en-AU" sz="2000" dirty="0">
                    <a:latin typeface="+mn-lt"/>
                  </a:rPr>
                  <a:t>is the market value of the assets held, </a:t>
                </a:r>
                <a14:m>
                  <m:oMath xmlns:m="http://schemas.openxmlformats.org/officeDocument/2006/math">
                    <m:sSub>
                      <m:sSubPr>
                        <m:ctrlPr>
                          <a:rPr lang="en-AU" sz="2000" i="1">
                            <a:latin typeface="Cambria Math" panose="02040503050406030204" pitchFamily="18" charset="0"/>
                          </a:rPr>
                        </m:ctrlPr>
                      </m:sSubPr>
                      <m:e>
                        <m:r>
                          <a:rPr lang="en-AU" sz="2000" b="0" i="1">
                            <a:latin typeface="Cambria Math" panose="02040503050406030204" pitchFamily="18" charset="0"/>
                          </a:rPr>
                          <m:t>𝑟</m:t>
                        </m:r>
                      </m:e>
                      <m:sub>
                        <m:r>
                          <a:rPr lang="en-AU" sz="2000" b="0" i="1">
                            <a:latin typeface="Cambria Math" panose="02040503050406030204" pitchFamily="18" charset="0"/>
                          </a:rPr>
                          <m:t>𝑡</m:t>
                        </m:r>
                      </m:sub>
                    </m:sSub>
                  </m:oMath>
                </a14:m>
                <a:r>
                  <a:rPr lang="en-AU" sz="2000" dirty="0">
                    <a:latin typeface="+mn-lt"/>
                  </a:rPr>
                  <a:t> is the market rate of interest and </a:t>
                </a:r>
                <a14:m>
                  <m:oMath xmlns:m="http://schemas.openxmlformats.org/officeDocument/2006/math">
                    <m:sSub>
                      <m:sSubPr>
                        <m:ctrlPr>
                          <a:rPr lang="en-AU" sz="2000" i="1">
                            <a:latin typeface="Cambria Math" panose="02040503050406030204" pitchFamily="18" charset="0"/>
                          </a:rPr>
                        </m:ctrlPr>
                      </m:sSubPr>
                      <m:e>
                        <m:r>
                          <a:rPr lang="en-AU" sz="2000" b="0" i="1">
                            <a:latin typeface="Cambria Math" panose="02040503050406030204" pitchFamily="18" charset="0"/>
                          </a:rPr>
                          <m:t>𝑑</m:t>
                        </m:r>
                      </m:e>
                      <m:sub>
                        <m:r>
                          <a:rPr lang="en-AU" sz="2000" b="0" i="1">
                            <a:latin typeface="Cambria Math" panose="02040503050406030204" pitchFamily="18" charset="0"/>
                          </a:rPr>
                          <m:t>𝑡</m:t>
                        </m:r>
                      </m:sub>
                    </m:sSub>
                    <m:r>
                      <a:rPr lang="en-AU" sz="2000" b="0">
                        <a:latin typeface="Cambria Math" panose="02040503050406030204" pitchFamily="18" charset="0"/>
                      </a:rPr>
                      <m:t> </m:t>
                    </m:r>
                  </m:oMath>
                </a14:m>
                <a:r>
                  <a:rPr lang="en-AU" sz="2000" dirty="0">
                    <a:latin typeface="+mn-lt"/>
                  </a:rPr>
                  <a:t>is the rate of depreciation. </a:t>
                </a:r>
                <a:endParaRPr lang="en-AU" sz="2000" dirty="0" smtClean="0">
                  <a:latin typeface="+mn-lt"/>
                </a:endParaRPr>
              </a:p>
              <a:p>
                <a:pPr lvl="2">
                  <a:defRPr/>
                </a:pPr>
                <a:endParaRPr lang="en-AU" sz="2000" dirty="0">
                  <a:latin typeface="+mn-lt"/>
                </a:endParaRPr>
              </a:p>
              <a:p>
                <a:pPr marL="1257300" lvl="2" indent="-342900">
                  <a:buFont typeface="Arial" panose="020B0604020202020204" pitchFamily="34" charset="0"/>
                  <a:buChar char="•"/>
                  <a:defRPr/>
                </a:pPr>
                <a:r>
                  <a:rPr lang="en-AU" sz="2000" dirty="0" smtClean="0">
                    <a:latin typeface="+mn-lt"/>
                  </a:rPr>
                  <a:t>No depreciation value included in aggregation price for livestock or land variables. </a:t>
                </a:r>
              </a:p>
              <a:p>
                <a:pPr marL="1257300" lvl="2" indent="-342900">
                  <a:buFont typeface="Arial" panose="020B0604020202020204" pitchFamily="34" charset="0"/>
                  <a:buChar char="•"/>
                  <a:defRPr/>
                </a:pPr>
                <a:endParaRPr lang="en-AU" sz="2000" b="1" dirty="0">
                  <a:latin typeface="+mn-lt"/>
                </a:endParaRPr>
              </a:p>
              <a:p>
                <a:pPr marL="1257300" lvl="2" indent="-342900">
                  <a:buFont typeface="Arial" panose="020B0604020202020204" pitchFamily="34" charset="0"/>
                  <a:buChar char="•"/>
                  <a:defRPr/>
                </a:pPr>
                <a:r>
                  <a:rPr lang="en-AU" sz="2000" dirty="0" smtClean="0">
                    <a:latin typeface="+mn-lt"/>
                  </a:rPr>
                  <a:t>Two elements: 1. cost of financing the asset, 2. The depreciation cost of the asset</a:t>
                </a:r>
              </a:p>
            </p:txBody>
          </p:sp>
        </mc:Choice>
        <mc:Fallback xmlns="">
          <p:sp>
            <p:nvSpPr>
              <p:cNvPr id="4" name="TextBox 3"/>
              <p:cNvSpPr txBox="1">
                <a:spLocks noRot="1" noChangeAspect="1" noMove="1" noResize="1" noEditPoints="1" noAdjustHandles="1" noChangeArrowheads="1" noChangeShapeType="1" noTextEdit="1"/>
              </p:cNvSpPr>
              <p:nvPr/>
            </p:nvSpPr>
            <p:spPr>
              <a:xfrm>
                <a:off x="713084" y="1275933"/>
                <a:ext cx="10372605" cy="4456476"/>
              </a:xfrm>
              <a:prstGeom prst="rect">
                <a:avLst/>
              </a:prstGeom>
              <a:blipFill rotWithShape="0">
                <a:blip r:embed="rId3"/>
                <a:stretch>
                  <a:fillRect b="-274"/>
                </a:stretch>
              </a:blipFill>
            </p:spPr>
            <p:txBody>
              <a:bodyPr/>
              <a:lstStyle/>
              <a:p>
                <a:r>
                  <a:rPr lang="en-AU">
                    <a:noFill/>
                  </a:rPr>
                  <a:t> </a:t>
                </a:r>
              </a:p>
            </p:txBody>
          </p:sp>
        </mc:Fallback>
      </mc:AlternateContent>
    </p:spTree>
    <p:extLst>
      <p:ext uri="{BB962C8B-B14F-4D97-AF65-F5344CB8AC3E}">
        <p14:creationId xmlns:p14="http://schemas.microsoft.com/office/powerpoint/2010/main" val="395778787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899D0D8E-BE58-428D-8DA8-BFCDBA173D8E}" type="slidenum">
              <a:rPr lang="en-AU" smtClean="0"/>
              <a:pPr>
                <a:defRPr/>
              </a:pPr>
              <a:t>21</a:t>
            </a:fld>
            <a:endParaRPr lang="en-AU"/>
          </a:p>
        </p:txBody>
      </p:sp>
      <p:sp>
        <p:nvSpPr>
          <p:cNvPr id="3" name="Title 1"/>
          <p:cNvSpPr txBox="1">
            <a:spLocks/>
          </p:cNvSpPr>
          <p:nvPr/>
        </p:nvSpPr>
        <p:spPr bwMode="auto">
          <a:xfrm>
            <a:off x="854075" y="561975"/>
            <a:ext cx="10956925" cy="55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spcBef>
                <a:spcPct val="0"/>
              </a:spcBef>
              <a:buFontTx/>
              <a:buNone/>
            </a:pPr>
            <a:r>
              <a:rPr lang="en-AU" altLang="en-US" sz="3600" b="1" dirty="0" smtClean="0">
                <a:solidFill>
                  <a:srgbClr val="96172E"/>
                </a:solidFill>
              </a:rPr>
              <a:t>Inputs – Labour</a:t>
            </a:r>
            <a:r>
              <a:rPr lang="en-AU" altLang="en-US" dirty="0">
                <a:solidFill>
                  <a:srgbClr val="96172E"/>
                </a:solidFill>
              </a:rPr>
              <a:t/>
            </a:r>
            <a:br>
              <a:rPr lang="en-AU" altLang="en-US" dirty="0">
                <a:solidFill>
                  <a:srgbClr val="96172E"/>
                </a:solidFill>
              </a:rPr>
            </a:br>
            <a:r>
              <a:rPr lang="en-AU" altLang="en-US" sz="3600" dirty="0">
                <a:solidFill>
                  <a:srgbClr val="96172E"/>
                </a:solidFill>
              </a:rPr>
              <a:t/>
            </a:r>
            <a:br>
              <a:rPr lang="en-AU" altLang="en-US" sz="3600" dirty="0">
                <a:solidFill>
                  <a:srgbClr val="96172E"/>
                </a:solidFill>
              </a:rPr>
            </a:br>
            <a:endParaRPr lang="en-AU" altLang="en-US" sz="3600" dirty="0">
              <a:solidFill>
                <a:srgbClr val="96172E"/>
              </a:solidFill>
            </a:endParaRPr>
          </a:p>
        </p:txBody>
      </p:sp>
      <p:sp>
        <p:nvSpPr>
          <p:cNvPr id="4" name="TextBox 3"/>
          <p:cNvSpPr txBox="1"/>
          <p:nvPr/>
        </p:nvSpPr>
        <p:spPr>
          <a:xfrm>
            <a:off x="713084" y="1275933"/>
            <a:ext cx="10372605" cy="4708981"/>
          </a:xfrm>
          <a:prstGeom prst="rect">
            <a:avLst/>
          </a:prstGeom>
          <a:noFill/>
        </p:spPr>
        <p:txBody>
          <a:bodyPr wrap="square">
            <a:spAutoFit/>
          </a:bodyPr>
          <a:lstStyle/>
          <a:p>
            <a:pPr marL="342900" indent="-342900">
              <a:buFont typeface="Arial" panose="020B0604020202020204" pitchFamily="34" charset="0"/>
              <a:buChar char="•"/>
              <a:defRPr/>
            </a:pPr>
            <a:r>
              <a:rPr lang="en-AU" sz="2000" b="1" dirty="0" smtClean="0">
                <a:latin typeface="+mn-lt"/>
              </a:rPr>
              <a:t>Quantity</a:t>
            </a:r>
          </a:p>
          <a:p>
            <a:pPr marL="800100" lvl="1" indent="-342900">
              <a:buFont typeface="Arial" panose="020B0604020202020204" pitchFamily="34" charset="0"/>
              <a:buChar char="•"/>
              <a:defRPr/>
            </a:pPr>
            <a:r>
              <a:rPr lang="en-AU" sz="2000" dirty="0" smtClean="0">
                <a:latin typeface="+mn-lt"/>
              </a:rPr>
              <a:t>Estimated as time worked on farm </a:t>
            </a:r>
          </a:p>
          <a:p>
            <a:pPr marL="800100" lvl="1" indent="-342900">
              <a:buFont typeface="Arial" panose="020B0604020202020204" pitchFamily="34" charset="0"/>
              <a:buChar char="•"/>
              <a:defRPr/>
            </a:pPr>
            <a:r>
              <a:rPr lang="en-AU" sz="2000" dirty="0" smtClean="0">
                <a:latin typeface="+mn-lt"/>
              </a:rPr>
              <a:t>Collected using farm survey</a:t>
            </a:r>
          </a:p>
          <a:p>
            <a:pPr marL="800100" lvl="1" indent="-342900">
              <a:buFont typeface="Arial" panose="020B0604020202020204" pitchFamily="34" charset="0"/>
              <a:buChar char="•"/>
              <a:defRPr/>
            </a:pPr>
            <a:r>
              <a:rPr lang="en-AU" sz="2000" dirty="0" smtClean="0">
                <a:latin typeface="+mn-lt"/>
              </a:rPr>
              <a:t>Two variables (1) hired labour (2) owner operator and family labour</a:t>
            </a:r>
          </a:p>
          <a:p>
            <a:pPr marL="800100" lvl="1" indent="-342900">
              <a:buFont typeface="Arial" panose="020B0604020202020204" pitchFamily="34" charset="0"/>
              <a:buChar char="•"/>
              <a:defRPr/>
            </a:pPr>
            <a:r>
              <a:rPr lang="en-AU" sz="2000" dirty="0" smtClean="0">
                <a:latin typeface="+mn-lt"/>
              </a:rPr>
              <a:t>Hired labour (weeks worked)</a:t>
            </a:r>
          </a:p>
          <a:p>
            <a:pPr marL="800100" lvl="1" indent="-342900">
              <a:buFont typeface="Arial" panose="020B0604020202020204" pitchFamily="34" charset="0"/>
              <a:buChar char="•"/>
              <a:defRPr/>
            </a:pPr>
            <a:r>
              <a:rPr lang="en-AU" sz="2000" dirty="0" smtClean="0">
                <a:latin typeface="+mn-lt"/>
              </a:rPr>
              <a:t>Non-hired labour is calculated as the residual of total weeks worked, after deducting weeks worked by hired staff. (i.e., the labour input of the operator and family). </a:t>
            </a:r>
          </a:p>
          <a:p>
            <a:pPr marL="800100" lvl="1" indent="-342900">
              <a:buFont typeface="Arial" panose="020B0604020202020204" pitchFamily="34" charset="0"/>
              <a:buChar char="•"/>
              <a:defRPr/>
            </a:pPr>
            <a:r>
              <a:rPr lang="en-AU" sz="2000" dirty="0" smtClean="0">
                <a:latin typeface="+mn-lt"/>
              </a:rPr>
              <a:t>No quality adjustment</a:t>
            </a:r>
          </a:p>
          <a:p>
            <a:pPr marL="342900" indent="-342900">
              <a:buFont typeface="Arial" panose="020B0604020202020204" pitchFamily="34" charset="0"/>
              <a:buChar char="•"/>
              <a:defRPr/>
            </a:pPr>
            <a:endParaRPr lang="en-AU" sz="2000" b="1" dirty="0" smtClean="0">
              <a:latin typeface="+mn-lt"/>
            </a:endParaRPr>
          </a:p>
          <a:p>
            <a:pPr marL="342900" indent="-342900">
              <a:buFont typeface="Arial" panose="020B0604020202020204" pitchFamily="34" charset="0"/>
              <a:buChar char="•"/>
              <a:defRPr/>
            </a:pPr>
            <a:r>
              <a:rPr lang="en-AU" sz="2000" b="1" dirty="0" smtClean="0">
                <a:latin typeface="+mn-lt"/>
              </a:rPr>
              <a:t>Aggregation price</a:t>
            </a:r>
          </a:p>
          <a:p>
            <a:pPr marL="800100" lvl="1" indent="-342900">
              <a:buFont typeface="Arial" panose="020B0604020202020204" pitchFamily="34" charset="0"/>
              <a:buChar char="•"/>
              <a:defRPr/>
            </a:pPr>
            <a:r>
              <a:rPr lang="en-AU" sz="2000" dirty="0" smtClean="0">
                <a:latin typeface="+mn-lt"/>
              </a:rPr>
              <a:t>Price for hired and non-hired labour estimated using farm survey data</a:t>
            </a:r>
          </a:p>
          <a:p>
            <a:pPr marL="800100" lvl="1" indent="-342900">
              <a:buFont typeface="Arial" panose="020B0604020202020204" pitchFamily="34" charset="0"/>
              <a:buChar char="•"/>
              <a:defRPr/>
            </a:pPr>
            <a:r>
              <a:rPr lang="en-AU" sz="2000" dirty="0" smtClean="0">
                <a:latin typeface="+mn-lt"/>
              </a:rPr>
              <a:t>Hired labour weekly wage estimated as ratio of wages paid to hired staff and weeks worked by hired staff. </a:t>
            </a:r>
          </a:p>
          <a:p>
            <a:pPr marL="800100" lvl="1" indent="-342900">
              <a:buFont typeface="Arial" panose="020B0604020202020204" pitchFamily="34" charset="0"/>
              <a:buChar char="•"/>
              <a:defRPr/>
            </a:pPr>
            <a:r>
              <a:rPr lang="en-AU" sz="2000" dirty="0" smtClean="0">
                <a:latin typeface="+mn-lt"/>
              </a:rPr>
              <a:t>No wage data for non-hired labour (operator/family labour) – therefore same (hired labour) weekly wage assumed. </a:t>
            </a:r>
            <a:endParaRPr lang="en-AU" sz="2000" dirty="0" smtClean="0"/>
          </a:p>
        </p:txBody>
      </p:sp>
    </p:spTree>
    <p:extLst>
      <p:ext uri="{BB962C8B-B14F-4D97-AF65-F5344CB8AC3E}">
        <p14:creationId xmlns:p14="http://schemas.microsoft.com/office/powerpoint/2010/main" val="83952208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899D0D8E-BE58-428D-8DA8-BFCDBA173D8E}" type="slidenum">
              <a:rPr lang="en-AU" smtClean="0"/>
              <a:pPr>
                <a:defRPr/>
              </a:pPr>
              <a:t>22</a:t>
            </a:fld>
            <a:endParaRPr lang="en-AU"/>
          </a:p>
        </p:txBody>
      </p:sp>
      <p:sp>
        <p:nvSpPr>
          <p:cNvPr id="3" name="Title 1"/>
          <p:cNvSpPr txBox="1">
            <a:spLocks/>
          </p:cNvSpPr>
          <p:nvPr/>
        </p:nvSpPr>
        <p:spPr bwMode="auto">
          <a:xfrm>
            <a:off x="854075" y="561975"/>
            <a:ext cx="10956925" cy="55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spcBef>
                <a:spcPct val="0"/>
              </a:spcBef>
              <a:buFontTx/>
              <a:buNone/>
            </a:pPr>
            <a:r>
              <a:rPr lang="en-AU" altLang="en-US" sz="3600" b="1" dirty="0" smtClean="0">
                <a:solidFill>
                  <a:srgbClr val="96172E"/>
                </a:solidFill>
              </a:rPr>
              <a:t>Inputs – Intermediate inputs</a:t>
            </a:r>
            <a:r>
              <a:rPr lang="en-AU" altLang="en-US" dirty="0">
                <a:solidFill>
                  <a:srgbClr val="96172E"/>
                </a:solidFill>
              </a:rPr>
              <a:t/>
            </a:r>
            <a:br>
              <a:rPr lang="en-AU" altLang="en-US" dirty="0">
                <a:solidFill>
                  <a:srgbClr val="96172E"/>
                </a:solidFill>
              </a:rPr>
            </a:br>
            <a:r>
              <a:rPr lang="en-AU" altLang="en-US" sz="3600" dirty="0">
                <a:solidFill>
                  <a:srgbClr val="96172E"/>
                </a:solidFill>
              </a:rPr>
              <a:t/>
            </a:r>
            <a:br>
              <a:rPr lang="en-AU" altLang="en-US" sz="3600" dirty="0">
                <a:solidFill>
                  <a:srgbClr val="96172E"/>
                </a:solidFill>
              </a:rPr>
            </a:br>
            <a:endParaRPr lang="en-AU" altLang="en-US" sz="3600" dirty="0">
              <a:solidFill>
                <a:srgbClr val="96172E"/>
              </a:solidFill>
            </a:endParaRPr>
          </a:p>
        </p:txBody>
      </p:sp>
      <p:sp>
        <p:nvSpPr>
          <p:cNvPr id="4" name="TextBox 3"/>
          <p:cNvSpPr txBox="1"/>
          <p:nvPr/>
        </p:nvSpPr>
        <p:spPr>
          <a:xfrm>
            <a:off x="713084" y="1275933"/>
            <a:ext cx="10372605" cy="2554545"/>
          </a:xfrm>
          <a:prstGeom prst="rect">
            <a:avLst/>
          </a:prstGeom>
          <a:noFill/>
        </p:spPr>
        <p:txBody>
          <a:bodyPr wrap="square">
            <a:spAutoFit/>
          </a:bodyPr>
          <a:lstStyle/>
          <a:p>
            <a:pPr marL="342900" indent="-342900">
              <a:buFont typeface="Arial" panose="020B0604020202020204" pitchFamily="34" charset="0"/>
              <a:buChar char="•"/>
              <a:defRPr/>
            </a:pPr>
            <a:r>
              <a:rPr lang="en-AU" sz="2000" b="1" dirty="0" smtClean="0">
                <a:latin typeface="+mn-lt"/>
              </a:rPr>
              <a:t>Quantity</a:t>
            </a:r>
          </a:p>
          <a:p>
            <a:pPr marL="800100" lvl="1" indent="-342900">
              <a:buFont typeface="Arial" panose="020B0604020202020204" pitchFamily="34" charset="0"/>
              <a:buChar char="•"/>
              <a:defRPr/>
            </a:pPr>
            <a:r>
              <a:rPr lang="en-AU" sz="2000" dirty="0" smtClean="0">
                <a:latin typeface="+mn-lt"/>
              </a:rPr>
              <a:t>Sourced from expenditure data (collected under the ABARES farm survey) </a:t>
            </a:r>
          </a:p>
          <a:p>
            <a:pPr marL="800100" lvl="1" indent="-342900">
              <a:buFont typeface="Arial" panose="020B0604020202020204" pitchFamily="34" charset="0"/>
              <a:buChar char="•"/>
              <a:defRPr/>
            </a:pPr>
            <a:r>
              <a:rPr lang="en-AU" sz="2000" dirty="0" smtClean="0">
                <a:latin typeface="+mn-lt"/>
              </a:rPr>
              <a:t>Quantity imputed using external price deflator</a:t>
            </a:r>
          </a:p>
          <a:p>
            <a:pPr marL="800100" lvl="1" indent="-342900">
              <a:buFont typeface="Arial" panose="020B0604020202020204" pitchFamily="34" charset="0"/>
              <a:buChar char="•"/>
              <a:defRPr/>
            </a:pPr>
            <a:r>
              <a:rPr lang="en-AU" sz="2000" dirty="0" smtClean="0">
                <a:latin typeface="+mn-lt"/>
              </a:rPr>
              <a:t>Implied quantity </a:t>
            </a:r>
            <a:r>
              <a:rPr lang="en-AU" sz="2000" dirty="0" err="1" smtClean="0">
                <a:latin typeface="+mn-lt"/>
              </a:rPr>
              <a:t>unitless</a:t>
            </a:r>
            <a:r>
              <a:rPr lang="en-AU" sz="2000" dirty="0" smtClean="0">
                <a:latin typeface="+mn-lt"/>
              </a:rPr>
              <a:t> and reflects trend (rather than level) of input use.</a:t>
            </a:r>
          </a:p>
          <a:p>
            <a:pPr marL="800100" lvl="1" indent="-342900">
              <a:buFont typeface="Arial" panose="020B0604020202020204" pitchFamily="34" charset="0"/>
              <a:buChar char="•"/>
              <a:defRPr/>
            </a:pPr>
            <a:r>
              <a:rPr lang="en-AU" sz="2000" dirty="0" smtClean="0">
                <a:latin typeface="+mn-lt"/>
              </a:rPr>
              <a:t>It assumes materials and services are consumed entirely within the period of purchase.</a:t>
            </a:r>
            <a:endParaRPr lang="en-AU" sz="2000" dirty="0">
              <a:latin typeface="+mn-lt"/>
            </a:endParaRPr>
          </a:p>
          <a:p>
            <a:pPr marL="342900" indent="-342900">
              <a:buFont typeface="Arial" panose="020B0604020202020204" pitchFamily="34" charset="0"/>
              <a:buChar char="•"/>
              <a:defRPr/>
            </a:pPr>
            <a:endParaRPr lang="en-AU" sz="2000" b="1" dirty="0" smtClean="0">
              <a:latin typeface="+mn-lt"/>
            </a:endParaRPr>
          </a:p>
          <a:p>
            <a:pPr marL="342900" indent="-342900">
              <a:buFont typeface="Arial" panose="020B0604020202020204" pitchFamily="34" charset="0"/>
              <a:buChar char="•"/>
              <a:defRPr/>
            </a:pPr>
            <a:r>
              <a:rPr lang="en-AU" sz="2000" b="1" dirty="0" smtClean="0">
                <a:latin typeface="+mn-lt"/>
              </a:rPr>
              <a:t>Aggregation price</a:t>
            </a:r>
          </a:p>
          <a:p>
            <a:pPr marL="800100" lvl="1" indent="-342900">
              <a:buFont typeface="Arial" panose="020B0604020202020204" pitchFamily="34" charset="0"/>
              <a:buChar char="•"/>
              <a:defRPr/>
            </a:pPr>
            <a:r>
              <a:rPr lang="en-AU" sz="2000" dirty="0" smtClean="0">
                <a:latin typeface="+mn-lt"/>
              </a:rPr>
              <a:t>Aggregation price and deflator price are the same for each intermediate input variable. </a:t>
            </a:r>
            <a:endParaRPr lang="en-AU" sz="2000" dirty="0" smtClean="0"/>
          </a:p>
        </p:txBody>
      </p:sp>
    </p:spTree>
    <p:extLst>
      <p:ext uri="{BB962C8B-B14F-4D97-AF65-F5344CB8AC3E}">
        <p14:creationId xmlns:p14="http://schemas.microsoft.com/office/powerpoint/2010/main" val="22410686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899D0D8E-BE58-428D-8DA8-BFCDBA173D8E}" type="slidenum">
              <a:rPr lang="en-AU" smtClean="0"/>
              <a:pPr>
                <a:defRPr/>
              </a:pPr>
              <a:t>23</a:t>
            </a:fld>
            <a:endParaRPr lang="en-AU"/>
          </a:p>
        </p:txBody>
      </p:sp>
      <p:sp>
        <p:nvSpPr>
          <p:cNvPr id="3" name="Title 1"/>
          <p:cNvSpPr txBox="1">
            <a:spLocks/>
          </p:cNvSpPr>
          <p:nvPr/>
        </p:nvSpPr>
        <p:spPr bwMode="auto">
          <a:xfrm>
            <a:off x="854075" y="561975"/>
            <a:ext cx="10956925" cy="55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spcBef>
                <a:spcPct val="0"/>
              </a:spcBef>
              <a:buFontTx/>
              <a:buNone/>
            </a:pPr>
            <a:r>
              <a:rPr lang="en-AU" altLang="en-US" sz="3600" b="1" dirty="0" smtClean="0">
                <a:solidFill>
                  <a:srgbClr val="96172E"/>
                </a:solidFill>
              </a:rPr>
              <a:t>Outputs</a:t>
            </a:r>
            <a:r>
              <a:rPr lang="en-AU" altLang="en-US" dirty="0">
                <a:solidFill>
                  <a:srgbClr val="96172E"/>
                </a:solidFill>
              </a:rPr>
              <a:t/>
            </a:r>
            <a:br>
              <a:rPr lang="en-AU" altLang="en-US" dirty="0">
                <a:solidFill>
                  <a:srgbClr val="96172E"/>
                </a:solidFill>
              </a:rPr>
            </a:br>
            <a:r>
              <a:rPr lang="en-AU" altLang="en-US" sz="3600" dirty="0">
                <a:solidFill>
                  <a:srgbClr val="96172E"/>
                </a:solidFill>
              </a:rPr>
              <a:t/>
            </a:r>
            <a:br>
              <a:rPr lang="en-AU" altLang="en-US" sz="3600" dirty="0">
                <a:solidFill>
                  <a:srgbClr val="96172E"/>
                </a:solidFill>
              </a:rPr>
            </a:br>
            <a:endParaRPr lang="en-AU" altLang="en-US" sz="3600" dirty="0">
              <a:solidFill>
                <a:srgbClr val="96172E"/>
              </a:solidFill>
            </a:endParaRPr>
          </a:p>
        </p:txBody>
      </p:sp>
      <p:sp>
        <p:nvSpPr>
          <p:cNvPr id="10" name="Rectangle 9"/>
          <p:cNvSpPr/>
          <p:nvPr/>
        </p:nvSpPr>
        <p:spPr>
          <a:xfrm>
            <a:off x="7677000" y="1288632"/>
            <a:ext cx="1115156" cy="914400"/>
          </a:xfrm>
          <a:prstGeom prst="rect">
            <a:avLst/>
          </a:prstGeom>
          <a:solidFill>
            <a:srgbClr val="512B1B"/>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AU" dirty="0" smtClean="0"/>
              <a:t>Livestock</a:t>
            </a:r>
            <a:endParaRPr lang="en-AU" dirty="0"/>
          </a:p>
        </p:txBody>
      </p:sp>
      <p:sp>
        <p:nvSpPr>
          <p:cNvPr id="11" name="Rectangle 10"/>
          <p:cNvSpPr/>
          <p:nvPr/>
        </p:nvSpPr>
        <p:spPr>
          <a:xfrm>
            <a:off x="5789389" y="1282827"/>
            <a:ext cx="953381" cy="914400"/>
          </a:xfrm>
          <a:prstGeom prst="rect">
            <a:avLst/>
          </a:prstGeom>
          <a:solidFill>
            <a:srgbClr val="512B1B"/>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AU" dirty="0" smtClean="0"/>
              <a:t>Wool</a:t>
            </a:r>
            <a:endParaRPr lang="en-AU" dirty="0"/>
          </a:p>
        </p:txBody>
      </p:sp>
      <p:sp>
        <p:nvSpPr>
          <p:cNvPr id="13" name="Rectangle 12"/>
          <p:cNvSpPr/>
          <p:nvPr/>
        </p:nvSpPr>
        <p:spPr>
          <a:xfrm>
            <a:off x="3684945" y="1296193"/>
            <a:ext cx="914400" cy="914400"/>
          </a:xfrm>
          <a:prstGeom prst="rect">
            <a:avLst/>
          </a:prstGeom>
          <a:solidFill>
            <a:srgbClr val="512B1B"/>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AU" dirty="0" smtClean="0"/>
              <a:t>Crops</a:t>
            </a:r>
            <a:endParaRPr lang="en-AU" dirty="0"/>
          </a:p>
        </p:txBody>
      </p:sp>
      <p:sp>
        <p:nvSpPr>
          <p:cNvPr id="14" name="Rectangle 13"/>
          <p:cNvSpPr/>
          <p:nvPr/>
        </p:nvSpPr>
        <p:spPr>
          <a:xfrm>
            <a:off x="9982200" y="1270769"/>
            <a:ext cx="914400" cy="914400"/>
          </a:xfrm>
          <a:prstGeom prst="rect">
            <a:avLst/>
          </a:prstGeom>
          <a:solidFill>
            <a:srgbClr val="512B1B"/>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AU" dirty="0" smtClean="0"/>
              <a:t>Other</a:t>
            </a:r>
            <a:endParaRPr lang="en-AU" dirty="0"/>
          </a:p>
        </p:txBody>
      </p:sp>
      <p:graphicFrame>
        <p:nvGraphicFramePr>
          <p:cNvPr id="15" name="Table 14"/>
          <p:cNvGraphicFramePr>
            <a:graphicFrameLocks noGrp="1"/>
          </p:cNvGraphicFramePr>
          <p:nvPr>
            <p:extLst>
              <p:ext uri="{D42A27DB-BD31-4B8C-83A1-F6EECF244321}">
                <p14:modId xmlns:p14="http://schemas.microsoft.com/office/powerpoint/2010/main" val="145804892"/>
              </p:ext>
            </p:extLst>
          </p:nvPr>
        </p:nvGraphicFramePr>
        <p:xfrm>
          <a:off x="1816311" y="2220895"/>
          <a:ext cx="9133911" cy="3762219"/>
        </p:xfrm>
        <a:graphic>
          <a:graphicData uri="http://schemas.openxmlformats.org/drawingml/2006/table">
            <a:tbl>
              <a:tblPr firstRow="1" firstCol="1" bandRow="1"/>
              <a:tblGrid>
                <a:gridCol w="2755689">
                  <a:extLst>
                    <a:ext uri="{9D8B030D-6E8A-4147-A177-3AD203B41FA5}">
                      <a16:colId xmlns:a16="http://schemas.microsoft.com/office/drawing/2014/main" val="20000"/>
                    </a:ext>
                  </a:extLst>
                </a:gridCol>
                <a:gridCol w="2212622">
                  <a:extLst>
                    <a:ext uri="{9D8B030D-6E8A-4147-A177-3AD203B41FA5}">
                      <a16:colId xmlns:a16="http://schemas.microsoft.com/office/drawing/2014/main" val="20001"/>
                    </a:ext>
                  </a:extLst>
                </a:gridCol>
                <a:gridCol w="2167467">
                  <a:extLst>
                    <a:ext uri="{9D8B030D-6E8A-4147-A177-3AD203B41FA5}">
                      <a16:colId xmlns:a16="http://schemas.microsoft.com/office/drawing/2014/main" val="20002"/>
                    </a:ext>
                  </a:extLst>
                </a:gridCol>
                <a:gridCol w="1998133">
                  <a:extLst>
                    <a:ext uri="{9D8B030D-6E8A-4147-A177-3AD203B41FA5}">
                      <a16:colId xmlns:a16="http://schemas.microsoft.com/office/drawing/2014/main" val="20003"/>
                    </a:ext>
                  </a:extLst>
                </a:gridCol>
              </a:tblGrid>
              <a:tr h="221307">
                <a:tc>
                  <a:txBody>
                    <a:bodyPr/>
                    <a:lstStyle/>
                    <a:p>
                      <a:pPr algn="r">
                        <a:spcAft>
                          <a:spcPts val="0"/>
                        </a:spcAft>
                      </a:pPr>
                      <a:r>
                        <a:rPr lang="en-AU" sz="1400" b="1" dirty="0" smtClean="0">
                          <a:effectLst/>
                          <a:latin typeface="Cambria" panose="02040503050406030204" pitchFamily="18" charset="0"/>
                          <a:ea typeface="Calibri" panose="020F0502020204030204" pitchFamily="34" charset="0"/>
                          <a:cs typeface="Times New Roman" panose="02020603050405020304" pitchFamily="18" charset="0"/>
                        </a:rPr>
                        <a:t>Crops</a:t>
                      </a:r>
                      <a:endParaRPr lang="en-AU" sz="1400" dirty="0">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AU" sz="1400" b="1" dirty="0" smtClean="0">
                          <a:effectLst/>
                          <a:latin typeface="Cambria" panose="02040503050406030204" pitchFamily="18" charset="0"/>
                          <a:ea typeface="Calibri" panose="020F0502020204030204" pitchFamily="34" charset="0"/>
                          <a:cs typeface="Times New Roman" panose="02020603050405020304" pitchFamily="18" charset="0"/>
                        </a:rPr>
                        <a:t>Wool</a:t>
                      </a:r>
                      <a:endParaRPr lang="en-AU" sz="1400" dirty="0">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AU" sz="1400" b="1" dirty="0" smtClean="0">
                          <a:effectLst/>
                          <a:latin typeface="Cambria" panose="02040503050406030204" pitchFamily="18" charset="0"/>
                          <a:ea typeface="Calibri" panose="020F0502020204030204" pitchFamily="34" charset="0"/>
                          <a:cs typeface="Times New Roman" panose="02020603050405020304" pitchFamily="18" charset="0"/>
                        </a:rPr>
                        <a:t>Livestock </a:t>
                      </a:r>
                      <a:endParaRPr lang="en-AU" sz="1400" dirty="0">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AU" sz="1400" b="1" dirty="0" smtClean="0">
                          <a:effectLst/>
                          <a:latin typeface="Cambria" panose="02040503050406030204" pitchFamily="18" charset="0"/>
                          <a:ea typeface="Calibri" panose="020F0502020204030204" pitchFamily="34" charset="0"/>
                          <a:cs typeface="Times New Roman" panose="02020603050405020304" pitchFamily="18" charset="0"/>
                        </a:rPr>
                        <a:t>Other</a:t>
                      </a:r>
                      <a:endParaRPr lang="en-AU" sz="1400" dirty="0">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42614">
                <a:tc>
                  <a:txBody>
                    <a:bodyPr/>
                    <a:lstStyle/>
                    <a:p>
                      <a:pPr algn="r">
                        <a:spcAft>
                          <a:spcPts val="0"/>
                        </a:spcAft>
                      </a:pPr>
                      <a:r>
                        <a:rPr lang="en-AU" sz="1400" i="0" dirty="0" smtClean="0">
                          <a:effectLst/>
                          <a:latin typeface="Cambria" panose="02040503050406030204" pitchFamily="18" charset="0"/>
                          <a:ea typeface="Calibri" panose="020F0502020204030204" pitchFamily="34" charset="0"/>
                          <a:cs typeface="Times New Roman" panose="02020603050405020304" pitchFamily="18" charset="0"/>
                        </a:rPr>
                        <a:t>Quantity of wheat harvested</a:t>
                      </a:r>
                      <a:endParaRPr lang="en-AU" sz="1400" i="0" dirty="0">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r">
                        <a:spcAft>
                          <a:spcPts val="0"/>
                        </a:spcAft>
                      </a:pPr>
                      <a:r>
                        <a:rPr lang="en-AU" sz="1400" i="0" dirty="0" smtClean="0">
                          <a:effectLst/>
                          <a:latin typeface="Cambria" panose="02040503050406030204" pitchFamily="18" charset="0"/>
                          <a:ea typeface="Calibri" panose="020F0502020204030204" pitchFamily="34" charset="0"/>
                          <a:cs typeface="Times New Roman" panose="02020603050405020304" pitchFamily="18" charset="0"/>
                        </a:rPr>
                        <a:t>Quantity of wool produced</a:t>
                      </a:r>
                      <a:endParaRPr lang="en-AU" sz="1400" i="0" dirty="0">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r">
                        <a:spcAft>
                          <a:spcPts val="0"/>
                        </a:spcAft>
                      </a:pPr>
                      <a:r>
                        <a:rPr lang="en-AU" sz="1400" i="0" dirty="0" smtClean="0">
                          <a:effectLst/>
                          <a:latin typeface="Cambria" panose="02040503050406030204" pitchFamily="18" charset="0"/>
                          <a:ea typeface="Calibri" panose="020F0502020204030204" pitchFamily="34" charset="0"/>
                          <a:cs typeface="Times New Roman" panose="02020603050405020304" pitchFamily="18" charset="0"/>
                        </a:rPr>
                        <a:t>Beef cattle sales and gain</a:t>
                      </a:r>
                      <a:endParaRPr lang="en-AU" sz="1400" i="0" dirty="0">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r">
                        <a:spcAft>
                          <a:spcPts val="0"/>
                        </a:spcAft>
                      </a:pPr>
                      <a:r>
                        <a:rPr lang="en-AU" sz="1400" i="0" dirty="0" smtClean="0">
                          <a:effectLst/>
                          <a:latin typeface="Cambria" panose="02040503050406030204" pitchFamily="18" charset="0"/>
                          <a:ea typeface="Calibri" panose="020F0502020204030204" pitchFamily="34" charset="0"/>
                          <a:cs typeface="Times New Roman" panose="02020603050405020304" pitchFamily="18" charset="0"/>
                        </a:rPr>
                        <a:t>Other farm income</a:t>
                      </a:r>
                      <a:endParaRPr lang="en-AU" sz="1400" i="0" dirty="0">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1"/>
                  </a:ext>
                </a:extLst>
              </a:tr>
              <a:tr h="442614">
                <a:tc>
                  <a:txBody>
                    <a:bodyPr/>
                    <a:lstStyle/>
                    <a:p>
                      <a:pPr algn="r">
                        <a:spcAft>
                          <a:spcPts val="0"/>
                        </a:spcAft>
                      </a:pPr>
                      <a:r>
                        <a:rPr lang="en-AU" sz="1400" i="0" dirty="0" smtClean="0">
                          <a:effectLst/>
                          <a:latin typeface="Cambria" panose="02040503050406030204" pitchFamily="18" charset="0"/>
                          <a:ea typeface="Calibri" panose="020F0502020204030204" pitchFamily="34" charset="0"/>
                          <a:cs typeface="Times New Roman" panose="02020603050405020304" pitchFamily="18" charset="0"/>
                        </a:rPr>
                        <a:t>Quantity of</a:t>
                      </a:r>
                      <a:r>
                        <a:rPr lang="en-AU" sz="1400" i="0" baseline="0" dirty="0" smtClean="0">
                          <a:effectLst/>
                          <a:latin typeface="Cambria" panose="02040503050406030204" pitchFamily="18" charset="0"/>
                          <a:ea typeface="Calibri" panose="020F0502020204030204" pitchFamily="34" charset="0"/>
                          <a:cs typeface="Times New Roman" panose="02020603050405020304" pitchFamily="18" charset="0"/>
                        </a:rPr>
                        <a:t> barley harvested</a:t>
                      </a:r>
                      <a:endParaRPr lang="en-AU" sz="1400" i="0" dirty="0">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r">
                        <a:spcAft>
                          <a:spcPts val="0"/>
                        </a:spcAft>
                      </a:pPr>
                      <a:r>
                        <a:rPr lang="en-AU" sz="1400" i="0" dirty="0">
                          <a:effectLst/>
                          <a:latin typeface="Cambria" panose="02040503050406030204" pitchFamily="18" charset="0"/>
                          <a:ea typeface="Calibri" panose="020F0502020204030204" pitchFamily="34" charset="0"/>
                          <a:cs typeface="Times New Roman" panose="02020603050405020304" pitchFamily="18" charset="0"/>
                        </a:rPr>
                        <a:t> </a:t>
                      </a:r>
                    </a:p>
                  </a:txBody>
                  <a:tcPr marL="68580" marR="68580" marT="0" marB="0">
                    <a:lnL>
                      <a:noFill/>
                    </a:lnL>
                    <a:lnR>
                      <a:noFill/>
                    </a:lnR>
                    <a:lnT>
                      <a:noFill/>
                    </a:lnT>
                    <a:lnB>
                      <a:noFill/>
                    </a:lnB>
                  </a:tcPr>
                </a:tc>
                <a:tc>
                  <a:txBody>
                    <a:bodyPr/>
                    <a:lstStyle/>
                    <a:p>
                      <a:pPr algn="r">
                        <a:spcAft>
                          <a:spcPts val="0"/>
                        </a:spcAft>
                      </a:pPr>
                      <a:r>
                        <a:rPr lang="en-AU" sz="1400" i="0" dirty="0" smtClean="0">
                          <a:effectLst/>
                          <a:latin typeface="Cambria" panose="02040503050406030204" pitchFamily="18" charset="0"/>
                          <a:ea typeface="Calibri" panose="020F0502020204030204" pitchFamily="34" charset="0"/>
                          <a:cs typeface="Times New Roman" panose="02020603050405020304" pitchFamily="18" charset="0"/>
                        </a:rPr>
                        <a:t>Sheep sales and gain</a:t>
                      </a:r>
                      <a:endParaRPr lang="en-AU" sz="1400" i="0" dirty="0">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r">
                        <a:spcAft>
                          <a:spcPts val="0"/>
                        </a:spcAft>
                      </a:pPr>
                      <a:endParaRPr lang="en-AU" sz="1400" i="0" dirty="0">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extLst>
                  <a:ext uri="{0D108BD9-81ED-4DB2-BD59-A6C34878D82A}">
                    <a16:rowId xmlns:a16="http://schemas.microsoft.com/office/drawing/2014/main" val="10002"/>
                  </a:ext>
                </a:extLst>
              </a:tr>
              <a:tr h="442614">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AU" sz="1400" i="0" dirty="0" smtClean="0">
                          <a:effectLst/>
                          <a:latin typeface="Cambria" panose="02040503050406030204" pitchFamily="18" charset="0"/>
                          <a:ea typeface="Calibri" panose="020F0502020204030204" pitchFamily="34" charset="0"/>
                          <a:cs typeface="Times New Roman" panose="02020603050405020304" pitchFamily="18" charset="0"/>
                        </a:rPr>
                        <a:t>Quantity of</a:t>
                      </a:r>
                      <a:r>
                        <a:rPr lang="en-AU" sz="1400" i="0" baseline="0" dirty="0" smtClean="0">
                          <a:effectLst/>
                          <a:latin typeface="Cambria" panose="02040503050406030204" pitchFamily="18" charset="0"/>
                          <a:ea typeface="Calibri" panose="020F0502020204030204" pitchFamily="34" charset="0"/>
                          <a:cs typeface="Times New Roman" panose="02020603050405020304" pitchFamily="18" charset="0"/>
                        </a:rPr>
                        <a:t> sorghum harvested</a:t>
                      </a:r>
                      <a:endParaRPr lang="en-AU" sz="1400" i="0" dirty="0" smtClean="0">
                        <a:effectLst/>
                        <a:latin typeface="Cambria" panose="02040503050406030204" pitchFamily="18" charset="0"/>
                        <a:ea typeface="Calibri" panose="020F0502020204030204" pitchFamily="34" charset="0"/>
                        <a:cs typeface="Times New Roman" panose="02020603050405020304" pitchFamily="18" charset="0"/>
                      </a:endParaRPr>
                    </a:p>
                    <a:p>
                      <a:pPr algn="r">
                        <a:spcAft>
                          <a:spcPts val="0"/>
                        </a:spcAft>
                      </a:pPr>
                      <a:endParaRPr lang="en-AU" sz="1400" i="0" dirty="0">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r">
                        <a:spcAft>
                          <a:spcPts val="0"/>
                        </a:spcAft>
                      </a:pPr>
                      <a:r>
                        <a:rPr lang="en-AU" sz="1400" i="0" dirty="0">
                          <a:effectLst/>
                          <a:latin typeface="Cambria" panose="02040503050406030204" pitchFamily="18" charset="0"/>
                          <a:ea typeface="Calibri" panose="020F0502020204030204" pitchFamily="34" charset="0"/>
                          <a:cs typeface="Times New Roman" panose="02020603050405020304" pitchFamily="18" charset="0"/>
                        </a:rPr>
                        <a:t> </a:t>
                      </a:r>
                    </a:p>
                  </a:txBody>
                  <a:tcPr marL="68580" marR="68580" marT="0" marB="0">
                    <a:lnL>
                      <a:noFill/>
                    </a:lnL>
                    <a:lnR>
                      <a:noFill/>
                    </a:lnR>
                    <a:lnT>
                      <a:noFill/>
                    </a:lnT>
                    <a:lnB>
                      <a:noFill/>
                    </a:lnB>
                  </a:tcPr>
                </a:tc>
                <a:tc>
                  <a:txBody>
                    <a:bodyPr/>
                    <a:lstStyle/>
                    <a:p>
                      <a:pPr algn="r">
                        <a:spcAft>
                          <a:spcPts val="0"/>
                        </a:spcAft>
                      </a:pPr>
                      <a:r>
                        <a:rPr lang="en-AU" sz="1400" i="0" dirty="0">
                          <a:effectLst/>
                          <a:latin typeface="Cambria" panose="02040503050406030204" pitchFamily="18" charset="0"/>
                          <a:ea typeface="Calibri" panose="020F0502020204030204" pitchFamily="34" charset="0"/>
                          <a:cs typeface="Times New Roman" panose="02020603050405020304" pitchFamily="18" charset="0"/>
                        </a:rPr>
                        <a:t> </a:t>
                      </a:r>
                      <a:r>
                        <a:rPr lang="en-AU" sz="1400" i="0" dirty="0" smtClean="0">
                          <a:effectLst/>
                          <a:latin typeface="Cambria" panose="02040503050406030204" pitchFamily="18" charset="0"/>
                          <a:ea typeface="Calibri" panose="020F0502020204030204" pitchFamily="34" charset="0"/>
                          <a:cs typeface="Times New Roman" panose="02020603050405020304" pitchFamily="18" charset="0"/>
                        </a:rPr>
                        <a:t>Lamb sales</a:t>
                      </a:r>
                      <a:endParaRPr lang="en-AU" sz="1400" i="0" dirty="0">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r">
                        <a:spcAft>
                          <a:spcPts val="0"/>
                        </a:spcAft>
                      </a:pPr>
                      <a:endParaRPr lang="en-AU" sz="1400" i="0" dirty="0">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extLst>
                  <a:ext uri="{0D108BD9-81ED-4DB2-BD59-A6C34878D82A}">
                    <a16:rowId xmlns:a16="http://schemas.microsoft.com/office/drawing/2014/main" val="10003"/>
                  </a:ext>
                </a:extLst>
              </a:tr>
              <a:tr h="442614">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AU" sz="1400" i="0" dirty="0" smtClean="0">
                          <a:effectLst/>
                          <a:latin typeface="Cambria" panose="02040503050406030204" pitchFamily="18" charset="0"/>
                          <a:ea typeface="Calibri" panose="020F0502020204030204" pitchFamily="34" charset="0"/>
                          <a:cs typeface="Times New Roman" panose="02020603050405020304" pitchFamily="18" charset="0"/>
                        </a:rPr>
                        <a:t>Quantity of</a:t>
                      </a:r>
                      <a:r>
                        <a:rPr lang="en-AU" sz="1400" i="0" baseline="0" dirty="0" smtClean="0">
                          <a:effectLst/>
                          <a:latin typeface="Cambria" panose="02040503050406030204" pitchFamily="18" charset="0"/>
                          <a:ea typeface="Calibri" panose="020F0502020204030204" pitchFamily="34" charset="0"/>
                          <a:cs typeface="Times New Roman" panose="02020603050405020304" pitchFamily="18" charset="0"/>
                        </a:rPr>
                        <a:t> oilseeds harvested</a:t>
                      </a:r>
                      <a:endParaRPr lang="en-AU" sz="1400" i="0" dirty="0" smtClean="0">
                        <a:effectLst/>
                        <a:latin typeface="Cambria" panose="02040503050406030204" pitchFamily="18" charset="0"/>
                        <a:ea typeface="Calibri" panose="020F0502020204030204" pitchFamily="34" charset="0"/>
                        <a:cs typeface="Times New Roman" panose="02020603050405020304" pitchFamily="18" charset="0"/>
                      </a:endParaRPr>
                    </a:p>
                    <a:p>
                      <a:pPr algn="r">
                        <a:spcAft>
                          <a:spcPts val="0"/>
                        </a:spcAft>
                      </a:pPr>
                      <a:endParaRPr lang="en-AU" sz="1400" i="0" dirty="0">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r">
                        <a:spcAft>
                          <a:spcPts val="0"/>
                        </a:spcAft>
                      </a:pPr>
                      <a:r>
                        <a:rPr lang="en-AU" sz="1400" i="0">
                          <a:effectLst/>
                          <a:latin typeface="Cambria" panose="02040503050406030204" pitchFamily="18" charset="0"/>
                          <a:ea typeface="Calibri" panose="020F0502020204030204" pitchFamily="34" charset="0"/>
                          <a:cs typeface="Times New Roman" panose="02020603050405020304" pitchFamily="18" charset="0"/>
                        </a:rPr>
                        <a:t> </a:t>
                      </a:r>
                    </a:p>
                  </a:txBody>
                  <a:tcPr marL="68580" marR="68580" marT="0" marB="0">
                    <a:lnL>
                      <a:noFill/>
                    </a:lnL>
                    <a:lnR>
                      <a:noFill/>
                    </a:lnR>
                    <a:lnT>
                      <a:noFill/>
                    </a:lnT>
                    <a:lnB>
                      <a:noFill/>
                    </a:lnB>
                  </a:tcPr>
                </a:tc>
                <a:tc>
                  <a:txBody>
                    <a:bodyPr/>
                    <a:lstStyle/>
                    <a:p>
                      <a:pPr algn="r">
                        <a:spcAft>
                          <a:spcPts val="0"/>
                        </a:spcAft>
                      </a:pPr>
                      <a:r>
                        <a:rPr lang="en-AU" sz="1400" i="0" dirty="0">
                          <a:effectLst/>
                          <a:latin typeface="Cambria" panose="02040503050406030204" pitchFamily="18" charset="0"/>
                          <a:ea typeface="Calibri" panose="020F0502020204030204" pitchFamily="34" charset="0"/>
                          <a:cs typeface="Times New Roman" panose="02020603050405020304" pitchFamily="18" charset="0"/>
                        </a:rPr>
                        <a:t> </a:t>
                      </a:r>
                      <a:r>
                        <a:rPr lang="en-AU" sz="1400" i="0" dirty="0" smtClean="0">
                          <a:effectLst/>
                          <a:latin typeface="Cambria" panose="02040503050406030204" pitchFamily="18" charset="0"/>
                          <a:ea typeface="Calibri" panose="020F0502020204030204" pitchFamily="34" charset="0"/>
                          <a:cs typeface="Times New Roman" panose="02020603050405020304" pitchFamily="18" charset="0"/>
                        </a:rPr>
                        <a:t>Other livestock sales</a:t>
                      </a:r>
                      <a:endParaRPr lang="en-AU" sz="1400" i="0" dirty="0">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r">
                        <a:spcAft>
                          <a:spcPts val="0"/>
                        </a:spcAft>
                      </a:pPr>
                      <a:endParaRPr lang="en-AU" sz="1400" i="0" dirty="0">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extLst>
                  <a:ext uri="{0D108BD9-81ED-4DB2-BD59-A6C34878D82A}">
                    <a16:rowId xmlns:a16="http://schemas.microsoft.com/office/drawing/2014/main" val="10004"/>
                  </a:ext>
                </a:extLst>
              </a:tr>
              <a:tr h="442614">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AU" sz="1400" i="0" dirty="0" smtClean="0">
                          <a:effectLst/>
                          <a:latin typeface="Cambria" panose="02040503050406030204" pitchFamily="18" charset="0"/>
                          <a:ea typeface="Calibri" panose="020F0502020204030204" pitchFamily="34" charset="0"/>
                          <a:cs typeface="Times New Roman" panose="02020603050405020304" pitchFamily="18" charset="0"/>
                        </a:rPr>
                        <a:t>Quantity of</a:t>
                      </a:r>
                      <a:r>
                        <a:rPr lang="en-AU" sz="1400" i="0" baseline="0" dirty="0" smtClean="0">
                          <a:effectLst/>
                          <a:latin typeface="Cambria" panose="02040503050406030204" pitchFamily="18" charset="0"/>
                          <a:ea typeface="Calibri" panose="020F0502020204030204" pitchFamily="34" charset="0"/>
                          <a:cs typeface="Times New Roman" panose="02020603050405020304" pitchFamily="18" charset="0"/>
                        </a:rPr>
                        <a:t> oats harvested</a:t>
                      </a:r>
                      <a:endParaRPr lang="en-AU" sz="1400" i="0" dirty="0" smtClean="0">
                        <a:effectLst/>
                        <a:latin typeface="Cambria" panose="02040503050406030204" pitchFamily="18" charset="0"/>
                        <a:ea typeface="Calibri" panose="020F0502020204030204" pitchFamily="34" charset="0"/>
                        <a:cs typeface="Times New Roman" panose="02020603050405020304" pitchFamily="18" charset="0"/>
                      </a:endParaRPr>
                    </a:p>
                    <a:p>
                      <a:pPr algn="r">
                        <a:spcAft>
                          <a:spcPts val="0"/>
                        </a:spcAft>
                      </a:pPr>
                      <a:endParaRPr lang="en-AU" sz="1400" i="0" dirty="0">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r">
                        <a:spcAft>
                          <a:spcPts val="0"/>
                        </a:spcAft>
                      </a:pPr>
                      <a:r>
                        <a:rPr lang="en-AU" sz="1400" i="0">
                          <a:effectLst/>
                          <a:latin typeface="Cambria" panose="02040503050406030204" pitchFamily="18" charset="0"/>
                          <a:ea typeface="Calibri" panose="020F0502020204030204" pitchFamily="34" charset="0"/>
                          <a:cs typeface="Times New Roman" panose="02020603050405020304" pitchFamily="18" charset="0"/>
                        </a:rPr>
                        <a:t> </a:t>
                      </a:r>
                    </a:p>
                  </a:txBody>
                  <a:tcPr marL="68580" marR="68580" marT="0" marB="0">
                    <a:lnL>
                      <a:noFill/>
                    </a:lnL>
                    <a:lnR>
                      <a:noFill/>
                    </a:lnR>
                    <a:lnT>
                      <a:noFill/>
                    </a:lnT>
                    <a:lnB>
                      <a:noFill/>
                    </a:lnB>
                  </a:tcPr>
                </a:tc>
                <a:tc>
                  <a:txBody>
                    <a:bodyPr/>
                    <a:lstStyle/>
                    <a:p>
                      <a:pPr algn="r">
                        <a:spcAft>
                          <a:spcPts val="0"/>
                        </a:spcAft>
                      </a:pPr>
                      <a:r>
                        <a:rPr lang="en-AU" sz="1400" i="0" dirty="0">
                          <a:effectLst/>
                          <a:latin typeface="Cambria" panose="02040503050406030204" pitchFamily="18" charset="0"/>
                          <a:ea typeface="Calibri" panose="020F0502020204030204" pitchFamily="34" charset="0"/>
                          <a:cs typeface="Times New Roman" panose="02020603050405020304" pitchFamily="18" charset="0"/>
                        </a:rPr>
                        <a:t> </a:t>
                      </a:r>
                    </a:p>
                  </a:txBody>
                  <a:tcPr marL="68580" marR="68580" marT="0" marB="0">
                    <a:lnL>
                      <a:noFill/>
                    </a:lnL>
                    <a:lnR>
                      <a:noFill/>
                    </a:lnR>
                    <a:lnT>
                      <a:noFill/>
                    </a:lnT>
                    <a:lnB>
                      <a:noFill/>
                    </a:lnB>
                  </a:tcPr>
                </a:tc>
                <a:tc>
                  <a:txBody>
                    <a:bodyPr/>
                    <a:lstStyle/>
                    <a:p>
                      <a:pPr algn="r">
                        <a:spcAft>
                          <a:spcPts val="0"/>
                        </a:spcAft>
                      </a:pPr>
                      <a:endParaRPr lang="en-AU" sz="1400" i="0" dirty="0">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extLst>
                  <a:ext uri="{0D108BD9-81ED-4DB2-BD59-A6C34878D82A}">
                    <a16:rowId xmlns:a16="http://schemas.microsoft.com/office/drawing/2014/main" val="10005"/>
                  </a:ext>
                </a:extLst>
              </a:tr>
              <a:tr h="442614">
                <a:tc>
                  <a:txBody>
                    <a:bodyPr/>
                    <a:lstStyle/>
                    <a:p>
                      <a:pPr algn="r">
                        <a:spcAft>
                          <a:spcPts val="0"/>
                        </a:spcAft>
                      </a:pPr>
                      <a:endParaRPr lang="en-AU" sz="1400" i="0" dirty="0">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r">
                        <a:spcAft>
                          <a:spcPts val="0"/>
                        </a:spcAft>
                      </a:pPr>
                      <a:r>
                        <a:rPr lang="en-AU" sz="1400" i="0">
                          <a:effectLst/>
                          <a:latin typeface="Cambria" panose="02040503050406030204" pitchFamily="18" charset="0"/>
                          <a:ea typeface="Calibri" panose="020F0502020204030204" pitchFamily="34" charset="0"/>
                          <a:cs typeface="Times New Roman" panose="02020603050405020304" pitchFamily="18" charset="0"/>
                        </a:rPr>
                        <a:t> </a:t>
                      </a:r>
                    </a:p>
                  </a:txBody>
                  <a:tcPr marL="68580" marR="68580" marT="0" marB="0">
                    <a:lnL>
                      <a:noFill/>
                    </a:lnL>
                    <a:lnR>
                      <a:noFill/>
                    </a:lnR>
                    <a:lnT>
                      <a:noFill/>
                    </a:lnT>
                    <a:lnB>
                      <a:noFill/>
                    </a:lnB>
                  </a:tcPr>
                </a:tc>
                <a:tc>
                  <a:txBody>
                    <a:bodyPr/>
                    <a:lstStyle/>
                    <a:p>
                      <a:pPr algn="r">
                        <a:spcAft>
                          <a:spcPts val="0"/>
                        </a:spcAft>
                      </a:pPr>
                      <a:r>
                        <a:rPr lang="en-AU" sz="1400" i="0">
                          <a:effectLst/>
                          <a:latin typeface="Cambria" panose="02040503050406030204" pitchFamily="18" charset="0"/>
                          <a:ea typeface="Calibri" panose="020F0502020204030204" pitchFamily="34" charset="0"/>
                          <a:cs typeface="Times New Roman" panose="02020603050405020304" pitchFamily="18" charset="0"/>
                        </a:rPr>
                        <a:t> </a:t>
                      </a:r>
                    </a:p>
                  </a:txBody>
                  <a:tcPr marL="68580" marR="68580" marT="0" marB="0">
                    <a:lnL>
                      <a:noFill/>
                    </a:lnL>
                    <a:lnR>
                      <a:noFill/>
                    </a:lnR>
                    <a:lnT>
                      <a:noFill/>
                    </a:lnT>
                    <a:lnB>
                      <a:noFill/>
                    </a:lnB>
                  </a:tcPr>
                </a:tc>
                <a:tc>
                  <a:txBody>
                    <a:bodyPr/>
                    <a:lstStyle/>
                    <a:p>
                      <a:pPr algn="r">
                        <a:spcAft>
                          <a:spcPts val="0"/>
                        </a:spcAft>
                      </a:pPr>
                      <a:endParaRPr lang="en-AU" sz="1400" i="0" dirty="0">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extLst>
                  <a:ext uri="{0D108BD9-81ED-4DB2-BD59-A6C34878D82A}">
                    <a16:rowId xmlns:a16="http://schemas.microsoft.com/office/drawing/2014/main" val="10006"/>
                  </a:ext>
                </a:extLst>
              </a:tr>
              <a:tr h="442614">
                <a:tc>
                  <a:txBody>
                    <a:bodyPr/>
                    <a:lstStyle/>
                    <a:p>
                      <a:pPr algn="r">
                        <a:spcAft>
                          <a:spcPts val="0"/>
                        </a:spcAft>
                      </a:pPr>
                      <a:endParaRPr lang="en-AU" sz="1400" i="0" dirty="0">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a:txBody>
                    <a:bodyPr/>
                    <a:lstStyle/>
                    <a:p>
                      <a:pPr algn="r">
                        <a:spcAft>
                          <a:spcPts val="0"/>
                        </a:spcAft>
                      </a:pPr>
                      <a:r>
                        <a:rPr lang="en-AU" sz="1400" i="0">
                          <a:effectLst/>
                          <a:latin typeface="Cambria" panose="02040503050406030204" pitchFamily="18" charset="0"/>
                          <a:ea typeface="Calibri" panose="020F0502020204030204" pitchFamily="34" charset="0"/>
                          <a:cs typeface="Times New Roman" panose="02020603050405020304" pitchFamily="18" charset="0"/>
                        </a:rPr>
                        <a:t> </a:t>
                      </a:r>
                    </a:p>
                  </a:txBody>
                  <a:tcPr marL="68580" marR="68580" marT="0" marB="0">
                    <a:lnL>
                      <a:noFill/>
                    </a:lnL>
                    <a:lnR>
                      <a:noFill/>
                    </a:lnR>
                    <a:lnT>
                      <a:noFill/>
                    </a:lnT>
                    <a:lnB>
                      <a:noFill/>
                    </a:lnB>
                  </a:tcPr>
                </a:tc>
                <a:tc>
                  <a:txBody>
                    <a:bodyPr/>
                    <a:lstStyle/>
                    <a:p>
                      <a:pPr algn="r">
                        <a:spcAft>
                          <a:spcPts val="0"/>
                        </a:spcAft>
                      </a:pPr>
                      <a:r>
                        <a:rPr lang="en-AU" sz="1400" i="0">
                          <a:effectLst/>
                          <a:latin typeface="Cambria" panose="02040503050406030204" pitchFamily="18" charset="0"/>
                          <a:ea typeface="Calibri" panose="020F0502020204030204" pitchFamily="34" charset="0"/>
                          <a:cs typeface="Times New Roman" panose="02020603050405020304" pitchFamily="18" charset="0"/>
                        </a:rPr>
                        <a:t> </a:t>
                      </a:r>
                    </a:p>
                  </a:txBody>
                  <a:tcPr marL="68580" marR="68580" marT="0" marB="0">
                    <a:lnL>
                      <a:noFill/>
                    </a:lnL>
                    <a:lnR>
                      <a:noFill/>
                    </a:lnR>
                    <a:lnT>
                      <a:noFill/>
                    </a:lnT>
                    <a:lnB>
                      <a:noFill/>
                    </a:lnB>
                  </a:tcPr>
                </a:tc>
                <a:tc>
                  <a:txBody>
                    <a:bodyPr/>
                    <a:lstStyle/>
                    <a:p>
                      <a:pPr algn="r">
                        <a:spcAft>
                          <a:spcPts val="0"/>
                        </a:spcAft>
                      </a:pPr>
                      <a:endParaRPr lang="en-AU" sz="1400" i="0" dirty="0">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extLst>
                  <a:ext uri="{0D108BD9-81ED-4DB2-BD59-A6C34878D82A}">
                    <a16:rowId xmlns:a16="http://schemas.microsoft.com/office/drawing/2014/main" val="10007"/>
                  </a:ext>
                </a:extLst>
              </a:tr>
              <a:tr h="442614">
                <a:tc>
                  <a:txBody>
                    <a:bodyPr/>
                    <a:lstStyle/>
                    <a:p>
                      <a:pPr algn="r">
                        <a:spcAft>
                          <a:spcPts val="0"/>
                        </a:spcAft>
                      </a:pPr>
                      <a:endParaRPr lang="en-AU" sz="1400" i="0" dirty="0">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r">
                        <a:spcAft>
                          <a:spcPts val="0"/>
                        </a:spcAft>
                      </a:pPr>
                      <a:r>
                        <a:rPr lang="en-AU" sz="1400" i="0">
                          <a:effectLst/>
                          <a:latin typeface="Cambria" panose="02040503050406030204" pitchFamily="18" charset="0"/>
                          <a:ea typeface="Calibri" panose="020F0502020204030204" pitchFamily="34" charset="0"/>
                          <a:cs typeface="Times New Roman" panose="02020603050405020304" pitchFamily="18" charset="0"/>
                        </a:rPr>
                        <a:t> </a:t>
                      </a: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r">
                        <a:spcAft>
                          <a:spcPts val="0"/>
                        </a:spcAft>
                      </a:pPr>
                      <a:r>
                        <a:rPr lang="en-AU" sz="1400" i="0">
                          <a:effectLst/>
                          <a:latin typeface="Cambria" panose="02040503050406030204" pitchFamily="18" charset="0"/>
                          <a:ea typeface="Calibri" panose="020F0502020204030204" pitchFamily="34" charset="0"/>
                          <a:cs typeface="Times New Roman" panose="02020603050405020304" pitchFamily="18" charset="0"/>
                        </a:rPr>
                        <a:t> </a:t>
                      </a: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r">
                        <a:spcAft>
                          <a:spcPts val="0"/>
                        </a:spcAft>
                      </a:pPr>
                      <a:endParaRPr lang="en-AU" sz="1400" i="0" dirty="0">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740296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899D0D8E-BE58-428D-8DA8-BFCDBA173D8E}" type="slidenum">
              <a:rPr lang="en-AU" smtClean="0"/>
              <a:pPr>
                <a:defRPr/>
              </a:pPr>
              <a:t>24</a:t>
            </a:fld>
            <a:endParaRPr lang="en-AU"/>
          </a:p>
        </p:txBody>
      </p:sp>
      <p:sp>
        <p:nvSpPr>
          <p:cNvPr id="3" name="Title 1"/>
          <p:cNvSpPr txBox="1">
            <a:spLocks/>
          </p:cNvSpPr>
          <p:nvPr/>
        </p:nvSpPr>
        <p:spPr bwMode="auto">
          <a:xfrm>
            <a:off x="854075" y="561975"/>
            <a:ext cx="10956925" cy="55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spcBef>
                <a:spcPct val="0"/>
              </a:spcBef>
              <a:buFontTx/>
              <a:buNone/>
            </a:pPr>
            <a:r>
              <a:rPr lang="en-AU" altLang="en-US" sz="3600" b="1" dirty="0" smtClean="0">
                <a:solidFill>
                  <a:srgbClr val="96172E"/>
                </a:solidFill>
              </a:rPr>
              <a:t>Outputs</a:t>
            </a:r>
            <a:r>
              <a:rPr lang="en-AU" altLang="en-US" dirty="0">
                <a:solidFill>
                  <a:srgbClr val="96172E"/>
                </a:solidFill>
              </a:rPr>
              <a:t/>
            </a:r>
            <a:br>
              <a:rPr lang="en-AU" altLang="en-US" dirty="0">
                <a:solidFill>
                  <a:srgbClr val="96172E"/>
                </a:solidFill>
              </a:rPr>
            </a:br>
            <a:r>
              <a:rPr lang="en-AU" altLang="en-US" sz="3600" dirty="0">
                <a:solidFill>
                  <a:srgbClr val="96172E"/>
                </a:solidFill>
              </a:rPr>
              <a:t/>
            </a:r>
            <a:br>
              <a:rPr lang="en-AU" altLang="en-US" sz="3600" dirty="0">
                <a:solidFill>
                  <a:srgbClr val="96172E"/>
                </a:solidFill>
              </a:rPr>
            </a:br>
            <a:endParaRPr lang="en-AU" altLang="en-US" sz="3600" dirty="0">
              <a:solidFill>
                <a:srgbClr val="96172E"/>
              </a:solidFill>
            </a:endParaRPr>
          </a:p>
        </p:txBody>
      </p:sp>
      <p:sp>
        <p:nvSpPr>
          <p:cNvPr id="4" name="TextBox 3"/>
          <p:cNvSpPr txBox="1"/>
          <p:nvPr/>
        </p:nvSpPr>
        <p:spPr>
          <a:xfrm>
            <a:off x="713084" y="1275933"/>
            <a:ext cx="10372605" cy="4524315"/>
          </a:xfrm>
          <a:prstGeom prst="rect">
            <a:avLst/>
          </a:prstGeom>
          <a:noFill/>
        </p:spPr>
        <p:txBody>
          <a:bodyPr wrap="square">
            <a:spAutoFit/>
          </a:bodyPr>
          <a:lstStyle/>
          <a:p>
            <a:pPr marL="342900" indent="-342900">
              <a:buFont typeface="Arial" panose="020B0604020202020204" pitchFamily="34" charset="0"/>
              <a:buChar char="•"/>
              <a:defRPr/>
            </a:pPr>
            <a:r>
              <a:rPr lang="en-AU" b="1" dirty="0" smtClean="0">
                <a:latin typeface="+mn-lt"/>
              </a:rPr>
              <a:t>Livestock: </a:t>
            </a:r>
            <a:r>
              <a:rPr lang="en-AU" dirty="0" smtClean="0">
                <a:latin typeface="+mn-lt"/>
              </a:rPr>
              <a:t>Receipts from sale (beef and sheep) with value gain in herd size</a:t>
            </a:r>
          </a:p>
          <a:p>
            <a:pPr>
              <a:defRPr/>
            </a:pPr>
            <a:endParaRPr lang="en-AU" dirty="0" smtClean="0">
              <a:latin typeface="+mn-lt"/>
            </a:endParaRPr>
          </a:p>
          <a:p>
            <a:pPr marL="1200150" lvl="2" indent="-285750">
              <a:buFont typeface="Arial" panose="020B0604020202020204" pitchFamily="34" charset="0"/>
              <a:buChar char="•"/>
              <a:defRPr/>
            </a:pPr>
            <a:r>
              <a:rPr lang="en-AU" dirty="0" smtClean="0">
                <a:latin typeface="+mn-lt"/>
              </a:rPr>
              <a:t>Lamb in value terms (receipts from sale of prime lambs). Value term deflated by price series (per kilogram lamb price). </a:t>
            </a:r>
            <a:endParaRPr lang="en-AU" dirty="0">
              <a:latin typeface="+mn-lt"/>
            </a:endParaRPr>
          </a:p>
          <a:p>
            <a:pPr marL="1200150" lvl="2" indent="-285750">
              <a:buFont typeface="Arial" panose="020B0604020202020204" pitchFamily="34" charset="0"/>
              <a:buChar char="•"/>
              <a:defRPr/>
            </a:pPr>
            <a:r>
              <a:rPr lang="en-AU" dirty="0" smtClean="0">
                <a:latin typeface="+mn-lt"/>
              </a:rPr>
              <a:t>Other livestock (receipts from all livestock sales excluding sheep, lamb, beef). General livestock deflator to determine implied quantity trend over time. </a:t>
            </a:r>
          </a:p>
          <a:p>
            <a:pPr marL="800100" lvl="1" indent="-342900">
              <a:buFont typeface="Arial" panose="020B0604020202020204" pitchFamily="34" charset="0"/>
              <a:buChar char="•"/>
              <a:defRPr/>
            </a:pPr>
            <a:endParaRPr lang="en-AU" b="1" dirty="0" smtClean="0">
              <a:latin typeface="+mn-lt"/>
            </a:endParaRPr>
          </a:p>
          <a:p>
            <a:pPr marL="342900" indent="-342900">
              <a:buFont typeface="Arial" panose="020B0604020202020204" pitchFamily="34" charset="0"/>
              <a:buChar char="•"/>
              <a:defRPr/>
            </a:pPr>
            <a:r>
              <a:rPr lang="en-AU" b="1" dirty="0" smtClean="0">
                <a:latin typeface="+mn-lt"/>
              </a:rPr>
              <a:t>Wool: </a:t>
            </a:r>
            <a:r>
              <a:rPr lang="en-AU" dirty="0" smtClean="0">
                <a:latin typeface="+mn-lt"/>
              </a:rPr>
              <a:t>Quantity produced (rather than quantity sold or value sold). </a:t>
            </a:r>
          </a:p>
          <a:p>
            <a:pPr lvl="2">
              <a:defRPr/>
            </a:pPr>
            <a:r>
              <a:rPr lang="en-AU" dirty="0" smtClean="0">
                <a:latin typeface="+mn-lt"/>
              </a:rPr>
              <a:t>Aggregation price is calculated from wool sales data (farm level) as the ratio of receipts to quantity sold</a:t>
            </a:r>
            <a:endParaRPr lang="en-AU" b="1" dirty="0" smtClean="0">
              <a:latin typeface="+mn-lt"/>
            </a:endParaRPr>
          </a:p>
          <a:p>
            <a:pPr marL="342900" indent="-342900">
              <a:buFont typeface="Arial" panose="020B0604020202020204" pitchFamily="34" charset="0"/>
              <a:buChar char="•"/>
              <a:defRPr/>
            </a:pPr>
            <a:endParaRPr lang="en-AU" b="1" dirty="0" smtClean="0">
              <a:latin typeface="+mn-lt"/>
            </a:endParaRPr>
          </a:p>
          <a:p>
            <a:pPr marL="342900" indent="-342900">
              <a:buFont typeface="Arial" panose="020B0604020202020204" pitchFamily="34" charset="0"/>
              <a:buChar char="•"/>
              <a:defRPr/>
            </a:pPr>
            <a:r>
              <a:rPr lang="en-AU" b="1" dirty="0" smtClean="0">
                <a:latin typeface="+mn-lt"/>
              </a:rPr>
              <a:t>Crops: </a:t>
            </a:r>
            <a:r>
              <a:rPr lang="en-AU" dirty="0" smtClean="0">
                <a:latin typeface="+mn-lt"/>
              </a:rPr>
              <a:t>Crop harvest quantity (by crop type) collected at farm level (no deflator price required). Other crops deflated by general crop price index. </a:t>
            </a:r>
            <a:endParaRPr lang="en-AU" b="1" dirty="0" smtClean="0">
              <a:latin typeface="+mn-lt"/>
            </a:endParaRPr>
          </a:p>
          <a:p>
            <a:pPr marL="342900" indent="-342900">
              <a:buFont typeface="Arial" panose="020B0604020202020204" pitchFamily="34" charset="0"/>
              <a:buChar char="•"/>
              <a:defRPr/>
            </a:pPr>
            <a:endParaRPr lang="en-AU" b="1" dirty="0" smtClean="0">
              <a:latin typeface="+mn-lt"/>
            </a:endParaRPr>
          </a:p>
          <a:p>
            <a:pPr marL="342900" indent="-342900">
              <a:buFont typeface="Arial" panose="020B0604020202020204" pitchFamily="34" charset="0"/>
              <a:buChar char="•"/>
              <a:defRPr/>
            </a:pPr>
            <a:r>
              <a:rPr lang="en-AU" b="1" dirty="0" smtClean="0">
                <a:latin typeface="+mn-lt"/>
              </a:rPr>
              <a:t>Other output: </a:t>
            </a:r>
            <a:r>
              <a:rPr lang="en-AU" dirty="0" smtClean="0">
                <a:latin typeface="+mn-lt"/>
              </a:rPr>
              <a:t>Includes contracts, plant hire, agistment, royalties etc. Deflated by general ‘prices paid’ index</a:t>
            </a:r>
            <a:endParaRPr lang="en-AU" b="1" dirty="0" smtClean="0">
              <a:latin typeface="+mn-lt"/>
            </a:endParaRPr>
          </a:p>
        </p:txBody>
      </p:sp>
    </p:spTree>
    <p:extLst>
      <p:ext uri="{BB962C8B-B14F-4D97-AF65-F5344CB8AC3E}">
        <p14:creationId xmlns:p14="http://schemas.microsoft.com/office/powerpoint/2010/main" val="83154703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899D0D8E-BE58-428D-8DA8-BFCDBA173D8E}" type="slidenum">
              <a:rPr lang="en-AU" smtClean="0"/>
              <a:pPr>
                <a:defRPr/>
              </a:pPr>
              <a:t>25</a:t>
            </a:fld>
            <a:endParaRPr lang="en-AU"/>
          </a:p>
        </p:txBody>
      </p:sp>
      <p:sp>
        <p:nvSpPr>
          <p:cNvPr id="3" name="Title 1"/>
          <p:cNvSpPr txBox="1">
            <a:spLocks/>
          </p:cNvSpPr>
          <p:nvPr/>
        </p:nvSpPr>
        <p:spPr bwMode="auto">
          <a:xfrm>
            <a:off x="854075" y="561975"/>
            <a:ext cx="10956925" cy="55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spcBef>
                <a:spcPct val="0"/>
              </a:spcBef>
              <a:buFontTx/>
              <a:buNone/>
            </a:pPr>
            <a:r>
              <a:rPr lang="en-AU" altLang="en-US" sz="3600" b="1" dirty="0" smtClean="0">
                <a:solidFill>
                  <a:srgbClr val="96172E"/>
                </a:solidFill>
              </a:rPr>
              <a:t>Method</a:t>
            </a:r>
            <a:r>
              <a:rPr lang="en-AU" altLang="en-US" dirty="0">
                <a:solidFill>
                  <a:srgbClr val="96172E"/>
                </a:solidFill>
              </a:rPr>
              <a:t/>
            </a:r>
            <a:br>
              <a:rPr lang="en-AU" altLang="en-US" dirty="0">
                <a:solidFill>
                  <a:srgbClr val="96172E"/>
                </a:solidFill>
              </a:rPr>
            </a:br>
            <a:r>
              <a:rPr lang="en-AU" altLang="en-US" sz="3600" dirty="0">
                <a:solidFill>
                  <a:srgbClr val="96172E"/>
                </a:solidFill>
              </a:rPr>
              <a:t/>
            </a:r>
            <a:br>
              <a:rPr lang="en-AU" altLang="en-US" sz="3600" dirty="0">
                <a:solidFill>
                  <a:srgbClr val="96172E"/>
                </a:solidFill>
              </a:rPr>
            </a:br>
            <a:endParaRPr lang="en-AU" altLang="en-US" sz="3600" dirty="0">
              <a:solidFill>
                <a:srgbClr val="96172E"/>
              </a:solidFill>
            </a:endParaRPr>
          </a:p>
        </p:txBody>
      </p:sp>
      <p:graphicFrame>
        <p:nvGraphicFramePr>
          <p:cNvPr id="16" name="Object 4"/>
          <p:cNvGraphicFramePr>
            <a:graphicFrameLocks noChangeAspect="1"/>
          </p:cNvGraphicFramePr>
          <p:nvPr>
            <p:extLst>
              <p:ext uri="{D42A27DB-BD31-4B8C-83A1-F6EECF244321}">
                <p14:modId xmlns:p14="http://schemas.microsoft.com/office/powerpoint/2010/main" val="929235261"/>
              </p:ext>
            </p:extLst>
          </p:nvPr>
        </p:nvGraphicFramePr>
        <p:xfrm>
          <a:off x="4779201" y="1769732"/>
          <a:ext cx="5564717" cy="684635"/>
        </p:xfrm>
        <a:graphic>
          <a:graphicData uri="http://schemas.openxmlformats.org/presentationml/2006/ole">
            <mc:AlternateContent xmlns:mc="http://schemas.openxmlformats.org/markup-compatibility/2006">
              <mc:Choice xmlns:v="urn:schemas-microsoft-com:vml" Requires="v">
                <p:oleObj spid="_x0000_s160952" name="Equation" r:id="rId4" imgW="3403440" imgH="419040" progId="Equation.3">
                  <p:embed/>
                </p:oleObj>
              </mc:Choice>
              <mc:Fallback>
                <p:oleObj name="Equation" r:id="rId4" imgW="3403440" imgH="41904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79201" y="1769732"/>
                        <a:ext cx="5564717" cy="684635"/>
                      </a:xfrm>
                      <a:prstGeom prst="rect">
                        <a:avLst/>
                      </a:prstGeom>
                      <a:noFill/>
                      <a:ln>
                        <a:noFill/>
                      </a:ln>
                      <a:effectLst/>
                      <a:extLst/>
                    </p:spPr>
                  </p:pic>
                </p:oleObj>
              </mc:Fallback>
            </mc:AlternateContent>
          </a:graphicData>
        </a:graphic>
      </p:graphicFrame>
      <p:graphicFrame>
        <p:nvGraphicFramePr>
          <p:cNvPr id="17" name="Object 6"/>
          <p:cNvGraphicFramePr>
            <a:graphicFrameLocks noChangeAspect="1"/>
          </p:cNvGraphicFramePr>
          <p:nvPr>
            <p:extLst>
              <p:ext uri="{D42A27DB-BD31-4B8C-83A1-F6EECF244321}">
                <p14:modId xmlns:p14="http://schemas.microsoft.com/office/powerpoint/2010/main" val="4008604816"/>
              </p:ext>
            </p:extLst>
          </p:nvPr>
        </p:nvGraphicFramePr>
        <p:xfrm>
          <a:off x="1541199" y="5004830"/>
          <a:ext cx="3945201" cy="823827"/>
        </p:xfrm>
        <a:graphic>
          <a:graphicData uri="http://schemas.openxmlformats.org/presentationml/2006/ole">
            <mc:AlternateContent xmlns:mc="http://schemas.openxmlformats.org/markup-compatibility/2006">
              <mc:Choice xmlns:v="urn:schemas-microsoft-com:vml" Requires="v">
                <p:oleObj spid="_x0000_s160953" name="Equation" r:id="rId6" imgW="2006280" imgH="419040" progId="Equation.3">
                  <p:embed/>
                </p:oleObj>
              </mc:Choice>
              <mc:Fallback>
                <p:oleObj name="Equation" r:id="rId6" imgW="2006280" imgH="41904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41199" y="5004830"/>
                        <a:ext cx="3945201" cy="823827"/>
                      </a:xfrm>
                      <a:prstGeom prst="rect">
                        <a:avLst/>
                      </a:prstGeom>
                      <a:noFill/>
                      <a:ln>
                        <a:noFill/>
                      </a:ln>
                      <a:effectLst/>
                    </p:spPr>
                  </p:pic>
                </p:oleObj>
              </mc:Fallback>
            </mc:AlternateContent>
          </a:graphicData>
        </a:graphic>
      </p:graphicFrame>
      <p:graphicFrame>
        <p:nvGraphicFramePr>
          <p:cNvPr id="18" name="Object 9"/>
          <p:cNvGraphicFramePr>
            <a:graphicFrameLocks noChangeAspect="1"/>
          </p:cNvGraphicFramePr>
          <p:nvPr>
            <p:extLst>
              <p:ext uri="{D42A27DB-BD31-4B8C-83A1-F6EECF244321}">
                <p14:modId xmlns:p14="http://schemas.microsoft.com/office/powerpoint/2010/main" val="2035147139"/>
              </p:ext>
            </p:extLst>
          </p:nvPr>
        </p:nvGraphicFramePr>
        <p:xfrm>
          <a:off x="5886450" y="5011433"/>
          <a:ext cx="4629150" cy="816555"/>
        </p:xfrm>
        <a:graphic>
          <a:graphicData uri="http://schemas.openxmlformats.org/presentationml/2006/ole">
            <mc:AlternateContent xmlns:mc="http://schemas.openxmlformats.org/markup-compatibility/2006">
              <mc:Choice xmlns:v="urn:schemas-microsoft-com:vml" Requires="v">
                <p:oleObj spid="_x0000_s160954" name="Equation" r:id="rId8" imgW="2374560" imgH="419040" progId="Equation.3">
                  <p:embed/>
                </p:oleObj>
              </mc:Choice>
              <mc:Fallback>
                <p:oleObj name="Equation" r:id="rId8" imgW="2374560" imgH="41904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886450" y="5011433"/>
                        <a:ext cx="4629150" cy="816555"/>
                      </a:xfrm>
                      <a:prstGeom prst="rect">
                        <a:avLst/>
                      </a:prstGeom>
                      <a:noFill/>
                      <a:ln>
                        <a:noFill/>
                      </a:ln>
                      <a:effectLst/>
                    </p:spPr>
                  </p:pic>
                </p:oleObj>
              </mc:Fallback>
            </mc:AlternateContent>
          </a:graphicData>
        </a:graphic>
      </p:graphicFrame>
      <p:sp>
        <p:nvSpPr>
          <p:cNvPr id="19" name="TextBox 18"/>
          <p:cNvSpPr txBox="1"/>
          <p:nvPr/>
        </p:nvSpPr>
        <p:spPr>
          <a:xfrm>
            <a:off x="419573" y="1618079"/>
            <a:ext cx="2549405" cy="461665"/>
          </a:xfrm>
          <a:prstGeom prst="rect">
            <a:avLst/>
          </a:prstGeom>
          <a:noFill/>
        </p:spPr>
        <p:txBody>
          <a:bodyPr wrap="square">
            <a:spAutoFit/>
          </a:bodyPr>
          <a:lstStyle/>
          <a:p>
            <a:pPr>
              <a:defRPr/>
            </a:pPr>
            <a:r>
              <a:rPr lang="en-AU" sz="2400" b="1" dirty="0" smtClean="0">
                <a:latin typeface="+mn-lt"/>
              </a:rPr>
              <a:t>ABARES method</a:t>
            </a:r>
            <a:endParaRPr lang="en-AU" sz="2400" dirty="0" smtClean="0"/>
          </a:p>
        </p:txBody>
      </p:sp>
      <p:sp>
        <p:nvSpPr>
          <p:cNvPr id="20" name="TextBox 19"/>
          <p:cNvSpPr txBox="1"/>
          <p:nvPr/>
        </p:nvSpPr>
        <p:spPr>
          <a:xfrm>
            <a:off x="351972" y="4062963"/>
            <a:ext cx="4359628" cy="461665"/>
          </a:xfrm>
          <a:prstGeom prst="rect">
            <a:avLst/>
          </a:prstGeom>
          <a:noFill/>
        </p:spPr>
        <p:txBody>
          <a:bodyPr wrap="square">
            <a:spAutoFit/>
          </a:bodyPr>
          <a:lstStyle/>
          <a:p>
            <a:pPr>
              <a:defRPr/>
            </a:pPr>
            <a:r>
              <a:rPr lang="en-AU" sz="2400" b="1" dirty="0" smtClean="0">
                <a:latin typeface="+mn-lt"/>
              </a:rPr>
              <a:t>Method used by ABS, USDA</a:t>
            </a:r>
            <a:endParaRPr lang="en-AU" sz="2400" dirty="0" smtClean="0"/>
          </a:p>
        </p:txBody>
      </p:sp>
    </p:spTree>
    <p:extLst>
      <p:ext uri="{BB962C8B-B14F-4D97-AF65-F5344CB8AC3E}">
        <p14:creationId xmlns:p14="http://schemas.microsoft.com/office/powerpoint/2010/main" val="46583540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899D0D8E-BE58-428D-8DA8-BFCDBA173D8E}" type="slidenum">
              <a:rPr lang="en-AU" smtClean="0"/>
              <a:pPr>
                <a:defRPr/>
              </a:pPr>
              <a:t>26</a:t>
            </a:fld>
            <a:endParaRPr lang="en-AU"/>
          </a:p>
        </p:txBody>
      </p:sp>
      <p:sp>
        <p:nvSpPr>
          <p:cNvPr id="3" name="Title 1"/>
          <p:cNvSpPr txBox="1">
            <a:spLocks/>
          </p:cNvSpPr>
          <p:nvPr/>
        </p:nvSpPr>
        <p:spPr bwMode="auto">
          <a:xfrm>
            <a:off x="413840" y="352225"/>
            <a:ext cx="10956925" cy="55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spcBef>
                <a:spcPct val="0"/>
              </a:spcBef>
              <a:buFontTx/>
              <a:buNone/>
            </a:pPr>
            <a:r>
              <a:rPr lang="en-AU" altLang="en-US" sz="3600" b="1" dirty="0" smtClean="0">
                <a:solidFill>
                  <a:srgbClr val="96172E"/>
                </a:solidFill>
              </a:rPr>
              <a:t>Index and growth method</a:t>
            </a:r>
            <a:endParaRPr lang="en-AU" altLang="en-US" sz="3600" dirty="0">
              <a:solidFill>
                <a:srgbClr val="96172E"/>
              </a:solidFill>
            </a:endParaRPr>
          </a:p>
        </p:txBody>
      </p:sp>
      <p:sp>
        <p:nvSpPr>
          <p:cNvPr id="4" name="TextBox 3"/>
          <p:cNvSpPr txBox="1"/>
          <p:nvPr/>
        </p:nvSpPr>
        <p:spPr>
          <a:xfrm>
            <a:off x="159026" y="1492608"/>
            <a:ext cx="5108713" cy="1938992"/>
          </a:xfrm>
          <a:prstGeom prst="rect">
            <a:avLst/>
          </a:prstGeom>
          <a:noFill/>
        </p:spPr>
        <p:txBody>
          <a:bodyPr wrap="square">
            <a:spAutoFit/>
          </a:bodyPr>
          <a:lstStyle/>
          <a:p>
            <a:pPr>
              <a:defRPr/>
            </a:pPr>
            <a:endParaRPr lang="en-AU" sz="2000" dirty="0" smtClean="0">
              <a:latin typeface="+mn-lt"/>
            </a:endParaRPr>
          </a:p>
          <a:p>
            <a:pPr marL="342900" indent="-342900">
              <a:buFont typeface="Arial" panose="020B0604020202020204" pitchFamily="34" charset="0"/>
              <a:buChar char="•"/>
              <a:defRPr/>
            </a:pPr>
            <a:r>
              <a:rPr lang="en-AU" sz="2000" dirty="0" smtClean="0">
                <a:latin typeface="+mn-lt"/>
              </a:rPr>
              <a:t>Fisher index – geometric mean of </a:t>
            </a:r>
            <a:r>
              <a:rPr lang="en-AU" sz="2000" dirty="0" err="1" smtClean="0">
                <a:latin typeface="+mn-lt"/>
              </a:rPr>
              <a:t>Laspeyres</a:t>
            </a:r>
            <a:r>
              <a:rPr lang="en-AU" sz="2000" dirty="0" smtClean="0">
                <a:latin typeface="+mn-lt"/>
              </a:rPr>
              <a:t> and </a:t>
            </a:r>
            <a:r>
              <a:rPr lang="en-AU" sz="2000" dirty="0" err="1" smtClean="0">
                <a:latin typeface="+mn-lt"/>
              </a:rPr>
              <a:t>Paasche</a:t>
            </a:r>
            <a:r>
              <a:rPr lang="en-AU" sz="2000" dirty="0" smtClean="0">
                <a:latin typeface="+mn-lt"/>
              </a:rPr>
              <a:t> </a:t>
            </a:r>
          </a:p>
          <a:p>
            <a:pPr marL="342900" indent="-342900">
              <a:buFont typeface="Arial" panose="020B0604020202020204" pitchFamily="34" charset="0"/>
              <a:buChar char="•"/>
              <a:defRPr/>
            </a:pPr>
            <a:endParaRPr lang="en-AU" sz="2000" dirty="0">
              <a:latin typeface="+mn-lt"/>
            </a:endParaRPr>
          </a:p>
          <a:p>
            <a:pPr marL="342900" indent="-342900">
              <a:buFont typeface="Arial" panose="020B0604020202020204" pitchFamily="34" charset="0"/>
              <a:buChar char="•"/>
              <a:defRPr/>
            </a:pPr>
            <a:r>
              <a:rPr lang="en-AU" sz="2000" dirty="0" smtClean="0">
                <a:latin typeface="+mn-lt"/>
              </a:rPr>
              <a:t>More information on ABARES TFP method [EKS Fisher index]from Zhao et al. (2012)</a:t>
            </a:r>
            <a:endParaRPr lang="en-AU" sz="2000" dirty="0">
              <a:latin typeface="+mn-lt"/>
            </a:endParaRPr>
          </a:p>
        </p:txBody>
      </p:sp>
      <mc:AlternateContent xmlns:mc="http://schemas.openxmlformats.org/markup-compatibility/2006" xmlns:a14="http://schemas.microsoft.com/office/drawing/2010/main">
        <mc:Choice Requires="a14">
          <p:sp>
            <p:nvSpPr>
              <p:cNvPr id="5" name="Rectangle 4"/>
              <p:cNvSpPr/>
              <p:nvPr/>
            </p:nvSpPr>
            <p:spPr>
              <a:xfrm>
                <a:off x="5788060" y="1280164"/>
                <a:ext cx="4830328" cy="843885"/>
              </a:xfrm>
              <a:prstGeom prst="rect">
                <a:avLst/>
              </a:prstGeom>
            </p:spPr>
            <p:txBody>
              <a:bodyPr wrap="square">
                <a:spAutoFit/>
              </a:bodyPr>
              <a:lstStyle/>
              <a:p>
                <a14:m>
                  <m:oMath xmlns:m="http://schemas.openxmlformats.org/officeDocument/2006/math">
                    <m:sSubSup>
                      <m:sSubSupPr>
                        <m:ctrlPr>
                          <a:rPr lang="en-AU" sz="2400" i="1">
                            <a:latin typeface="Cambria Math" panose="02040503050406030204" pitchFamily="18" charset="0"/>
                            <a:ea typeface="Calibri" panose="020F0502020204030204" pitchFamily="34" charset="0"/>
                            <a:cs typeface="Times New Roman" panose="02020603050405020304" pitchFamily="18" charset="0"/>
                          </a:rPr>
                        </m:ctrlPr>
                      </m:sSubSupPr>
                      <m:e>
                        <m:r>
                          <a:rPr lang="en-AU" sz="2400" i="1">
                            <a:effectLst/>
                            <a:latin typeface="Cambria Math" panose="02040503050406030204" pitchFamily="18" charset="0"/>
                            <a:ea typeface="Calibri" panose="020F0502020204030204" pitchFamily="34" charset="0"/>
                            <a:cs typeface="Times New Roman" panose="02020603050405020304" pitchFamily="18" charset="0"/>
                          </a:rPr>
                          <m:t>𝑄</m:t>
                        </m:r>
                      </m:e>
                      <m:sub>
                        <m:r>
                          <a:rPr lang="en-AU" sz="2400" i="1">
                            <a:effectLst/>
                            <a:latin typeface="Cambria Math" panose="02040503050406030204" pitchFamily="18" charset="0"/>
                            <a:ea typeface="Calibri" panose="020F0502020204030204" pitchFamily="34" charset="0"/>
                            <a:cs typeface="Times New Roman" panose="02020603050405020304" pitchFamily="18" charset="0"/>
                          </a:rPr>
                          <m:t>0</m:t>
                        </m:r>
                        <m:r>
                          <a:rPr lang="en-AU" sz="2400" i="1">
                            <a:effectLst/>
                            <a:latin typeface="Cambria Math" panose="02040503050406030204" pitchFamily="18" charset="0"/>
                            <a:ea typeface="Calibri" panose="020F0502020204030204" pitchFamily="34" charset="0"/>
                            <a:cs typeface="Times New Roman" panose="02020603050405020304" pitchFamily="18" charset="0"/>
                          </a:rPr>
                          <m:t>𝑡</m:t>
                        </m:r>
                      </m:sub>
                      <m:sup>
                        <m:r>
                          <a:rPr lang="en-AU" sz="2400" i="1">
                            <a:effectLst/>
                            <a:latin typeface="Cambria Math" panose="02040503050406030204" pitchFamily="18" charset="0"/>
                            <a:ea typeface="Calibri" panose="020F0502020204030204" pitchFamily="34" charset="0"/>
                            <a:cs typeface="Times New Roman" panose="02020603050405020304" pitchFamily="18" charset="0"/>
                          </a:rPr>
                          <m:t>𝐹</m:t>
                        </m:r>
                      </m:sup>
                    </m:sSubSup>
                    <m:r>
                      <a:rPr lang="en-AU" sz="2400" i="1">
                        <a:effectLst/>
                        <a:latin typeface="Cambria Math" panose="02040503050406030204" pitchFamily="18" charset="0"/>
                        <a:ea typeface="Calibri" panose="020F0502020204030204" pitchFamily="34" charset="0"/>
                        <a:cs typeface="Times New Roman" panose="02020603050405020304" pitchFamily="18" charset="0"/>
                      </a:rPr>
                      <m:t>=</m:t>
                    </m:r>
                    <m:rad>
                      <m:radPr>
                        <m:degHide m:val="on"/>
                        <m:ctrlPr>
                          <a:rPr lang="en-AU" sz="2400" i="1">
                            <a:effectLst/>
                            <a:latin typeface="Cambria Math" panose="02040503050406030204" pitchFamily="18" charset="0"/>
                            <a:ea typeface="Calibri" panose="020F0502020204030204" pitchFamily="34" charset="0"/>
                            <a:cs typeface="Times New Roman" panose="02020603050405020304" pitchFamily="18" charset="0"/>
                          </a:rPr>
                        </m:ctrlPr>
                      </m:radPr>
                      <m:deg/>
                      <m:e>
                        <m:sSubSup>
                          <m:sSubSupPr>
                            <m:ctrlPr>
                              <a:rPr lang="en-AU" sz="2400" i="1">
                                <a:effectLst/>
                                <a:latin typeface="Cambria Math" panose="02040503050406030204" pitchFamily="18" charset="0"/>
                                <a:ea typeface="Calibri" panose="020F0502020204030204" pitchFamily="34" charset="0"/>
                                <a:cs typeface="Times New Roman" panose="02020603050405020304" pitchFamily="18" charset="0"/>
                              </a:rPr>
                            </m:ctrlPr>
                          </m:sSubSupPr>
                          <m:e>
                            <m:r>
                              <a:rPr lang="en-AU" sz="2400" i="1">
                                <a:effectLst/>
                                <a:latin typeface="Cambria Math" panose="02040503050406030204" pitchFamily="18" charset="0"/>
                                <a:ea typeface="Calibri" panose="020F0502020204030204" pitchFamily="34" charset="0"/>
                                <a:cs typeface="Times New Roman" panose="02020603050405020304" pitchFamily="18" charset="0"/>
                              </a:rPr>
                              <m:t>𝑄</m:t>
                            </m:r>
                          </m:e>
                          <m:sub>
                            <m:r>
                              <a:rPr lang="en-AU" sz="2400" i="1">
                                <a:effectLst/>
                                <a:latin typeface="Cambria Math" panose="02040503050406030204" pitchFamily="18" charset="0"/>
                                <a:ea typeface="Calibri" panose="020F0502020204030204" pitchFamily="34" charset="0"/>
                                <a:cs typeface="Times New Roman" panose="02020603050405020304" pitchFamily="18" charset="0"/>
                              </a:rPr>
                              <m:t>0</m:t>
                            </m:r>
                            <m:r>
                              <a:rPr lang="en-AU" sz="2400" i="1">
                                <a:effectLst/>
                                <a:latin typeface="Cambria Math" panose="02040503050406030204" pitchFamily="18" charset="0"/>
                                <a:ea typeface="Calibri" panose="020F0502020204030204" pitchFamily="34" charset="0"/>
                                <a:cs typeface="Times New Roman" panose="02020603050405020304" pitchFamily="18" charset="0"/>
                              </a:rPr>
                              <m:t>𝑡</m:t>
                            </m:r>
                          </m:sub>
                          <m:sup>
                            <m:r>
                              <a:rPr lang="en-AU" sz="2400" i="1">
                                <a:effectLst/>
                                <a:latin typeface="Cambria Math" panose="02040503050406030204" pitchFamily="18" charset="0"/>
                                <a:ea typeface="Calibri" panose="020F0502020204030204" pitchFamily="34" charset="0"/>
                                <a:cs typeface="Times New Roman" panose="02020603050405020304" pitchFamily="18" charset="0"/>
                              </a:rPr>
                              <m:t>𝐿</m:t>
                            </m:r>
                          </m:sup>
                        </m:sSubSup>
                        <m:sSubSup>
                          <m:sSubSupPr>
                            <m:ctrlPr>
                              <a:rPr lang="en-AU" sz="2400" i="1">
                                <a:effectLst/>
                                <a:latin typeface="Cambria Math" panose="02040503050406030204" pitchFamily="18" charset="0"/>
                                <a:ea typeface="Calibri" panose="020F0502020204030204" pitchFamily="34" charset="0"/>
                                <a:cs typeface="Times New Roman" panose="02020603050405020304" pitchFamily="18" charset="0"/>
                              </a:rPr>
                            </m:ctrlPr>
                          </m:sSubSupPr>
                          <m:e>
                            <m:r>
                              <a:rPr lang="en-AU" sz="2400" i="1">
                                <a:effectLst/>
                                <a:latin typeface="Cambria Math" panose="02040503050406030204" pitchFamily="18" charset="0"/>
                                <a:ea typeface="Calibri" panose="020F0502020204030204" pitchFamily="34" charset="0"/>
                                <a:cs typeface="Times New Roman" panose="02020603050405020304" pitchFamily="18" charset="0"/>
                              </a:rPr>
                              <m:t>𝑄</m:t>
                            </m:r>
                          </m:e>
                          <m:sub>
                            <m:r>
                              <a:rPr lang="en-AU" sz="2400" i="1">
                                <a:effectLst/>
                                <a:latin typeface="Cambria Math" panose="02040503050406030204" pitchFamily="18" charset="0"/>
                                <a:ea typeface="Calibri" panose="020F0502020204030204" pitchFamily="34" charset="0"/>
                                <a:cs typeface="Times New Roman" panose="02020603050405020304" pitchFamily="18" charset="0"/>
                              </a:rPr>
                              <m:t>0</m:t>
                            </m:r>
                            <m:r>
                              <a:rPr lang="en-AU" sz="2400" i="1">
                                <a:effectLst/>
                                <a:latin typeface="Cambria Math" panose="02040503050406030204" pitchFamily="18" charset="0"/>
                                <a:ea typeface="Calibri" panose="020F0502020204030204" pitchFamily="34" charset="0"/>
                                <a:cs typeface="Times New Roman" panose="02020603050405020304" pitchFamily="18" charset="0"/>
                              </a:rPr>
                              <m:t>𝑡</m:t>
                            </m:r>
                          </m:sub>
                          <m:sup>
                            <m:r>
                              <a:rPr lang="en-AU" sz="2400" i="1">
                                <a:effectLst/>
                                <a:latin typeface="Cambria Math" panose="02040503050406030204" pitchFamily="18" charset="0"/>
                                <a:ea typeface="Calibri" panose="020F0502020204030204" pitchFamily="34" charset="0"/>
                                <a:cs typeface="Times New Roman" panose="02020603050405020304" pitchFamily="18" charset="0"/>
                              </a:rPr>
                              <m:t>𝑃</m:t>
                            </m:r>
                          </m:sup>
                        </m:sSubSup>
                      </m:e>
                    </m:rad>
                  </m:oMath>
                </a14:m>
                <a:r>
                  <a:rPr lang="en-AU" sz="2400" dirty="0">
                    <a:effectLst/>
                    <a:latin typeface="Cambria" panose="02040503050406030204" pitchFamily="18" charset="0"/>
                    <a:ea typeface="Calibri" panose="020F0502020204030204" pitchFamily="34" charset="0"/>
                    <a:cs typeface="Times New Roman" panose="02020603050405020304" pitchFamily="18" charset="0"/>
                  </a:rPr>
                  <a:t>	</a:t>
                </a:r>
                <a:endParaRPr lang="en-AU" sz="2400" dirty="0"/>
              </a:p>
            </p:txBody>
          </p:sp>
        </mc:Choice>
        <mc:Fallback xmlns="">
          <p:sp>
            <p:nvSpPr>
              <p:cNvPr id="5" name="Rectangle 4"/>
              <p:cNvSpPr>
                <a:spLocks noRot="1" noChangeAspect="1" noMove="1" noResize="1" noEditPoints="1" noAdjustHandles="1" noChangeArrowheads="1" noChangeShapeType="1" noTextEdit="1"/>
              </p:cNvSpPr>
              <p:nvPr/>
            </p:nvSpPr>
            <p:spPr>
              <a:xfrm>
                <a:off x="5788060" y="1280164"/>
                <a:ext cx="4830328" cy="843885"/>
              </a:xfrm>
              <a:prstGeom prst="rect">
                <a:avLst/>
              </a:prstGeom>
              <a:blipFill rotWithShape="0">
                <a:blip r:embed="rId3"/>
                <a:stretch>
                  <a:fillRect/>
                </a:stretch>
              </a:blipFill>
            </p:spPr>
            <p:txBody>
              <a:bodyPr/>
              <a:lstStyle/>
              <a:p>
                <a:r>
                  <a:rPr lang="en-AU">
                    <a:noFill/>
                  </a:rPr>
                  <a:t> </a:t>
                </a:r>
              </a:p>
            </p:txBody>
          </p:sp>
        </mc:Fallback>
      </mc:AlternateContent>
      <mc:AlternateContent xmlns:mc="http://schemas.openxmlformats.org/markup-compatibility/2006" xmlns:a14="http://schemas.microsoft.com/office/drawing/2010/main">
        <mc:Choice Requires="a14">
          <p:sp>
            <p:nvSpPr>
              <p:cNvPr id="6" name="Rectangle 5"/>
              <p:cNvSpPr/>
              <p:nvPr/>
            </p:nvSpPr>
            <p:spPr>
              <a:xfrm>
                <a:off x="5788060" y="2319430"/>
                <a:ext cx="5262979" cy="889859"/>
              </a:xfrm>
              <a:prstGeom prst="rect">
                <a:avLst/>
              </a:prstGeom>
            </p:spPr>
            <p:txBody>
              <a:bodyPr wrap="none">
                <a:spAutoFit/>
              </a:bodyPr>
              <a:lstStyle/>
              <a:p>
                <a14:m>
                  <m:oMath xmlns:m="http://schemas.openxmlformats.org/officeDocument/2006/math">
                    <m:sSubSup>
                      <m:sSubSupPr>
                        <m:ctrlPr>
                          <a:rPr lang="en-AU" sz="2800" i="1">
                            <a:latin typeface="Cambria Math" panose="02040503050406030204" pitchFamily="18" charset="0"/>
                            <a:ea typeface="Calibri" panose="020F0502020204030204" pitchFamily="34" charset="0"/>
                            <a:cs typeface="Times New Roman" panose="02020603050405020304" pitchFamily="18" charset="0"/>
                          </a:rPr>
                        </m:ctrlPr>
                      </m:sSubSupPr>
                      <m:e>
                        <m:r>
                          <a:rPr lang="en-AU" sz="2800" i="1">
                            <a:effectLst/>
                            <a:latin typeface="Cambria Math" panose="02040503050406030204" pitchFamily="18" charset="0"/>
                            <a:ea typeface="Calibri" panose="020F0502020204030204" pitchFamily="34" charset="0"/>
                            <a:cs typeface="Times New Roman" panose="02020603050405020304" pitchFamily="18" charset="0"/>
                          </a:rPr>
                          <m:t>𝑄</m:t>
                        </m:r>
                      </m:e>
                      <m:sub>
                        <m:r>
                          <a:rPr lang="en-AU" sz="2800" i="1">
                            <a:effectLst/>
                            <a:latin typeface="Cambria Math" panose="02040503050406030204" pitchFamily="18" charset="0"/>
                            <a:ea typeface="Calibri" panose="020F0502020204030204" pitchFamily="34" charset="0"/>
                            <a:cs typeface="Times New Roman" panose="02020603050405020304" pitchFamily="18" charset="0"/>
                          </a:rPr>
                          <m:t>0</m:t>
                        </m:r>
                        <m:r>
                          <a:rPr lang="en-AU" sz="2800" i="1">
                            <a:effectLst/>
                            <a:latin typeface="Cambria Math" panose="02040503050406030204" pitchFamily="18" charset="0"/>
                            <a:ea typeface="Calibri" panose="020F0502020204030204" pitchFamily="34" charset="0"/>
                            <a:cs typeface="Times New Roman" panose="02020603050405020304" pitchFamily="18" charset="0"/>
                          </a:rPr>
                          <m:t>𝑡</m:t>
                        </m:r>
                      </m:sub>
                      <m:sup>
                        <m:r>
                          <a:rPr lang="en-AU" sz="2800" i="1">
                            <a:effectLst/>
                            <a:latin typeface="Cambria Math" panose="02040503050406030204" pitchFamily="18" charset="0"/>
                            <a:ea typeface="Calibri" panose="020F0502020204030204" pitchFamily="34" charset="0"/>
                            <a:cs typeface="Times New Roman" panose="02020603050405020304" pitchFamily="18" charset="0"/>
                          </a:rPr>
                          <m:t>𝐿</m:t>
                        </m:r>
                      </m:sup>
                    </m:sSubSup>
                    <m:r>
                      <a:rPr lang="en-AU" sz="2800" i="1">
                        <a:effectLst/>
                        <a:latin typeface="Cambria Math" panose="02040503050406030204" pitchFamily="18" charset="0"/>
                        <a:ea typeface="Calibri" panose="020F0502020204030204" pitchFamily="34" charset="0"/>
                        <a:cs typeface="Times New Roman" panose="02020603050405020304" pitchFamily="18" charset="0"/>
                      </a:rPr>
                      <m:t>=</m:t>
                    </m:r>
                    <m:f>
                      <m:fPr>
                        <m:ctrlPr>
                          <a:rPr lang="en-AU" sz="2800" i="1">
                            <a:effectLst/>
                            <a:latin typeface="Cambria Math" panose="02040503050406030204" pitchFamily="18" charset="0"/>
                            <a:ea typeface="Calibri" panose="020F0502020204030204" pitchFamily="34" charset="0"/>
                            <a:cs typeface="Times New Roman" panose="02020603050405020304" pitchFamily="18" charset="0"/>
                          </a:rPr>
                        </m:ctrlPr>
                      </m:fPr>
                      <m:num>
                        <m:nary>
                          <m:naryPr>
                            <m:chr m:val="∑"/>
                            <m:limLoc m:val="undOvr"/>
                            <m:ctrlPr>
                              <a:rPr lang="en-AU" sz="2800" i="1">
                                <a:effectLst/>
                                <a:latin typeface="Cambria Math" panose="02040503050406030204" pitchFamily="18" charset="0"/>
                                <a:ea typeface="Calibri" panose="020F0502020204030204" pitchFamily="34" charset="0"/>
                                <a:cs typeface="Times New Roman" panose="02020603050405020304" pitchFamily="18" charset="0"/>
                              </a:rPr>
                            </m:ctrlPr>
                          </m:naryPr>
                          <m:sub>
                            <m:r>
                              <a:rPr lang="en-AU" sz="2800" i="1">
                                <a:effectLst/>
                                <a:latin typeface="Cambria Math" panose="02040503050406030204" pitchFamily="18" charset="0"/>
                                <a:ea typeface="Calibri" panose="020F0502020204030204" pitchFamily="34" charset="0"/>
                                <a:cs typeface="Times New Roman" panose="02020603050405020304" pitchFamily="18" charset="0"/>
                              </a:rPr>
                              <m:t>𝑖</m:t>
                            </m:r>
                            <m:r>
                              <a:rPr lang="en-AU" sz="2800" i="1">
                                <a:effectLst/>
                                <a:latin typeface="Cambria Math" panose="02040503050406030204" pitchFamily="18" charset="0"/>
                                <a:ea typeface="Calibri" panose="020F0502020204030204" pitchFamily="34" charset="0"/>
                                <a:cs typeface="Times New Roman" panose="02020603050405020304" pitchFamily="18" charset="0"/>
                              </a:rPr>
                              <m:t>=1</m:t>
                            </m:r>
                          </m:sub>
                          <m:sup>
                            <m:r>
                              <a:rPr lang="en-AU" sz="2800" i="1">
                                <a:effectLst/>
                                <a:latin typeface="Cambria Math" panose="02040503050406030204" pitchFamily="18" charset="0"/>
                                <a:ea typeface="Calibri" panose="020F0502020204030204" pitchFamily="34" charset="0"/>
                                <a:cs typeface="Times New Roman" panose="02020603050405020304" pitchFamily="18" charset="0"/>
                              </a:rPr>
                              <m:t>𝑁</m:t>
                            </m:r>
                          </m:sup>
                          <m:e>
                            <m:sSub>
                              <m:sSubPr>
                                <m:ctrlPr>
                                  <a:rPr lang="en-AU" sz="28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AU" sz="2800" i="1">
                                    <a:effectLst/>
                                    <a:latin typeface="Cambria Math" panose="02040503050406030204" pitchFamily="18" charset="0"/>
                                    <a:ea typeface="Calibri" panose="020F0502020204030204" pitchFamily="34" charset="0"/>
                                    <a:cs typeface="Times New Roman" panose="02020603050405020304" pitchFamily="18" charset="0"/>
                                  </a:rPr>
                                  <m:t>𝑝</m:t>
                                </m:r>
                              </m:e>
                              <m:sub>
                                <m:r>
                                  <a:rPr lang="en-AU" sz="2800" i="1">
                                    <a:effectLst/>
                                    <a:latin typeface="Cambria Math" panose="02040503050406030204" pitchFamily="18" charset="0"/>
                                    <a:ea typeface="Calibri" panose="020F0502020204030204" pitchFamily="34" charset="0"/>
                                    <a:cs typeface="Times New Roman" panose="02020603050405020304" pitchFamily="18" charset="0"/>
                                  </a:rPr>
                                  <m:t>𝑖</m:t>
                                </m:r>
                                <m:r>
                                  <a:rPr lang="en-AU" sz="2800" i="1">
                                    <a:effectLst/>
                                    <a:latin typeface="Cambria Math" panose="02040503050406030204" pitchFamily="18" charset="0"/>
                                    <a:ea typeface="Calibri" panose="020F0502020204030204" pitchFamily="34" charset="0"/>
                                    <a:cs typeface="Times New Roman" panose="02020603050405020304" pitchFamily="18" charset="0"/>
                                  </a:rPr>
                                  <m:t>0</m:t>
                                </m:r>
                              </m:sub>
                            </m:sSub>
                            <m:sSub>
                              <m:sSubPr>
                                <m:ctrlPr>
                                  <a:rPr lang="en-AU" sz="28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AU" sz="2800" i="1">
                                    <a:effectLst/>
                                    <a:latin typeface="Cambria Math" panose="02040503050406030204" pitchFamily="18" charset="0"/>
                                    <a:ea typeface="Calibri" panose="020F0502020204030204" pitchFamily="34" charset="0"/>
                                    <a:cs typeface="Times New Roman" panose="02020603050405020304" pitchFamily="18" charset="0"/>
                                  </a:rPr>
                                  <m:t> </m:t>
                                </m:r>
                                <m:r>
                                  <a:rPr lang="en-AU" sz="2800" i="1">
                                    <a:effectLst/>
                                    <a:latin typeface="Cambria Math" panose="02040503050406030204" pitchFamily="18" charset="0"/>
                                    <a:ea typeface="Calibri" panose="020F0502020204030204" pitchFamily="34" charset="0"/>
                                    <a:cs typeface="Times New Roman" panose="02020603050405020304" pitchFamily="18" charset="0"/>
                                  </a:rPr>
                                  <m:t>𝑞</m:t>
                                </m:r>
                              </m:e>
                              <m:sub>
                                <m:r>
                                  <a:rPr lang="en-AU" sz="2800" i="1">
                                    <a:effectLst/>
                                    <a:latin typeface="Cambria Math" panose="02040503050406030204" pitchFamily="18" charset="0"/>
                                    <a:ea typeface="Calibri" panose="020F0502020204030204" pitchFamily="34" charset="0"/>
                                    <a:cs typeface="Times New Roman" panose="02020603050405020304" pitchFamily="18" charset="0"/>
                                  </a:rPr>
                                  <m:t>𝑖𝑡</m:t>
                                </m:r>
                              </m:sub>
                            </m:sSub>
                          </m:e>
                        </m:nary>
                      </m:num>
                      <m:den>
                        <m:nary>
                          <m:naryPr>
                            <m:chr m:val="∑"/>
                            <m:limLoc m:val="subSup"/>
                            <m:ctrlPr>
                              <a:rPr lang="en-AU" sz="2800" i="1">
                                <a:effectLst/>
                                <a:latin typeface="Cambria Math" panose="02040503050406030204" pitchFamily="18" charset="0"/>
                                <a:ea typeface="Calibri" panose="020F0502020204030204" pitchFamily="34" charset="0"/>
                                <a:cs typeface="Times New Roman" panose="02020603050405020304" pitchFamily="18" charset="0"/>
                              </a:rPr>
                            </m:ctrlPr>
                          </m:naryPr>
                          <m:sub>
                            <m:r>
                              <a:rPr lang="en-AU" sz="2800" i="1">
                                <a:effectLst/>
                                <a:latin typeface="Cambria Math" panose="02040503050406030204" pitchFamily="18" charset="0"/>
                                <a:ea typeface="Calibri" panose="020F0502020204030204" pitchFamily="34" charset="0"/>
                                <a:cs typeface="Times New Roman" panose="02020603050405020304" pitchFamily="18" charset="0"/>
                              </a:rPr>
                              <m:t>𝑖</m:t>
                            </m:r>
                            <m:r>
                              <a:rPr lang="en-AU" sz="2800" i="1">
                                <a:effectLst/>
                                <a:latin typeface="Cambria Math" panose="02040503050406030204" pitchFamily="18" charset="0"/>
                                <a:ea typeface="Calibri" panose="020F0502020204030204" pitchFamily="34" charset="0"/>
                                <a:cs typeface="Times New Roman" panose="02020603050405020304" pitchFamily="18" charset="0"/>
                              </a:rPr>
                              <m:t>=1</m:t>
                            </m:r>
                          </m:sub>
                          <m:sup>
                            <m:r>
                              <a:rPr lang="en-AU" sz="2800" i="1">
                                <a:effectLst/>
                                <a:latin typeface="Cambria Math" panose="02040503050406030204" pitchFamily="18" charset="0"/>
                                <a:ea typeface="Calibri" panose="020F0502020204030204" pitchFamily="34" charset="0"/>
                                <a:cs typeface="Times New Roman" panose="02020603050405020304" pitchFamily="18" charset="0"/>
                              </a:rPr>
                              <m:t>𝑁</m:t>
                            </m:r>
                          </m:sup>
                          <m:e>
                            <m:sSub>
                              <m:sSubPr>
                                <m:ctrlPr>
                                  <a:rPr lang="en-AU" sz="28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AU" sz="2800" i="1">
                                    <a:effectLst/>
                                    <a:latin typeface="Cambria Math" panose="02040503050406030204" pitchFamily="18" charset="0"/>
                                    <a:ea typeface="Calibri" panose="020F0502020204030204" pitchFamily="34" charset="0"/>
                                    <a:cs typeface="Times New Roman" panose="02020603050405020304" pitchFamily="18" charset="0"/>
                                  </a:rPr>
                                  <m:t>𝑝</m:t>
                                </m:r>
                              </m:e>
                              <m:sub>
                                <m:r>
                                  <a:rPr lang="en-AU" sz="2800" i="1">
                                    <a:effectLst/>
                                    <a:latin typeface="Cambria Math" panose="02040503050406030204" pitchFamily="18" charset="0"/>
                                    <a:ea typeface="Calibri" panose="020F0502020204030204" pitchFamily="34" charset="0"/>
                                    <a:cs typeface="Times New Roman" panose="02020603050405020304" pitchFamily="18" charset="0"/>
                                  </a:rPr>
                                  <m:t>𝑖</m:t>
                                </m:r>
                                <m:r>
                                  <a:rPr lang="en-AU" sz="2800" i="1">
                                    <a:effectLst/>
                                    <a:latin typeface="Cambria Math" panose="02040503050406030204" pitchFamily="18" charset="0"/>
                                    <a:ea typeface="Calibri" panose="020F0502020204030204" pitchFamily="34" charset="0"/>
                                    <a:cs typeface="Times New Roman" panose="02020603050405020304" pitchFamily="18" charset="0"/>
                                  </a:rPr>
                                  <m:t>0 </m:t>
                                </m:r>
                              </m:sub>
                            </m:sSub>
                            <m:sSub>
                              <m:sSubPr>
                                <m:ctrlPr>
                                  <a:rPr lang="en-AU" sz="28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AU" sz="2800" i="1">
                                    <a:effectLst/>
                                    <a:latin typeface="Cambria Math" panose="02040503050406030204" pitchFamily="18" charset="0"/>
                                    <a:ea typeface="Calibri" panose="020F0502020204030204" pitchFamily="34" charset="0"/>
                                    <a:cs typeface="Times New Roman" panose="02020603050405020304" pitchFamily="18" charset="0"/>
                                  </a:rPr>
                                  <m:t>𝑞</m:t>
                                </m:r>
                              </m:e>
                              <m:sub>
                                <m:r>
                                  <a:rPr lang="en-AU" sz="2800" i="1">
                                    <a:effectLst/>
                                    <a:latin typeface="Cambria Math" panose="02040503050406030204" pitchFamily="18" charset="0"/>
                                    <a:ea typeface="Calibri" panose="020F0502020204030204" pitchFamily="34" charset="0"/>
                                    <a:cs typeface="Times New Roman" panose="02020603050405020304" pitchFamily="18" charset="0"/>
                                  </a:rPr>
                                  <m:t>𝑖</m:t>
                                </m:r>
                                <m:r>
                                  <a:rPr lang="en-AU" sz="2800" i="1">
                                    <a:effectLst/>
                                    <a:latin typeface="Cambria Math" panose="02040503050406030204" pitchFamily="18" charset="0"/>
                                    <a:ea typeface="Calibri" panose="020F0502020204030204" pitchFamily="34" charset="0"/>
                                    <a:cs typeface="Times New Roman" panose="02020603050405020304" pitchFamily="18" charset="0"/>
                                  </a:rPr>
                                  <m:t>0</m:t>
                                </m:r>
                              </m:sub>
                            </m:sSub>
                          </m:e>
                        </m:nary>
                      </m:den>
                    </m:f>
                    <m:r>
                      <a:rPr lang="en-AU" sz="2800" i="1">
                        <a:effectLst/>
                        <a:latin typeface="Cambria Math" panose="02040503050406030204" pitchFamily="18" charset="0"/>
                        <a:ea typeface="Calibri" panose="020F0502020204030204" pitchFamily="34" charset="0"/>
                        <a:cs typeface="Times New Roman" panose="02020603050405020304" pitchFamily="18" charset="0"/>
                      </a:rPr>
                      <m:t>=</m:t>
                    </m:r>
                    <m:nary>
                      <m:naryPr>
                        <m:chr m:val="∑"/>
                        <m:limLoc m:val="undOvr"/>
                        <m:ctrlPr>
                          <a:rPr lang="en-AU" sz="2800" i="1">
                            <a:effectLst/>
                            <a:latin typeface="Cambria Math" panose="02040503050406030204" pitchFamily="18" charset="0"/>
                            <a:ea typeface="Calibri" panose="020F0502020204030204" pitchFamily="34" charset="0"/>
                            <a:cs typeface="Times New Roman" panose="02020603050405020304" pitchFamily="18" charset="0"/>
                          </a:rPr>
                        </m:ctrlPr>
                      </m:naryPr>
                      <m:sub>
                        <m:r>
                          <a:rPr lang="en-AU" sz="2800" i="1">
                            <a:effectLst/>
                            <a:latin typeface="Cambria Math" panose="02040503050406030204" pitchFamily="18" charset="0"/>
                            <a:ea typeface="Calibri" panose="020F0502020204030204" pitchFamily="34" charset="0"/>
                            <a:cs typeface="Times New Roman" panose="02020603050405020304" pitchFamily="18" charset="0"/>
                          </a:rPr>
                          <m:t>𝑖</m:t>
                        </m:r>
                        <m:r>
                          <a:rPr lang="en-AU" sz="2800" i="1">
                            <a:effectLst/>
                            <a:latin typeface="Cambria Math" panose="02040503050406030204" pitchFamily="18" charset="0"/>
                            <a:ea typeface="Calibri" panose="020F0502020204030204" pitchFamily="34" charset="0"/>
                            <a:cs typeface="Times New Roman" panose="02020603050405020304" pitchFamily="18" charset="0"/>
                          </a:rPr>
                          <m:t>=1</m:t>
                        </m:r>
                      </m:sub>
                      <m:sup>
                        <m:r>
                          <a:rPr lang="en-AU" sz="2800" i="1">
                            <a:effectLst/>
                            <a:latin typeface="Cambria Math" panose="02040503050406030204" pitchFamily="18" charset="0"/>
                            <a:ea typeface="Calibri" panose="020F0502020204030204" pitchFamily="34" charset="0"/>
                            <a:cs typeface="Times New Roman" panose="02020603050405020304" pitchFamily="18" charset="0"/>
                          </a:rPr>
                          <m:t>𝑁</m:t>
                        </m:r>
                      </m:sup>
                      <m:e>
                        <m:sSub>
                          <m:sSubPr>
                            <m:ctrlPr>
                              <a:rPr lang="en-AU" sz="28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AU" sz="2800" i="1">
                                <a:effectLst/>
                                <a:latin typeface="Cambria Math" panose="02040503050406030204" pitchFamily="18" charset="0"/>
                                <a:ea typeface="Calibri" panose="020F0502020204030204" pitchFamily="34" charset="0"/>
                                <a:cs typeface="Times New Roman" panose="02020603050405020304" pitchFamily="18" charset="0"/>
                              </a:rPr>
                              <m:t>𝑊</m:t>
                            </m:r>
                          </m:e>
                          <m:sub>
                            <m:r>
                              <a:rPr lang="en-AU" sz="2800" i="1">
                                <a:effectLst/>
                                <a:latin typeface="Cambria Math" panose="02040503050406030204" pitchFamily="18" charset="0"/>
                                <a:ea typeface="Calibri" panose="020F0502020204030204" pitchFamily="34" charset="0"/>
                                <a:cs typeface="Times New Roman" panose="02020603050405020304" pitchFamily="18" charset="0"/>
                              </a:rPr>
                              <m:t>𝑖</m:t>
                            </m:r>
                            <m:r>
                              <a:rPr lang="en-AU" sz="2800" i="1">
                                <a:effectLst/>
                                <a:latin typeface="Cambria Math" panose="02040503050406030204" pitchFamily="18" charset="0"/>
                                <a:ea typeface="Calibri" panose="020F0502020204030204" pitchFamily="34" charset="0"/>
                                <a:cs typeface="Times New Roman" panose="02020603050405020304" pitchFamily="18" charset="0"/>
                              </a:rPr>
                              <m:t>0</m:t>
                            </m:r>
                          </m:sub>
                        </m:sSub>
                        <m:f>
                          <m:fPr>
                            <m:ctrlPr>
                              <a:rPr lang="en-AU" sz="2800" i="1">
                                <a:effectLst/>
                                <a:latin typeface="Cambria Math" panose="02040503050406030204" pitchFamily="18" charset="0"/>
                                <a:ea typeface="Calibri" panose="020F0502020204030204" pitchFamily="34" charset="0"/>
                                <a:cs typeface="Times New Roman" panose="02020603050405020304" pitchFamily="18" charset="0"/>
                              </a:rPr>
                            </m:ctrlPr>
                          </m:fPr>
                          <m:num>
                            <m:sSub>
                              <m:sSubPr>
                                <m:ctrlPr>
                                  <a:rPr lang="en-AU" sz="28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AU" sz="2800" i="1">
                                    <a:effectLst/>
                                    <a:latin typeface="Cambria Math" panose="02040503050406030204" pitchFamily="18" charset="0"/>
                                    <a:ea typeface="Calibri" panose="020F0502020204030204" pitchFamily="34" charset="0"/>
                                    <a:cs typeface="Times New Roman" panose="02020603050405020304" pitchFamily="18" charset="0"/>
                                  </a:rPr>
                                  <m:t>𝑞</m:t>
                                </m:r>
                              </m:e>
                              <m:sub>
                                <m:r>
                                  <a:rPr lang="en-AU" sz="2800" i="1">
                                    <a:effectLst/>
                                    <a:latin typeface="Cambria Math" panose="02040503050406030204" pitchFamily="18" charset="0"/>
                                    <a:ea typeface="Calibri" panose="020F0502020204030204" pitchFamily="34" charset="0"/>
                                    <a:cs typeface="Times New Roman" panose="02020603050405020304" pitchFamily="18" charset="0"/>
                                  </a:rPr>
                                  <m:t>𝑖𝑡</m:t>
                                </m:r>
                              </m:sub>
                            </m:sSub>
                          </m:num>
                          <m:den>
                            <m:sSub>
                              <m:sSubPr>
                                <m:ctrlPr>
                                  <a:rPr lang="en-AU" sz="28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AU" sz="2800" i="1">
                                    <a:effectLst/>
                                    <a:latin typeface="Cambria Math" panose="02040503050406030204" pitchFamily="18" charset="0"/>
                                    <a:ea typeface="Calibri" panose="020F0502020204030204" pitchFamily="34" charset="0"/>
                                    <a:cs typeface="Times New Roman" panose="02020603050405020304" pitchFamily="18" charset="0"/>
                                  </a:rPr>
                                  <m:t>𝑞</m:t>
                                </m:r>
                              </m:e>
                              <m:sub>
                                <m:r>
                                  <a:rPr lang="en-AU" sz="2800" i="1">
                                    <a:effectLst/>
                                    <a:latin typeface="Cambria Math" panose="02040503050406030204" pitchFamily="18" charset="0"/>
                                    <a:ea typeface="Calibri" panose="020F0502020204030204" pitchFamily="34" charset="0"/>
                                    <a:cs typeface="Times New Roman" panose="02020603050405020304" pitchFamily="18" charset="0"/>
                                  </a:rPr>
                                  <m:t>𝑖</m:t>
                                </m:r>
                                <m:r>
                                  <a:rPr lang="en-AU" sz="2800" i="1">
                                    <a:effectLst/>
                                    <a:latin typeface="Cambria Math" panose="02040503050406030204" pitchFamily="18" charset="0"/>
                                    <a:ea typeface="Calibri" panose="020F0502020204030204" pitchFamily="34" charset="0"/>
                                    <a:cs typeface="Times New Roman" panose="02020603050405020304" pitchFamily="18" charset="0"/>
                                  </a:rPr>
                                  <m:t>0</m:t>
                                </m:r>
                              </m:sub>
                            </m:sSub>
                          </m:den>
                        </m:f>
                      </m:e>
                    </m:nary>
                  </m:oMath>
                </a14:m>
                <a:r>
                  <a:rPr lang="en-AU" sz="2800" dirty="0">
                    <a:effectLst/>
                    <a:latin typeface="Cambria" panose="02040503050406030204" pitchFamily="18" charset="0"/>
                    <a:ea typeface="Calibri" panose="020F0502020204030204" pitchFamily="34" charset="0"/>
                    <a:cs typeface="Times New Roman" panose="02020603050405020304" pitchFamily="18" charset="0"/>
                  </a:rPr>
                  <a:t>	</a:t>
                </a:r>
                <a:endParaRPr lang="en-AU" sz="2800" dirty="0"/>
              </a:p>
            </p:txBody>
          </p:sp>
        </mc:Choice>
        <mc:Fallback xmlns="">
          <p:sp>
            <p:nvSpPr>
              <p:cNvPr id="6" name="Rectangle 5"/>
              <p:cNvSpPr>
                <a:spLocks noRot="1" noChangeAspect="1" noMove="1" noResize="1" noEditPoints="1" noAdjustHandles="1" noChangeArrowheads="1" noChangeShapeType="1" noTextEdit="1"/>
              </p:cNvSpPr>
              <p:nvPr/>
            </p:nvSpPr>
            <p:spPr>
              <a:xfrm>
                <a:off x="5788060" y="2319430"/>
                <a:ext cx="5262979" cy="889859"/>
              </a:xfrm>
              <a:prstGeom prst="rect">
                <a:avLst/>
              </a:prstGeom>
              <a:blipFill rotWithShape="0">
                <a:blip r:embed="rId4"/>
                <a:stretch>
                  <a:fillRect/>
                </a:stretch>
              </a:blipFill>
            </p:spPr>
            <p:txBody>
              <a:bodyPr/>
              <a:lstStyle/>
              <a:p>
                <a:r>
                  <a:rPr lang="en-AU">
                    <a:noFill/>
                  </a:rPr>
                  <a:t> </a:t>
                </a:r>
              </a:p>
            </p:txBody>
          </p:sp>
        </mc:Fallback>
      </mc:AlternateContent>
      <mc:AlternateContent xmlns:mc="http://schemas.openxmlformats.org/markup-compatibility/2006" xmlns:a14="http://schemas.microsoft.com/office/drawing/2010/main">
        <mc:Choice Requires="a14">
          <p:sp>
            <p:nvSpPr>
              <p:cNvPr id="7" name="Rectangle 6"/>
              <p:cNvSpPr/>
              <p:nvPr/>
            </p:nvSpPr>
            <p:spPr>
              <a:xfrm>
                <a:off x="5788060" y="3534642"/>
                <a:ext cx="6647974" cy="897682"/>
              </a:xfrm>
              <a:prstGeom prst="rect">
                <a:avLst/>
              </a:prstGeom>
            </p:spPr>
            <p:txBody>
              <a:bodyPr wrap="none">
                <a:spAutoFit/>
              </a:bodyPr>
              <a:lstStyle/>
              <a:p>
                <a14:m>
                  <m:oMath xmlns:m="http://schemas.openxmlformats.org/officeDocument/2006/math">
                    <m:sSubSup>
                      <m:sSubSupPr>
                        <m:ctrlPr>
                          <a:rPr lang="en-AU" sz="2800" i="1">
                            <a:latin typeface="Cambria Math" panose="02040503050406030204" pitchFamily="18" charset="0"/>
                            <a:ea typeface="Calibri" panose="020F0502020204030204" pitchFamily="34" charset="0"/>
                            <a:cs typeface="Times New Roman" panose="02020603050405020304" pitchFamily="18" charset="0"/>
                          </a:rPr>
                        </m:ctrlPr>
                      </m:sSubSupPr>
                      <m:e>
                        <m:r>
                          <a:rPr lang="en-AU" sz="2800" i="1">
                            <a:effectLst/>
                            <a:latin typeface="Cambria Math" panose="02040503050406030204" pitchFamily="18" charset="0"/>
                            <a:ea typeface="Calibri" panose="020F0502020204030204" pitchFamily="34" charset="0"/>
                            <a:cs typeface="Times New Roman" panose="02020603050405020304" pitchFamily="18" charset="0"/>
                          </a:rPr>
                          <m:t>𝑄</m:t>
                        </m:r>
                      </m:e>
                      <m:sub>
                        <m:r>
                          <a:rPr lang="en-AU" sz="2800" i="1">
                            <a:effectLst/>
                            <a:latin typeface="Cambria Math" panose="02040503050406030204" pitchFamily="18" charset="0"/>
                            <a:ea typeface="Calibri" panose="020F0502020204030204" pitchFamily="34" charset="0"/>
                            <a:cs typeface="Times New Roman" panose="02020603050405020304" pitchFamily="18" charset="0"/>
                          </a:rPr>
                          <m:t>0</m:t>
                        </m:r>
                        <m:r>
                          <a:rPr lang="en-AU" sz="2800" i="1">
                            <a:effectLst/>
                            <a:latin typeface="Cambria Math" panose="02040503050406030204" pitchFamily="18" charset="0"/>
                            <a:ea typeface="Calibri" panose="020F0502020204030204" pitchFamily="34" charset="0"/>
                            <a:cs typeface="Times New Roman" panose="02020603050405020304" pitchFamily="18" charset="0"/>
                          </a:rPr>
                          <m:t>𝑡</m:t>
                        </m:r>
                      </m:sub>
                      <m:sup>
                        <m:r>
                          <a:rPr lang="en-AU" sz="2800" i="1">
                            <a:effectLst/>
                            <a:latin typeface="Cambria Math" panose="02040503050406030204" pitchFamily="18" charset="0"/>
                            <a:ea typeface="Calibri" panose="020F0502020204030204" pitchFamily="34" charset="0"/>
                            <a:cs typeface="Times New Roman" panose="02020603050405020304" pitchFamily="18" charset="0"/>
                          </a:rPr>
                          <m:t>𝑃</m:t>
                        </m:r>
                      </m:sup>
                    </m:sSubSup>
                    <m:r>
                      <a:rPr lang="en-AU" sz="2800" i="1">
                        <a:effectLst/>
                        <a:latin typeface="Cambria Math" panose="02040503050406030204" pitchFamily="18" charset="0"/>
                        <a:ea typeface="Calibri" panose="020F0502020204030204" pitchFamily="34" charset="0"/>
                        <a:cs typeface="Times New Roman" panose="02020603050405020304" pitchFamily="18" charset="0"/>
                      </a:rPr>
                      <m:t>=</m:t>
                    </m:r>
                    <m:f>
                      <m:fPr>
                        <m:ctrlPr>
                          <a:rPr lang="en-AU" sz="2800" i="1">
                            <a:effectLst/>
                            <a:latin typeface="Cambria Math" panose="02040503050406030204" pitchFamily="18" charset="0"/>
                            <a:ea typeface="Calibri" panose="020F0502020204030204" pitchFamily="34" charset="0"/>
                            <a:cs typeface="Times New Roman" panose="02020603050405020304" pitchFamily="18" charset="0"/>
                          </a:rPr>
                        </m:ctrlPr>
                      </m:fPr>
                      <m:num>
                        <m:nary>
                          <m:naryPr>
                            <m:chr m:val="∑"/>
                            <m:limLoc m:val="undOvr"/>
                            <m:ctrlPr>
                              <a:rPr lang="en-AU" sz="2800" i="1">
                                <a:effectLst/>
                                <a:latin typeface="Cambria Math" panose="02040503050406030204" pitchFamily="18" charset="0"/>
                                <a:ea typeface="Calibri" panose="020F0502020204030204" pitchFamily="34" charset="0"/>
                                <a:cs typeface="Times New Roman" panose="02020603050405020304" pitchFamily="18" charset="0"/>
                              </a:rPr>
                            </m:ctrlPr>
                          </m:naryPr>
                          <m:sub>
                            <m:r>
                              <a:rPr lang="en-AU" sz="2800" i="1">
                                <a:effectLst/>
                                <a:latin typeface="Cambria Math" panose="02040503050406030204" pitchFamily="18" charset="0"/>
                                <a:ea typeface="Calibri" panose="020F0502020204030204" pitchFamily="34" charset="0"/>
                                <a:cs typeface="Times New Roman" panose="02020603050405020304" pitchFamily="18" charset="0"/>
                              </a:rPr>
                              <m:t>𝑖</m:t>
                            </m:r>
                            <m:r>
                              <a:rPr lang="en-AU" sz="2800" i="1">
                                <a:effectLst/>
                                <a:latin typeface="Cambria Math" panose="02040503050406030204" pitchFamily="18" charset="0"/>
                                <a:ea typeface="Calibri" panose="020F0502020204030204" pitchFamily="34" charset="0"/>
                                <a:cs typeface="Times New Roman" panose="02020603050405020304" pitchFamily="18" charset="0"/>
                              </a:rPr>
                              <m:t>=1</m:t>
                            </m:r>
                          </m:sub>
                          <m:sup>
                            <m:r>
                              <a:rPr lang="en-AU" sz="2800" i="1">
                                <a:effectLst/>
                                <a:latin typeface="Cambria Math" panose="02040503050406030204" pitchFamily="18" charset="0"/>
                                <a:ea typeface="Calibri" panose="020F0502020204030204" pitchFamily="34" charset="0"/>
                                <a:cs typeface="Times New Roman" panose="02020603050405020304" pitchFamily="18" charset="0"/>
                              </a:rPr>
                              <m:t>𝑁</m:t>
                            </m:r>
                          </m:sup>
                          <m:e>
                            <m:sSub>
                              <m:sSubPr>
                                <m:ctrlPr>
                                  <a:rPr lang="en-AU" sz="28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AU" sz="2800" i="1">
                                    <a:effectLst/>
                                    <a:latin typeface="Cambria Math" panose="02040503050406030204" pitchFamily="18" charset="0"/>
                                    <a:ea typeface="Calibri" panose="020F0502020204030204" pitchFamily="34" charset="0"/>
                                    <a:cs typeface="Times New Roman" panose="02020603050405020304" pitchFamily="18" charset="0"/>
                                  </a:rPr>
                                  <m:t>𝑝</m:t>
                                </m:r>
                              </m:e>
                              <m:sub>
                                <m:r>
                                  <a:rPr lang="en-AU" sz="2800" i="1">
                                    <a:effectLst/>
                                    <a:latin typeface="Cambria Math" panose="02040503050406030204" pitchFamily="18" charset="0"/>
                                    <a:ea typeface="Calibri" panose="020F0502020204030204" pitchFamily="34" charset="0"/>
                                    <a:cs typeface="Times New Roman" panose="02020603050405020304" pitchFamily="18" charset="0"/>
                                  </a:rPr>
                                  <m:t>𝑖𝑡</m:t>
                                </m:r>
                              </m:sub>
                            </m:sSub>
                            <m:r>
                              <a:rPr lang="en-AU" sz="2800" i="1">
                                <a:effectLst/>
                                <a:latin typeface="Cambria Math" panose="02040503050406030204" pitchFamily="18" charset="0"/>
                                <a:ea typeface="Calibri" panose="020F0502020204030204" pitchFamily="34" charset="0"/>
                                <a:cs typeface="Times New Roman" panose="02020603050405020304" pitchFamily="18" charset="0"/>
                              </a:rPr>
                              <m:t> </m:t>
                            </m:r>
                            <m:sSub>
                              <m:sSubPr>
                                <m:ctrlPr>
                                  <a:rPr lang="en-AU" sz="28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AU" sz="2800" i="1">
                                    <a:effectLst/>
                                    <a:latin typeface="Cambria Math" panose="02040503050406030204" pitchFamily="18" charset="0"/>
                                    <a:ea typeface="Calibri" panose="020F0502020204030204" pitchFamily="34" charset="0"/>
                                    <a:cs typeface="Times New Roman" panose="02020603050405020304" pitchFamily="18" charset="0"/>
                                  </a:rPr>
                                  <m:t>𝑞</m:t>
                                </m:r>
                              </m:e>
                              <m:sub>
                                <m:r>
                                  <a:rPr lang="en-AU" sz="2800" i="1">
                                    <a:effectLst/>
                                    <a:latin typeface="Cambria Math" panose="02040503050406030204" pitchFamily="18" charset="0"/>
                                    <a:ea typeface="Calibri" panose="020F0502020204030204" pitchFamily="34" charset="0"/>
                                    <a:cs typeface="Times New Roman" panose="02020603050405020304" pitchFamily="18" charset="0"/>
                                  </a:rPr>
                                  <m:t>𝑖𝑡</m:t>
                                </m:r>
                              </m:sub>
                            </m:sSub>
                          </m:e>
                        </m:nary>
                      </m:num>
                      <m:den>
                        <m:nary>
                          <m:naryPr>
                            <m:chr m:val="∑"/>
                            <m:limLoc m:val="subSup"/>
                            <m:ctrlPr>
                              <a:rPr lang="en-AU" sz="2800" i="1">
                                <a:effectLst/>
                                <a:latin typeface="Cambria Math" panose="02040503050406030204" pitchFamily="18" charset="0"/>
                                <a:ea typeface="Calibri" panose="020F0502020204030204" pitchFamily="34" charset="0"/>
                                <a:cs typeface="Times New Roman" panose="02020603050405020304" pitchFamily="18" charset="0"/>
                              </a:rPr>
                            </m:ctrlPr>
                          </m:naryPr>
                          <m:sub>
                            <m:r>
                              <a:rPr lang="en-AU" sz="2800" i="1">
                                <a:effectLst/>
                                <a:latin typeface="Cambria Math" panose="02040503050406030204" pitchFamily="18" charset="0"/>
                                <a:ea typeface="Calibri" panose="020F0502020204030204" pitchFamily="34" charset="0"/>
                                <a:cs typeface="Times New Roman" panose="02020603050405020304" pitchFamily="18" charset="0"/>
                              </a:rPr>
                              <m:t>𝑖</m:t>
                            </m:r>
                            <m:r>
                              <a:rPr lang="en-AU" sz="2800" i="1">
                                <a:effectLst/>
                                <a:latin typeface="Cambria Math" panose="02040503050406030204" pitchFamily="18" charset="0"/>
                                <a:ea typeface="Calibri" panose="020F0502020204030204" pitchFamily="34" charset="0"/>
                                <a:cs typeface="Times New Roman" panose="02020603050405020304" pitchFamily="18" charset="0"/>
                              </a:rPr>
                              <m:t>=1</m:t>
                            </m:r>
                          </m:sub>
                          <m:sup>
                            <m:r>
                              <a:rPr lang="en-AU" sz="2800" i="1">
                                <a:effectLst/>
                                <a:latin typeface="Cambria Math" panose="02040503050406030204" pitchFamily="18" charset="0"/>
                                <a:ea typeface="Calibri" panose="020F0502020204030204" pitchFamily="34" charset="0"/>
                                <a:cs typeface="Times New Roman" panose="02020603050405020304" pitchFamily="18" charset="0"/>
                              </a:rPr>
                              <m:t>𝑁</m:t>
                            </m:r>
                          </m:sup>
                          <m:e>
                            <m:sSub>
                              <m:sSubPr>
                                <m:ctrlPr>
                                  <a:rPr lang="en-AU" sz="28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AU" sz="2800" i="1">
                                    <a:effectLst/>
                                    <a:latin typeface="Cambria Math" panose="02040503050406030204" pitchFamily="18" charset="0"/>
                                    <a:ea typeface="Calibri" panose="020F0502020204030204" pitchFamily="34" charset="0"/>
                                    <a:cs typeface="Times New Roman" panose="02020603050405020304" pitchFamily="18" charset="0"/>
                                  </a:rPr>
                                  <m:t>𝑝</m:t>
                                </m:r>
                              </m:e>
                              <m:sub>
                                <m:r>
                                  <a:rPr lang="en-AU" sz="2800" i="1">
                                    <a:effectLst/>
                                    <a:latin typeface="Cambria Math" panose="02040503050406030204" pitchFamily="18" charset="0"/>
                                    <a:ea typeface="Calibri" panose="020F0502020204030204" pitchFamily="34" charset="0"/>
                                    <a:cs typeface="Times New Roman" panose="02020603050405020304" pitchFamily="18" charset="0"/>
                                  </a:rPr>
                                  <m:t>𝑖𝑡</m:t>
                                </m:r>
                              </m:sub>
                            </m:sSub>
                            <m:r>
                              <a:rPr lang="en-AU" sz="2800" i="1">
                                <a:effectLst/>
                                <a:latin typeface="Cambria Math" panose="02040503050406030204" pitchFamily="18" charset="0"/>
                                <a:ea typeface="Calibri" panose="020F0502020204030204" pitchFamily="34" charset="0"/>
                                <a:cs typeface="Times New Roman" panose="02020603050405020304" pitchFamily="18" charset="0"/>
                              </a:rPr>
                              <m:t> </m:t>
                            </m:r>
                            <m:sSub>
                              <m:sSubPr>
                                <m:ctrlPr>
                                  <a:rPr lang="en-AU" sz="28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AU" sz="2800" i="1">
                                    <a:effectLst/>
                                    <a:latin typeface="Cambria Math" panose="02040503050406030204" pitchFamily="18" charset="0"/>
                                    <a:ea typeface="Calibri" panose="020F0502020204030204" pitchFamily="34" charset="0"/>
                                    <a:cs typeface="Times New Roman" panose="02020603050405020304" pitchFamily="18" charset="0"/>
                                  </a:rPr>
                                  <m:t>𝑞</m:t>
                                </m:r>
                              </m:e>
                              <m:sub>
                                <m:r>
                                  <a:rPr lang="en-AU" sz="2800" i="1">
                                    <a:effectLst/>
                                    <a:latin typeface="Cambria Math" panose="02040503050406030204" pitchFamily="18" charset="0"/>
                                    <a:ea typeface="Calibri" panose="020F0502020204030204" pitchFamily="34" charset="0"/>
                                    <a:cs typeface="Times New Roman" panose="02020603050405020304" pitchFamily="18" charset="0"/>
                                  </a:rPr>
                                  <m:t>𝑖𝑠</m:t>
                                </m:r>
                              </m:sub>
                            </m:sSub>
                          </m:e>
                        </m:nary>
                      </m:den>
                    </m:f>
                    <m:r>
                      <a:rPr lang="en-AU" sz="2800" i="1">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AU" sz="2800" i="1">
                            <a:effectLst/>
                            <a:latin typeface="Cambria Math" panose="02040503050406030204" pitchFamily="18" charset="0"/>
                            <a:ea typeface="Calibri" panose="020F0502020204030204" pitchFamily="34" charset="0"/>
                            <a:cs typeface="Times New Roman" panose="02020603050405020304" pitchFamily="18" charset="0"/>
                          </a:rPr>
                        </m:ctrlPr>
                      </m:sSupPr>
                      <m:e>
                        <m:d>
                          <m:dPr>
                            <m:begChr m:val="{"/>
                            <m:endChr m:val="}"/>
                            <m:ctrlPr>
                              <a:rPr lang="en-AU" sz="2800" i="1">
                                <a:effectLst/>
                                <a:latin typeface="Cambria Math" panose="02040503050406030204" pitchFamily="18" charset="0"/>
                                <a:ea typeface="Calibri" panose="020F0502020204030204" pitchFamily="34" charset="0"/>
                                <a:cs typeface="Times New Roman" panose="02020603050405020304" pitchFamily="18" charset="0"/>
                              </a:rPr>
                            </m:ctrlPr>
                          </m:dPr>
                          <m:e>
                            <m:nary>
                              <m:naryPr>
                                <m:chr m:val="∑"/>
                                <m:limLoc m:val="subSup"/>
                                <m:ctrlPr>
                                  <a:rPr lang="en-AU" sz="2800" i="1">
                                    <a:effectLst/>
                                    <a:latin typeface="Cambria Math" panose="02040503050406030204" pitchFamily="18" charset="0"/>
                                    <a:ea typeface="Calibri" panose="020F0502020204030204" pitchFamily="34" charset="0"/>
                                    <a:cs typeface="Times New Roman" panose="02020603050405020304" pitchFamily="18" charset="0"/>
                                  </a:rPr>
                                </m:ctrlPr>
                              </m:naryPr>
                              <m:sub>
                                <m:r>
                                  <a:rPr lang="en-AU" sz="2800" i="1">
                                    <a:effectLst/>
                                    <a:latin typeface="Cambria Math" panose="02040503050406030204" pitchFamily="18" charset="0"/>
                                    <a:ea typeface="Calibri" panose="020F0502020204030204" pitchFamily="34" charset="0"/>
                                    <a:cs typeface="Times New Roman" panose="02020603050405020304" pitchFamily="18" charset="0"/>
                                  </a:rPr>
                                  <m:t>𝑖</m:t>
                                </m:r>
                                <m:r>
                                  <a:rPr lang="en-AU" sz="2800" i="1">
                                    <a:effectLst/>
                                    <a:latin typeface="Cambria Math" panose="02040503050406030204" pitchFamily="18" charset="0"/>
                                    <a:ea typeface="Calibri" panose="020F0502020204030204" pitchFamily="34" charset="0"/>
                                    <a:cs typeface="Times New Roman" panose="02020603050405020304" pitchFamily="18" charset="0"/>
                                  </a:rPr>
                                  <m:t>=1</m:t>
                                </m:r>
                              </m:sub>
                              <m:sup>
                                <m:r>
                                  <a:rPr lang="en-AU" sz="2800" i="1">
                                    <a:effectLst/>
                                    <a:latin typeface="Cambria Math" panose="02040503050406030204" pitchFamily="18" charset="0"/>
                                    <a:ea typeface="Calibri" panose="020F0502020204030204" pitchFamily="34" charset="0"/>
                                    <a:cs typeface="Times New Roman" panose="02020603050405020304" pitchFamily="18" charset="0"/>
                                  </a:rPr>
                                  <m:t>𝑁</m:t>
                                </m:r>
                              </m:sup>
                              <m:e>
                                <m:sSub>
                                  <m:sSubPr>
                                    <m:ctrlPr>
                                      <a:rPr lang="en-AU" sz="28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AU" sz="2800" i="1">
                                        <a:effectLst/>
                                        <a:latin typeface="Cambria Math" panose="02040503050406030204" pitchFamily="18" charset="0"/>
                                        <a:ea typeface="Calibri" panose="020F0502020204030204" pitchFamily="34" charset="0"/>
                                        <a:cs typeface="Times New Roman" panose="02020603050405020304" pitchFamily="18" charset="0"/>
                                      </a:rPr>
                                      <m:t>𝑊</m:t>
                                    </m:r>
                                  </m:e>
                                  <m:sub>
                                    <m:r>
                                      <a:rPr lang="en-AU" sz="2800" i="1">
                                        <a:effectLst/>
                                        <a:latin typeface="Cambria Math" panose="02040503050406030204" pitchFamily="18" charset="0"/>
                                        <a:ea typeface="Calibri" panose="020F0502020204030204" pitchFamily="34" charset="0"/>
                                        <a:cs typeface="Times New Roman" panose="02020603050405020304" pitchFamily="18" charset="0"/>
                                      </a:rPr>
                                      <m:t>𝑖𝑡</m:t>
                                    </m:r>
                                  </m:sub>
                                </m:sSub>
                                <m:d>
                                  <m:dPr>
                                    <m:ctrlPr>
                                      <a:rPr lang="en-AU" sz="2800" i="1">
                                        <a:effectLst/>
                                        <a:latin typeface="Cambria Math" panose="02040503050406030204" pitchFamily="18" charset="0"/>
                                        <a:ea typeface="Calibri" panose="020F0502020204030204" pitchFamily="34" charset="0"/>
                                        <a:cs typeface="Times New Roman" panose="02020603050405020304" pitchFamily="18" charset="0"/>
                                      </a:rPr>
                                    </m:ctrlPr>
                                  </m:dPr>
                                  <m:e>
                                    <m:f>
                                      <m:fPr>
                                        <m:ctrlPr>
                                          <a:rPr lang="en-AU" sz="2800" i="1">
                                            <a:effectLst/>
                                            <a:latin typeface="Cambria Math" panose="02040503050406030204" pitchFamily="18" charset="0"/>
                                            <a:ea typeface="Calibri" panose="020F0502020204030204" pitchFamily="34" charset="0"/>
                                            <a:cs typeface="Times New Roman" panose="02020603050405020304" pitchFamily="18" charset="0"/>
                                          </a:rPr>
                                        </m:ctrlPr>
                                      </m:fPr>
                                      <m:num>
                                        <m:sSub>
                                          <m:sSubPr>
                                            <m:ctrlPr>
                                              <a:rPr lang="en-AU" sz="28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AU" sz="2800" i="1">
                                                <a:effectLst/>
                                                <a:latin typeface="Cambria Math" panose="02040503050406030204" pitchFamily="18" charset="0"/>
                                                <a:ea typeface="Calibri" panose="020F0502020204030204" pitchFamily="34" charset="0"/>
                                                <a:cs typeface="Times New Roman" panose="02020603050405020304" pitchFamily="18" charset="0"/>
                                              </a:rPr>
                                              <m:t>𝑞</m:t>
                                            </m:r>
                                          </m:e>
                                          <m:sub>
                                            <m:r>
                                              <a:rPr lang="en-AU" sz="2800" i="1">
                                                <a:effectLst/>
                                                <a:latin typeface="Cambria Math" panose="02040503050406030204" pitchFamily="18" charset="0"/>
                                                <a:ea typeface="Calibri" panose="020F0502020204030204" pitchFamily="34" charset="0"/>
                                                <a:cs typeface="Times New Roman" panose="02020603050405020304" pitchFamily="18" charset="0"/>
                                              </a:rPr>
                                              <m:t>𝑖</m:t>
                                            </m:r>
                                            <m:r>
                                              <a:rPr lang="en-AU" sz="2800" i="1">
                                                <a:effectLst/>
                                                <a:latin typeface="Cambria Math" panose="02040503050406030204" pitchFamily="18" charset="0"/>
                                                <a:ea typeface="Calibri" panose="020F0502020204030204" pitchFamily="34" charset="0"/>
                                                <a:cs typeface="Times New Roman" panose="02020603050405020304" pitchFamily="18" charset="0"/>
                                              </a:rPr>
                                              <m:t>0</m:t>
                                            </m:r>
                                          </m:sub>
                                        </m:sSub>
                                      </m:num>
                                      <m:den>
                                        <m:sSub>
                                          <m:sSubPr>
                                            <m:ctrlPr>
                                              <a:rPr lang="en-AU" sz="28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AU" sz="2800" i="1">
                                                <a:effectLst/>
                                                <a:latin typeface="Cambria Math" panose="02040503050406030204" pitchFamily="18" charset="0"/>
                                                <a:ea typeface="Calibri" panose="020F0502020204030204" pitchFamily="34" charset="0"/>
                                                <a:cs typeface="Times New Roman" panose="02020603050405020304" pitchFamily="18" charset="0"/>
                                              </a:rPr>
                                              <m:t>𝑞</m:t>
                                            </m:r>
                                          </m:e>
                                          <m:sub>
                                            <m:r>
                                              <a:rPr lang="en-AU" sz="2800" i="1">
                                                <a:effectLst/>
                                                <a:latin typeface="Cambria Math" panose="02040503050406030204" pitchFamily="18" charset="0"/>
                                                <a:ea typeface="Calibri" panose="020F0502020204030204" pitchFamily="34" charset="0"/>
                                                <a:cs typeface="Times New Roman" panose="02020603050405020304" pitchFamily="18" charset="0"/>
                                              </a:rPr>
                                              <m:t>𝑖𝑡</m:t>
                                            </m:r>
                                          </m:sub>
                                        </m:sSub>
                                      </m:den>
                                    </m:f>
                                  </m:e>
                                </m:d>
                              </m:e>
                            </m:nary>
                          </m:e>
                        </m:d>
                      </m:e>
                      <m:sup>
                        <m:r>
                          <a:rPr lang="en-AU" sz="2800" i="1">
                            <a:effectLst/>
                            <a:latin typeface="Cambria Math" panose="02040503050406030204" pitchFamily="18" charset="0"/>
                            <a:ea typeface="Calibri" panose="020F0502020204030204" pitchFamily="34" charset="0"/>
                            <a:cs typeface="Times New Roman" panose="02020603050405020304" pitchFamily="18" charset="0"/>
                          </a:rPr>
                          <m:t>−1</m:t>
                        </m:r>
                      </m:sup>
                    </m:sSup>
                  </m:oMath>
                </a14:m>
                <a:r>
                  <a:rPr lang="en-AU" sz="2800" dirty="0">
                    <a:effectLst/>
                    <a:latin typeface="Cambria" panose="02040503050406030204" pitchFamily="18" charset="0"/>
                    <a:ea typeface="Calibri" panose="020F0502020204030204" pitchFamily="34" charset="0"/>
                    <a:cs typeface="Times New Roman" panose="02020603050405020304" pitchFamily="18" charset="0"/>
                  </a:rPr>
                  <a:t>		</a:t>
                </a:r>
                <a:endParaRPr lang="en-AU" sz="2800" dirty="0"/>
              </a:p>
            </p:txBody>
          </p:sp>
        </mc:Choice>
        <mc:Fallback xmlns="">
          <p:sp>
            <p:nvSpPr>
              <p:cNvPr id="7" name="Rectangle 6"/>
              <p:cNvSpPr>
                <a:spLocks noRot="1" noChangeAspect="1" noMove="1" noResize="1" noEditPoints="1" noAdjustHandles="1" noChangeArrowheads="1" noChangeShapeType="1" noTextEdit="1"/>
              </p:cNvSpPr>
              <p:nvPr/>
            </p:nvSpPr>
            <p:spPr>
              <a:xfrm>
                <a:off x="5788060" y="3534642"/>
                <a:ext cx="6647974" cy="897682"/>
              </a:xfrm>
              <a:prstGeom prst="rect">
                <a:avLst/>
              </a:prstGeom>
              <a:blipFill rotWithShape="0">
                <a:blip r:embed="rId5"/>
                <a:stretch>
                  <a:fillRect/>
                </a:stretch>
              </a:blipFill>
            </p:spPr>
            <p:txBody>
              <a:bodyPr/>
              <a:lstStyle/>
              <a:p>
                <a:r>
                  <a:rPr lang="en-AU">
                    <a:noFill/>
                  </a:rPr>
                  <a:t> </a:t>
                </a:r>
              </a:p>
            </p:txBody>
          </p:sp>
        </mc:Fallback>
      </mc:AlternateContent>
      <mc:AlternateContent xmlns:mc="http://schemas.openxmlformats.org/markup-compatibility/2006" xmlns:a14="http://schemas.microsoft.com/office/drawing/2010/main">
        <mc:Choice Requires="a14">
          <p:sp>
            <p:nvSpPr>
              <p:cNvPr id="8" name="Rectangle 7"/>
              <p:cNvSpPr/>
              <p:nvPr/>
            </p:nvSpPr>
            <p:spPr>
              <a:xfrm>
                <a:off x="5788060" y="4718378"/>
                <a:ext cx="5893858" cy="109170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AU" sz="2400" i="1">
                          <a:latin typeface="Cambria Math" panose="02040503050406030204" pitchFamily="18" charset="0"/>
                        </a:rPr>
                        <m:t>𝐴𝑣𝑒𝑟𝑎𝑔𝑒</m:t>
                      </m:r>
                      <m:r>
                        <a:rPr lang="en-AU" sz="2400" i="0">
                          <a:latin typeface="Cambria Math" panose="02040503050406030204" pitchFamily="18" charset="0"/>
                        </a:rPr>
                        <m:t> </m:t>
                      </m:r>
                      <m:r>
                        <a:rPr lang="en-AU" sz="2400" i="1">
                          <a:latin typeface="Cambria Math" panose="02040503050406030204" pitchFamily="18" charset="0"/>
                        </a:rPr>
                        <m:t>𝑇𝐹𝑃</m:t>
                      </m:r>
                      <m:r>
                        <a:rPr lang="en-AU" sz="2400" i="0">
                          <a:latin typeface="Cambria Math" panose="02040503050406030204" pitchFamily="18" charset="0"/>
                        </a:rPr>
                        <m:t> </m:t>
                      </m:r>
                      <m:r>
                        <a:rPr lang="en-AU" sz="2400" i="1">
                          <a:latin typeface="Cambria Math" panose="02040503050406030204" pitchFamily="18" charset="0"/>
                        </a:rPr>
                        <m:t>𝐺𝑟𝑜𝑤𝑡h</m:t>
                      </m:r>
                      <m:r>
                        <a:rPr lang="en-AU" sz="2400" i="0">
                          <a:latin typeface="Cambria Math" panose="02040503050406030204" pitchFamily="18" charset="0"/>
                        </a:rPr>
                        <m:t>= </m:t>
                      </m:r>
                      <m:f>
                        <m:fPr>
                          <m:ctrlPr>
                            <a:rPr lang="en-AU" sz="2400" i="1">
                              <a:latin typeface="Cambria Math" panose="02040503050406030204" pitchFamily="18" charset="0"/>
                            </a:rPr>
                          </m:ctrlPr>
                        </m:fPr>
                        <m:num>
                          <m:nary>
                            <m:naryPr>
                              <m:chr m:val="∑"/>
                              <m:limLoc m:val="undOvr"/>
                              <m:ctrlPr>
                                <a:rPr lang="en-AU" sz="2400" i="1">
                                  <a:latin typeface="Cambria Math" panose="02040503050406030204" pitchFamily="18" charset="0"/>
                                </a:rPr>
                              </m:ctrlPr>
                            </m:naryPr>
                            <m:sub>
                              <m:r>
                                <a:rPr lang="en-AU" sz="2400" i="1">
                                  <a:latin typeface="Cambria Math" panose="02040503050406030204" pitchFamily="18" charset="0"/>
                                </a:rPr>
                                <m:t>𝑡</m:t>
                              </m:r>
                              <m:r>
                                <a:rPr lang="en-AU" sz="2400" i="0">
                                  <a:latin typeface="Cambria Math" panose="02040503050406030204" pitchFamily="18" charset="0"/>
                                </a:rPr>
                                <m:t>=1</m:t>
                              </m:r>
                            </m:sub>
                            <m:sup>
                              <m:r>
                                <a:rPr lang="en-AU" sz="2400" i="1">
                                  <a:latin typeface="Cambria Math" panose="02040503050406030204" pitchFamily="18" charset="0"/>
                                </a:rPr>
                                <m:t>𝑁</m:t>
                              </m:r>
                            </m:sup>
                            <m:e>
                              <m:d>
                                <m:dPr>
                                  <m:begChr m:val=""/>
                                  <m:ctrlPr>
                                    <a:rPr lang="en-AU" sz="2400" i="1">
                                      <a:latin typeface="Cambria Math" panose="02040503050406030204" pitchFamily="18" charset="0"/>
                                    </a:rPr>
                                  </m:ctrlPr>
                                </m:dPr>
                                <m:e>
                                  <m:r>
                                    <m:rPr>
                                      <m:sty m:val="p"/>
                                    </m:rPr>
                                    <a:rPr lang="en-AU" sz="2400" i="0">
                                      <a:latin typeface="Cambria Math" panose="02040503050406030204" pitchFamily="18" charset="0"/>
                                    </a:rPr>
                                    <m:t>l</m:t>
                                  </m:r>
                                  <m:func>
                                    <m:funcPr>
                                      <m:ctrlPr>
                                        <a:rPr lang="en-AU" sz="2400" i="1">
                                          <a:latin typeface="Cambria Math" panose="02040503050406030204" pitchFamily="18" charset="0"/>
                                        </a:rPr>
                                      </m:ctrlPr>
                                    </m:funcPr>
                                    <m:fName>
                                      <m:r>
                                        <m:rPr>
                                          <m:sty m:val="p"/>
                                        </m:rPr>
                                        <a:rPr lang="en-AU" sz="2400" i="0">
                                          <a:latin typeface="Cambria Math" panose="02040503050406030204" pitchFamily="18" charset="0"/>
                                        </a:rPr>
                                        <m:t>n</m:t>
                                      </m:r>
                                    </m:fName>
                                    <m:e>
                                      <m:r>
                                        <a:rPr lang="en-AU" sz="2400" i="0">
                                          <a:latin typeface="Cambria Math" panose="02040503050406030204" pitchFamily="18" charset="0"/>
                                        </a:rPr>
                                        <m:t>(</m:t>
                                      </m:r>
                                    </m:e>
                                  </m:func>
                                  <m:f>
                                    <m:fPr>
                                      <m:ctrlPr>
                                        <a:rPr lang="en-AU" sz="2400" i="1">
                                          <a:latin typeface="Cambria Math" panose="02040503050406030204" pitchFamily="18" charset="0"/>
                                        </a:rPr>
                                      </m:ctrlPr>
                                    </m:fPr>
                                    <m:num>
                                      <m:sSub>
                                        <m:sSubPr>
                                          <m:ctrlPr>
                                            <a:rPr lang="en-AU" sz="2400" i="1">
                                              <a:latin typeface="Cambria Math" panose="02040503050406030204" pitchFamily="18" charset="0"/>
                                            </a:rPr>
                                          </m:ctrlPr>
                                        </m:sSubPr>
                                        <m:e>
                                          <m:r>
                                            <a:rPr lang="en-AU" sz="2400" i="1">
                                              <a:latin typeface="Cambria Math" panose="02040503050406030204" pitchFamily="18" charset="0"/>
                                            </a:rPr>
                                            <m:t>𝑇𝐹𝑃</m:t>
                                          </m:r>
                                        </m:e>
                                        <m:sub>
                                          <m:r>
                                            <a:rPr lang="en-AU" sz="2400" i="1">
                                              <a:latin typeface="Cambria Math" panose="02040503050406030204" pitchFamily="18" charset="0"/>
                                            </a:rPr>
                                            <m:t>𝑡</m:t>
                                          </m:r>
                                        </m:sub>
                                      </m:sSub>
                                    </m:num>
                                    <m:den>
                                      <m:sSub>
                                        <m:sSubPr>
                                          <m:ctrlPr>
                                            <a:rPr lang="en-AU" sz="2400" i="1">
                                              <a:latin typeface="Cambria Math" panose="02040503050406030204" pitchFamily="18" charset="0"/>
                                            </a:rPr>
                                          </m:ctrlPr>
                                        </m:sSubPr>
                                        <m:e>
                                          <m:r>
                                            <a:rPr lang="en-AU" sz="2400" i="1">
                                              <a:latin typeface="Cambria Math" panose="02040503050406030204" pitchFamily="18" charset="0"/>
                                            </a:rPr>
                                            <m:t>𝑇𝐹𝑃</m:t>
                                          </m:r>
                                        </m:e>
                                        <m:sub>
                                          <m:r>
                                            <a:rPr lang="en-AU" sz="2400" i="1">
                                              <a:latin typeface="Cambria Math" panose="02040503050406030204" pitchFamily="18" charset="0"/>
                                            </a:rPr>
                                            <m:t>𝑡</m:t>
                                          </m:r>
                                          <m:r>
                                            <a:rPr lang="en-AU" sz="2400" i="0">
                                              <a:latin typeface="Cambria Math" panose="02040503050406030204" pitchFamily="18" charset="0"/>
                                            </a:rPr>
                                            <m:t>−1</m:t>
                                          </m:r>
                                        </m:sub>
                                      </m:sSub>
                                    </m:den>
                                  </m:f>
                                </m:e>
                              </m:d>
                            </m:e>
                          </m:nary>
                        </m:num>
                        <m:den>
                          <m:r>
                            <a:rPr lang="en-AU" sz="2400" i="1">
                              <a:latin typeface="Cambria Math" panose="02040503050406030204" pitchFamily="18" charset="0"/>
                            </a:rPr>
                            <m:t>𝑁</m:t>
                          </m:r>
                        </m:den>
                      </m:f>
                    </m:oMath>
                  </m:oMathPara>
                </a14:m>
                <a:endParaRPr lang="en-AU" sz="2400" dirty="0"/>
              </a:p>
            </p:txBody>
          </p:sp>
        </mc:Choice>
        <mc:Fallback xmlns="">
          <p:sp>
            <p:nvSpPr>
              <p:cNvPr id="8" name="Rectangle 7"/>
              <p:cNvSpPr>
                <a:spLocks noRot="1" noChangeAspect="1" noMove="1" noResize="1" noEditPoints="1" noAdjustHandles="1" noChangeArrowheads="1" noChangeShapeType="1" noTextEdit="1"/>
              </p:cNvSpPr>
              <p:nvPr/>
            </p:nvSpPr>
            <p:spPr>
              <a:xfrm>
                <a:off x="5788060" y="4718378"/>
                <a:ext cx="5893858" cy="1091709"/>
              </a:xfrm>
              <a:prstGeom prst="rect">
                <a:avLst/>
              </a:prstGeom>
              <a:blipFill rotWithShape="0">
                <a:blip r:embed="rId6"/>
                <a:stretch>
                  <a:fillRect/>
                </a:stretch>
              </a:blipFill>
            </p:spPr>
            <p:txBody>
              <a:bodyPr/>
              <a:lstStyle/>
              <a:p>
                <a:r>
                  <a:rPr lang="en-AU">
                    <a:noFill/>
                  </a:rPr>
                  <a:t> </a:t>
                </a:r>
              </a:p>
            </p:txBody>
          </p:sp>
        </mc:Fallback>
      </mc:AlternateContent>
    </p:spTree>
    <p:extLst>
      <p:ext uri="{BB962C8B-B14F-4D97-AF65-F5344CB8AC3E}">
        <p14:creationId xmlns:p14="http://schemas.microsoft.com/office/powerpoint/2010/main" val="68562556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3" name="Rectangle 3"/>
          <p:cNvSpPr>
            <a:spLocks noGrp="1" noChangeArrowheads="1"/>
          </p:cNvSpPr>
          <p:nvPr>
            <p:ph type="body" idx="1"/>
          </p:nvPr>
        </p:nvSpPr>
        <p:spPr>
          <a:xfrm>
            <a:off x="838200" y="1611313"/>
            <a:ext cx="10515600" cy="1031875"/>
          </a:xfrm>
        </p:spPr>
        <p:txBody>
          <a:bodyPr/>
          <a:lstStyle/>
          <a:p>
            <a:r>
              <a:rPr lang="en-AU" altLang="zh-CN" dirty="0">
                <a:ea typeface="宋体" panose="02010600030101010101" pitchFamily="2" charset="-122"/>
              </a:rPr>
              <a:t>Two variants of TFP</a:t>
            </a:r>
          </a:p>
          <a:p>
            <a:pPr lvl="1"/>
            <a:r>
              <a:rPr lang="en-AU" altLang="zh-CN" dirty="0">
                <a:ea typeface="宋体" panose="02010600030101010101" pitchFamily="2" charset="-122"/>
              </a:rPr>
              <a:t>Output =“value-added” or “gross output”</a:t>
            </a:r>
            <a:endParaRPr lang="en-US" altLang="en-US" dirty="0"/>
          </a:p>
        </p:txBody>
      </p:sp>
      <p:sp>
        <p:nvSpPr>
          <p:cNvPr id="4" name="Title 1"/>
          <p:cNvSpPr txBox="1">
            <a:spLocks/>
          </p:cNvSpPr>
          <p:nvPr/>
        </p:nvSpPr>
        <p:spPr bwMode="auto">
          <a:xfrm>
            <a:off x="838200" y="508494"/>
            <a:ext cx="10956925" cy="55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spcBef>
                <a:spcPct val="0"/>
              </a:spcBef>
              <a:buFontTx/>
              <a:buNone/>
            </a:pPr>
            <a:r>
              <a:rPr lang="en-AU" altLang="en-US" sz="3600" b="1" dirty="0">
                <a:solidFill>
                  <a:srgbClr val="96172E"/>
                </a:solidFill>
              </a:rPr>
              <a:t>Technical choices</a:t>
            </a:r>
            <a:r>
              <a:rPr lang="en-AU" altLang="en-US" dirty="0">
                <a:solidFill>
                  <a:srgbClr val="96172E"/>
                </a:solidFill>
              </a:rPr>
              <a:t/>
            </a:r>
            <a:br>
              <a:rPr lang="en-AU" altLang="en-US" dirty="0">
                <a:solidFill>
                  <a:srgbClr val="96172E"/>
                </a:solidFill>
              </a:rPr>
            </a:br>
            <a:r>
              <a:rPr lang="en-AU" altLang="en-US" sz="3600" dirty="0">
                <a:solidFill>
                  <a:srgbClr val="96172E"/>
                </a:solidFill>
              </a:rPr>
              <a:t/>
            </a:r>
            <a:br>
              <a:rPr lang="en-AU" altLang="en-US" sz="3600" dirty="0">
                <a:solidFill>
                  <a:srgbClr val="96172E"/>
                </a:solidFill>
              </a:rPr>
            </a:br>
            <a:endParaRPr lang="en-AU" altLang="en-US" sz="3600" dirty="0">
              <a:solidFill>
                <a:srgbClr val="96172E"/>
              </a:solidFill>
            </a:endParaRPr>
          </a:p>
        </p:txBody>
      </p:sp>
      <p:sp>
        <p:nvSpPr>
          <p:cNvPr id="5" name="Rectangle 3"/>
          <p:cNvSpPr txBox="1">
            <a:spLocks noChangeArrowheads="1"/>
          </p:cNvSpPr>
          <p:nvPr/>
        </p:nvSpPr>
        <p:spPr bwMode="auto">
          <a:xfrm>
            <a:off x="838200" y="2643188"/>
            <a:ext cx="10515600" cy="10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914400"/>
            <a:r>
              <a:rPr lang="en-AU" altLang="zh-CN" smtClean="0">
                <a:ea typeface="宋体" panose="02010600030101010101" pitchFamily="2" charset="-122"/>
              </a:rPr>
              <a:t>Index method</a:t>
            </a:r>
          </a:p>
          <a:p>
            <a:pPr lvl="1" defTabSz="914400"/>
            <a:r>
              <a:rPr lang="en-AU" altLang="zh-CN" smtClean="0">
                <a:ea typeface="宋体" panose="02010600030101010101" pitchFamily="2" charset="-122"/>
              </a:rPr>
              <a:t>Fisher index</a:t>
            </a:r>
            <a:endParaRPr lang="en-US" altLang="en-US" dirty="0"/>
          </a:p>
        </p:txBody>
      </p:sp>
      <p:sp>
        <p:nvSpPr>
          <p:cNvPr id="6" name="Rectangle 3"/>
          <p:cNvSpPr txBox="1">
            <a:spLocks noChangeArrowheads="1"/>
          </p:cNvSpPr>
          <p:nvPr/>
        </p:nvSpPr>
        <p:spPr bwMode="auto">
          <a:xfrm>
            <a:off x="838200" y="3675063"/>
            <a:ext cx="10515600" cy="53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914400"/>
            <a:r>
              <a:rPr lang="en-AU" altLang="zh-CN" smtClean="0">
                <a:ea typeface="宋体" panose="02010600030101010101" pitchFamily="2" charset="-122"/>
              </a:rPr>
              <a:t>Aggregation using sample weights</a:t>
            </a:r>
            <a:endParaRPr lang="en-US" altLang="en-US" dirty="0"/>
          </a:p>
        </p:txBody>
      </p:sp>
      <p:sp>
        <p:nvSpPr>
          <p:cNvPr id="7" name="Rectangle 3"/>
          <p:cNvSpPr txBox="1">
            <a:spLocks noChangeArrowheads="1"/>
          </p:cNvSpPr>
          <p:nvPr/>
        </p:nvSpPr>
        <p:spPr bwMode="auto">
          <a:xfrm>
            <a:off x="952500" y="4441031"/>
            <a:ext cx="10515600" cy="53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914400"/>
            <a:r>
              <a:rPr lang="en-AU" altLang="en-US" smtClean="0"/>
              <a:t>Transitivity</a:t>
            </a:r>
            <a:endParaRPr lang="en-US" altLang="en-US" dirty="0"/>
          </a:p>
        </p:txBody>
      </p:sp>
    </p:spTree>
    <p:extLst>
      <p:ext uri="{BB962C8B-B14F-4D97-AF65-F5344CB8AC3E}">
        <p14:creationId xmlns:p14="http://schemas.microsoft.com/office/powerpoint/2010/main" val="27201372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3" name="Rectangle 3"/>
          <p:cNvSpPr>
            <a:spLocks noGrp="1" noChangeArrowheads="1"/>
          </p:cNvSpPr>
          <p:nvPr>
            <p:ph type="body" idx="1"/>
          </p:nvPr>
        </p:nvSpPr>
        <p:spPr/>
        <p:txBody>
          <a:bodyPr/>
          <a:lstStyle/>
          <a:p>
            <a:r>
              <a:rPr lang="en-US" altLang="en-US" dirty="0"/>
              <a:t>Climate adjusted TFP</a:t>
            </a:r>
          </a:p>
          <a:p>
            <a:pPr marL="0" indent="0">
              <a:buNone/>
            </a:pPr>
            <a:r>
              <a:rPr lang="en-US" altLang="en-US" dirty="0" smtClean="0"/>
              <a:t> </a:t>
            </a:r>
          </a:p>
          <a:p>
            <a:r>
              <a:rPr lang="en-US" altLang="en-US" dirty="0" smtClean="0"/>
              <a:t>Land factor share weighting </a:t>
            </a:r>
          </a:p>
          <a:p>
            <a:endParaRPr lang="en-US" altLang="en-US" dirty="0" smtClean="0"/>
          </a:p>
          <a:p>
            <a:r>
              <a:rPr lang="en-US" altLang="en-US" dirty="0" smtClean="0"/>
              <a:t> Revised terms of trade index</a:t>
            </a:r>
          </a:p>
          <a:p>
            <a:endParaRPr lang="en-US" altLang="en-US" dirty="0" smtClean="0"/>
          </a:p>
          <a:p>
            <a:r>
              <a:rPr lang="en-US" altLang="en-US" dirty="0" smtClean="0"/>
              <a:t>Rebasing or chaining for structural breaks</a:t>
            </a:r>
          </a:p>
          <a:p>
            <a:endParaRPr lang="en-US" altLang="en-US" dirty="0" smtClean="0"/>
          </a:p>
        </p:txBody>
      </p:sp>
      <p:sp>
        <p:nvSpPr>
          <p:cNvPr id="4" name="Title 1"/>
          <p:cNvSpPr txBox="1">
            <a:spLocks/>
          </p:cNvSpPr>
          <p:nvPr/>
        </p:nvSpPr>
        <p:spPr bwMode="auto">
          <a:xfrm>
            <a:off x="377557" y="264305"/>
            <a:ext cx="10956925" cy="55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spcBef>
                <a:spcPct val="0"/>
              </a:spcBef>
              <a:buFontTx/>
              <a:buNone/>
            </a:pPr>
            <a:r>
              <a:rPr lang="en-AU" altLang="en-US" sz="3600" b="1" dirty="0">
                <a:solidFill>
                  <a:srgbClr val="96172E"/>
                </a:solidFill>
              </a:rPr>
              <a:t>R</a:t>
            </a:r>
            <a:r>
              <a:rPr lang="en-AU" altLang="en-US" sz="3600" b="1" dirty="0" smtClean="0">
                <a:solidFill>
                  <a:srgbClr val="96172E"/>
                </a:solidFill>
              </a:rPr>
              <a:t>efinement projects</a:t>
            </a:r>
            <a:endParaRPr lang="en-AU" altLang="en-US" sz="3600" dirty="0">
              <a:solidFill>
                <a:srgbClr val="96172E"/>
              </a:solidFill>
            </a:endParaRPr>
          </a:p>
        </p:txBody>
      </p:sp>
    </p:spTree>
    <p:extLst>
      <p:ext uri="{BB962C8B-B14F-4D97-AF65-F5344CB8AC3E}">
        <p14:creationId xmlns:p14="http://schemas.microsoft.com/office/powerpoint/2010/main" val="22795196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4D42E113-1E93-4973-9DD7-F9B622631AB5}" type="slidenum">
              <a:rPr lang="en-AU" altLang="en-US" sz="1200" smtClean="0">
                <a:solidFill>
                  <a:srgbClr val="898989"/>
                </a:solidFill>
                <a:latin typeface="Arial" panose="020B0604020202020204" pitchFamily="34" charset="0"/>
              </a:rPr>
              <a:pPr>
                <a:lnSpc>
                  <a:spcPct val="100000"/>
                </a:lnSpc>
                <a:spcBef>
                  <a:spcPct val="0"/>
                </a:spcBef>
                <a:buFontTx/>
                <a:buNone/>
              </a:pPr>
              <a:t>29</a:t>
            </a:fld>
            <a:endParaRPr lang="en-AU" altLang="en-US" sz="1200" smtClean="0">
              <a:solidFill>
                <a:srgbClr val="898989"/>
              </a:solidFill>
              <a:latin typeface="Arial" panose="020B0604020202020204" pitchFamily="34" charset="0"/>
            </a:endParaRPr>
          </a:p>
        </p:txBody>
      </p:sp>
      <p:sp>
        <p:nvSpPr>
          <p:cNvPr id="4" name="Title 1"/>
          <p:cNvSpPr txBox="1">
            <a:spLocks/>
          </p:cNvSpPr>
          <p:nvPr/>
        </p:nvSpPr>
        <p:spPr bwMode="auto">
          <a:xfrm>
            <a:off x="223760" y="242379"/>
            <a:ext cx="10956925" cy="618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spcBef>
                <a:spcPct val="0"/>
              </a:spcBef>
              <a:buFontTx/>
              <a:buNone/>
            </a:pPr>
            <a:r>
              <a:rPr lang="en-AU" altLang="en-US" sz="3600" b="1" dirty="0" smtClean="0">
                <a:solidFill>
                  <a:srgbClr val="96172E"/>
                </a:solidFill>
              </a:rPr>
              <a:t>The relationship between TFP and climate</a:t>
            </a:r>
            <a:endParaRPr lang="en-AU" altLang="en-US" sz="3600" b="1" dirty="0">
              <a:solidFill>
                <a:srgbClr val="96172E"/>
              </a:solidFill>
            </a:endParaRPr>
          </a:p>
        </p:txBody>
      </p:sp>
      <p:sp>
        <p:nvSpPr>
          <p:cNvPr id="2" name="Rectangle 1"/>
          <p:cNvSpPr/>
          <p:nvPr/>
        </p:nvSpPr>
        <p:spPr>
          <a:xfrm>
            <a:off x="639899" y="1097477"/>
            <a:ext cx="5746614" cy="523220"/>
          </a:xfrm>
          <a:prstGeom prst="rect">
            <a:avLst/>
          </a:prstGeom>
        </p:spPr>
        <p:txBody>
          <a:bodyPr wrap="square">
            <a:spAutoFit/>
          </a:bodyPr>
          <a:lstStyle/>
          <a:p>
            <a:r>
              <a:rPr lang="en-AU" sz="1400" b="1" dirty="0">
                <a:latin typeface="Cambria" panose="02040503050406030204" pitchFamily="18" charset="0"/>
                <a:ea typeface="Calibri" panose="020F0502020204030204" pitchFamily="34" charset="0"/>
                <a:cs typeface="Times New Roman" panose="02020603050405020304" pitchFamily="18" charset="0"/>
              </a:rPr>
              <a:t>B</a:t>
            </a:r>
            <a:r>
              <a:rPr lang="en-AU" sz="1400" b="1" dirty="0" smtClean="0">
                <a:effectLst/>
                <a:latin typeface="Cambria" panose="02040503050406030204" pitchFamily="18" charset="0"/>
                <a:ea typeface="Calibri" panose="020F0502020204030204" pitchFamily="34" charset="0"/>
                <a:cs typeface="Times New Roman" panose="02020603050405020304" pitchFamily="18" charset="0"/>
              </a:rPr>
              <a:t>road‑acre TFP (UNADJUSTED) </a:t>
            </a:r>
            <a:r>
              <a:rPr lang="en-AU" sz="1400" b="1" dirty="0" smtClean="0">
                <a:latin typeface="Cambria" panose="02040503050406030204" pitchFamily="18" charset="0"/>
                <a:ea typeface="Calibri" panose="020F0502020204030204" pitchFamily="34" charset="0"/>
                <a:cs typeface="Times New Roman" panose="02020603050405020304" pitchFamily="18" charset="0"/>
              </a:rPr>
              <a:t>and</a:t>
            </a:r>
            <a:r>
              <a:rPr lang="en-AU" sz="1400" b="1" dirty="0" smtClean="0">
                <a:effectLst/>
                <a:latin typeface="Cambria" panose="02040503050406030204" pitchFamily="18" charset="0"/>
                <a:ea typeface="Calibri" panose="020F0502020204030204" pitchFamily="34" charset="0"/>
                <a:cs typeface="Times New Roman" panose="02020603050405020304" pitchFamily="18" charset="0"/>
              </a:rPr>
              <a:t> average winter rainfall, 1989 to 2018</a:t>
            </a:r>
            <a:endParaRPr lang="en-AU" sz="1400" dirty="0"/>
          </a:p>
        </p:txBody>
      </p:sp>
      <p:sp>
        <p:nvSpPr>
          <p:cNvPr id="6" name="Rectangle 5"/>
          <p:cNvSpPr/>
          <p:nvPr/>
        </p:nvSpPr>
        <p:spPr>
          <a:xfrm>
            <a:off x="1044497" y="6213041"/>
            <a:ext cx="6096000" cy="286617"/>
          </a:xfrm>
          <a:prstGeom prst="rect">
            <a:avLst/>
          </a:prstGeom>
        </p:spPr>
        <p:txBody>
          <a:bodyPr>
            <a:spAutoFit/>
          </a:bodyPr>
          <a:lstStyle/>
          <a:p>
            <a:pPr algn="just">
              <a:lnSpc>
                <a:spcPct val="115000"/>
              </a:lnSpc>
              <a:spcAft>
                <a:spcPts val="1000"/>
              </a:spcAft>
            </a:pPr>
            <a:r>
              <a:rPr lang="en-AU" sz="1200" i="1" dirty="0" smtClean="0">
                <a:effectLst/>
                <a:latin typeface="Cambria" panose="02040503050406030204" pitchFamily="18" charset="0"/>
                <a:ea typeface="Calibri" panose="020F0502020204030204" pitchFamily="34" charset="0"/>
                <a:cs typeface="Times New Roman" panose="02020603050405020304" pitchFamily="18" charset="0"/>
              </a:rPr>
              <a:t>Source: Authors estimates and Hughes et al. 2019 (</a:t>
            </a:r>
            <a:r>
              <a:rPr lang="en-AU" sz="1200" i="1" dirty="0" err="1" smtClean="0">
                <a:effectLst/>
                <a:latin typeface="Cambria" panose="02040503050406030204" pitchFamily="18" charset="0"/>
                <a:ea typeface="Calibri" panose="020F0502020204030204" pitchFamily="34" charset="0"/>
                <a:cs typeface="Times New Roman" panose="02020603050405020304" pitchFamily="18" charset="0"/>
              </a:rPr>
              <a:t>farmPredict</a:t>
            </a:r>
            <a:r>
              <a:rPr lang="en-AU" sz="1200" i="1" dirty="0" smtClean="0">
                <a:effectLst/>
                <a:latin typeface="Cambria" panose="02040503050406030204" pitchFamily="18" charset="0"/>
                <a:ea typeface="Calibri" panose="020F0502020204030204" pitchFamily="34" charset="0"/>
                <a:cs typeface="Times New Roman" panose="02020603050405020304" pitchFamily="18" charset="0"/>
              </a:rPr>
              <a:t>)</a:t>
            </a:r>
            <a:endParaRPr lang="en-AU" sz="2000" dirty="0">
              <a:effectLst/>
              <a:latin typeface="Cambria" panose="02040503050406030204" pitchFamily="18" charset="0"/>
              <a:ea typeface="Calibri" panose="020F0502020204030204" pitchFamily="34" charset="0"/>
              <a:cs typeface="Times New Roman" panose="02020603050405020304" pitchFamily="18" charset="0"/>
            </a:endParaRPr>
          </a:p>
        </p:txBody>
      </p:sp>
      <p:graphicFrame>
        <p:nvGraphicFramePr>
          <p:cNvPr id="11" name="Chart 10"/>
          <p:cNvGraphicFramePr>
            <a:graphicFrameLocks/>
          </p:cNvGraphicFramePr>
          <p:nvPr>
            <p:extLst>
              <p:ext uri="{D42A27DB-BD31-4B8C-83A1-F6EECF244321}">
                <p14:modId xmlns:p14="http://schemas.microsoft.com/office/powerpoint/2010/main" val="19218985"/>
              </p:ext>
            </p:extLst>
          </p:nvPr>
        </p:nvGraphicFramePr>
        <p:xfrm>
          <a:off x="639899" y="1620697"/>
          <a:ext cx="9518514" cy="459234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4419041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4D42E113-1E93-4973-9DD7-F9B622631AB5}" type="slidenum">
              <a:rPr lang="en-AU" altLang="en-US" sz="1200" smtClean="0">
                <a:solidFill>
                  <a:srgbClr val="898989"/>
                </a:solidFill>
                <a:latin typeface="Arial" panose="020B0604020202020204" pitchFamily="34" charset="0"/>
              </a:rPr>
              <a:pPr>
                <a:lnSpc>
                  <a:spcPct val="100000"/>
                </a:lnSpc>
                <a:spcBef>
                  <a:spcPct val="0"/>
                </a:spcBef>
                <a:buFontTx/>
                <a:buNone/>
              </a:pPr>
              <a:t>3</a:t>
            </a:fld>
            <a:endParaRPr lang="en-AU" altLang="en-US" sz="1200" smtClean="0">
              <a:solidFill>
                <a:srgbClr val="898989"/>
              </a:solidFill>
              <a:latin typeface="Arial" panose="020B0604020202020204" pitchFamily="34" charset="0"/>
            </a:endParaRPr>
          </a:p>
        </p:txBody>
      </p:sp>
      <p:sp>
        <p:nvSpPr>
          <p:cNvPr id="4" name="Title 1"/>
          <p:cNvSpPr txBox="1">
            <a:spLocks/>
          </p:cNvSpPr>
          <p:nvPr/>
        </p:nvSpPr>
        <p:spPr bwMode="auto">
          <a:xfrm>
            <a:off x="223760" y="242379"/>
            <a:ext cx="10956925" cy="618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spcBef>
                <a:spcPct val="0"/>
              </a:spcBef>
              <a:buFontTx/>
              <a:buNone/>
            </a:pPr>
            <a:r>
              <a:rPr lang="en-AU" altLang="en-US" sz="3600" b="1" dirty="0" smtClean="0">
                <a:solidFill>
                  <a:srgbClr val="96172E"/>
                </a:solidFill>
              </a:rPr>
              <a:t>TFP results: Broad-acre</a:t>
            </a:r>
            <a:endParaRPr lang="en-AU" altLang="en-US" sz="3600" b="1" dirty="0">
              <a:solidFill>
                <a:srgbClr val="96172E"/>
              </a:solidFill>
            </a:endParaRPr>
          </a:p>
        </p:txBody>
      </p:sp>
      <p:graphicFrame>
        <p:nvGraphicFramePr>
          <p:cNvPr id="6" name="Chart 5"/>
          <p:cNvGraphicFramePr>
            <a:graphicFrameLocks/>
          </p:cNvGraphicFramePr>
          <p:nvPr>
            <p:extLst>
              <p:ext uri="{D42A27DB-BD31-4B8C-83A1-F6EECF244321}">
                <p14:modId xmlns:p14="http://schemas.microsoft.com/office/powerpoint/2010/main" val="121339691"/>
              </p:ext>
            </p:extLst>
          </p:nvPr>
        </p:nvGraphicFramePr>
        <p:xfrm>
          <a:off x="0" y="744536"/>
          <a:ext cx="10909378" cy="5976939"/>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p:cNvSpPr txBox="1"/>
          <p:nvPr/>
        </p:nvSpPr>
        <p:spPr>
          <a:xfrm>
            <a:off x="10249352" y="242379"/>
            <a:ext cx="1862665" cy="923330"/>
          </a:xfrm>
          <a:prstGeom prst="rect">
            <a:avLst/>
          </a:prstGeom>
          <a:noFill/>
        </p:spPr>
        <p:txBody>
          <a:bodyPr wrap="square" rtlCol="0">
            <a:spAutoFit/>
          </a:bodyPr>
          <a:lstStyle/>
          <a:p>
            <a:r>
              <a:rPr lang="en-AU" dirty="0" smtClean="0">
                <a:latin typeface="+mn-lt"/>
              </a:rPr>
              <a:t>Average annual TFP growth %</a:t>
            </a:r>
          </a:p>
          <a:p>
            <a:endParaRPr lang="en-AU" dirty="0">
              <a:latin typeface="+mn-lt"/>
            </a:endParaRPr>
          </a:p>
        </p:txBody>
      </p:sp>
      <p:sp>
        <p:nvSpPr>
          <p:cNvPr id="8" name="TextBox 7"/>
          <p:cNvSpPr txBox="1"/>
          <p:nvPr/>
        </p:nvSpPr>
        <p:spPr>
          <a:xfrm>
            <a:off x="10665297" y="2647308"/>
            <a:ext cx="1030776" cy="369332"/>
          </a:xfrm>
          <a:prstGeom prst="rect">
            <a:avLst/>
          </a:prstGeom>
          <a:noFill/>
        </p:spPr>
        <p:txBody>
          <a:bodyPr wrap="square" rtlCol="0">
            <a:spAutoFit/>
          </a:bodyPr>
          <a:lstStyle/>
          <a:p>
            <a:r>
              <a:rPr lang="en-AU" b="1" dirty="0" smtClean="0">
                <a:solidFill>
                  <a:srgbClr val="FF7900"/>
                </a:solidFill>
                <a:latin typeface="+mn-lt"/>
              </a:rPr>
              <a:t>1.02%</a:t>
            </a:r>
          </a:p>
        </p:txBody>
      </p:sp>
    </p:spTree>
    <p:extLst>
      <p:ext uri="{BB962C8B-B14F-4D97-AF65-F5344CB8AC3E}">
        <p14:creationId xmlns:p14="http://schemas.microsoft.com/office/powerpoint/2010/main" val="6305721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8D984C70-F349-4F96-AF3F-40D4709FA9A1}" type="slidenum">
              <a:rPr lang="en-AU" altLang="en-US" sz="1200" smtClean="0">
                <a:solidFill>
                  <a:srgbClr val="898989"/>
                </a:solidFill>
                <a:latin typeface="Arial" panose="020B0604020202020204" pitchFamily="34" charset="0"/>
              </a:rPr>
              <a:pPr>
                <a:lnSpc>
                  <a:spcPct val="100000"/>
                </a:lnSpc>
                <a:spcBef>
                  <a:spcPct val="0"/>
                </a:spcBef>
                <a:buFontTx/>
                <a:buNone/>
              </a:pPr>
              <a:t>30</a:t>
            </a:fld>
            <a:endParaRPr lang="en-AU" altLang="en-US" sz="1200" smtClean="0">
              <a:solidFill>
                <a:srgbClr val="898989"/>
              </a:solidFill>
              <a:latin typeface="Arial" panose="020B0604020202020204" pitchFamily="34" charset="0"/>
            </a:endParaRPr>
          </a:p>
        </p:txBody>
      </p:sp>
      <p:sp>
        <p:nvSpPr>
          <p:cNvPr id="4" name="Title 1"/>
          <p:cNvSpPr txBox="1">
            <a:spLocks/>
          </p:cNvSpPr>
          <p:nvPr/>
        </p:nvSpPr>
        <p:spPr bwMode="auto">
          <a:xfrm>
            <a:off x="396875" y="187999"/>
            <a:ext cx="10956925" cy="55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spcBef>
                <a:spcPct val="0"/>
              </a:spcBef>
              <a:buFontTx/>
              <a:buNone/>
            </a:pPr>
            <a:r>
              <a:rPr lang="en-AU" altLang="en-US" sz="3600" b="1" dirty="0" smtClean="0">
                <a:solidFill>
                  <a:srgbClr val="96172E"/>
                </a:solidFill>
              </a:rPr>
              <a:t>Climate adjusted TFP </a:t>
            </a:r>
            <a:r>
              <a:rPr lang="en-AU" altLang="en-US" dirty="0">
                <a:solidFill>
                  <a:srgbClr val="96172E"/>
                </a:solidFill>
              </a:rPr>
              <a:t/>
            </a:r>
            <a:br>
              <a:rPr lang="en-AU" altLang="en-US" dirty="0">
                <a:solidFill>
                  <a:srgbClr val="96172E"/>
                </a:solidFill>
              </a:rPr>
            </a:br>
            <a:r>
              <a:rPr lang="en-AU" altLang="en-US" sz="3600" dirty="0">
                <a:solidFill>
                  <a:srgbClr val="96172E"/>
                </a:solidFill>
              </a:rPr>
              <a:t/>
            </a:r>
            <a:br>
              <a:rPr lang="en-AU" altLang="en-US" sz="3600" dirty="0">
                <a:solidFill>
                  <a:srgbClr val="96172E"/>
                </a:solidFill>
              </a:rPr>
            </a:br>
            <a:endParaRPr lang="en-AU" altLang="en-US" sz="3600" dirty="0">
              <a:solidFill>
                <a:srgbClr val="96172E"/>
              </a:solidFill>
            </a:endParaRPr>
          </a:p>
        </p:txBody>
      </p:sp>
      <p:sp>
        <p:nvSpPr>
          <p:cNvPr id="2" name="Rectangle 1"/>
          <p:cNvSpPr/>
          <p:nvPr/>
        </p:nvSpPr>
        <p:spPr>
          <a:xfrm>
            <a:off x="1132367" y="887340"/>
            <a:ext cx="6733166" cy="646331"/>
          </a:xfrm>
          <a:prstGeom prst="rect">
            <a:avLst/>
          </a:prstGeom>
        </p:spPr>
        <p:txBody>
          <a:bodyPr wrap="square">
            <a:spAutoFit/>
          </a:bodyPr>
          <a:lstStyle/>
          <a:p>
            <a:r>
              <a:rPr lang="en-AU" b="1" dirty="0" smtClean="0">
                <a:effectLst/>
                <a:latin typeface="Cambria" panose="02040503050406030204" pitchFamily="18" charset="0"/>
                <a:ea typeface="Calibri" panose="020F0502020204030204" pitchFamily="34" charset="0"/>
                <a:cs typeface="Times New Roman" panose="02020603050405020304" pitchFamily="18" charset="0"/>
              </a:rPr>
              <a:t>Construction of climate adjusted total factor productivity index, all broad‑acre, 1989 to 2018</a:t>
            </a:r>
            <a:endParaRPr lang="en-AU" dirty="0"/>
          </a:p>
        </p:txBody>
      </p:sp>
      <p:pic>
        <p:nvPicPr>
          <p:cNvPr id="3" name="Picture 2"/>
          <p:cNvPicPr>
            <a:picLocks noChangeAspect="1"/>
          </p:cNvPicPr>
          <p:nvPr/>
        </p:nvPicPr>
        <p:blipFill>
          <a:blip r:embed="rId3"/>
          <a:stretch>
            <a:fillRect/>
          </a:stretch>
        </p:blipFill>
        <p:spPr>
          <a:xfrm>
            <a:off x="1162050" y="1533671"/>
            <a:ext cx="8820150" cy="512445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D5D2CA"/>
        </a:solidFill>
        <a:effectLst/>
      </p:bgPr>
    </p:bg>
    <p:spTree>
      <p:nvGrpSpPr>
        <p:cNvPr id="1" name=""/>
        <p:cNvGrpSpPr/>
        <p:nvPr/>
      </p:nvGrpSpPr>
      <p:grpSpPr>
        <a:xfrm>
          <a:off x="0" y="0"/>
          <a:ext cx="0" cy="0"/>
          <a:chOff x="0" y="0"/>
          <a:chExt cx="0" cy="0"/>
        </a:xfrm>
      </p:grpSpPr>
      <p:sp>
        <p:nvSpPr>
          <p:cNvPr id="102402" name="TextBox 18"/>
          <p:cNvSpPr txBox="1">
            <a:spLocks noChangeArrowheads="1"/>
          </p:cNvSpPr>
          <p:nvPr/>
        </p:nvSpPr>
        <p:spPr bwMode="auto">
          <a:xfrm>
            <a:off x="6464300" y="6032500"/>
            <a:ext cx="352425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Font typeface="Arial" panose="020B0604020202020204" pitchFamily="34" charset="0"/>
              <a:buChar char="•"/>
              <a:defRPr sz="3200">
                <a:solidFill>
                  <a:srgbClr val="F2AF00"/>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rgbClr val="F2AF00"/>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rgbClr val="F2AF00"/>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rgbClr val="F2AF00"/>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rgbClr val="F2AF00"/>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F2AF00"/>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F2AF00"/>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F2AF00"/>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F2AF00"/>
                </a:solidFill>
                <a:latin typeface="Calibri" panose="020F0502020204030204" pitchFamily="34" charset="0"/>
              </a:defRPr>
            </a:lvl9pPr>
          </a:lstStyle>
          <a:p>
            <a:pPr algn="r" eaLnBrk="1" hangingPunct="1">
              <a:lnSpc>
                <a:spcPts val="1000"/>
              </a:lnSpc>
              <a:spcBef>
                <a:spcPct val="0"/>
              </a:spcBef>
              <a:buFont typeface="Arial" panose="020B0604020202020204" pitchFamily="34" charset="0"/>
              <a:buNone/>
            </a:pPr>
            <a:endParaRPr lang="en-US" altLang="en-US" sz="900">
              <a:solidFill>
                <a:srgbClr val="000000"/>
              </a:solidFill>
            </a:endParaRPr>
          </a:p>
        </p:txBody>
      </p:sp>
      <p:pic>
        <p:nvPicPr>
          <p:cNvPr id="102403" name="Picture 1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51050" y="450850"/>
            <a:ext cx="2665413" cy="90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04" name="Text Placeholder 11"/>
          <p:cNvSpPr txBox="1">
            <a:spLocks/>
          </p:cNvSpPr>
          <p:nvPr/>
        </p:nvSpPr>
        <p:spPr bwMode="auto">
          <a:xfrm>
            <a:off x="2516188" y="3143250"/>
            <a:ext cx="3905250"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Font typeface="Arial" panose="020B0604020202020204" pitchFamily="34" charset="0"/>
              <a:buChar char="•"/>
              <a:defRPr sz="3200">
                <a:solidFill>
                  <a:srgbClr val="F2AF00"/>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rgbClr val="F2AF00"/>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rgbClr val="F2AF00"/>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rgbClr val="F2AF00"/>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rgbClr val="F2AF00"/>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F2AF00"/>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F2AF00"/>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F2AF00"/>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F2AF00"/>
                </a:solidFill>
                <a:latin typeface="Calibri" panose="020F0502020204030204" pitchFamily="34" charset="0"/>
              </a:defRPr>
            </a:lvl9pPr>
          </a:lstStyle>
          <a:p>
            <a:pPr eaLnBrk="1" hangingPunct="1">
              <a:lnSpc>
                <a:spcPts val="2600"/>
              </a:lnSpc>
              <a:spcBef>
                <a:spcPct val="0"/>
              </a:spcBef>
              <a:buFont typeface="Arial" panose="020B0604020202020204" pitchFamily="34" charset="0"/>
              <a:buNone/>
            </a:pPr>
            <a:r>
              <a:rPr lang="en-US" altLang="en-US" sz="2800" b="1">
                <a:solidFill>
                  <a:srgbClr val="000000"/>
                </a:solidFill>
              </a:rPr>
              <a:t>agriculture.gov.au/abares</a:t>
            </a:r>
          </a:p>
        </p:txBody>
      </p:sp>
      <p:pic>
        <p:nvPicPr>
          <p:cNvPr id="102405"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927850" y="2444750"/>
            <a:ext cx="3060700" cy="306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4D42E113-1E93-4973-9DD7-F9B622631AB5}" type="slidenum">
              <a:rPr lang="en-AU" altLang="en-US" sz="1200" smtClean="0">
                <a:solidFill>
                  <a:srgbClr val="898989"/>
                </a:solidFill>
                <a:latin typeface="Arial" panose="020B0604020202020204" pitchFamily="34" charset="0"/>
              </a:rPr>
              <a:pPr>
                <a:lnSpc>
                  <a:spcPct val="100000"/>
                </a:lnSpc>
                <a:spcBef>
                  <a:spcPct val="0"/>
                </a:spcBef>
                <a:buFontTx/>
                <a:buNone/>
              </a:pPr>
              <a:t>4</a:t>
            </a:fld>
            <a:endParaRPr lang="en-AU" altLang="en-US" sz="1200" smtClean="0">
              <a:solidFill>
                <a:srgbClr val="898989"/>
              </a:solidFill>
              <a:latin typeface="Arial" panose="020B0604020202020204" pitchFamily="34" charset="0"/>
            </a:endParaRPr>
          </a:p>
        </p:txBody>
      </p:sp>
      <p:sp>
        <p:nvSpPr>
          <p:cNvPr id="4" name="Title 1"/>
          <p:cNvSpPr txBox="1">
            <a:spLocks/>
          </p:cNvSpPr>
          <p:nvPr/>
        </p:nvSpPr>
        <p:spPr bwMode="auto">
          <a:xfrm>
            <a:off x="223760" y="242379"/>
            <a:ext cx="10956925" cy="618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spcBef>
                <a:spcPct val="0"/>
              </a:spcBef>
              <a:buFontTx/>
              <a:buNone/>
            </a:pPr>
            <a:r>
              <a:rPr lang="en-AU" altLang="en-US" sz="3600" b="1" dirty="0">
                <a:solidFill>
                  <a:srgbClr val="96172E"/>
                </a:solidFill>
              </a:rPr>
              <a:t>TFP results: Broad-acre</a:t>
            </a:r>
          </a:p>
        </p:txBody>
      </p:sp>
      <p:graphicFrame>
        <p:nvGraphicFramePr>
          <p:cNvPr id="6" name="Chart 5"/>
          <p:cNvGraphicFramePr>
            <a:graphicFrameLocks/>
          </p:cNvGraphicFramePr>
          <p:nvPr>
            <p:extLst>
              <p:ext uri="{D42A27DB-BD31-4B8C-83A1-F6EECF244321}">
                <p14:modId xmlns:p14="http://schemas.microsoft.com/office/powerpoint/2010/main" val="121339691"/>
              </p:ext>
            </p:extLst>
          </p:nvPr>
        </p:nvGraphicFramePr>
        <p:xfrm>
          <a:off x="0" y="744536"/>
          <a:ext cx="10909378" cy="5976939"/>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p:cNvSpPr txBox="1"/>
          <p:nvPr/>
        </p:nvSpPr>
        <p:spPr>
          <a:xfrm>
            <a:off x="10249352" y="242379"/>
            <a:ext cx="1862665" cy="923330"/>
          </a:xfrm>
          <a:prstGeom prst="rect">
            <a:avLst/>
          </a:prstGeom>
          <a:noFill/>
        </p:spPr>
        <p:txBody>
          <a:bodyPr wrap="square" rtlCol="0">
            <a:spAutoFit/>
          </a:bodyPr>
          <a:lstStyle/>
          <a:p>
            <a:r>
              <a:rPr lang="en-AU" dirty="0" smtClean="0">
                <a:latin typeface="+mn-lt"/>
              </a:rPr>
              <a:t>Average annual TFP growth %</a:t>
            </a:r>
          </a:p>
          <a:p>
            <a:endParaRPr lang="en-AU" dirty="0">
              <a:latin typeface="+mn-lt"/>
            </a:endParaRPr>
          </a:p>
        </p:txBody>
      </p:sp>
      <p:sp>
        <p:nvSpPr>
          <p:cNvPr id="8" name="TextBox 7"/>
          <p:cNvSpPr txBox="1"/>
          <p:nvPr/>
        </p:nvSpPr>
        <p:spPr>
          <a:xfrm>
            <a:off x="10665297" y="1661974"/>
            <a:ext cx="1030776" cy="369332"/>
          </a:xfrm>
          <a:prstGeom prst="rect">
            <a:avLst/>
          </a:prstGeom>
          <a:noFill/>
        </p:spPr>
        <p:txBody>
          <a:bodyPr wrap="square" rtlCol="0">
            <a:spAutoFit/>
          </a:bodyPr>
          <a:lstStyle/>
          <a:p>
            <a:r>
              <a:rPr lang="en-AU" b="1" dirty="0" smtClean="0">
                <a:solidFill>
                  <a:srgbClr val="FF7900"/>
                </a:solidFill>
                <a:latin typeface="+mn-lt"/>
              </a:rPr>
              <a:t>1.02%</a:t>
            </a:r>
          </a:p>
        </p:txBody>
      </p:sp>
      <p:sp>
        <p:nvSpPr>
          <p:cNvPr id="9" name="TextBox 8"/>
          <p:cNvSpPr txBox="1"/>
          <p:nvPr/>
        </p:nvSpPr>
        <p:spPr>
          <a:xfrm>
            <a:off x="10707630" y="3606638"/>
            <a:ext cx="1030776" cy="369332"/>
          </a:xfrm>
          <a:prstGeom prst="rect">
            <a:avLst/>
          </a:prstGeom>
          <a:noFill/>
        </p:spPr>
        <p:txBody>
          <a:bodyPr wrap="square" rtlCol="0">
            <a:spAutoFit/>
          </a:bodyPr>
          <a:lstStyle/>
          <a:p>
            <a:r>
              <a:rPr lang="en-AU" b="1" dirty="0" smtClean="0">
                <a:solidFill>
                  <a:srgbClr val="96172E"/>
                </a:solidFill>
                <a:latin typeface="+mn-lt"/>
              </a:rPr>
              <a:t>1.51%</a:t>
            </a:r>
          </a:p>
        </p:txBody>
      </p:sp>
    </p:spTree>
    <p:extLst>
      <p:ext uri="{BB962C8B-B14F-4D97-AF65-F5344CB8AC3E}">
        <p14:creationId xmlns:p14="http://schemas.microsoft.com/office/powerpoint/2010/main" val="37615840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4D42E113-1E93-4973-9DD7-F9B622631AB5}" type="slidenum">
              <a:rPr lang="en-AU" altLang="en-US" sz="1200" smtClean="0">
                <a:solidFill>
                  <a:srgbClr val="898989"/>
                </a:solidFill>
                <a:latin typeface="Arial" panose="020B0604020202020204" pitchFamily="34" charset="0"/>
              </a:rPr>
              <a:pPr>
                <a:lnSpc>
                  <a:spcPct val="100000"/>
                </a:lnSpc>
                <a:spcBef>
                  <a:spcPct val="0"/>
                </a:spcBef>
                <a:buFontTx/>
                <a:buNone/>
              </a:pPr>
              <a:t>5</a:t>
            </a:fld>
            <a:endParaRPr lang="en-AU" altLang="en-US" sz="1200" smtClean="0">
              <a:solidFill>
                <a:srgbClr val="898989"/>
              </a:solidFill>
              <a:latin typeface="Arial" panose="020B0604020202020204" pitchFamily="34" charset="0"/>
            </a:endParaRPr>
          </a:p>
        </p:txBody>
      </p:sp>
      <p:sp>
        <p:nvSpPr>
          <p:cNvPr id="4" name="Title 1"/>
          <p:cNvSpPr txBox="1">
            <a:spLocks/>
          </p:cNvSpPr>
          <p:nvPr/>
        </p:nvSpPr>
        <p:spPr bwMode="auto">
          <a:xfrm>
            <a:off x="223760" y="242379"/>
            <a:ext cx="10956925" cy="618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spcBef>
                <a:spcPct val="0"/>
              </a:spcBef>
              <a:buFontTx/>
              <a:buNone/>
            </a:pPr>
            <a:r>
              <a:rPr lang="en-AU" altLang="en-US" sz="3600" b="1" dirty="0">
                <a:solidFill>
                  <a:srgbClr val="96172E"/>
                </a:solidFill>
              </a:rPr>
              <a:t>TFP results: Broad-acre</a:t>
            </a:r>
          </a:p>
        </p:txBody>
      </p:sp>
      <p:graphicFrame>
        <p:nvGraphicFramePr>
          <p:cNvPr id="6" name="Chart 5"/>
          <p:cNvGraphicFramePr>
            <a:graphicFrameLocks/>
          </p:cNvGraphicFramePr>
          <p:nvPr>
            <p:extLst>
              <p:ext uri="{D42A27DB-BD31-4B8C-83A1-F6EECF244321}">
                <p14:modId xmlns:p14="http://schemas.microsoft.com/office/powerpoint/2010/main" val="121339691"/>
              </p:ext>
            </p:extLst>
          </p:nvPr>
        </p:nvGraphicFramePr>
        <p:xfrm>
          <a:off x="0" y="744536"/>
          <a:ext cx="10909378" cy="5976939"/>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p:cNvSpPr txBox="1"/>
          <p:nvPr/>
        </p:nvSpPr>
        <p:spPr>
          <a:xfrm>
            <a:off x="10249352" y="242379"/>
            <a:ext cx="1862665" cy="923330"/>
          </a:xfrm>
          <a:prstGeom prst="rect">
            <a:avLst/>
          </a:prstGeom>
          <a:noFill/>
        </p:spPr>
        <p:txBody>
          <a:bodyPr wrap="square" rtlCol="0">
            <a:spAutoFit/>
          </a:bodyPr>
          <a:lstStyle/>
          <a:p>
            <a:r>
              <a:rPr lang="en-AU" dirty="0" smtClean="0">
                <a:latin typeface="+mn-lt"/>
              </a:rPr>
              <a:t>Average annual TFP growth %</a:t>
            </a:r>
          </a:p>
          <a:p>
            <a:endParaRPr lang="en-AU" dirty="0">
              <a:latin typeface="+mn-lt"/>
            </a:endParaRPr>
          </a:p>
        </p:txBody>
      </p:sp>
      <p:sp>
        <p:nvSpPr>
          <p:cNvPr id="8" name="TextBox 7"/>
          <p:cNvSpPr txBox="1"/>
          <p:nvPr/>
        </p:nvSpPr>
        <p:spPr>
          <a:xfrm>
            <a:off x="10658534" y="1363291"/>
            <a:ext cx="1030776" cy="369332"/>
          </a:xfrm>
          <a:prstGeom prst="rect">
            <a:avLst/>
          </a:prstGeom>
          <a:noFill/>
        </p:spPr>
        <p:txBody>
          <a:bodyPr wrap="square" rtlCol="0">
            <a:spAutoFit/>
          </a:bodyPr>
          <a:lstStyle/>
          <a:p>
            <a:r>
              <a:rPr lang="en-AU" b="1" dirty="0" smtClean="0">
                <a:solidFill>
                  <a:srgbClr val="FF7900"/>
                </a:solidFill>
                <a:latin typeface="+mn-lt"/>
              </a:rPr>
              <a:t>1.02%</a:t>
            </a:r>
          </a:p>
        </p:txBody>
      </p:sp>
      <p:sp>
        <p:nvSpPr>
          <p:cNvPr id="7" name="TextBox 6"/>
          <p:cNvSpPr txBox="1"/>
          <p:nvPr/>
        </p:nvSpPr>
        <p:spPr>
          <a:xfrm>
            <a:off x="10619621" y="2675222"/>
            <a:ext cx="1030776" cy="369332"/>
          </a:xfrm>
          <a:prstGeom prst="rect">
            <a:avLst/>
          </a:prstGeom>
          <a:noFill/>
        </p:spPr>
        <p:txBody>
          <a:bodyPr wrap="square" rtlCol="0">
            <a:spAutoFit/>
          </a:bodyPr>
          <a:lstStyle/>
          <a:p>
            <a:r>
              <a:rPr lang="en-AU" b="1" dirty="0" smtClean="0">
                <a:solidFill>
                  <a:srgbClr val="96172E"/>
                </a:solidFill>
                <a:latin typeface="+mn-lt"/>
              </a:rPr>
              <a:t>1.51%</a:t>
            </a:r>
          </a:p>
        </p:txBody>
      </p:sp>
      <p:sp>
        <p:nvSpPr>
          <p:cNvPr id="9" name="TextBox 8"/>
          <p:cNvSpPr txBox="1"/>
          <p:nvPr/>
        </p:nvSpPr>
        <p:spPr>
          <a:xfrm>
            <a:off x="10616201" y="3987153"/>
            <a:ext cx="1030776" cy="369332"/>
          </a:xfrm>
          <a:prstGeom prst="rect">
            <a:avLst/>
          </a:prstGeom>
          <a:noFill/>
        </p:spPr>
        <p:txBody>
          <a:bodyPr wrap="square" rtlCol="0">
            <a:spAutoFit/>
          </a:bodyPr>
          <a:lstStyle/>
          <a:p>
            <a:r>
              <a:rPr lang="en-AU" b="1" dirty="0" smtClean="0">
                <a:solidFill>
                  <a:srgbClr val="00C0B5"/>
                </a:solidFill>
                <a:latin typeface="+mn-lt"/>
              </a:rPr>
              <a:t>0.90%</a:t>
            </a:r>
          </a:p>
        </p:txBody>
      </p:sp>
    </p:spTree>
    <p:extLst>
      <p:ext uri="{BB962C8B-B14F-4D97-AF65-F5344CB8AC3E}">
        <p14:creationId xmlns:p14="http://schemas.microsoft.com/office/powerpoint/2010/main" val="20921904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4D42E113-1E93-4973-9DD7-F9B622631AB5}" type="slidenum">
              <a:rPr lang="en-AU" altLang="en-US" sz="1200" smtClean="0">
                <a:solidFill>
                  <a:srgbClr val="898989"/>
                </a:solidFill>
                <a:latin typeface="Arial" panose="020B0604020202020204" pitchFamily="34" charset="0"/>
              </a:rPr>
              <a:pPr>
                <a:lnSpc>
                  <a:spcPct val="100000"/>
                </a:lnSpc>
                <a:spcBef>
                  <a:spcPct val="0"/>
                </a:spcBef>
                <a:buFontTx/>
                <a:buNone/>
              </a:pPr>
              <a:t>6</a:t>
            </a:fld>
            <a:endParaRPr lang="en-AU" altLang="en-US" sz="1200" smtClean="0">
              <a:solidFill>
                <a:srgbClr val="898989"/>
              </a:solidFill>
              <a:latin typeface="Arial" panose="020B0604020202020204" pitchFamily="34" charset="0"/>
            </a:endParaRPr>
          </a:p>
        </p:txBody>
      </p:sp>
      <p:sp>
        <p:nvSpPr>
          <p:cNvPr id="4" name="Title 1"/>
          <p:cNvSpPr txBox="1">
            <a:spLocks/>
          </p:cNvSpPr>
          <p:nvPr/>
        </p:nvSpPr>
        <p:spPr bwMode="auto">
          <a:xfrm>
            <a:off x="223760" y="242379"/>
            <a:ext cx="10956925" cy="618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spcBef>
                <a:spcPct val="0"/>
              </a:spcBef>
              <a:buFontTx/>
              <a:buNone/>
            </a:pPr>
            <a:r>
              <a:rPr lang="en-AU" altLang="en-US" sz="3600" b="1" dirty="0">
                <a:solidFill>
                  <a:srgbClr val="96172E"/>
                </a:solidFill>
              </a:rPr>
              <a:t>TFP results: Broad-acre</a:t>
            </a:r>
          </a:p>
        </p:txBody>
      </p:sp>
      <p:graphicFrame>
        <p:nvGraphicFramePr>
          <p:cNvPr id="6" name="Chart 5"/>
          <p:cNvGraphicFramePr>
            <a:graphicFrameLocks/>
          </p:cNvGraphicFramePr>
          <p:nvPr>
            <p:extLst>
              <p:ext uri="{D42A27DB-BD31-4B8C-83A1-F6EECF244321}">
                <p14:modId xmlns:p14="http://schemas.microsoft.com/office/powerpoint/2010/main" val="121339691"/>
              </p:ext>
            </p:extLst>
          </p:nvPr>
        </p:nvGraphicFramePr>
        <p:xfrm>
          <a:off x="0" y="744536"/>
          <a:ext cx="10909378" cy="5976939"/>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p:cNvSpPr txBox="1"/>
          <p:nvPr/>
        </p:nvSpPr>
        <p:spPr>
          <a:xfrm>
            <a:off x="10249352" y="242379"/>
            <a:ext cx="1862665" cy="923330"/>
          </a:xfrm>
          <a:prstGeom prst="rect">
            <a:avLst/>
          </a:prstGeom>
          <a:noFill/>
        </p:spPr>
        <p:txBody>
          <a:bodyPr wrap="square" rtlCol="0">
            <a:spAutoFit/>
          </a:bodyPr>
          <a:lstStyle/>
          <a:p>
            <a:r>
              <a:rPr lang="en-AU" dirty="0" smtClean="0">
                <a:latin typeface="+mn-lt"/>
              </a:rPr>
              <a:t>Average annual TFP growth %</a:t>
            </a:r>
          </a:p>
          <a:p>
            <a:endParaRPr lang="en-AU" dirty="0">
              <a:latin typeface="+mn-lt"/>
            </a:endParaRPr>
          </a:p>
        </p:txBody>
      </p:sp>
      <p:sp>
        <p:nvSpPr>
          <p:cNvPr id="8" name="TextBox 7"/>
          <p:cNvSpPr txBox="1"/>
          <p:nvPr/>
        </p:nvSpPr>
        <p:spPr>
          <a:xfrm>
            <a:off x="10619357" y="1072508"/>
            <a:ext cx="1030776" cy="646331"/>
          </a:xfrm>
          <a:prstGeom prst="rect">
            <a:avLst/>
          </a:prstGeom>
          <a:noFill/>
        </p:spPr>
        <p:txBody>
          <a:bodyPr wrap="square" rtlCol="0">
            <a:spAutoFit/>
          </a:bodyPr>
          <a:lstStyle/>
          <a:p>
            <a:r>
              <a:rPr lang="en-AU" b="1" dirty="0" smtClean="0">
                <a:solidFill>
                  <a:srgbClr val="FF7900"/>
                </a:solidFill>
                <a:latin typeface="+mn-lt"/>
              </a:rPr>
              <a:t>1.02%</a:t>
            </a:r>
          </a:p>
          <a:p>
            <a:endParaRPr lang="en-AU" dirty="0">
              <a:latin typeface="+mn-lt"/>
            </a:endParaRPr>
          </a:p>
        </p:txBody>
      </p:sp>
      <p:sp>
        <p:nvSpPr>
          <p:cNvPr id="11" name="TextBox 10"/>
          <p:cNvSpPr txBox="1"/>
          <p:nvPr/>
        </p:nvSpPr>
        <p:spPr>
          <a:xfrm>
            <a:off x="10665296" y="2220996"/>
            <a:ext cx="1030776" cy="369332"/>
          </a:xfrm>
          <a:prstGeom prst="rect">
            <a:avLst/>
          </a:prstGeom>
          <a:noFill/>
        </p:spPr>
        <p:txBody>
          <a:bodyPr wrap="square" rtlCol="0">
            <a:spAutoFit/>
          </a:bodyPr>
          <a:lstStyle/>
          <a:p>
            <a:r>
              <a:rPr lang="en-AU" b="1" dirty="0" smtClean="0">
                <a:solidFill>
                  <a:srgbClr val="96172E"/>
                </a:solidFill>
                <a:latin typeface="+mn-lt"/>
              </a:rPr>
              <a:t>1.51%</a:t>
            </a:r>
          </a:p>
        </p:txBody>
      </p:sp>
      <p:sp>
        <p:nvSpPr>
          <p:cNvPr id="12" name="TextBox 11"/>
          <p:cNvSpPr txBox="1"/>
          <p:nvPr/>
        </p:nvSpPr>
        <p:spPr>
          <a:xfrm>
            <a:off x="10665297" y="3207031"/>
            <a:ext cx="1030776" cy="369332"/>
          </a:xfrm>
          <a:prstGeom prst="rect">
            <a:avLst/>
          </a:prstGeom>
          <a:noFill/>
        </p:spPr>
        <p:txBody>
          <a:bodyPr wrap="square" rtlCol="0">
            <a:spAutoFit/>
          </a:bodyPr>
          <a:lstStyle/>
          <a:p>
            <a:r>
              <a:rPr lang="en-AU" b="1" dirty="0" smtClean="0">
                <a:solidFill>
                  <a:srgbClr val="00C0B5"/>
                </a:solidFill>
                <a:latin typeface="+mn-lt"/>
              </a:rPr>
              <a:t>0.90%</a:t>
            </a:r>
          </a:p>
        </p:txBody>
      </p:sp>
      <p:sp>
        <p:nvSpPr>
          <p:cNvPr id="13" name="TextBox 12"/>
          <p:cNvSpPr txBox="1"/>
          <p:nvPr/>
        </p:nvSpPr>
        <p:spPr>
          <a:xfrm>
            <a:off x="10650067" y="4078520"/>
            <a:ext cx="1030776" cy="369332"/>
          </a:xfrm>
          <a:prstGeom prst="rect">
            <a:avLst/>
          </a:prstGeom>
          <a:noFill/>
        </p:spPr>
        <p:txBody>
          <a:bodyPr wrap="square" rtlCol="0">
            <a:spAutoFit/>
          </a:bodyPr>
          <a:lstStyle/>
          <a:p>
            <a:r>
              <a:rPr lang="en-AU" b="1" dirty="0" smtClean="0">
                <a:solidFill>
                  <a:srgbClr val="EED6A5"/>
                </a:solidFill>
                <a:latin typeface="+mn-lt"/>
              </a:rPr>
              <a:t>1.03%</a:t>
            </a:r>
          </a:p>
        </p:txBody>
      </p:sp>
    </p:spTree>
    <p:extLst>
      <p:ext uri="{BB962C8B-B14F-4D97-AF65-F5344CB8AC3E}">
        <p14:creationId xmlns:p14="http://schemas.microsoft.com/office/powerpoint/2010/main" val="26573210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4D42E113-1E93-4973-9DD7-F9B622631AB5}" type="slidenum">
              <a:rPr lang="en-AU" altLang="en-US" sz="1200" smtClean="0">
                <a:solidFill>
                  <a:srgbClr val="898989"/>
                </a:solidFill>
                <a:latin typeface="Arial" panose="020B0604020202020204" pitchFamily="34" charset="0"/>
              </a:rPr>
              <a:pPr>
                <a:lnSpc>
                  <a:spcPct val="100000"/>
                </a:lnSpc>
                <a:spcBef>
                  <a:spcPct val="0"/>
                </a:spcBef>
                <a:buFontTx/>
                <a:buNone/>
              </a:pPr>
              <a:t>7</a:t>
            </a:fld>
            <a:endParaRPr lang="en-AU" altLang="en-US" sz="1200" smtClean="0">
              <a:solidFill>
                <a:srgbClr val="898989"/>
              </a:solidFill>
              <a:latin typeface="Arial" panose="020B0604020202020204" pitchFamily="34" charset="0"/>
            </a:endParaRPr>
          </a:p>
        </p:txBody>
      </p:sp>
      <p:sp>
        <p:nvSpPr>
          <p:cNvPr id="4" name="Title 1"/>
          <p:cNvSpPr txBox="1">
            <a:spLocks/>
          </p:cNvSpPr>
          <p:nvPr/>
        </p:nvSpPr>
        <p:spPr bwMode="auto">
          <a:xfrm>
            <a:off x="223760" y="242379"/>
            <a:ext cx="10956925" cy="618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spcBef>
                <a:spcPct val="0"/>
              </a:spcBef>
              <a:buFontTx/>
              <a:buNone/>
            </a:pPr>
            <a:r>
              <a:rPr lang="en-AU" altLang="en-US" sz="3600" b="1" dirty="0">
                <a:solidFill>
                  <a:srgbClr val="96172E"/>
                </a:solidFill>
              </a:rPr>
              <a:t>TFP results: Broad-acre</a:t>
            </a:r>
          </a:p>
        </p:txBody>
      </p:sp>
      <p:graphicFrame>
        <p:nvGraphicFramePr>
          <p:cNvPr id="6" name="Chart 5"/>
          <p:cNvGraphicFramePr>
            <a:graphicFrameLocks/>
          </p:cNvGraphicFramePr>
          <p:nvPr>
            <p:extLst>
              <p:ext uri="{D42A27DB-BD31-4B8C-83A1-F6EECF244321}">
                <p14:modId xmlns:p14="http://schemas.microsoft.com/office/powerpoint/2010/main" val="121339691"/>
              </p:ext>
            </p:extLst>
          </p:nvPr>
        </p:nvGraphicFramePr>
        <p:xfrm>
          <a:off x="0" y="744536"/>
          <a:ext cx="10909378" cy="5976939"/>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p:cNvSpPr txBox="1"/>
          <p:nvPr/>
        </p:nvSpPr>
        <p:spPr>
          <a:xfrm>
            <a:off x="10249352" y="242379"/>
            <a:ext cx="1862665" cy="923330"/>
          </a:xfrm>
          <a:prstGeom prst="rect">
            <a:avLst/>
          </a:prstGeom>
          <a:noFill/>
        </p:spPr>
        <p:txBody>
          <a:bodyPr wrap="square" rtlCol="0">
            <a:spAutoFit/>
          </a:bodyPr>
          <a:lstStyle/>
          <a:p>
            <a:r>
              <a:rPr lang="en-AU" dirty="0" smtClean="0">
                <a:latin typeface="+mn-lt"/>
              </a:rPr>
              <a:t>Average annual TFP growth %</a:t>
            </a:r>
          </a:p>
          <a:p>
            <a:endParaRPr lang="en-AU" dirty="0">
              <a:latin typeface="+mn-lt"/>
            </a:endParaRPr>
          </a:p>
        </p:txBody>
      </p:sp>
      <p:sp>
        <p:nvSpPr>
          <p:cNvPr id="8" name="TextBox 7"/>
          <p:cNvSpPr txBox="1"/>
          <p:nvPr/>
        </p:nvSpPr>
        <p:spPr>
          <a:xfrm>
            <a:off x="10619357" y="1072508"/>
            <a:ext cx="1030776" cy="646331"/>
          </a:xfrm>
          <a:prstGeom prst="rect">
            <a:avLst/>
          </a:prstGeom>
          <a:noFill/>
        </p:spPr>
        <p:txBody>
          <a:bodyPr wrap="square" rtlCol="0">
            <a:spAutoFit/>
          </a:bodyPr>
          <a:lstStyle/>
          <a:p>
            <a:r>
              <a:rPr lang="en-AU" b="1" dirty="0" smtClean="0">
                <a:solidFill>
                  <a:srgbClr val="FF7900"/>
                </a:solidFill>
                <a:latin typeface="+mn-lt"/>
              </a:rPr>
              <a:t>1.02%</a:t>
            </a:r>
          </a:p>
          <a:p>
            <a:endParaRPr lang="en-AU" dirty="0">
              <a:latin typeface="+mn-lt"/>
            </a:endParaRPr>
          </a:p>
        </p:txBody>
      </p:sp>
      <p:sp>
        <p:nvSpPr>
          <p:cNvPr id="7" name="TextBox 6"/>
          <p:cNvSpPr txBox="1"/>
          <p:nvPr/>
        </p:nvSpPr>
        <p:spPr>
          <a:xfrm>
            <a:off x="10616201" y="1908937"/>
            <a:ext cx="1030776" cy="369332"/>
          </a:xfrm>
          <a:prstGeom prst="rect">
            <a:avLst/>
          </a:prstGeom>
          <a:noFill/>
        </p:spPr>
        <p:txBody>
          <a:bodyPr wrap="square" rtlCol="0">
            <a:spAutoFit/>
          </a:bodyPr>
          <a:lstStyle/>
          <a:p>
            <a:r>
              <a:rPr lang="en-AU" b="1" dirty="0" smtClean="0">
                <a:solidFill>
                  <a:srgbClr val="96172E"/>
                </a:solidFill>
                <a:latin typeface="+mn-lt"/>
              </a:rPr>
              <a:t>1.51%</a:t>
            </a:r>
          </a:p>
        </p:txBody>
      </p:sp>
      <p:sp>
        <p:nvSpPr>
          <p:cNvPr id="9" name="TextBox 8"/>
          <p:cNvSpPr txBox="1"/>
          <p:nvPr/>
        </p:nvSpPr>
        <p:spPr>
          <a:xfrm>
            <a:off x="10606030" y="2657382"/>
            <a:ext cx="1030776" cy="369332"/>
          </a:xfrm>
          <a:prstGeom prst="rect">
            <a:avLst/>
          </a:prstGeom>
          <a:noFill/>
        </p:spPr>
        <p:txBody>
          <a:bodyPr wrap="square" rtlCol="0">
            <a:spAutoFit/>
          </a:bodyPr>
          <a:lstStyle/>
          <a:p>
            <a:r>
              <a:rPr lang="en-AU" b="1" dirty="0" smtClean="0">
                <a:solidFill>
                  <a:srgbClr val="00C0B5"/>
                </a:solidFill>
                <a:latin typeface="+mn-lt"/>
              </a:rPr>
              <a:t>0.90%</a:t>
            </a:r>
          </a:p>
        </p:txBody>
      </p:sp>
      <p:sp>
        <p:nvSpPr>
          <p:cNvPr id="10" name="TextBox 9"/>
          <p:cNvSpPr txBox="1"/>
          <p:nvPr/>
        </p:nvSpPr>
        <p:spPr>
          <a:xfrm>
            <a:off x="10616201" y="4202089"/>
            <a:ext cx="1030776" cy="369332"/>
          </a:xfrm>
          <a:prstGeom prst="rect">
            <a:avLst/>
          </a:prstGeom>
          <a:noFill/>
        </p:spPr>
        <p:txBody>
          <a:bodyPr wrap="square" rtlCol="0">
            <a:spAutoFit/>
          </a:bodyPr>
          <a:lstStyle/>
          <a:p>
            <a:r>
              <a:rPr lang="en-AU" b="1" dirty="0" smtClean="0">
                <a:solidFill>
                  <a:srgbClr val="EED6A5"/>
                </a:solidFill>
                <a:latin typeface="+mn-lt"/>
              </a:rPr>
              <a:t>1.03%</a:t>
            </a:r>
          </a:p>
        </p:txBody>
      </p:sp>
      <p:sp>
        <p:nvSpPr>
          <p:cNvPr id="11" name="TextBox 10"/>
          <p:cNvSpPr txBox="1"/>
          <p:nvPr/>
        </p:nvSpPr>
        <p:spPr>
          <a:xfrm>
            <a:off x="10619357" y="3451012"/>
            <a:ext cx="1030776" cy="369332"/>
          </a:xfrm>
          <a:prstGeom prst="rect">
            <a:avLst/>
          </a:prstGeom>
          <a:noFill/>
        </p:spPr>
        <p:txBody>
          <a:bodyPr wrap="square" rtlCol="0">
            <a:spAutoFit/>
          </a:bodyPr>
          <a:lstStyle/>
          <a:p>
            <a:r>
              <a:rPr lang="en-AU" b="1" dirty="0" smtClean="0">
                <a:solidFill>
                  <a:srgbClr val="00505C"/>
                </a:solidFill>
                <a:latin typeface="+mn-lt"/>
              </a:rPr>
              <a:t>0.31%</a:t>
            </a:r>
          </a:p>
        </p:txBody>
      </p:sp>
    </p:spTree>
    <p:extLst>
      <p:ext uri="{BB962C8B-B14F-4D97-AF65-F5344CB8AC3E}">
        <p14:creationId xmlns:p14="http://schemas.microsoft.com/office/powerpoint/2010/main" val="38503884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4D42E113-1E93-4973-9DD7-F9B622631AB5}" type="slidenum">
              <a:rPr lang="en-AU" altLang="en-US" sz="1200" smtClean="0">
                <a:solidFill>
                  <a:srgbClr val="898989"/>
                </a:solidFill>
                <a:latin typeface="Arial" panose="020B0604020202020204" pitchFamily="34" charset="0"/>
              </a:rPr>
              <a:pPr>
                <a:lnSpc>
                  <a:spcPct val="100000"/>
                </a:lnSpc>
                <a:spcBef>
                  <a:spcPct val="0"/>
                </a:spcBef>
                <a:buFontTx/>
                <a:buNone/>
              </a:pPr>
              <a:t>8</a:t>
            </a:fld>
            <a:endParaRPr lang="en-AU" altLang="en-US" sz="1200" smtClean="0">
              <a:solidFill>
                <a:srgbClr val="898989"/>
              </a:solidFill>
              <a:latin typeface="Arial" panose="020B0604020202020204" pitchFamily="34" charset="0"/>
            </a:endParaRPr>
          </a:p>
        </p:txBody>
      </p:sp>
      <p:sp>
        <p:nvSpPr>
          <p:cNvPr id="4" name="Title 1"/>
          <p:cNvSpPr txBox="1">
            <a:spLocks/>
          </p:cNvSpPr>
          <p:nvPr/>
        </p:nvSpPr>
        <p:spPr bwMode="auto">
          <a:xfrm>
            <a:off x="223760" y="242379"/>
            <a:ext cx="10956925" cy="618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spcBef>
                <a:spcPct val="0"/>
              </a:spcBef>
              <a:buFontTx/>
              <a:buNone/>
            </a:pPr>
            <a:r>
              <a:rPr lang="en-AU" altLang="en-US" sz="3600" b="1" dirty="0">
                <a:solidFill>
                  <a:srgbClr val="96172E"/>
                </a:solidFill>
              </a:rPr>
              <a:t>TFP results: Broad-acre</a:t>
            </a:r>
          </a:p>
        </p:txBody>
      </p:sp>
      <p:graphicFrame>
        <p:nvGraphicFramePr>
          <p:cNvPr id="6" name="Chart 5"/>
          <p:cNvGraphicFramePr>
            <a:graphicFrameLocks/>
          </p:cNvGraphicFramePr>
          <p:nvPr>
            <p:extLst>
              <p:ext uri="{D42A27DB-BD31-4B8C-83A1-F6EECF244321}">
                <p14:modId xmlns:p14="http://schemas.microsoft.com/office/powerpoint/2010/main" val="121339691"/>
              </p:ext>
            </p:extLst>
          </p:nvPr>
        </p:nvGraphicFramePr>
        <p:xfrm>
          <a:off x="0" y="744536"/>
          <a:ext cx="10909378" cy="5976939"/>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p:cNvSpPr txBox="1"/>
          <p:nvPr/>
        </p:nvSpPr>
        <p:spPr>
          <a:xfrm>
            <a:off x="10249352" y="242379"/>
            <a:ext cx="1862665" cy="923330"/>
          </a:xfrm>
          <a:prstGeom prst="rect">
            <a:avLst/>
          </a:prstGeom>
          <a:noFill/>
        </p:spPr>
        <p:txBody>
          <a:bodyPr wrap="square" rtlCol="0">
            <a:spAutoFit/>
          </a:bodyPr>
          <a:lstStyle/>
          <a:p>
            <a:r>
              <a:rPr lang="en-AU" dirty="0" smtClean="0">
                <a:latin typeface="+mn-lt"/>
              </a:rPr>
              <a:t>Average annual TFP growth %</a:t>
            </a:r>
          </a:p>
          <a:p>
            <a:endParaRPr lang="en-AU" dirty="0">
              <a:latin typeface="+mn-lt"/>
            </a:endParaRPr>
          </a:p>
        </p:txBody>
      </p:sp>
      <p:sp>
        <p:nvSpPr>
          <p:cNvPr id="8" name="TextBox 7"/>
          <p:cNvSpPr txBox="1"/>
          <p:nvPr/>
        </p:nvSpPr>
        <p:spPr>
          <a:xfrm>
            <a:off x="10619357" y="1072508"/>
            <a:ext cx="1030776" cy="646331"/>
          </a:xfrm>
          <a:prstGeom prst="rect">
            <a:avLst/>
          </a:prstGeom>
          <a:noFill/>
        </p:spPr>
        <p:txBody>
          <a:bodyPr wrap="square" rtlCol="0">
            <a:spAutoFit/>
          </a:bodyPr>
          <a:lstStyle/>
          <a:p>
            <a:r>
              <a:rPr lang="en-AU" b="1" dirty="0" smtClean="0">
                <a:solidFill>
                  <a:srgbClr val="FF7900"/>
                </a:solidFill>
                <a:latin typeface="+mn-lt"/>
              </a:rPr>
              <a:t>1.02%</a:t>
            </a:r>
          </a:p>
          <a:p>
            <a:endParaRPr lang="en-AU" dirty="0">
              <a:latin typeface="+mn-lt"/>
            </a:endParaRPr>
          </a:p>
        </p:txBody>
      </p:sp>
      <p:sp>
        <p:nvSpPr>
          <p:cNvPr id="7" name="TextBox 6"/>
          <p:cNvSpPr txBox="1"/>
          <p:nvPr/>
        </p:nvSpPr>
        <p:spPr>
          <a:xfrm>
            <a:off x="10616201" y="1745547"/>
            <a:ext cx="1030776" cy="369332"/>
          </a:xfrm>
          <a:prstGeom prst="rect">
            <a:avLst/>
          </a:prstGeom>
          <a:noFill/>
        </p:spPr>
        <p:txBody>
          <a:bodyPr wrap="square" rtlCol="0">
            <a:spAutoFit/>
          </a:bodyPr>
          <a:lstStyle/>
          <a:p>
            <a:r>
              <a:rPr lang="en-AU" b="1" dirty="0" smtClean="0">
                <a:solidFill>
                  <a:srgbClr val="96172E"/>
                </a:solidFill>
                <a:latin typeface="+mn-lt"/>
              </a:rPr>
              <a:t>1.51%</a:t>
            </a:r>
          </a:p>
        </p:txBody>
      </p:sp>
      <p:sp>
        <p:nvSpPr>
          <p:cNvPr id="9" name="TextBox 8"/>
          <p:cNvSpPr txBox="1"/>
          <p:nvPr/>
        </p:nvSpPr>
        <p:spPr>
          <a:xfrm>
            <a:off x="10606030" y="2345124"/>
            <a:ext cx="1030776" cy="369332"/>
          </a:xfrm>
          <a:prstGeom prst="rect">
            <a:avLst/>
          </a:prstGeom>
          <a:noFill/>
        </p:spPr>
        <p:txBody>
          <a:bodyPr wrap="square" rtlCol="0">
            <a:spAutoFit/>
          </a:bodyPr>
          <a:lstStyle/>
          <a:p>
            <a:r>
              <a:rPr lang="en-AU" b="1" dirty="0" smtClean="0">
                <a:solidFill>
                  <a:srgbClr val="00C0B5"/>
                </a:solidFill>
                <a:latin typeface="+mn-lt"/>
              </a:rPr>
              <a:t>0.90%</a:t>
            </a:r>
          </a:p>
        </p:txBody>
      </p:sp>
      <p:sp>
        <p:nvSpPr>
          <p:cNvPr id="10" name="TextBox 9"/>
          <p:cNvSpPr txBox="1"/>
          <p:nvPr/>
        </p:nvSpPr>
        <p:spPr>
          <a:xfrm>
            <a:off x="10597563" y="2971409"/>
            <a:ext cx="1030776" cy="369332"/>
          </a:xfrm>
          <a:prstGeom prst="rect">
            <a:avLst/>
          </a:prstGeom>
          <a:noFill/>
        </p:spPr>
        <p:txBody>
          <a:bodyPr wrap="square" rtlCol="0">
            <a:spAutoFit/>
          </a:bodyPr>
          <a:lstStyle/>
          <a:p>
            <a:r>
              <a:rPr lang="en-AU" b="1" dirty="0" smtClean="0">
                <a:solidFill>
                  <a:srgbClr val="00505C"/>
                </a:solidFill>
                <a:latin typeface="+mn-lt"/>
              </a:rPr>
              <a:t>0.31%</a:t>
            </a:r>
          </a:p>
        </p:txBody>
      </p:sp>
      <p:sp>
        <p:nvSpPr>
          <p:cNvPr id="11" name="TextBox 10"/>
          <p:cNvSpPr txBox="1"/>
          <p:nvPr/>
        </p:nvSpPr>
        <p:spPr>
          <a:xfrm>
            <a:off x="10597563" y="3589126"/>
            <a:ext cx="1030776" cy="369332"/>
          </a:xfrm>
          <a:prstGeom prst="rect">
            <a:avLst/>
          </a:prstGeom>
          <a:noFill/>
        </p:spPr>
        <p:txBody>
          <a:bodyPr wrap="square" rtlCol="0">
            <a:spAutoFit/>
          </a:bodyPr>
          <a:lstStyle/>
          <a:p>
            <a:r>
              <a:rPr lang="en-AU" b="1" dirty="0" smtClean="0">
                <a:solidFill>
                  <a:srgbClr val="EED6A5"/>
                </a:solidFill>
                <a:latin typeface="+mn-lt"/>
              </a:rPr>
              <a:t>1.03%</a:t>
            </a:r>
          </a:p>
        </p:txBody>
      </p:sp>
      <p:sp>
        <p:nvSpPr>
          <p:cNvPr id="12" name="TextBox 11"/>
          <p:cNvSpPr txBox="1"/>
          <p:nvPr/>
        </p:nvSpPr>
        <p:spPr>
          <a:xfrm>
            <a:off x="10597563" y="4202089"/>
            <a:ext cx="1030776" cy="369332"/>
          </a:xfrm>
          <a:prstGeom prst="rect">
            <a:avLst/>
          </a:prstGeom>
          <a:noFill/>
        </p:spPr>
        <p:txBody>
          <a:bodyPr wrap="square" rtlCol="0">
            <a:spAutoFit/>
          </a:bodyPr>
          <a:lstStyle/>
          <a:p>
            <a:r>
              <a:rPr lang="en-AU" b="1" dirty="0" smtClean="0">
                <a:solidFill>
                  <a:srgbClr val="512B1B"/>
                </a:solidFill>
                <a:latin typeface="+mn-lt"/>
              </a:rPr>
              <a:t>0.47%</a:t>
            </a:r>
          </a:p>
        </p:txBody>
      </p:sp>
    </p:spTree>
    <p:extLst>
      <p:ext uri="{BB962C8B-B14F-4D97-AF65-F5344CB8AC3E}">
        <p14:creationId xmlns:p14="http://schemas.microsoft.com/office/powerpoint/2010/main" val="339399952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4D42E113-1E93-4973-9DD7-F9B622631AB5}" type="slidenum">
              <a:rPr lang="en-AU" altLang="en-US" sz="1200" smtClean="0">
                <a:solidFill>
                  <a:srgbClr val="898989"/>
                </a:solidFill>
                <a:latin typeface="Arial" panose="020B0604020202020204" pitchFamily="34" charset="0"/>
              </a:rPr>
              <a:pPr>
                <a:lnSpc>
                  <a:spcPct val="100000"/>
                </a:lnSpc>
                <a:spcBef>
                  <a:spcPct val="0"/>
                </a:spcBef>
                <a:buFontTx/>
                <a:buNone/>
              </a:pPr>
              <a:t>9</a:t>
            </a:fld>
            <a:endParaRPr lang="en-AU" altLang="en-US" sz="1200" smtClean="0">
              <a:solidFill>
                <a:srgbClr val="898989"/>
              </a:solidFill>
              <a:latin typeface="Arial" panose="020B0604020202020204" pitchFamily="34" charset="0"/>
            </a:endParaRPr>
          </a:p>
        </p:txBody>
      </p:sp>
      <p:sp>
        <p:nvSpPr>
          <p:cNvPr id="4" name="Title 1"/>
          <p:cNvSpPr txBox="1">
            <a:spLocks/>
          </p:cNvSpPr>
          <p:nvPr/>
        </p:nvSpPr>
        <p:spPr bwMode="auto">
          <a:xfrm>
            <a:off x="223760" y="242379"/>
            <a:ext cx="10956925" cy="618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spcBef>
                <a:spcPct val="0"/>
              </a:spcBef>
              <a:buFontTx/>
              <a:buNone/>
            </a:pPr>
            <a:r>
              <a:rPr lang="en-AU" altLang="en-US" sz="3600" b="1" dirty="0" smtClean="0">
                <a:solidFill>
                  <a:srgbClr val="96172E"/>
                </a:solidFill>
              </a:rPr>
              <a:t>TFP results: Dairy</a:t>
            </a:r>
            <a:endParaRPr lang="en-AU" altLang="en-US" sz="3600" b="1" dirty="0">
              <a:solidFill>
                <a:srgbClr val="96172E"/>
              </a:solidFill>
            </a:endParaRPr>
          </a:p>
        </p:txBody>
      </p:sp>
      <p:sp>
        <p:nvSpPr>
          <p:cNvPr id="2" name="TextBox 1"/>
          <p:cNvSpPr txBox="1"/>
          <p:nvPr/>
        </p:nvSpPr>
        <p:spPr>
          <a:xfrm>
            <a:off x="10249352" y="242379"/>
            <a:ext cx="1862665" cy="923330"/>
          </a:xfrm>
          <a:prstGeom prst="rect">
            <a:avLst/>
          </a:prstGeom>
          <a:noFill/>
        </p:spPr>
        <p:txBody>
          <a:bodyPr wrap="square" rtlCol="0">
            <a:spAutoFit/>
          </a:bodyPr>
          <a:lstStyle/>
          <a:p>
            <a:r>
              <a:rPr lang="en-AU" dirty="0" smtClean="0">
                <a:latin typeface="+mn-lt"/>
              </a:rPr>
              <a:t>Average annual growth %</a:t>
            </a:r>
          </a:p>
          <a:p>
            <a:endParaRPr lang="en-AU" dirty="0">
              <a:latin typeface="+mn-lt"/>
            </a:endParaRPr>
          </a:p>
        </p:txBody>
      </p:sp>
      <p:sp>
        <p:nvSpPr>
          <p:cNvPr id="8" name="TextBox 7"/>
          <p:cNvSpPr txBox="1"/>
          <p:nvPr/>
        </p:nvSpPr>
        <p:spPr>
          <a:xfrm>
            <a:off x="10822520" y="3207031"/>
            <a:ext cx="1030776" cy="369332"/>
          </a:xfrm>
          <a:prstGeom prst="rect">
            <a:avLst/>
          </a:prstGeom>
          <a:noFill/>
        </p:spPr>
        <p:txBody>
          <a:bodyPr wrap="square" rtlCol="0">
            <a:spAutoFit/>
          </a:bodyPr>
          <a:lstStyle/>
          <a:p>
            <a:r>
              <a:rPr lang="en-AU" b="1" dirty="0" smtClean="0">
                <a:solidFill>
                  <a:srgbClr val="BD74AE"/>
                </a:solidFill>
                <a:latin typeface="+mn-lt"/>
              </a:rPr>
              <a:t>1.60%</a:t>
            </a:r>
          </a:p>
        </p:txBody>
      </p:sp>
      <p:graphicFrame>
        <p:nvGraphicFramePr>
          <p:cNvPr id="7" name="Chart 6"/>
          <p:cNvGraphicFramePr>
            <a:graphicFrameLocks/>
          </p:cNvGraphicFramePr>
          <p:nvPr>
            <p:extLst>
              <p:ext uri="{D42A27DB-BD31-4B8C-83A1-F6EECF244321}">
                <p14:modId xmlns:p14="http://schemas.microsoft.com/office/powerpoint/2010/main" val="2148848249"/>
              </p:ext>
            </p:extLst>
          </p:nvPr>
        </p:nvGraphicFramePr>
        <p:xfrm>
          <a:off x="0" y="861618"/>
          <a:ext cx="10687626" cy="5859857"/>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10838412" y="3945696"/>
            <a:ext cx="1030776" cy="369332"/>
          </a:xfrm>
          <a:prstGeom prst="rect">
            <a:avLst/>
          </a:prstGeom>
          <a:noFill/>
        </p:spPr>
        <p:txBody>
          <a:bodyPr wrap="square" rtlCol="0">
            <a:spAutoFit/>
          </a:bodyPr>
          <a:lstStyle/>
          <a:p>
            <a:r>
              <a:rPr lang="en-AU" b="1" dirty="0" smtClean="0">
                <a:solidFill>
                  <a:srgbClr val="EED6A5"/>
                </a:solidFill>
                <a:latin typeface="+mn-lt"/>
              </a:rPr>
              <a:t>1.20%</a:t>
            </a:r>
          </a:p>
        </p:txBody>
      </p:sp>
      <p:sp>
        <p:nvSpPr>
          <p:cNvPr id="10" name="TextBox 9"/>
          <p:cNvSpPr txBox="1"/>
          <p:nvPr/>
        </p:nvSpPr>
        <p:spPr>
          <a:xfrm>
            <a:off x="10838412" y="3576364"/>
            <a:ext cx="1030776" cy="369332"/>
          </a:xfrm>
          <a:prstGeom prst="rect">
            <a:avLst/>
          </a:prstGeom>
          <a:noFill/>
        </p:spPr>
        <p:txBody>
          <a:bodyPr wrap="square" rtlCol="0">
            <a:spAutoFit/>
          </a:bodyPr>
          <a:lstStyle/>
          <a:p>
            <a:r>
              <a:rPr lang="en-AU" b="1" dirty="0" smtClean="0">
                <a:solidFill>
                  <a:srgbClr val="C8C8C0"/>
                </a:solidFill>
                <a:latin typeface="+mn-lt"/>
              </a:rPr>
              <a:t>-0.4%</a:t>
            </a:r>
          </a:p>
        </p:txBody>
      </p:sp>
    </p:spTree>
    <p:extLst>
      <p:ext uri="{BB962C8B-B14F-4D97-AF65-F5344CB8AC3E}">
        <p14:creationId xmlns:p14="http://schemas.microsoft.com/office/powerpoint/2010/main" val="911257560"/>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_AMO_REPORTCONTROLSVISIBLE" val="Empty"/>
  <p:tag name="_AMO_UNIQUEIDENTIFIER" val="a8c47420-ebe0-4259-a1b4-09edec934b7e"/>
</p:tagLst>
</file>

<file path=ppt/theme/theme1.xml><?xml version="1.0" encoding="utf-8"?>
<a:theme xmlns:a="http://schemas.openxmlformats.org/drawingml/2006/main" name="Office Theme">
  <a:themeElements>
    <a:clrScheme name="ABARES">
      <a:dk1>
        <a:srgbClr val="776F65"/>
      </a:dk1>
      <a:lt1>
        <a:srgbClr val="000000"/>
      </a:lt1>
      <a:dk2>
        <a:srgbClr val="776F65"/>
      </a:dk2>
      <a:lt2>
        <a:srgbClr val="512B1B"/>
      </a:lt2>
      <a:accent1>
        <a:srgbClr val="776F65"/>
      </a:accent1>
      <a:accent2>
        <a:srgbClr val="FF7900"/>
      </a:accent2>
      <a:accent3>
        <a:srgbClr val="00C0B5"/>
      </a:accent3>
      <a:accent4>
        <a:srgbClr val="7AB800"/>
      </a:accent4>
      <a:accent5>
        <a:srgbClr val="00505C"/>
      </a:accent5>
      <a:accent6>
        <a:srgbClr val="FF0000"/>
      </a:accent6>
      <a:hlink>
        <a:srgbClr val="000000"/>
      </a:hlink>
      <a:folHlink>
        <a:srgbClr val="00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70D03603568A64CB7E66CF02E767EE1" ma:contentTypeVersion="0" ma:contentTypeDescription="Create a new document." ma:contentTypeScope="" ma:versionID="3de98bb6e6278bd8a57afc8d0af91edc">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499CC4E-09B6-4664-8138-85FDFB397EB9}">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www.w3.org/XML/1998/namespace"/>
    <ds:schemaRef ds:uri="http://purl.org/dc/dcmitype/"/>
  </ds:schemaRefs>
</ds:datastoreItem>
</file>

<file path=customXml/itemProps2.xml><?xml version="1.0" encoding="utf-8"?>
<ds:datastoreItem xmlns:ds="http://schemas.openxmlformats.org/officeDocument/2006/customXml" ds:itemID="{585EA71C-8AF7-4BC9-93BF-606A62C21DD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45</TotalTime>
  <Words>1429</Words>
  <Application>Microsoft Office PowerPoint</Application>
  <PresentationFormat>Widescreen</PresentationFormat>
  <Paragraphs>395</Paragraphs>
  <Slides>31</Slides>
  <Notes>31</Notes>
  <HiddenSlides>0</HiddenSlides>
  <MMClips>0</MMClips>
  <ScaleCrop>false</ScaleCrop>
  <HeadingPairs>
    <vt:vector size="8" baseType="variant">
      <vt:variant>
        <vt:lpstr>Fonts Used</vt:lpstr>
      </vt:variant>
      <vt:variant>
        <vt:i4>7</vt:i4>
      </vt:variant>
      <vt:variant>
        <vt:lpstr>Theme</vt:lpstr>
      </vt:variant>
      <vt:variant>
        <vt:i4>2</vt:i4>
      </vt:variant>
      <vt:variant>
        <vt:lpstr>Embedded OLE Servers</vt:lpstr>
      </vt:variant>
      <vt:variant>
        <vt:i4>1</vt:i4>
      </vt:variant>
      <vt:variant>
        <vt:lpstr>Slide Titles</vt:lpstr>
      </vt:variant>
      <vt:variant>
        <vt:i4>31</vt:i4>
      </vt:variant>
    </vt:vector>
  </HeadingPairs>
  <TitlesOfParts>
    <vt:vector size="41" baseType="lpstr">
      <vt:lpstr>宋体</vt:lpstr>
      <vt:lpstr>Arial</vt:lpstr>
      <vt:lpstr>Calibri</vt:lpstr>
      <vt:lpstr>Calibri Light</vt:lpstr>
      <vt:lpstr>Cambria</vt:lpstr>
      <vt:lpstr>Cambria Math</vt:lpstr>
      <vt:lpstr>Times New Roman</vt:lpstr>
      <vt:lpstr>Office Theme</vt:lpstr>
      <vt:lpstr>1_Office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Department of Agriculture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Chancellor, Will</dc:creator>
  <cp:lastModifiedBy>DIAKOSAVVAS Dimitris, TAD/ARP</cp:lastModifiedBy>
  <cp:revision>4</cp:revision>
  <dcterms:created xsi:type="dcterms:W3CDTF">2019-10-14T00:38:24Z</dcterms:created>
  <dcterms:modified xsi:type="dcterms:W3CDTF">2019-10-14T07:46:40Z</dcterms:modified>
</cp:coreProperties>
</file>