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8" r:id="rId4"/>
    <p:sldMasterId id="2147483684" r:id="rId5"/>
  </p:sldMasterIdLst>
  <p:notesMasterIdLst>
    <p:notesMasterId r:id="rId28"/>
  </p:notesMasterIdLst>
  <p:handoutMasterIdLst>
    <p:handoutMasterId r:id="rId29"/>
  </p:handoutMasterIdLst>
  <p:sldIdLst>
    <p:sldId id="353" r:id="rId6"/>
    <p:sldId id="415" r:id="rId7"/>
    <p:sldId id="412" r:id="rId8"/>
    <p:sldId id="417" r:id="rId9"/>
    <p:sldId id="414" r:id="rId10"/>
    <p:sldId id="416" r:id="rId11"/>
    <p:sldId id="408" r:id="rId12"/>
    <p:sldId id="409" r:id="rId13"/>
    <p:sldId id="406" r:id="rId14"/>
    <p:sldId id="359" r:id="rId15"/>
    <p:sldId id="399" r:id="rId16"/>
    <p:sldId id="360" r:id="rId17"/>
    <p:sldId id="393" r:id="rId18"/>
    <p:sldId id="396" r:id="rId19"/>
    <p:sldId id="397" r:id="rId20"/>
    <p:sldId id="398" r:id="rId21"/>
    <p:sldId id="402" r:id="rId22"/>
    <p:sldId id="394" r:id="rId23"/>
    <p:sldId id="369" r:id="rId24"/>
    <p:sldId id="411" r:id="rId25"/>
    <p:sldId id="418" r:id="rId26"/>
    <p:sldId id="362" r:id="rId27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2C6E1C"/>
    <a:srgbClr val="D78C05"/>
    <a:srgbClr val="42A62A"/>
    <a:srgbClr val="C0504D"/>
    <a:srgbClr val="4F81BD"/>
    <a:srgbClr val="FFFFFF"/>
    <a:srgbClr val="932115"/>
    <a:srgbClr val="A20000"/>
    <a:srgbClr val="EC0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29" autoAdjust="0"/>
    <p:restoredTop sz="87546" autoAdjust="0"/>
  </p:normalViewPr>
  <p:slideViewPr>
    <p:cSldViewPr showGuides="1">
      <p:cViewPr varScale="1">
        <p:scale>
          <a:sx n="77" d="100"/>
          <a:sy n="77" d="100"/>
        </p:scale>
        <p:origin x="171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net1.cec.eu.int\homes\119\lanosba\Desktop\2019%20TFP%20Brief\TFP%20Brief%202019\z-%20tfp_EU15_lm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net1.cec.eu.int\homes\119\lanosba\Desktop\2019%20TFP%20Brief\TFP%20Brief%202019\z-%20tfp_EU15_lm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000"/>
            </a:pPr>
            <a:r>
              <a:rPr lang="en-GB" sz="1000" dirty="0" smtClean="0"/>
              <a:t>TFP growth between</a:t>
            </a:r>
            <a:r>
              <a:rPr lang="en-GB" sz="1000" baseline="0" dirty="0" smtClean="0"/>
              <a:t> (2006-2008) and (2015-2017)</a:t>
            </a:r>
            <a:r>
              <a:rPr lang="en-GB" sz="1000" dirty="0" smtClean="0"/>
              <a:t> </a:t>
            </a:r>
            <a:endParaRPr lang="en-GB" sz="1000" dirty="0"/>
          </a:p>
        </c:rich>
      </c:tx>
      <c:layout>
        <c:manualLayout>
          <c:xMode val="edge"/>
          <c:yMode val="edge"/>
          <c:x val="0.35157950152127182"/>
          <c:y val="6.0445971430611499E-2"/>
        </c:manualLayout>
      </c:layout>
      <c:overlay val="1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F5494"/>
            </a:solidFill>
            <a:ln>
              <a:solidFill>
                <a:srgbClr val="000000">
                  <a:lumMod val="50000"/>
                  <a:lumOff val="50000"/>
                </a:s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17E-4A6C-93A0-267C7ED59824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17E-4A6C-93A0-267C7ED59824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17E-4A6C-93A0-267C7ED59824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17E-4A6C-93A0-267C7ED59824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17E-4A6C-93A0-267C7ED59824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817E-4A6C-93A0-267C7ED59824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817E-4A6C-93A0-267C7ED59824}"/>
              </c:ext>
            </c:extLst>
          </c:dPt>
          <c:dPt>
            <c:idx val="7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17E-4A6C-93A0-267C7ED59824}"/>
              </c:ext>
            </c:extLst>
          </c:dPt>
          <c:dPt>
            <c:idx val="8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817E-4A6C-93A0-267C7ED59824}"/>
              </c:ext>
            </c:extLst>
          </c:dPt>
          <c:dPt>
            <c:idx val="9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817E-4A6C-93A0-267C7ED59824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817E-4A6C-93A0-267C7ED59824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817E-4A6C-93A0-267C7ED59824}"/>
              </c:ext>
            </c:extLst>
          </c:dPt>
          <c:dPt>
            <c:idx val="12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817E-4A6C-93A0-267C7ED59824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B-817E-4A6C-93A0-267C7ED59824}"/>
              </c:ext>
            </c:extLst>
          </c:dPt>
          <c:dPt>
            <c:idx val="14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817E-4A6C-93A0-267C7ED59824}"/>
              </c:ext>
            </c:extLst>
          </c:dPt>
          <c:dPt>
            <c:idx val="15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817E-4A6C-93A0-267C7ED59824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1-817E-4A6C-93A0-267C7ED59824}"/>
              </c:ext>
            </c:extLst>
          </c:dPt>
          <c:dPt>
            <c:idx val="17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3-817E-4A6C-93A0-267C7ED59824}"/>
              </c:ext>
            </c:extLst>
          </c:dPt>
          <c:dPt>
            <c:idx val="1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5-817E-4A6C-93A0-267C7ED59824}"/>
              </c:ext>
            </c:extLst>
          </c:dPt>
          <c:dPt>
            <c:idx val="1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7-817E-4A6C-93A0-267C7ED59824}"/>
              </c:ext>
            </c:extLst>
          </c:dPt>
          <c:dPt>
            <c:idx val="2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9-817E-4A6C-93A0-267C7ED59824}"/>
              </c:ext>
            </c:extLst>
          </c:dPt>
          <c:dPt>
            <c:idx val="2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B-817E-4A6C-93A0-267C7ED59824}"/>
              </c:ext>
            </c:extLst>
          </c:dPt>
          <c:dPt>
            <c:idx val="2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D-817E-4A6C-93A0-267C7ED59824}"/>
              </c:ext>
            </c:extLst>
          </c:dPt>
          <c:dPt>
            <c:idx val="2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F-817E-4A6C-93A0-267C7ED59824}"/>
              </c:ext>
            </c:extLst>
          </c:dPt>
          <c:dPt>
            <c:idx val="24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1-817E-4A6C-93A0-267C7ED59824}"/>
              </c:ext>
            </c:extLst>
          </c:dPt>
          <c:dPt>
            <c:idx val="2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33-817E-4A6C-93A0-267C7ED59824}"/>
              </c:ext>
            </c:extLst>
          </c:dPt>
          <c:dPt>
            <c:idx val="2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35-817E-4A6C-93A0-267C7ED59824}"/>
              </c:ext>
            </c:extLst>
          </c:dPt>
          <c:cat>
            <c:strRef>
              <c:f>tfp!$BH$2:$BH$33</c:f>
              <c:strCache>
                <c:ptCount val="32"/>
                <c:pt idx="0">
                  <c:v> BE </c:v>
                </c:pt>
                <c:pt idx="1">
                  <c:v> LV </c:v>
                </c:pt>
                <c:pt idx="2">
                  <c:v> LT </c:v>
                </c:pt>
                <c:pt idx="3">
                  <c:v> PL </c:v>
                </c:pt>
                <c:pt idx="4">
                  <c:v> SK </c:v>
                </c:pt>
                <c:pt idx="5">
                  <c:v> PT </c:v>
                </c:pt>
                <c:pt idx="6">
                  <c:v> ES </c:v>
                </c:pt>
                <c:pt idx="7">
                  <c:v> HU </c:v>
                </c:pt>
                <c:pt idx="8">
                  <c:v> RO </c:v>
                </c:pt>
                <c:pt idx="9">
                  <c:v> BG </c:v>
                </c:pt>
                <c:pt idx="10">
                  <c:v> DK </c:v>
                </c:pt>
                <c:pt idx="11">
                  <c:v> AT </c:v>
                </c:pt>
                <c:pt idx="12">
                  <c:v> CY </c:v>
                </c:pt>
                <c:pt idx="13">
                  <c:v> FI </c:v>
                </c:pt>
                <c:pt idx="14">
                  <c:v> CZ </c:v>
                </c:pt>
                <c:pt idx="15">
                  <c:v> EE </c:v>
                </c:pt>
                <c:pt idx="16">
                  <c:v> IE </c:v>
                </c:pt>
                <c:pt idx="17">
                  <c:v> HR </c:v>
                </c:pt>
                <c:pt idx="18">
                  <c:v> NL </c:v>
                </c:pt>
                <c:pt idx="19">
                  <c:v> SE </c:v>
                </c:pt>
                <c:pt idx="20">
                  <c:v> IT </c:v>
                </c:pt>
                <c:pt idx="21">
                  <c:v> LU </c:v>
                </c:pt>
                <c:pt idx="22">
                  <c:v> FR </c:v>
                </c:pt>
                <c:pt idx="23">
                  <c:v> EL </c:v>
                </c:pt>
                <c:pt idx="24">
                  <c:v> SI </c:v>
                </c:pt>
                <c:pt idx="25">
                  <c:v> UK </c:v>
                </c:pt>
                <c:pt idx="26">
                  <c:v> DE </c:v>
                </c:pt>
                <c:pt idx="29">
                  <c:v> EU-15 </c:v>
                </c:pt>
                <c:pt idx="30">
                  <c:v> EU-N13 </c:v>
                </c:pt>
                <c:pt idx="31">
                  <c:v> EU-28 </c:v>
                </c:pt>
              </c:strCache>
            </c:strRef>
          </c:cat>
          <c:val>
            <c:numRef>
              <c:f>tfp!$BI$2:$BI$33</c:f>
              <c:numCache>
                <c:formatCode>_-* #,##0.0_-;\-* #,##0.0_-;_-* "-"??_-;_-@_-</c:formatCode>
                <c:ptCount val="32"/>
                <c:pt idx="0">
                  <c:v>3.6838839517862709E-2</c:v>
                </c:pt>
                <c:pt idx="1">
                  <c:v>3.481284462411921E-2</c:v>
                </c:pt>
                <c:pt idx="2">
                  <c:v>2.801665559648427E-2</c:v>
                </c:pt>
                <c:pt idx="3">
                  <c:v>2.4151429863240422E-2</c:v>
                </c:pt>
                <c:pt idx="4">
                  <c:v>1.8018253519642684E-2</c:v>
                </c:pt>
                <c:pt idx="5">
                  <c:v>1.7458564493483094E-2</c:v>
                </c:pt>
                <c:pt idx="6">
                  <c:v>1.7289284662416689E-2</c:v>
                </c:pt>
                <c:pt idx="7">
                  <c:v>1.6749109722474315E-2</c:v>
                </c:pt>
                <c:pt idx="8">
                  <c:v>1.6328246877964147E-2</c:v>
                </c:pt>
                <c:pt idx="9">
                  <c:v>1.5734596724862372E-2</c:v>
                </c:pt>
                <c:pt idx="10">
                  <c:v>1.2475239504556156E-2</c:v>
                </c:pt>
                <c:pt idx="11">
                  <c:v>1.1877065790475001E-2</c:v>
                </c:pt>
                <c:pt idx="12">
                  <c:v>1.1588432054607977E-2</c:v>
                </c:pt>
                <c:pt idx="13">
                  <c:v>1.1572629161621819E-2</c:v>
                </c:pt>
                <c:pt idx="14">
                  <c:v>1.1248632888144101E-2</c:v>
                </c:pt>
                <c:pt idx="15">
                  <c:v>1.0342373930268423E-2</c:v>
                </c:pt>
                <c:pt idx="16">
                  <c:v>9.8040074727494195E-3</c:v>
                </c:pt>
                <c:pt idx="17">
                  <c:v>7.828811376976148E-3</c:v>
                </c:pt>
                <c:pt idx="18">
                  <c:v>6.9800306608675559E-3</c:v>
                </c:pt>
                <c:pt idx="19">
                  <c:v>6.8602276441400538E-3</c:v>
                </c:pt>
                <c:pt idx="20">
                  <c:v>5.7650303420983566E-3</c:v>
                </c:pt>
                <c:pt idx="21">
                  <c:v>4.6121738876772154E-3</c:v>
                </c:pt>
                <c:pt idx="22">
                  <c:v>3.8618964474170527E-3</c:v>
                </c:pt>
                <c:pt idx="23">
                  <c:v>3.5897414464072597E-3</c:v>
                </c:pt>
                <c:pt idx="24">
                  <c:v>3.4507574298994824E-3</c:v>
                </c:pt>
                <c:pt idx="25">
                  <c:v>2.1430318224740573E-3</c:v>
                </c:pt>
                <c:pt idx="26">
                  <c:v>-3.3040262393041076E-3</c:v>
                </c:pt>
                <c:pt idx="29">
                  <c:v>6.5525429354298123E-3</c:v>
                </c:pt>
                <c:pt idx="30">
                  <c:v>1.3872065075470204E-2</c:v>
                </c:pt>
                <c:pt idx="31">
                  <c:v>7.7767362442216379E-3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6-817E-4A6C-93A0-267C7ED598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702080"/>
        <c:axId val="34703616"/>
      </c:barChart>
      <c:catAx>
        <c:axId val="3470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/>
          <a:lstStyle/>
          <a:p>
            <a:pPr>
              <a:defRPr/>
            </a:pPr>
            <a:endParaRPr lang="en-US"/>
          </a:p>
        </c:txPr>
        <c:crossAx val="34703616"/>
        <c:crosses val="autoZero"/>
        <c:auto val="1"/>
        <c:lblAlgn val="ctr"/>
        <c:lblOffset val="100"/>
        <c:noMultiLvlLbl val="0"/>
      </c:catAx>
      <c:valAx>
        <c:axId val="34703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34702080"/>
        <c:crosses val="autoZero"/>
        <c:crossBetween val="between"/>
        <c:majorUnit val="1.0000000000000002E-2"/>
      </c:valAx>
      <c:spPr>
        <a:noFill/>
        <a:ln>
          <a:solidFill>
            <a:schemeClr val="tx1">
              <a:lumMod val="50000"/>
              <a:lumOff val="50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'output (value)'!$L$93</c:f>
              <c:strCache>
                <c:ptCount val="1"/>
                <c:pt idx="0">
                  <c:v>Crop</c:v>
                </c:pt>
              </c:strCache>
            </c:strRef>
          </c:tx>
          <c:spPr>
            <a:solidFill>
              <a:srgbClr val="333399"/>
            </a:solidFill>
          </c:spPr>
          <c:invertIfNegative val="0"/>
          <c:cat>
            <c:strRef>
              <c:f>'output (value)'!$K$94:$K$125</c:f>
              <c:strCache>
                <c:ptCount val="31"/>
                <c:pt idx="0">
                  <c:v>BG</c:v>
                </c:pt>
                <c:pt idx="1">
                  <c:v>EL</c:v>
                </c:pt>
                <c:pt idx="2">
                  <c:v>RO</c:v>
                </c:pt>
                <c:pt idx="3">
                  <c:v>HU</c:v>
                </c:pt>
                <c:pt idx="4">
                  <c:v>ES</c:v>
                </c:pt>
                <c:pt idx="5">
                  <c:v>CZ</c:v>
                </c:pt>
                <c:pt idx="6">
                  <c:v>HR</c:v>
                </c:pt>
                <c:pt idx="7">
                  <c:v>PT</c:v>
                </c:pt>
                <c:pt idx="8">
                  <c:v>FR</c:v>
                </c:pt>
                <c:pt idx="9">
                  <c:v>LT</c:v>
                </c:pt>
                <c:pt idx="10">
                  <c:v>LV</c:v>
                </c:pt>
                <c:pt idx="11">
                  <c:v>SK</c:v>
                </c:pt>
                <c:pt idx="12">
                  <c:v>IT</c:v>
                </c:pt>
                <c:pt idx="13">
                  <c:v>SI</c:v>
                </c:pt>
                <c:pt idx="14">
                  <c:v>NL</c:v>
                </c:pt>
                <c:pt idx="15">
                  <c:v>DE</c:v>
                </c:pt>
                <c:pt idx="16">
                  <c:v>PL</c:v>
                </c:pt>
                <c:pt idx="17">
                  <c:v>EE</c:v>
                </c:pt>
                <c:pt idx="18">
                  <c:v>SE</c:v>
                </c:pt>
                <c:pt idx="19">
                  <c:v>BE</c:v>
                </c:pt>
                <c:pt idx="20">
                  <c:v>AT</c:v>
                </c:pt>
                <c:pt idx="21">
                  <c:v>MT</c:v>
                </c:pt>
                <c:pt idx="22">
                  <c:v>LU</c:v>
                </c:pt>
                <c:pt idx="23">
                  <c:v>CY</c:v>
                </c:pt>
                <c:pt idx="24">
                  <c:v>UK</c:v>
                </c:pt>
                <c:pt idx="25">
                  <c:v>FI</c:v>
                </c:pt>
                <c:pt idx="26">
                  <c:v>DK</c:v>
                </c:pt>
                <c:pt idx="27">
                  <c:v>IE</c:v>
                </c:pt>
                <c:pt idx="28">
                  <c:v>EU-15</c:v>
                </c:pt>
                <c:pt idx="29">
                  <c:v>EU-N13</c:v>
                </c:pt>
                <c:pt idx="30">
                  <c:v>EU-28</c:v>
                </c:pt>
              </c:strCache>
            </c:strRef>
          </c:cat>
          <c:val>
            <c:numRef>
              <c:f>'output (value)'!$L$94:$L$125</c:f>
              <c:numCache>
                <c:formatCode>0%</c:formatCode>
                <c:ptCount val="32"/>
                <c:pt idx="0">
                  <c:v>0.67630212854782357</c:v>
                </c:pt>
                <c:pt idx="1">
                  <c:v>0.67536946366469863</c:v>
                </c:pt>
                <c:pt idx="2">
                  <c:v>0.65494470250258141</c:v>
                </c:pt>
                <c:pt idx="3">
                  <c:v>0.60382850492684437</c:v>
                </c:pt>
                <c:pt idx="4">
                  <c:v>0.60272969928133047</c:v>
                </c:pt>
                <c:pt idx="5">
                  <c:v>0.58687276293690682</c:v>
                </c:pt>
                <c:pt idx="6">
                  <c:v>0.58214228334565077</c:v>
                </c:pt>
                <c:pt idx="7">
                  <c:v>0.57863896448963437</c:v>
                </c:pt>
                <c:pt idx="8">
                  <c:v>0.5609300950156384</c:v>
                </c:pt>
                <c:pt idx="9">
                  <c:v>0.55348833926252183</c:v>
                </c:pt>
                <c:pt idx="10">
                  <c:v>0.5529980850788877</c:v>
                </c:pt>
                <c:pt idx="11">
                  <c:v>0.54486689904253749</c:v>
                </c:pt>
                <c:pt idx="12">
                  <c:v>0.54447927212854386</c:v>
                </c:pt>
                <c:pt idx="13">
                  <c:v>0.54268044946950522</c:v>
                </c:pt>
                <c:pt idx="14">
                  <c:v>0.48881674022612398</c:v>
                </c:pt>
                <c:pt idx="15">
                  <c:v>0.47410361649245925</c:v>
                </c:pt>
                <c:pt idx="16">
                  <c:v>0.46167641019404004</c:v>
                </c:pt>
                <c:pt idx="17">
                  <c:v>0.45736404762355432</c:v>
                </c:pt>
                <c:pt idx="18">
                  <c:v>0.45522981885449182</c:v>
                </c:pt>
                <c:pt idx="19">
                  <c:v>0.44417770330508383</c:v>
                </c:pt>
                <c:pt idx="20">
                  <c:v>0.42509796615695333</c:v>
                </c:pt>
                <c:pt idx="21">
                  <c:v>0.40983260443372044</c:v>
                </c:pt>
                <c:pt idx="22">
                  <c:v>0.39622229103295026</c:v>
                </c:pt>
                <c:pt idx="23">
                  <c:v>0.38604463293951324</c:v>
                </c:pt>
                <c:pt idx="24">
                  <c:v>0.3590975980747092</c:v>
                </c:pt>
                <c:pt idx="25">
                  <c:v>0.34533800480849663</c:v>
                </c:pt>
                <c:pt idx="26">
                  <c:v>0.33506386555191431</c:v>
                </c:pt>
                <c:pt idx="27">
                  <c:v>0.22710364896463497</c:v>
                </c:pt>
                <c:pt idx="28">
                  <c:v>0.51014262547470779</c:v>
                </c:pt>
                <c:pt idx="29">
                  <c:v>0.55584908264194921</c:v>
                </c:pt>
                <c:pt idx="30">
                  <c:v>0.51756122135710736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9B-4848-99DD-9F11BCD22CB4}"/>
            </c:ext>
          </c:extLst>
        </c:ser>
        <c:ser>
          <c:idx val="1"/>
          <c:order val="1"/>
          <c:tx>
            <c:strRef>
              <c:f>'output (value)'!$M$93</c:f>
              <c:strCache>
                <c:ptCount val="1"/>
                <c:pt idx="0">
                  <c:v>Animal</c:v>
                </c:pt>
              </c:strCache>
            </c:strRef>
          </c:tx>
          <c:spPr>
            <a:solidFill>
              <a:srgbClr val="D78C05"/>
            </a:solidFill>
          </c:spPr>
          <c:invertIfNegative val="0"/>
          <c:cat>
            <c:strRef>
              <c:f>'output (value)'!$K$94:$K$125</c:f>
              <c:strCache>
                <c:ptCount val="31"/>
                <c:pt idx="0">
                  <c:v>BG</c:v>
                </c:pt>
                <c:pt idx="1">
                  <c:v>EL</c:v>
                </c:pt>
                <c:pt idx="2">
                  <c:v>RO</c:v>
                </c:pt>
                <c:pt idx="3">
                  <c:v>HU</c:v>
                </c:pt>
                <c:pt idx="4">
                  <c:v>ES</c:v>
                </c:pt>
                <c:pt idx="5">
                  <c:v>CZ</c:v>
                </c:pt>
                <c:pt idx="6">
                  <c:v>HR</c:v>
                </c:pt>
                <c:pt idx="7">
                  <c:v>PT</c:v>
                </c:pt>
                <c:pt idx="8">
                  <c:v>FR</c:v>
                </c:pt>
                <c:pt idx="9">
                  <c:v>LT</c:v>
                </c:pt>
                <c:pt idx="10">
                  <c:v>LV</c:v>
                </c:pt>
                <c:pt idx="11">
                  <c:v>SK</c:v>
                </c:pt>
                <c:pt idx="12">
                  <c:v>IT</c:v>
                </c:pt>
                <c:pt idx="13">
                  <c:v>SI</c:v>
                </c:pt>
                <c:pt idx="14">
                  <c:v>NL</c:v>
                </c:pt>
                <c:pt idx="15">
                  <c:v>DE</c:v>
                </c:pt>
                <c:pt idx="16">
                  <c:v>PL</c:v>
                </c:pt>
                <c:pt idx="17">
                  <c:v>EE</c:v>
                </c:pt>
                <c:pt idx="18">
                  <c:v>SE</c:v>
                </c:pt>
                <c:pt idx="19">
                  <c:v>BE</c:v>
                </c:pt>
                <c:pt idx="20">
                  <c:v>AT</c:v>
                </c:pt>
                <c:pt idx="21">
                  <c:v>MT</c:v>
                </c:pt>
                <c:pt idx="22">
                  <c:v>LU</c:v>
                </c:pt>
                <c:pt idx="23">
                  <c:v>CY</c:v>
                </c:pt>
                <c:pt idx="24">
                  <c:v>UK</c:v>
                </c:pt>
                <c:pt idx="25">
                  <c:v>FI</c:v>
                </c:pt>
                <c:pt idx="26">
                  <c:v>DK</c:v>
                </c:pt>
                <c:pt idx="27">
                  <c:v>IE</c:v>
                </c:pt>
                <c:pt idx="28">
                  <c:v>EU-15</c:v>
                </c:pt>
                <c:pt idx="29">
                  <c:v>EU-N13</c:v>
                </c:pt>
                <c:pt idx="30">
                  <c:v>EU-28</c:v>
                </c:pt>
              </c:strCache>
            </c:strRef>
          </c:cat>
          <c:val>
            <c:numRef>
              <c:f>'output (value)'!$M$94:$M$125</c:f>
              <c:numCache>
                <c:formatCode>0%</c:formatCode>
                <c:ptCount val="32"/>
                <c:pt idx="0">
                  <c:v>0.23203629319375818</c:v>
                </c:pt>
                <c:pt idx="1">
                  <c:v>0.23917252443225073</c:v>
                </c:pt>
                <c:pt idx="2">
                  <c:v>0.24636388370095988</c:v>
                </c:pt>
                <c:pt idx="3">
                  <c:v>0.32172057741672239</c:v>
                </c:pt>
                <c:pt idx="4">
                  <c:v>0.36101819107923494</c:v>
                </c:pt>
                <c:pt idx="5">
                  <c:v>0.35474646735203286</c:v>
                </c:pt>
                <c:pt idx="6">
                  <c:v>0.34254040679926739</c:v>
                </c:pt>
                <c:pt idx="7">
                  <c:v>0.37127643894914519</c:v>
                </c:pt>
                <c:pt idx="8">
                  <c:v>0.34583648850545634</c:v>
                </c:pt>
                <c:pt idx="9">
                  <c:v>0.31258964368400255</c:v>
                </c:pt>
                <c:pt idx="10">
                  <c:v>0.33180707463493142</c:v>
                </c:pt>
                <c:pt idx="11">
                  <c:v>0.34399031283714132</c:v>
                </c:pt>
                <c:pt idx="12">
                  <c:v>0.28548475995750683</c:v>
                </c:pt>
                <c:pt idx="13">
                  <c:v>0.44213022078796455</c:v>
                </c:pt>
                <c:pt idx="14">
                  <c:v>0.38988507786724658</c:v>
                </c:pt>
                <c:pt idx="15">
                  <c:v>0.46677098926701388</c:v>
                </c:pt>
                <c:pt idx="16">
                  <c:v>0.51121799602544371</c:v>
                </c:pt>
                <c:pt idx="17">
                  <c:v>0.43764077908803534</c:v>
                </c:pt>
                <c:pt idx="18">
                  <c:v>0.42973215773496881</c:v>
                </c:pt>
                <c:pt idx="19">
                  <c:v>0.54597346194194707</c:v>
                </c:pt>
                <c:pt idx="20">
                  <c:v>0.47668659509650546</c:v>
                </c:pt>
                <c:pt idx="21">
                  <c:v>0.53620871663399183</c:v>
                </c:pt>
                <c:pt idx="22">
                  <c:v>0.51244057485291705</c:v>
                </c:pt>
                <c:pt idx="23">
                  <c:v>0.55327149541024123</c:v>
                </c:pt>
                <c:pt idx="24">
                  <c:v>0.54138059915299708</c:v>
                </c:pt>
                <c:pt idx="25">
                  <c:v>0.48879562933469717</c:v>
                </c:pt>
                <c:pt idx="26">
                  <c:v>0.58861061500035594</c:v>
                </c:pt>
                <c:pt idx="27">
                  <c:v>0.72638950717656259</c:v>
                </c:pt>
                <c:pt idx="28">
                  <c:v>0.39837236565208217</c:v>
                </c:pt>
                <c:pt idx="29">
                  <c:v>0.37816806300913175</c:v>
                </c:pt>
                <c:pt idx="30">
                  <c:v>0.3950930137687082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9B-4848-99DD-9F11BCD22CB4}"/>
            </c:ext>
          </c:extLst>
        </c:ser>
        <c:ser>
          <c:idx val="2"/>
          <c:order val="2"/>
          <c:tx>
            <c:strRef>
              <c:f>'output (value)'!$N$93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42A62A"/>
            </a:solidFill>
          </c:spPr>
          <c:invertIfNegative val="0"/>
          <c:cat>
            <c:strRef>
              <c:f>'output (value)'!$K$94:$K$125</c:f>
              <c:strCache>
                <c:ptCount val="31"/>
                <c:pt idx="0">
                  <c:v>BG</c:v>
                </c:pt>
                <c:pt idx="1">
                  <c:v>EL</c:v>
                </c:pt>
                <c:pt idx="2">
                  <c:v>RO</c:v>
                </c:pt>
                <c:pt idx="3">
                  <c:v>HU</c:v>
                </c:pt>
                <c:pt idx="4">
                  <c:v>ES</c:v>
                </c:pt>
                <c:pt idx="5">
                  <c:v>CZ</c:v>
                </c:pt>
                <c:pt idx="6">
                  <c:v>HR</c:v>
                </c:pt>
                <c:pt idx="7">
                  <c:v>PT</c:v>
                </c:pt>
                <c:pt idx="8">
                  <c:v>FR</c:v>
                </c:pt>
                <c:pt idx="9">
                  <c:v>LT</c:v>
                </c:pt>
                <c:pt idx="10">
                  <c:v>LV</c:v>
                </c:pt>
                <c:pt idx="11">
                  <c:v>SK</c:v>
                </c:pt>
                <c:pt idx="12">
                  <c:v>IT</c:v>
                </c:pt>
                <c:pt idx="13">
                  <c:v>SI</c:v>
                </c:pt>
                <c:pt idx="14">
                  <c:v>NL</c:v>
                </c:pt>
                <c:pt idx="15">
                  <c:v>DE</c:v>
                </c:pt>
                <c:pt idx="16">
                  <c:v>PL</c:v>
                </c:pt>
                <c:pt idx="17">
                  <c:v>EE</c:v>
                </c:pt>
                <c:pt idx="18">
                  <c:v>SE</c:v>
                </c:pt>
                <c:pt idx="19">
                  <c:v>BE</c:v>
                </c:pt>
                <c:pt idx="20">
                  <c:v>AT</c:v>
                </c:pt>
                <c:pt idx="21">
                  <c:v>MT</c:v>
                </c:pt>
                <c:pt idx="22">
                  <c:v>LU</c:v>
                </c:pt>
                <c:pt idx="23">
                  <c:v>CY</c:v>
                </c:pt>
                <c:pt idx="24">
                  <c:v>UK</c:v>
                </c:pt>
                <c:pt idx="25">
                  <c:v>FI</c:v>
                </c:pt>
                <c:pt idx="26">
                  <c:v>DK</c:v>
                </c:pt>
                <c:pt idx="27">
                  <c:v>IE</c:v>
                </c:pt>
                <c:pt idx="28">
                  <c:v>EU-15</c:v>
                </c:pt>
                <c:pt idx="29">
                  <c:v>EU-N13</c:v>
                </c:pt>
                <c:pt idx="30">
                  <c:v>EU-28</c:v>
                </c:pt>
              </c:strCache>
            </c:strRef>
          </c:cat>
          <c:val>
            <c:numRef>
              <c:f>'output (value)'!$N$94:$N$125</c:f>
              <c:numCache>
                <c:formatCode>0%</c:formatCode>
                <c:ptCount val="32"/>
                <c:pt idx="0">
                  <c:v>9.1661578258418294E-2</c:v>
                </c:pt>
                <c:pt idx="1">
                  <c:v>8.5458011903050649E-2</c:v>
                </c:pt>
                <c:pt idx="2">
                  <c:v>9.869141379645871E-2</c:v>
                </c:pt>
                <c:pt idx="3">
                  <c:v>7.4450917656433219E-2</c:v>
                </c:pt>
                <c:pt idx="4">
                  <c:v>3.6252109639434621E-2</c:v>
                </c:pt>
                <c:pt idx="5">
                  <c:v>5.8380769711060203E-2</c:v>
                </c:pt>
                <c:pt idx="6">
                  <c:v>7.5317309855081782E-2</c:v>
                </c:pt>
                <c:pt idx="7">
                  <c:v>5.0084596561220447E-2</c:v>
                </c:pt>
                <c:pt idx="8">
                  <c:v>9.3233416478905179E-2</c:v>
                </c:pt>
                <c:pt idx="9">
                  <c:v>0.13392201705347564</c:v>
                </c:pt>
                <c:pt idx="10">
                  <c:v>0.11519484028618085</c:v>
                </c:pt>
                <c:pt idx="11">
                  <c:v>0.1111427881203213</c:v>
                </c:pt>
                <c:pt idx="12">
                  <c:v>0.17003596791394932</c:v>
                </c:pt>
                <c:pt idx="13">
                  <c:v>1.5189329742530124E-2</c:v>
                </c:pt>
                <c:pt idx="14">
                  <c:v>0.12129818190662937</c:v>
                </c:pt>
                <c:pt idx="15">
                  <c:v>5.9125394240526714E-2</c:v>
                </c:pt>
                <c:pt idx="16">
                  <c:v>2.7105593780516173E-2</c:v>
                </c:pt>
                <c:pt idx="17">
                  <c:v>0.1049951732884102</c:v>
                </c:pt>
                <c:pt idx="18">
                  <c:v>0.11503802341053933</c:v>
                </c:pt>
                <c:pt idx="19">
                  <c:v>9.8488347529690629E-3</c:v>
                </c:pt>
                <c:pt idx="20">
                  <c:v>9.8215438746541303E-2</c:v>
                </c:pt>
                <c:pt idx="21">
                  <c:v>5.395867893228775E-2</c:v>
                </c:pt>
                <c:pt idx="22">
                  <c:v>9.1337134114132718E-2</c:v>
                </c:pt>
                <c:pt idx="23">
                  <c:v>6.068387165024549E-2</c:v>
                </c:pt>
                <c:pt idx="24">
                  <c:v>9.9521802772293735E-2</c:v>
                </c:pt>
                <c:pt idx="25">
                  <c:v>0.16586636585680622</c:v>
                </c:pt>
                <c:pt idx="26">
                  <c:v>7.6325519447729875E-2</c:v>
                </c:pt>
                <c:pt idx="27">
                  <c:v>4.6506843858802355E-2</c:v>
                </c:pt>
                <c:pt idx="28">
                  <c:v>9.1485008873210108E-2</c:v>
                </c:pt>
                <c:pt idx="29">
                  <c:v>6.5982854348918929E-2</c:v>
                </c:pt>
                <c:pt idx="30">
                  <c:v>8.7345764874184537E-2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9B-4848-99DD-9F11BCD22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1519744"/>
        <c:axId val="101521280"/>
      </c:barChart>
      <c:catAx>
        <c:axId val="101519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700"/>
            </a:pPr>
            <a:endParaRPr lang="en-US"/>
          </a:p>
        </c:txPr>
        <c:crossAx val="101521280"/>
        <c:crosses val="autoZero"/>
        <c:auto val="1"/>
        <c:lblAlgn val="ctr"/>
        <c:lblOffset val="100"/>
        <c:noMultiLvlLbl val="0"/>
      </c:catAx>
      <c:valAx>
        <c:axId val="10152128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015197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908777429315625"/>
          <c:y val="0.90094072880791021"/>
          <c:w val="0.55308255331978251"/>
          <c:h val="7.789495611598711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txPr>
        <a:bodyPr/>
        <a:lstStyle/>
        <a:p>
          <a:pPr>
            <a:defRPr sz="1100"/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'All_input factors (value)'!$AW$1</c:f>
              <c:strCache>
                <c:ptCount val="1"/>
                <c:pt idx="0">
                  <c:v>CAGR IC 2005-2017</c:v>
                </c:pt>
              </c:strCache>
            </c:strRef>
          </c:tx>
          <c:spPr>
            <a:solidFill>
              <a:srgbClr val="333399"/>
            </a:solidFill>
          </c:spPr>
          <c:invertIfNegative val="0"/>
          <c:cat>
            <c:strRef>
              <c:f>'All_input factors (value)'!$AV$2:$AV$29</c:f>
              <c:strCache>
                <c:ptCount val="28"/>
                <c:pt idx="0">
                  <c:v>PL</c:v>
                </c:pt>
                <c:pt idx="1">
                  <c:v>LV</c:v>
                </c:pt>
                <c:pt idx="2">
                  <c:v>IE</c:v>
                </c:pt>
                <c:pt idx="3">
                  <c:v>UK</c:v>
                </c:pt>
                <c:pt idx="4">
                  <c:v>ES</c:v>
                </c:pt>
                <c:pt idx="5">
                  <c:v>LT</c:v>
                </c:pt>
                <c:pt idx="6">
                  <c:v>LU</c:v>
                </c:pt>
                <c:pt idx="7">
                  <c:v>NL</c:v>
                </c:pt>
                <c:pt idx="8">
                  <c:v>SE</c:v>
                </c:pt>
                <c:pt idx="9">
                  <c:v>PT</c:v>
                </c:pt>
                <c:pt idx="10">
                  <c:v>DK</c:v>
                </c:pt>
                <c:pt idx="11">
                  <c:v>DE</c:v>
                </c:pt>
                <c:pt idx="12">
                  <c:v>EE</c:v>
                </c:pt>
                <c:pt idx="13">
                  <c:v>BE</c:v>
                </c:pt>
                <c:pt idx="14">
                  <c:v>EL</c:v>
                </c:pt>
                <c:pt idx="15">
                  <c:v>AT</c:v>
                </c:pt>
                <c:pt idx="16">
                  <c:v>FR</c:v>
                </c:pt>
                <c:pt idx="17">
                  <c:v>IT</c:v>
                </c:pt>
                <c:pt idx="18">
                  <c:v>CY</c:v>
                </c:pt>
                <c:pt idx="19">
                  <c:v>FI</c:v>
                </c:pt>
                <c:pt idx="20">
                  <c:v>HU</c:v>
                </c:pt>
                <c:pt idx="21">
                  <c:v>CZ</c:v>
                </c:pt>
                <c:pt idx="22">
                  <c:v>SI</c:v>
                </c:pt>
                <c:pt idx="23">
                  <c:v>SK</c:v>
                </c:pt>
                <c:pt idx="24">
                  <c:v>RO</c:v>
                </c:pt>
                <c:pt idx="25">
                  <c:v>BG</c:v>
                </c:pt>
                <c:pt idx="26">
                  <c:v>MT</c:v>
                </c:pt>
                <c:pt idx="27">
                  <c:v>MT</c:v>
                </c:pt>
              </c:strCache>
            </c:strRef>
          </c:cat>
          <c:val>
            <c:numRef>
              <c:f>'All_input factors (value)'!$AW$2:$AW$29</c:f>
              <c:numCache>
                <c:formatCode>0%</c:formatCode>
                <c:ptCount val="28"/>
                <c:pt idx="0">
                  <c:v>4.9133314270394947E-2</c:v>
                </c:pt>
                <c:pt idx="1">
                  <c:v>4.7052620465378253E-2</c:v>
                </c:pt>
                <c:pt idx="2">
                  <c:v>4.4608624566992036E-2</c:v>
                </c:pt>
                <c:pt idx="3">
                  <c:v>4.0192446435453777E-2</c:v>
                </c:pt>
                <c:pt idx="4">
                  <c:v>3.6565650123926617E-2</c:v>
                </c:pt>
                <c:pt idx="5">
                  <c:v>3.3211072547529884E-2</c:v>
                </c:pt>
                <c:pt idx="6">
                  <c:v>3.0382245907845374E-2</c:v>
                </c:pt>
                <c:pt idx="7">
                  <c:v>2.5858115967618146E-2</c:v>
                </c:pt>
                <c:pt idx="8">
                  <c:v>2.5392095251236244E-2</c:v>
                </c:pt>
                <c:pt idx="9">
                  <c:v>2.2510247703752668E-2</c:v>
                </c:pt>
                <c:pt idx="10">
                  <c:v>2.2184832668807816E-2</c:v>
                </c:pt>
                <c:pt idx="11">
                  <c:v>2.0536996057412722E-2</c:v>
                </c:pt>
                <c:pt idx="12">
                  <c:v>1.9179154307639407E-2</c:v>
                </c:pt>
                <c:pt idx="13">
                  <c:v>1.7354718681536808E-2</c:v>
                </c:pt>
                <c:pt idx="14" formatCode="0.00%">
                  <c:v>1.3053874586931045E-2</c:v>
                </c:pt>
                <c:pt idx="15">
                  <c:v>1.0207219941633382E-2</c:v>
                </c:pt>
                <c:pt idx="16">
                  <c:v>9.506705001376901E-3</c:v>
                </c:pt>
                <c:pt idx="17">
                  <c:v>9.1086950884309206E-3</c:v>
                </c:pt>
                <c:pt idx="18">
                  <c:v>8.5457646330893058E-3</c:v>
                </c:pt>
                <c:pt idx="19">
                  <c:v>7.9945098190228239E-3</c:v>
                </c:pt>
                <c:pt idx="20">
                  <c:v>7.4397716684393347E-3</c:v>
                </c:pt>
                <c:pt idx="21">
                  <c:v>5.0059927103185938E-3</c:v>
                </c:pt>
                <c:pt idx="22">
                  <c:v>9.9821953815720115E-4</c:v>
                </c:pt>
                <c:pt idx="23">
                  <c:v>-1.7255839915428339E-3</c:v>
                </c:pt>
                <c:pt idx="24">
                  <c:v>-1.4648164511777252E-2</c:v>
                </c:pt>
                <c:pt idx="25">
                  <c:v>-3.002356331975875E-2</c:v>
                </c:pt>
                <c:pt idx="26">
                  <c:v>-4.7554866285372699E-2</c:v>
                </c:pt>
                <c:pt idx="27">
                  <c:v>-2.3581089223557682E-2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67-4134-B1B1-C0BAB7CE82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224320"/>
        <c:axId val="113205632"/>
      </c:barChart>
      <c:catAx>
        <c:axId val="113224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txPr>
          <a:bodyPr rot="-5400000" vert="horz"/>
          <a:lstStyle/>
          <a:p>
            <a:pPr>
              <a:defRPr sz="900"/>
            </a:pPr>
            <a:endParaRPr lang="en-US"/>
          </a:p>
        </c:txPr>
        <c:crossAx val="113205632"/>
        <c:crosses val="autoZero"/>
        <c:auto val="1"/>
        <c:lblAlgn val="ctr"/>
        <c:lblOffset val="100"/>
        <c:noMultiLvlLbl val="0"/>
      </c:catAx>
      <c:valAx>
        <c:axId val="1132056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1322432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'E15'!$C$3</c:f>
              <c:strCache>
                <c:ptCount val="1"/>
                <c:pt idx="0">
                  <c:v>EU-15 Non-salaried</c:v>
                </c:pt>
              </c:strCache>
            </c:strRef>
          </c:tx>
          <c:spPr>
            <a:solidFill>
              <a:srgbClr val="42A62A"/>
            </a:solidFill>
          </c:spPr>
          <c:cat>
            <c:strRef>
              <c:f>'E15'!$V$2:$AV$2</c:f>
              <c:strCache>
                <c:ptCount val="27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  <c:pt idx="25">
                  <c:v>2016</c:v>
                </c:pt>
                <c:pt idx="26">
                  <c:v>2017</c:v>
                </c:pt>
              </c:strCache>
            </c:strRef>
          </c:cat>
          <c:val>
            <c:numRef>
              <c:f>'E15'!$V$3:$AV$3</c:f>
              <c:numCache>
                <c:formatCode>#,##0</c:formatCode>
                <c:ptCount val="27"/>
                <c:pt idx="0">
                  <c:v>6175.6</c:v>
                </c:pt>
                <c:pt idx="1">
                  <c:v>5917.8</c:v>
                </c:pt>
                <c:pt idx="2">
                  <c:v>5703.6</c:v>
                </c:pt>
                <c:pt idx="3">
                  <c:v>5497.6</c:v>
                </c:pt>
                <c:pt idx="4">
                  <c:v>5286.3</c:v>
                </c:pt>
                <c:pt idx="5">
                  <c:v>5195.8999999999996</c:v>
                </c:pt>
                <c:pt idx="6">
                  <c:v>5081.6000000000004</c:v>
                </c:pt>
                <c:pt idx="7">
                  <c:v>5007.8</c:v>
                </c:pt>
                <c:pt idx="8">
                  <c:v>4720.8999999999996</c:v>
                </c:pt>
                <c:pt idx="9">
                  <c:v>4567.7</c:v>
                </c:pt>
                <c:pt idx="10">
                  <c:v>4484.8</c:v>
                </c:pt>
                <c:pt idx="11">
                  <c:v>4358.3</c:v>
                </c:pt>
                <c:pt idx="12">
                  <c:v>4311.8</c:v>
                </c:pt>
                <c:pt idx="13">
                  <c:v>4199.5</c:v>
                </c:pt>
                <c:pt idx="14">
                  <c:v>4065.9</c:v>
                </c:pt>
                <c:pt idx="15">
                  <c:v>3994.9</c:v>
                </c:pt>
                <c:pt idx="16">
                  <c:v>3853.2</c:v>
                </c:pt>
                <c:pt idx="17">
                  <c:v>3779.6</c:v>
                </c:pt>
                <c:pt idx="18">
                  <c:v>3652.5</c:v>
                </c:pt>
                <c:pt idx="19">
                  <c:v>3500.7</c:v>
                </c:pt>
                <c:pt idx="20">
                  <c:v>3389.1</c:v>
                </c:pt>
                <c:pt idx="21">
                  <c:v>3361.1</c:v>
                </c:pt>
                <c:pt idx="22">
                  <c:v>3286.7</c:v>
                </c:pt>
                <c:pt idx="23">
                  <c:v>3262.86</c:v>
                </c:pt>
                <c:pt idx="24">
                  <c:v>3214.87</c:v>
                </c:pt>
                <c:pt idx="25">
                  <c:v>3192.33</c:v>
                </c:pt>
                <c:pt idx="26">
                  <c:v>3144.4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B8-466C-8B90-4CB5A66F9698}"/>
            </c:ext>
          </c:extLst>
        </c:ser>
        <c:ser>
          <c:idx val="1"/>
          <c:order val="1"/>
          <c:tx>
            <c:strRef>
              <c:f>'E15'!$C$4</c:f>
              <c:strCache>
                <c:ptCount val="1"/>
                <c:pt idx="0">
                  <c:v>EU-15 Salaried</c:v>
                </c:pt>
              </c:strCache>
            </c:strRef>
          </c:tx>
          <c:spPr>
            <a:solidFill>
              <a:srgbClr val="0F5494"/>
            </a:solidFill>
          </c:spPr>
          <c:cat>
            <c:strRef>
              <c:f>'E15'!$V$2:$AV$2</c:f>
              <c:strCache>
                <c:ptCount val="27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  <c:pt idx="25">
                  <c:v>2016</c:v>
                </c:pt>
                <c:pt idx="26">
                  <c:v>2017</c:v>
                </c:pt>
              </c:strCache>
            </c:strRef>
          </c:cat>
          <c:val>
            <c:numRef>
              <c:f>'E15'!$V$4:$AV$4</c:f>
              <c:numCache>
                <c:formatCode>#,##0</c:formatCode>
                <c:ptCount val="27"/>
                <c:pt idx="0">
                  <c:v>2111.1999999999998</c:v>
                </c:pt>
                <c:pt idx="1">
                  <c:v>2038.5</c:v>
                </c:pt>
                <c:pt idx="2">
                  <c:v>1940.8</c:v>
                </c:pt>
                <c:pt idx="3">
                  <c:v>1873.6</c:v>
                </c:pt>
                <c:pt idx="4">
                  <c:v>1850</c:v>
                </c:pt>
                <c:pt idx="5">
                  <c:v>1808.3</c:v>
                </c:pt>
                <c:pt idx="6">
                  <c:v>1811.8</c:v>
                </c:pt>
                <c:pt idx="7">
                  <c:v>1782.6</c:v>
                </c:pt>
                <c:pt idx="8">
                  <c:v>1851.4</c:v>
                </c:pt>
                <c:pt idx="9">
                  <c:v>1850.4</c:v>
                </c:pt>
                <c:pt idx="10">
                  <c:v>1859.4</c:v>
                </c:pt>
                <c:pt idx="11">
                  <c:v>1831.5</c:v>
                </c:pt>
                <c:pt idx="12">
                  <c:v>1752.8</c:v>
                </c:pt>
                <c:pt idx="13">
                  <c:v>1767.9</c:v>
                </c:pt>
                <c:pt idx="14">
                  <c:v>1762.2</c:v>
                </c:pt>
                <c:pt idx="15">
                  <c:v>1758.4</c:v>
                </c:pt>
                <c:pt idx="16">
                  <c:v>1758.6</c:v>
                </c:pt>
                <c:pt idx="17">
                  <c:v>1753.8</c:v>
                </c:pt>
                <c:pt idx="18">
                  <c:v>1702.3</c:v>
                </c:pt>
                <c:pt idx="19">
                  <c:v>1707.8</c:v>
                </c:pt>
                <c:pt idx="20">
                  <c:v>1699</c:v>
                </c:pt>
                <c:pt idx="21">
                  <c:v>1662</c:v>
                </c:pt>
                <c:pt idx="22">
                  <c:v>1658.7</c:v>
                </c:pt>
                <c:pt idx="23">
                  <c:v>1631.87</c:v>
                </c:pt>
                <c:pt idx="24">
                  <c:v>1648.47</c:v>
                </c:pt>
                <c:pt idx="25">
                  <c:v>1661.58</c:v>
                </c:pt>
                <c:pt idx="26">
                  <c:v>1708.86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EB8-466C-8B90-4CB5A66F96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3413120"/>
        <c:axId val="113414912"/>
      </c:areaChart>
      <c:catAx>
        <c:axId val="113413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113414912"/>
        <c:crosses val="autoZero"/>
        <c:auto val="1"/>
        <c:lblAlgn val="ctr"/>
        <c:lblOffset val="100"/>
        <c:noMultiLvlLbl val="0"/>
      </c:catAx>
      <c:valAx>
        <c:axId val="11341491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13413120"/>
        <c:crosses val="autoZero"/>
        <c:crossBetween val="midCat"/>
        <c:dispUnits>
          <c:builtInUnit val="thousands"/>
          <c:dispUnitsLbl>
            <c:tx>
              <c:rich>
                <a:bodyPr/>
                <a:lstStyle/>
                <a:p>
                  <a:pPr>
                    <a:defRPr/>
                  </a:pPr>
                  <a:r>
                    <a:rPr lang="en-GB"/>
                    <a:t>Million AWU</a:t>
                  </a:r>
                </a:p>
              </c:rich>
            </c:tx>
          </c:dispUnitsLbl>
        </c:dispUnits>
      </c:valAx>
    </c:plotArea>
    <c:legend>
      <c:legendPos val="b"/>
      <c:overlay val="0"/>
    </c:legend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Summary_EU!$A$36</c:f>
              <c:strCache>
                <c:ptCount val="1"/>
                <c:pt idx="0">
                  <c:v>EU-13</c:v>
                </c:pt>
              </c:strCache>
            </c:strRef>
          </c:tx>
          <c:spPr>
            <a:ln w="28575" cap="rnd">
              <a:solidFill>
                <a:srgbClr val="C00000"/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Summary_EU!$I$35:$Z$35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Summary_EU!$I$36:$Z$36</c:f>
              <c:numCache>
                <c:formatCode>_-* #,##0_-;\-* #,##0_-;_-* "-"??_-;_-@_-</c:formatCode>
                <c:ptCount val="18"/>
                <c:pt idx="0">
                  <c:v>84.380201574144934</c:v>
                </c:pt>
                <c:pt idx="1">
                  <c:v>94.509211214049699</c:v>
                </c:pt>
                <c:pt idx="2">
                  <c:v>95.948652092213536</c:v>
                </c:pt>
                <c:pt idx="3">
                  <c:v>97.347386982926011</c:v>
                </c:pt>
                <c:pt idx="4">
                  <c:v>104.22617592513782</c:v>
                </c:pt>
                <c:pt idx="5">
                  <c:v>100</c:v>
                </c:pt>
                <c:pt idx="6">
                  <c:v>99.984076749907501</c:v>
                </c:pt>
                <c:pt idx="7">
                  <c:v>98.415733868748518</c:v>
                </c:pt>
                <c:pt idx="8">
                  <c:v>109.36461099293459</c:v>
                </c:pt>
                <c:pt idx="9">
                  <c:v>109.89822826964955</c:v>
                </c:pt>
                <c:pt idx="10">
                  <c:v>107.73412006815718</c:v>
                </c:pt>
                <c:pt idx="11">
                  <c:v>112.28002352865727</c:v>
                </c:pt>
                <c:pt idx="12">
                  <c:v>107.22260497190463</c:v>
                </c:pt>
                <c:pt idx="13">
                  <c:v>113.03329190683493</c:v>
                </c:pt>
                <c:pt idx="14">
                  <c:v>118.43198274281467</c:v>
                </c:pt>
                <c:pt idx="15">
                  <c:v>115.94008760083524</c:v>
                </c:pt>
                <c:pt idx="16">
                  <c:v>121.11398466889531</c:v>
                </c:pt>
                <c:pt idx="17">
                  <c:v>123.04816108731495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98F-4A7E-9AAA-B02C1C973505}"/>
            </c:ext>
          </c:extLst>
        </c:ser>
        <c:ser>
          <c:idx val="1"/>
          <c:order val="1"/>
          <c:tx>
            <c:strRef>
              <c:f>Summary_EU!$A$42</c:f>
              <c:strCache>
                <c:ptCount val="1"/>
                <c:pt idx="0">
                  <c:v>EU-13 smoothed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Summary_EU!$I$35:$Z$35</c:f>
              <c:strCach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Summary_EU!$I$45:$Z$45</c:f>
              <c:numCache>
                <c:formatCode>General</c:formatCode>
                <c:ptCount val="18"/>
                <c:pt idx="2" formatCode="_-* #,##0_-;\-* #,##0_-;_-* &quot;-&quot;??_-;_-@_-">
                  <c:v>91.61268829346939</c:v>
                </c:pt>
                <c:pt idx="3" formatCode="_-* #,##0_-;\-* #,##0_-;_-* &quot;-&quot;??_-;_-@_-">
                  <c:v>95.935083429729744</c:v>
                </c:pt>
                <c:pt idx="4" formatCode="_-* #,##0_-;\-* #,##0_-;_-* &quot;-&quot;??_-;_-@_-">
                  <c:v>99.174071666759119</c:v>
                </c:pt>
                <c:pt idx="5" formatCode="_-* #,##0_-;\-* #,##0_-;_-* &quot;-&quot;??_-;_-@_-">
                  <c:v>100.52452096935461</c:v>
                </c:pt>
                <c:pt idx="6" formatCode="_-* #,##0_-;\-* #,##0_-;_-* &quot;-&quot;??_-;_-@_-">
                  <c:v>101.40341755834845</c:v>
                </c:pt>
                <c:pt idx="7" formatCode="_-* #,##0_-;\-* #,##0_-;_-* &quot;-&quot;??_-;_-@_-">
                  <c:v>99.466603539552011</c:v>
                </c:pt>
                <c:pt idx="8" formatCode="_-* #,##0_-;\-* #,##0_-;_-* &quot;-&quot;??_-;_-@_-">
                  <c:v>102.58814053719686</c:v>
                </c:pt>
                <c:pt idx="9" formatCode="_-* #,##0_-;\-* #,##0_-;_-* &quot;-&quot;??_-;_-@_-">
                  <c:v>105.89285771044422</c:v>
                </c:pt>
                <c:pt idx="10" formatCode="_-* #,##0_-;\-* #,##0_-;_-* &quot;-&quot;??_-;_-@_-">
                  <c:v>108.99898644358045</c:v>
                </c:pt>
                <c:pt idx="11" formatCode="_-* #,##0_-;\-* #,##0_-;_-* &quot;-&quot;??_-;_-@_-">
                  <c:v>109.97079062215467</c:v>
                </c:pt>
                <c:pt idx="12" formatCode="_-* #,##0_-;\-* #,##0_-;_-* &quot;-&quot;??_-;_-@_-">
                  <c:v>109.07891618957302</c:v>
                </c:pt>
                <c:pt idx="13" formatCode="_-* #,##0_-;\-* #,##0_-;_-* &quot;-&quot;??_-;_-@_-">
                  <c:v>110.8453068024656</c:v>
                </c:pt>
                <c:pt idx="14" formatCode="_-* #,##0_-;\-* #,##0_-;_-* &quot;-&quot;??_-;_-@_-">
                  <c:v>112.89595987385142</c:v>
                </c:pt>
                <c:pt idx="15" formatCode="_-* #,##0_-;\-* #,##0_-;_-* &quot;-&quot;??_-;_-@_-">
                  <c:v>115.80178741682828</c:v>
                </c:pt>
                <c:pt idx="16" formatCode="_-* #,##0_-;\-* #,##0_-;_-* &quot;-&quot;??_-;_-@_-">
                  <c:v>118.49535167084839</c:v>
                </c:pt>
                <c:pt idx="17" formatCode="_-* #,##0_-;\-* #,##0_-;_-* &quot;-&quot;??_-;_-@_-">
                  <c:v>120.03407778568184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98F-4A7E-9AAA-B02C1C973505}"/>
            </c:ext>
          </c:extLst>
        </c:ser>
        <c:ser>
          <c:idx val="2"/>
          <c:order val="2"/>
          <c:tx>
            <c:strRef>
              <c:f>Summary_EU!$A$1</c:f>
              <c:strCache>
                <c:ptCount val="1"/>
                <c:pt idx="0">
                  <c:v>EU-15</c:v>
                </c:pt>
              </c:strCache>
            </c:strRef>
          </c:tx>
          <c:spPr>
            <a:ln w="28575" cap="rnd">
              <a:solidFill>
                <a:srgbClr val="0F5494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Summary_EU!$I$2:$Z$2</c:f>
              <c:numCache>
                <c:formatCode>_-* #,##0_-;\-* #,##0_-;_-* "-"??_-;_-@_-</c:formatCode>
                <c:ptCount val="18"/>
                <c:pt idx="0">
                  <c:v>98.325446100330566</c:v>
                </c:pt>
                <c:pt idx="1">
                  <c:v>97.236328428486061</c:v>
                </c:pt>
                <c:pt idx="2">
                  <c:v>98.40691636640112</c:v>
                </c:pt>
                <c:pt idx="3">
                  <c:v>97.662804136241647</c:v>
                </c:pt>
                <c:pt idx="4">
                  <c:v>103.38626862050135</c:v>
                </c:pt>
                <c:pt idx="5">
                  <c:v>100</c:v>
                </c:pt>
                <c:pt idx="6">
                  <c:v>99.411379158687282</c:v>
                </c:pt>
                <c:pt idx="7">
                  <c:v>100.12663390269039</c:v>
                </c:pt>
                <c:pt idx="8">
                  <c:v>102.00464626065504</c:v>
                </c:pt>
                <c:pt idx="9">
                  <c:v>102.76848555865605</c:v>
                </c:pt>
                <c:pt idx="10">
                  <c:v>102.19806046414958</c:v>
                </c:pt>
                <c:pt idx="11">
                  <c:v>104.18685425463386</c:v>
                </c:pt>
                <c:pt idx="12">
                  <c:v>102.46964855973037</c:v>
                </c:pt>
                <c:pt idx="13">
                  <c:v>103.61275757876852</c:v>
                </c:pt>
                <c:pt idx="14">
                  <c:v>107.63697090581574</c:v>
                </c:pt>
                <c:pt idx="15">
                  <c:v>107.36917681246391</c:v>
                </c:pt>
                <c:pt idx="16">
                  <c:v>106.85572418184624</c:v>
                </c:pt>
                <c:pt idx="17">
                  <c:v>107.10620854696337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E98F-4A7E-9AAA-B02C1C973505}"/>
            </c:ext>
          </c:extLst>
        </c:ser>
        <c:ser>
          <c:idx val="3"/>
          <c:order val="3"/>
          <c:tx>
            <c:strRef>
              <c:f>Summary_EU!$A$8</c:f>
              <c:strCache>
                <c:ptCount val="1"/>
                <c:pt idx="0">
                  <c:v>EU-15 smoothed</c:v>
                </c:pt>
              </c:strCache>
            </c:strRef>
          </c:tx>
          <c:spPr>
            <a:ln w="28575" cap="rnd">
              <a:solidFill>
                <a:srgbClr val="0F5494"/>
              </a:solidFill>
              <a:round/>
            </a:ln>
            <a:effectLst/>
          </c:spPr>
          <c:marker>
            <c:symbol val="none"/>
          </c:marker>
          <c:val>
            <c:numRef>
              <c:f>Summary_EU!$I$11:$Z$11</c:f>
              <c:numCache>
                <c:formatCode>_-* #,##0_-;\-* #,##0_-;_-* "-"??_-;_-@_-</c:formatCode>
                <c:ptCount val="18"/>
                <c:pt idx="0">
                  <c:v>97.360824180024551</c:v>
                </c:pt>
                <c:pt idx="1">
                  <c:v>97.943550868412231</c:v>
                </c:pt>
                <c:pt idx="2">
                  <c:v>97.989563631739244</c:v>
                </c:pt>
                <c:pt idx="3">
                  <c:v>97.768682977042943</c:v>
                </c:pt>
                <c:pt idx="4">
                  <c:v>99.818663041048055</c:v>
                </c:pt>
                <c:pt idx="5">
                  <c:v>100.34969091891433</c:v>
                </c:pt>
                <c:pt idx="6">
                  <c:v>100.93254925972956</c:v>
                </c:pt>
                <c:pt idx="7">
                  <c:v>99.846004353792566</c:v>
                </c:pt>
                <c:pt idx="8">
                  <c:v>100.5142197740109</c:v>
                </c:pt>
                <c:pt idx="9">
                  <c:v>101.63325524066715</c:v>
                </c:pt>
                <c:pt idx="10">
                  <c:v>102.32373076115356</c:v>
                </c:pt>
                <c:pt idx="11">
                  <c:v>103.05113342581315</c:v>
                </c:pt>
                <c:pt idx="12">
                  <c:v>102.95152109283794</c:v>
                </c:pt>
                <c:pt idx="13">
                  <c:v>103.42308679771092</c:v>
                </c:pt>
                <c:pt idx="14">
                  <c:v>104.57312568143821</c:v>
                </c:pt>
                <c:pt idx="15">
                  <c:v>106.20630176568272</c:v>
                </c:pt>
                <c:pt idx="16">
                  <c:v>107.28729063337529</c:v>
                </c:pt>
                <c:pt idx="17">
                  <c:v>107.11036984709118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E98F-4A7E-9AAA-B02C1C973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4166640"/>
        <c:axId val="484172216"/>
      </c:lineChart>
      <c:catAx>
        <c:axId val="484166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172216"/>
        <c:crosses val="autoZero"/>
        <c:auto val="1"/>
        <c:lblAlgn val="ctr"/>
        <c:lblOffset val="100"/>
        <c:noMultiLvlLbl val="0"/>
      </c:catAx>
      <c:valAx>
        <c:axId val="484172216"/>
        <c:scaling>
          <c:orientation val="minMax"/>
          <c:min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166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008714118411637E-2"/>
          <c:y val="4.8746134455965269E-2"/>
          <c:w val="0.89649403458268428"/>
          <c:h val="0.68667030482575819"/>
        </c:manualLayout>
      </c:layout>
      <c:lineChart>
        <c:grouping val="standard"/>
        <c:varyColors val="0"/>
        <c:ser>
          <c:idx val="0"/>
          <c:order val="0"/>
          <c:tx>
            <c:strRef>
              <c:f>Summary_EU!$A$15</c:f>
              <c:strCache>
                <c:ptCount val="1"/>
                <c:pt idx="0">
                  <c:v>Int. cons.</c:v>
                </c:pt>
              </c:strCache>
            </c:strRef>
          </c:tx>
          <c:spPr>
            <a:ln>
              <a:solidFill>
                <a:srgbClr val="2C6E1C"/>
              </a:solidFill>
            </a:ln>
          </c:spPr>
          <c:marker>
            <c:symbol val="none"/>
          </c:marker>
          <c:cat>
            <c:strRef>
              <c:f>Summary_EU!$K$10:$Z$10</c:f>
              <c:strCache>
                <c:ptCount val="16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</c:strCache>
            </c:strRef>
          </c:cat>
          <c:val>
            <c:numRef>
              <c:f>Summary_EU!$K$49:$Z$49</c:f>
              <c:numCache>
                <c:formatCode>_-* #,##0_-;\-* #,##0_-;_-* "-"??_-;_-@_-</c:formatCode>
                <c:ptCount val="16"/>
                <c:pt idx="0">
                  <c:v>106.34472285294851</c:v>
                </c:pt>
                <c:pt idx="1">
                  <c:v>106.34591926077798</c:v>
                </c:pt>
                <c:pt idx="2">
                  <c:v>105.07387887386703</c:v>
                </c:pt>
                <c:pt idx="3">
                  <c:v>103.14236349116239</c:v>
                </c:pt>
                <c:pt idx="4">
                  <c:v>100.10492670193487</c:v>
                </c:pt>
                <c:pt idx="5">
                  <c:v>95.626757117320878</c:v>
                </c:pt>
                <c:pt idx="6">
                  <c:v>94.725569542221422</c:v>
                </c:pt>
                <c:pt idx="7">
                  <c:v>95.588295542411672</c:v>
                </c:pt>
                <c:pt idx="8">
                  <c:v>97.692827868277178</c:v>
                </c:pt>
                <c:pt idx="9">
                  <c:v>98.030471210476392</c:v>
                </c:pt>
                <c:pt idx="10">
                  <c:v>97.309001743115502</c:v>
                </c:pt>
                <c:pt idx="11">
                  <c:v>98.098459435636485</c:v>
                </c:pt>
                <c:pt idx="12">
                  <c:v>98.824201575116263</c:v>
                </c:pt>
                <c:pt idx="13">
                  <c:v>99.021110467622805</c:v>
                </c:pt>
                <c:pt idx="14">
                  <c:v>99.363777423915721</c:v>
                </c:pt>
                <c:pt idx="15">
                  <c:v>99.029315139555933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B12-472D-8315-87429BCAAEA1}"/>
            </c:ext>
          </c:extLst>
        </c:ser>
        <c:ser>
          <c:idx val="1"/>
          <c:order val="1"/>
          <c:tx>
            <c:strRef>
              <c:f>Summary_EU!$A$12</c:f>
              <c:strCache>
                <c:ptCount val="1"/>
                <c:pt idx="0">
                  <c:v>Labour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strRef>
              <c:f>Summary_EU!$K$10:$Z$10</c:f>
              <c:strCache>
                <c:ptCount val="16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</c:strCache>
            </c:strRef>
          </c:cat>
          <c:val>
            <c:numRef>
              <c:f>Summary_EU!$K$46:$Z$46</c:f>
              <c:numCache>
                <c:formatCode>_-* #,##0_-;\-* #,##0_-;_-* "-"??_-;_-@_-</c:formatCode>
                <c:ptCount val="16"/>
                <c:pt idx="0">
                  <c:v>81.477393610558536</c:v>
                </c:pt>
                <c:pt idx="1">
                  <c:v>88.304888824670897</c:v>
                </c:pt>
                <c:pt idx="2">
                  <c:v>94.652681801864631</c:v>
                </c:pt>
                <c:pt idx="3">
                  <c:v>98.425724238762754</c:v>
                </c:pt>
                <c:pt idx="4">
                  <c:v>101.8411078731681</c:v>
                </c:pt>
                <c:pt idx="5">
                  <c:v>101.83452225632749</c:v>
                </c:pt>
                <c:pt idx="6">
                  <c:v>108.18933375132623</c:v>
                </c:pt>
                <c:pt idx="7">
                  <c:v>114.08018589763019</c:v>
                </c:pt>
                <c:pt idx="8">
                  <c:v>118.94015751414719</c:v>
                </c:pt>
                <c:pt idx="9">
                  <c:v>121.66941095400045</c:v>
                </c:pt>
                <c:pt idx="10">
                  <c:v>121.27886425026053</c:v>
                </c:pt>
                <c:pt idx="11">
                  <c:v>124.60826557032965</c:v>
                </c:pt>
                <c:pt idx="12">
                  <c:v>129.19597882930228</c:v>
                </c:pt>
                <c:pt idx="13">
                  <c:v>137.1184285770654</c:v>
                </c:pt>
                <c:pt idx="14">
                  <c:v>144.89114125574417</c:v>
                </c:pt>
                <c:pt idx="15">
                  <c:v>150.59864232367488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B12-472D-8315-87429BCAAEA1}"/>
            </c:ext>
          </c:extLst>
        </c:ser>
        <c:ser>
          <c:idx val="2"/>
          <c:order val="2"/>
          <c:tx>
            <c:strRef>
              <c:f>Summary_EU!$A$13</c:f>
              <c:strCache>
                <c:ptCount val="1"/>
                <c:pt idx="0">
                  <c:v>Land</c:v>
                </c:pt>
              </c:strCache>
            </c:strRef>
          </c:tx>
          <c:spPr>
            <a:ln>
              <a:solidFill>
                <a:srgbClr val="0F5494"/>
              </a:solidFill>
            </a:ln>
          </c:spPr>
          <c:marker>
            <c:symbol val="none"/>
          </c:marker>
          <c:cat>
            <c:strRef>
              <c:f>Summary_EU!$K$10:$Z$10</c:f>
              <c:strCache>
                <c:ptCount val="16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</c:strCache>
            </c:strRef>
          </c:cat>
          <c:val>
            <c:numRef>
              <c:f>Summary_EU!$K$47:$Z$47</c:f>
              <c:numCache>
                <c:formatCode>_-* #,##0_-;\-* #,##0_-;_-* "-"??_-;_-@_-</c:formatCode>
                <c:ptCount val="16"/>
                <c:pt idx="0">
                  <c:v>94.873653913302022</c:v>
                </c:pt>
                <c:pt idx="1">
                  <c:v>98.145794819581269</c:v>
                </c:pt>
                <c:pt idx="2">
                  <c:v>102.26391936762427</c:v>
                </c:pt>
                <c:pt idx="3">
                  <c:v>102.81249283695668</c:v>
                </c:pt>
                <c:pt idx="4">
                  <c:v>102.72863236463165</c:v>
                </c:pt>
                <c:pt idx="5">
                  <c:v>97.735080996462514</c:v>
                </c:pt>
                <c:pt idx="6">
                  <c:v>99.287678809130696</c:v>
                </c:pt>
                <c:pt idx="7">
                  <c:v>100.74515748939025</c:v>
                </c:pt>
                <c:pt idx="8">
                  <c:v>102.76112006652416</c:v>
                </c:pt>
                <c:pt idx="9">
                  <c:v>103.03862830861289</c:v>
                </c:pt>
                <c:pt idx="10">
                  <c:v>101.36866846202453</c:v>
                </c:pt>
                <c:pt idx="11">
                  <c:v>103.58465638064804</c:v>
                </c:pt>
                <c:pt idx="12">
                  <c:v>106.27091674815166</c:v>
                </c:pt>
                <c:pt idx="13">
                  <c:v>109.74105369576618</c:v>
                </c:pt>
                <c:pt idx="14">
                  <c:v>112.23003548622599</c:v>
                </c:pt>
                <c:pt idx="15">
                  <c:v>113.59149827248821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B12-472D-8315-87429BCAAEA1}"/>
            </c:ext>
          </c:extLst>
        </c:ser>
        <c:ser>
          <c:idx val="3"/>
          <c:order val="3"/>
          <c:tx>
            <c:strRef>
              <c:f>Summary_EU!$A$14</c:f>
              <c:strCache>
                <c:ptCount val="1"/>
                <c:pt idx="0">
                  <c:v>Capital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cat>
            <c:strRef>
              <c:f>Summary_EU!$K$10:$Z$10</c:f>
              <c:strCache>
                <c:ptCount val="16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</c:strCache>
            </c:strRef>
          </c:cat>
          <c:val>
            <c:numRef>
              <c:f>Summary_EU!$K$48:$Z$48</c:f>
              <c:numCache>
                <c:formatCode>_-* #,##0_-;\-* #,##0_-;_-* "-"??_-;_-@_-</c:formatCode>
                <c:ptCount val="16"/>
                <c:pt idx="0">
                  <c:v>93.905086318932874</c:v>
                </c:pt>
                <c:pt idx="1">
                  <c:v>96.961368536507223</c:v>
                </c:pt>
                <c:pt idx="2">
                  <c:v>99.677771605897817</c:v>
                </c:pt>
                <c:pt idx="3">
                  <c:v>101.2833604768005</c:v>
                </c:pt>
                <c:pt idx="4">
                  <c:v>101.0959902778893</c:v>
                </c:pt>
                <c:pt idx="5">
                  <c:v>95.611056509143069</c:v>
                </c:pt>
                <c:pt idx="6">
                  <c:v>95.169013713555771</c:v>
                </c:pt>
                <c:pt idx="7">
                  <c:v>95.247445997778982</c:v>
                </c:pt>
                <c:pt idx="8">
                  <c:v>95.691126560901054</c:v>
                </c:pt>
                <c:pt idx="9">
                  <c:v>94.177306746388354</c:v>
                </c:pt>
                <c:pt idx="10">
                  <c:v>91.031374311554558</c:v>
                </c:pt>
                <c:pt idx="11">
                  <c:v>91.593856292967359</c:v>
                </c:pt>
                <c:pt idx="12">
                  <c:v>92.632452521130531</c:v>
                </c:pt>
                <c:pt idx="13">
                  <c:v>94.236175656865612</c:v>
                </c:pt>
                <c:pt idx="14">
                  <c:v>94.651833005874309</c:v>
                </c:pt>
                <c:pt idx="15">
                  <c:v>94.296996167595651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B12-472D-8315-87429BCAAEA1}"/>
            </c:ext>
          </c:extLst>
        </c:ser>
        <c:ser>
          <c:idx val="4"/>
          <c:order val="4"/>
          <c:tx>
            <c:strRef>
              <c:f>Summary_EU!$A$45</c:f>
              <c:strCache>
                <c:ptCount val="1"/>
                <c:pt idx="0">
                  <c:v>TFP</c:v>
                </c:pt>
              </c:strCache>
            </c:strRef>
          </c:tx>
          <c:spPr>
            <a:ln w="34925">
              <a:solidFill>
                <a:schemeClr val="tx1"/>
              </a:solidFill>
              <a:prstDash val="dash"/>
            </a:ln>
          </c:spPr>
          <c:marker>
            <c:symbol val="none"/>
          </c:marker>
          <c:cat>
            <c:strRef>
              <c:f>Summary_EU!$K$10:$Z$10</c:f>
              <c:strCache>
                <c:ptCount val="16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</c:strCache>
            </c:strRef>
          </c:cat>
          <c:val>
            <c:numRef>
              <c:f>Summary_EU!$K$45:$Z$45</c:f>
              <c:numCache>
                <c:formatCode>_-* #,##0_-;\-* #,##0_-;_-* "-"??_-;_-@_-</c:formatCode>
                <c:ptCount val="16"/>
                <c:pt idx="0">
                  <c:v>91.61268829346939</c:v>
                </c:pt>
                <c:pt idx="1">
                  <c:v>95.935083429729744</c:v>
                </c:pt>
                <c:pt idx="2">
                  <c:v>99.174071666759119</c:v>
                </c:pt>
                <c:pt idx="3">
                  <c:v>100.52452096935461</c:v>
                </c:pt>
                <c:pt idx="4">
                  <c:v>101.40341755834845</c:v>
                </c:pt>
                <c:pt idx="5">
                  <c:v>99.466603539552011</c:v>
                </c:pt>
                <c:pt idx="6">
                  <c:v>102.58814053719686</c:v>
                </c:pt>
                <c:pt idx="7">
                  <c:v>105.89285771044422</c:v>
                </c:pt>
                <c:pt idx="8">
                  <c:v>108.99898644358045</c:v>
                </c:pt>
                <c:pt idx="9">
                  <c:v>109.97079062215467</c:v>
                </c:pt>
                <c:pt idx="10">
                  <c:v>109.07891618957302</c:v>
                </c:pt>
                <c:pt idx="11">
                  <c:v>110.8453068024656</c:v>
                </c:pt>
                <c:pt idx="12">
                  <c:v>112.89595987385142</c:v>
                </c:pt>
                <c:pt idx="13">
                  <c:v>115.80178741682828</c:v>
                </c:pt>
                <c:pt idx="14">
                  <c:v>118.49535167084839</c:v>
                </c:pt>
                <c:pt idx="15">
                  <c:v>120.03407778568184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B12-472D-8315-87429BCAAE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1385088"/>
        <c:axId val="371386624"/>
      </c:lineChart>
      <c:catAx>
        <c:axId val="371385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371386624"/>
        <c:crosses val="autoZero"/>
        <c:auto val="1"/>
        <c:lblAlgn val="ctr"/>
        <c:lblOffset val="100"/>
        <c:noMultiLvlLbl val="0"/>
      </c:catAx>
      <c:valAx>
        <c:axId val="371386624"/>
        <c:scaling>
          <c:orientation val="minMax"/>
          <c:min val="40"/>
        </c:scaling>
        <c:delete val="0"/>
        <c:axPos val="l"/>
        <c:majorGridlines>
          <c:spPr>
            <a:ln>
              <a:prstDash val="sysDash"/>
            </a:ln>
          </c:spPr>
        </c:majorGridlines>
        <c:numFmt formatCode="0" sourceLinked="0"/>
        <c:majorTickMark val="out"/>
        <c:minorTickMark val="none"/>
        <c:tickLblPos val="nextTo"/>
        <c:crossAx val="371385088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"/>
          <c:y val="0.87527039318105038"/>
          <c:w val="1"/>
          <c:h val="0.12472960681894961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5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50" y="9444038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F2857E09-ADEE-4BE4-BD99-0CE761370E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6633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3537" cy="44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4038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1" tIns="45710" rIns="91421" bIns="4571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B17060C3-425A-40C8-96DE-44F040BD28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1392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5237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5D92DF-4ED5-4445-B04A-DB883F5E3399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3206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991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44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984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263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8396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 smtClean="0"/>
              <a:t>Focus on Ireland: 1%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325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480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984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729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44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png"/><Relationship Id="rId7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9" Type="http://schemas.openxmlformats.org/officeDocument/2006/relationships/image" Target="../media/image10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5200"/>
            <a:ext cx="9144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4127500" y="965200"/>
            <a:ext cx="5021263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716016" y="1700808"/>
            <a:ext cx="424847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211960" y="4509120"/>
            <a:ext cx="4752528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CF8F63A9-B7FA-47B5-AE80-7C728C41B7B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5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48121-A0E6-4840-AACC-CE69FDC6404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948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1D77B-DCA4-4E67-9843-2CD6DD309BD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5654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83354-61B9-4794-8E5A-8125D9C2358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606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6875" y="1052513"/>
            <a:ext cx="2146300" cy="5400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7975" y="1052513"/>
            <a:ext cx="6286500" cy="5400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4D7C5-EB8B-4F0C-92CE-C18A0553C52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2268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:\D_Repository\A_Workzone\10_Future of CAP (post 2013)\11_Legal Proposals\7_ppts\pictures 2013\99894606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338" y="4151313"/>
            <a:ext cx="2316162" cy="271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4127500" y="965200"/>
            <a:ext cx="5021263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G:\D_Repository\A_Workzone\10_Future of CAP (post 2013)\11_Legal Proposals\7_ppts\pictures 2013\93789739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1313"/>
            <a:ext cx="1811338" cy="271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G:\D_Repository\A_Workzone\10_Future of CAP (post 2013)\11_Legal Proposals\7_ppts\pictures 2013\200392720-001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8850"/>
            <a:ext cx="2127250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G:\D_Repository\A_Workzone\10_Future of CAP (post 2013)\11_Legal Proposals\7_ppts\pictures 2013\55843765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2767013"/>
            <a:ext cx="1001713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G:\D_Repository\A_Workzone\10_Future of CAP (post 2013)\11_Legal Proposals\7_ppts\pictures 2013\95510563.jp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5" y="2724150"/>
            <a:ext cx="10001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G:\D_Repository\A_Workzone\10_Future of CAP (post 2013)\11_Legal Proposals\7_ppts\pictures 2013\137221180_copy.jp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958850"/>
            <a:ext cx="2000250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716016" y="1700808"/>
            <a:ext cx="424847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05094" y="4077072"/>
            <a:ext cx="4752528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3B7816D3-D941-4E32-BFC2-C701ACF1D9C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980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5200"/>
            <a:ext cx="9144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0" y="965200"/>
            <a:ext cx="4813300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504" y="1700808"/>
            <a:ext cx="460851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7503" y="4509120"/>
            <a:ext cx="4705795" cy="1152525"/>
          </a:xfrm>
        </p:spPr>
        <p:txBody>
          <a:bodyPr/>
          <a:lstStyle>
            <a:lvl1pPr algn="l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Subtitle</a:t>
            </a:r>
            <a:endParaRPr lang="en-GB" noProof="0" dirty="0" smtClean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9CDF8B13-E21A-4FE8-9A7C-F4A1DE5AB1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2912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965200"/>
            <a:ext cx="91567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13" y="2349500"/>
            <a:ext cx="7343775" cy="1439863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00113" y="4508500"/>
            <a:ext cx="7343775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E91D8F81-7660-4D9C-BF7D-E26EE185A41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0824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2A62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7BB2E-9F9E-4BAA-AE43-CD66653A99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9844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43B67-D9BB-4342-A53D-F8F29C86823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4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9563" y="1628775"/>
            <a:ext cx="4214812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775" y="1628775"/>
            <a:ext cx="4214813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B5FD-6EF8-4153-AB33-93FB0FC496A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4813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5200"/>
            <a:ext cx="9144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0" y="965200"/>
            <a:ext cx="4813300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504" y="1700808"/>
            <a:ext cx="460851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7503" y="4509120"/>
            <a:ext cx="4705795" cy="1152525"/>
          </a:xfrm>
        </p:spPr>
        <p:txBody>
          <a:bodyPr/>
          <a:lstStyle>
            <a:lvl1pPr algn="l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Subtitle</a:t>
            </a:r>
            <a:endParaRPr lang="en-GB" noProof="0" dirty="0" smtClean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F555D173-703E-4518-9267-845DEDA7D25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88248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84154-7DC1-4C83-900B-E82C84F646E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62427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59D31-FFE7-4F2B-A330-7474E91694C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7806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7C5AB-1E28-48AE-B474-DA85D8A3C5D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83763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EEF0F-52AD-440A-9BDD-31EC7AADD51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42316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1898-08BC-4274-A951-C44B133100C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38380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4EB45-312E-4BDA-A409-C9BAB481DBD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64447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6875" y="1052513"/>
            <a:ext cx="2146300" cy="5400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7975" y="1052513"/>
            <a:ext cx="6286500" cy="5400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D39C9-8389-47B9-A822-3DBDFB49525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9603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965200"/>
            <a:ext cx="91567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13" y="2349500"/>
            <a:ext cx="7343775" cy="1439863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00113" y="4508500"/>
            <a:ext cx="7343775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0E8EA441-4F84-43F7-B323-EF7B4648380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660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2A62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CF585-D68D-421C-938A-FF2DCDCC0CD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345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B12F4-2FFA-4895-A136-DC456468DC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2395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9563" y="1628775"/>
            <a:ext cx="4214812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775" y="1628775"/>
            <a:ext cx="4214813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3EA52-8475-4E77-A020-3A0EE12282B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129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0A49B-0D9F-458C-8D23-F17662C7E1C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6694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400" y="3176587"/>
            <a:ext cx="8585200" cy="504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A77E3-4503-4E0A-B49C-9F8B3FDCE6D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367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7E276-A5DE-4F1F-8226-6432F6E0771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0157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7975" y="1052513"/>
            <a:ext cx="85852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9563" y="1628775"/>
            <a:ext cx="858202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4625"/>
            <a:ext cx="2133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53113" y="6524625"/>
            <a:ext cx="2895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701675"/>
          </a:xfrm>
          <a:prstGeom prst="rect">
            <a:avLst/>
          </a:prstGeom>
          <a:solidFill>
            <a:srgbClr val="42A62A"/>
          </a:solidFill>
          <a:ln>
            <a:solidFill>
              <a:srgbClr val="42A62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94188" y="6659563"/>
            <a:ext cx="611187" cy="198437"/>
          </a:xfrm>
          <a:prstGeom prst="rect">
            <a:avLst/>
          </a:prstGeom>
          <a:solidFill>
            <a:srgbClr val="42A62A"/>
          </a:solidFill>
          <a:ln>
            <a:solidFill>
              <a:srgbClr val="42A6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86250" y="6635750"/>
            <a:ext cx="628650" cy="2381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CF90D82-90DE-48E5-9AA2-17E2E9A6CB4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33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19050"/>
            <a:ext cx="1620838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224" r:id="rId1"/>
    <p:sldLayoutId id="2147485225" r:id="rId2"/>
    <p:sldLayoutId id="2147485226" r:id="rId3"/>
    <p:sldLayoutId id="2147485204" r:id="rId4"/>
    <p:sldLayoutId id="2147485205" r:id="rId5"/>
    <p:sldLayoutId id="2147485206" r:id="rId6"/>
    <p:sldLayoutId id="2147485207" r:id="rId7"/>
    <p:sldLayoutId id="2147485208" r:id="rId8"/>
    <p:sldLayoutId id="2147485209" r:id="rId9"/>
    <p:sldLayoutId id="2147485210" r:id="rId10"/>
    <p:sldLayoutId id="2147485211" r:id="rId11"/>
    <p:sldLayoutId id="2147485212" r:id="rId12"/>
    <p:sldLayoutId id="2147485213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defRPr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7975" y="1052513"/>
            <a:ext cx="85852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9563" y="1628775"/>
            <a:ext cx="858202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4625"/>
            <a:ext cx="2133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53113" y="6524625"/>
            <a:ext cx="2895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701675"/>
          </a:xfrm>
          <a:prstGeom prst="rect">
            <a:avLst/>
          </a:prstGeom>
          <a:solidFill>
            <a:srgbClr val="42A62A"/>
          </a:solidFill>
          <a:ln>
            <a:solidFill>
              <a:srgbClr val="42A62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94188" y="6659563"/>
            <a:ext cx="611187" cy="198437"/>
          </a:xfrm>
          <a:prstGeom prst="rect">
            <a:avLst/>
          </a:prstGeom>
          <a:solidFill>
            <a:srgbClr val="42A62A"/>
          </a:solidFill>
          <a:ln>
            <a:solidFill>
              <a:srgbClr val="42A6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86250" y="6635750"/>
            <a:ext cx="628650" cy="2381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CD1DF68-FBEE-49DC-90A8-E9B615548E0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2057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19050"/>
            <a:ext cx="1620838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227" r:id="rId1"/>
    <p:sldLayoutId id="2147485228" r:id="rId2"/>
    <p:sldLayoutId id="2147485229" r:id="rId3"/>
    <p:sldLayoutId id="2147485214" r:id="rId4"/>
    <p:sldLayoutId id="2147485215" r:id="rId5"/>
    <p:sldLayoutId id="2147485216" r:id="rId6"/>
    <p:sldLayoutId id="2147485217" r:id="rId7"/>
    <p:sldLayoutId id="2147485218" r:id="rId8"/>
    <p:sldLayoutId id="2147485219" r:id="rId9"/>
    <p:sldLayoutId id="2147485220" r:id="rId10"/>
    <p:sldLayoutId id="2147485221" r:id="rId11"/>
    <p:sldLayoutId id="2147485222" r:id="rId12"/>
    <p:sldLayoutId id="2147485223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defRPr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9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oecd.org/tad/sustainableagriculture/agri-environmentalindicators.htm" TargetMode="External"/><Relationship Id="rId5" Type="http://schemas.openxmlformats.org/officeDocument/2006/relationships/image" Target="../media/image13.png"/><Relationship Id="rId4" Type="http://schemas.openxmlformats.org/officeDocument/2006/relationships/hyperlink" Target="http://www.ers.usda.gov/data-products/international-agricultural-productivity.asp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800" dirty="0" smtClean="0"/>
              <a:t>Agricultural productivity in the EU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sz="2400" i="1" dirty="0" smtClean="0"/>
              <a:t>Assessment and implications</a:t>
            </a:r>
            <a:endParaRPr lang="en-GB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7664" y="4941168"/>
            <a:ext cx="7343775" cy="1152525"/>
          </a:xfrm>
        </p:spPr>
        <p:txBody>
          <a:bodyPr/>
          <a:lstStyle/>
          <a:p>
            <a:r>
              <a:rPr lang="en-GB" dirty="0" smtClean="0"/>
              <a:t>DG for Agriculture and Rural Development</a:t>
            </a:r>
          </a:p>
          <a:p>
            <a:r>
              <a:rPr lang="en-GB" dirty="0" smtClean="0"/>
              <a:t>Unit C.2 – Economic analysis and Outlook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1D8F81-7660-4D9C-BF7D-E26EE185A41B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150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With a Fischer index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-630942"/>
            <a:ext cx="184731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162656"/>
              </p:ext>
            </p:extLst>
          </p:nvPr>
        </p:nvGraphicFramePr>
        <p:xfrm>
          <a:off x="2987824" y="2234481"/>
          <a:ext cx="5426057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" name="Equation" r:id="rId4" imgW="3556000" imgH="939800" progId="Equation.3">
                  <p:embed/>
                </p:oleObj>
              </mc:Choice>
              <mc:Fallback>
                <p:oleObj name="Equation" r:id="rId4" imgW="3556000" imgH="939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234481"/>
                        <a:ext cx="5426057" cy="14401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TFP </a:t>
            </a:r>
            <a:r>
              <a:rPr lang="en-GB" dirty="0" err="1" smtClean="0"/>
              <a:t>Laspeyres</a:t>
            </a:r>
            <a:r>
              <a:rPr lang="en-GB" dirty="0" smtClean="0"/>
              <a:t> index:</a:t>
            </a:r>
          </a:p>
          <a:p>
            <a:r>
              <a:rPr lang="en-GB" dirty="0" smtClean="0"/>
              <a:t>Base = year t-1 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TFP </a:t>
            </a:r>
            <a:r>
              <a:rPr lang="en-GB" dirty="0" err="1" smtClean="0"/>
              <a:t>Paasche</a:t>
            </a:r>
            <a:r>
              <a:rPr lang="en-GB" dirty="0" smtClean="0"/>
              <a:t> index:</a:t>
            </a:r>
          </a:p>
          <a:p>
            <a:r>
              <a:rPr lang="en-GB" dirty="0" smtClean="0"/>
              <a:t>Base = year t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TFP Fisher index: </a:t>
            </a:r>
          </a:p>
          <a:p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-630942"/>
            <a:ext cx="184731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475213"/>
              </p:ext>
            </p:extLst>
          </p:nvPr>
        </p:nvGraphicFramePr>
        <p:xfrm>
          <a:off x="323528" y="2492896"/>
          <a:ext cx="2593788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" name="Equation" r:id="rId6" imgW="1270000" imgH="457200" progId="Equation.3">
                  <p:embed/>
                </p:oleObj>
              </mc:Choice>
              <mc:Fallback>
                <p:oleObj name="Equation" r:id="rId6" imgW="1270000" imgH="457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492896"/>
                        <a:ext cx="2593788" cy="936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-630942"/>
            <a:ext cx="184731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548782"/>
              </p:ext>
            </p:extLst>
          </p:nvPr>
        </p:nvGraphicFramePr>
        <p:xfrm>
          <a:off x="323528" y="4437112"/>
          <a:ext cx="2632793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" name="Equation" r:id="rId8" imgW="1282700" imgH="457200" progId="Equation.3">
                  <p:embed/>
                </p:oleObj>
              </mc:Choice>
              <mc:Fallback>
                <p:oleObj name="Equation" r:id="rId8" imgW="1282700" imgH="457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437112"/>
                        <a:ext cx="2632793" cy="936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0" y="-630942"/>
            <a:ext cx="184731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322544"/>
              </p:ext>
            </p:extLst>
          </p:nvPr>
        </p:nvGraphicFramePr>
        <p:xfrm>
          <a:off x="2915816" y="4077072"/>
          <a:ext cx="5785071" cy="158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" name="Equation" r:id="rId10" imgW="3898900" imgH="1066800" progId="Equation.3">
                  <p:embed/>
                </p:oleObj>
              </mc:Choice>
              <mc:Fallback>
                <p:oleObj name="Equation" r:id="rId10" imgW="3898900" imgH="1066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4077072"/>
                        <a:ext cx="5785071" cy="15841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0" y="-630942"/>
            <a:ext cx="184731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647195"/>
              </p:ext>
            </p:extLst>
          </p:nvPr>
        </p:nvGraphicFramePr>
        <p:xfrm>
          <a:off x="323528" y="6165304"/>
          <a:ext cx="3672408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" name="Equation" r:id="rId12" imgW="1942257" imgH="266584" progId="Equation.3">
                  <p:embed/>
                </p:oleObj>
              </mc:Choice>
              <mc:Fallback>
                <p:oleObj name="Equation" r:id="rId12" imgW="1942257" imgH="266584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6165304"/>
                        <a:ext cx="3672408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246723" y="177281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0" dirty="0" smtClean="0">
                <a:solidFill>
                  <a:srgbClr val="0F5494"/>
                </a:solidFill>
              </a:rPr>
              <a:t>Change in output volume</a:t>
            </a:r>
            <a:endParaRPr lang="en-GB" sz="1800" b="0" dirty="0">
              <a:solidFill>
                <a:srgbClr val="0F5494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 bwMode="auto">
          <a:xfrm flipH="1">
            <a:off x="3468897" y="2110978"/>
            <a:ext cx="252000" cy="216000"/>
          </a:xfrm>
          <a:prstGeom prst="straightConnector1">
            <a:avLst/>
          </a:prstGeom>
          <a:noFill/>
          <a:ln w="38100" cap="flat" cmpd="sng" algn="ctr">
            <a:solidFill>
              <a:srgbClr val="EC0FF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TextBox 24"/>
          <p:cNvSpPr txBox="1"/>
          <p:nvPr/>
        </p:nvSpPr>
        <p:spPr>
          <a:xfrm>
            <a:off x="6415075" y="1588150"/>
            <a:ext cx="3419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0" dirty="0" smtClean="0">
                <a:solidFill>
                  <a:srgbClr val="0F5494"/>
                </a:solidFill>
              </a:rPr>
              <a:t>Weight = production</a:t>
            </a:r>
          </a:p>
          <a:p>
            <a:r>
              <a:rPr lang="en-GB" sz="1800" b="0" dirty="0" smtClean="0">
                <a:solidFill>
                  <a:srgbClr val="0F5494"/>
                </a:solidFill>
              </a:rPr>
              <a:t>	   value</a:t>
            </a:r>
            <a:endParaRPr lang="en-GB" sz="1800" b="0" dirty="0">
              <a:solidFill>
                <a:srgbClr val="0F5494"/>
              </a:solidFill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4448758" y="2459204"/>
            <a:ext cx="504056" cy="324594"/>
          </a:xfrm>
          <a:prstGeom prst="ellipse">
            <a:avLst/>
          </a:prstGeom>
          <a:noFill/>
          <a:ln w="25400">
            <a:solidFill>
              <a:srgbClr val="EC0FF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900" b="0" i="1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27" name="Straight Arrow Connector 26"/>
          <p:cNvCxnSpPr/>
          <p:nvPr/>
        </p:nvCxnSpPr>
        <p:spPr bwMode="auto">
          <a:xfrm flipH="1">
            <a:off x="4921721" y="1957482"/>
            <a:ext cx="2088232" cy="461687"/>
          </a:xfrm>
          <a:prstGeom prst="straightConnector1">
            <a:avLst/>
          </a:prstGeom>
          <a:noFill/>
          <a:ln w="38100" cap="flat" cmpd="sng" algn="ctr">
            <a:solidFill>
              <a:srgbClr val="EC0FF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01702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Calculations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BE" dirty="0" smtClean="0"/>
              <a:t>EU-28, EU-15, EU-N13, </a:t>
            </a:r>
            <a:r>
              <a:rPr lang="nl-BE" dirty="0" err="1" smtClean="0"/>
              <a:t>All</a:t>
            </a:r>
            <a:r>
              <a:rPr lang="nl-BE" dirty="0" smtClean="0"/>
              <a:t> Member </a:t>
            </a:r>
            <a:r>
              <a:rPr lang="nl-BE" dirty="0" err="1" smtClean="0"/>
              <a:t>States</a:t>
            </a:r>
            <a:endParaRPr lang="nl-BE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nl-BE" dirty="0" smtClean="0"/>
              <a:t>time series </a:t>
            </a:r>
            <a:r>
              <a:rPr lang="nl-BE" dirty="0" err="1" smtClean="0"/>
              <a:t>depending</a:t>
            </a:r>
            <a:r>
              <a:rPr lang="nl-BE" dirty="0" smtClean="0"/>
              <a:t> on data availability</a:t>
            </a:r>
          </a:p>
          <a:p>
            <a:pPr>
              <a:buFont typeface="Arial" panose="020B0604020202020204" pitchFamily="34" charset="0"/>
              <a:buChar char="•"/>
            </a:pPr>
            <a:endParaRPr lang="nl-BE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BE" dirty="0" smtClean="0"/>
              <a:t>2005=100</a:t>
            </a:r>
          </a:p>
          <a:p>
            <a:pPr>
              <a:buFont typeface="Arial" panose="020B0604020202020204" pitchFamily="34" charset="0"/>
              <a:buChar char="•"/>
            </a:pPr>
            <a:endParaRPr lang="nl-BE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BE" dirty="0" smtClean="0"/>
              <a:t>TFP </a:t>
            </a:r>
            <a:r>
              <a:rPr lang="nl-BE" dirty="0" err="1" smtClean="0"/>
              <a:t>growth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225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needs and sources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727978"/>
            <a:ext cx="8568952" cy="4824413"/>
          </a:xfrm>
        </p:spPr>
        <p:txBody>
          <a:bodyPr/>
          <a:lstStyle/>
          <a:p>
            <a:r>
              <a:rPr lang="en-GB" sz="2000" dirty="0" smtClean="0"/>
              <a:t>Data needs: change in volume and production value or expenditure</a:t>
            </a:r>
          </a:p>
          <a:p>
            <a:endParaRPr lang="fr-BE" sz="2000" dirty="0"/>
          </a:p>
          <a:p>
            <a:endParaRPr lang="fr-BE" sz="2000" dirty="0" smtClean="0"/>
          </a:p>
          <a:p>
            <a:endParaRPr lang="fr-BE" sz="2000" dirty="0"/>
          </a:p>
          <a:p>
            <a:endParaRPr lang="fr-BE" sz="2000" dirty="0" smtClean="0"/>
          </a:p>
          <a:p>
            <a:r>
              <a:rPr lang="fr-BE" sz="2000" dirty="0" smtClean="0"/>
              <a:t>									</a:t>
            </a:r>
            <a:r>
              <a:rPr lang="fr-BE" sz="2000" dirty="0" err="1" smtClean="0"/>
              <a:t>inc.</a:t>
            </a:r>
            <a:r>
              <a:rPr lang="fr-BE" sz="2000" dirty="0" smtClean="0"/>
              <a:t> 									</a:t>
            </a:r>
            <a:r>
              <a:rPr lang="fr-BE" sz="2000" dirty="0" err="1" smtClean="0"/>
              <a:t>family</a:t>
            </a:r>
            <a:r>
              <a:rPr lang="fr-BE" sz="2000" dirty="0" smtClean="0"/>
              <a:t> 									</a:t>
            </a:r>
            <a:r>
              <a:rPr lang="fr-BE" sz="2000" dirty="0" err="1" smtClean="0"/>
              <a:t>factors</a:t>
            </a:r>
            <a:endParaRPr lang="fr-BE" sz="2000" dirty="0" smtClean="0"/>
          </a:p>
          <a:p>
            <a:endParaRPr lang="fr-BE" sz="2000" dirty="0"/>
          </a:p>
          <a:p>
            <a:endParaRPr lang="fr-BE" sz="2000" dirty="0" smtClean="0"/>
          </a:p>
          <a:p>
            <a:r>
              <a:rPr lang="en-GB" sz="2000" dirty="0" smtClean="0"/>
              <a:t>Available sources: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r-BE" dirty="0" smtClean="0"/>
              <a:t>EAA (</a:t>
            </a:r>
            <a:r>
              <a:rPr lang="fr-BE" dirty="0" err="1" smtClean="0"/>
              <a:t>Economic</a:t>
            </a:r>
            <a:r>
              <a:rPr lang="fr-BE" dirty="0" smtClean="0"/>
              <a:t> </a:t>
            </a:r>
            <a:r>
              <a:rPr lang="fr-BE" dirty="0" err="1" smtClean="0"/>
              <a:t>accounts</a:t>
            </a:r>
            <a:r>
              <a:rPr lang="fr-BE" dirty="0" smtClean="0"/>
              <a:t> of agriculture)</a:t>
            </a: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fr-BE" dirty="0"/>
              <a:t>FADN data (</a:t>
            </a:r>
            <a:r>
              <a:rPr lang="fr-BE" dirty="0" err="1"/>
              <a:t>Farm</a:t>
            </a:r>
            <a:r>
              <a:rPr lang="fr-BE" dirty="0"/>
              <a:t> </a:t>
            </a:r>
            <a:r>
              <a:rPr lang="fr-BE" dirty="0" err="1"/>
              <a:t>accountancy</a:t>
            </a:r>
            <a:r>
              <a:rPr lang="fr-BE" dirty="0"/>
              <a:t> data network)</a:t>
            </a:r>
          </a:p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1038994" y="3573016"/>
            <a:ext cx="1440160" cy="783193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2000" b="0" i="1" kern="0" dirty="0" smtClean="0">
                <a:solidFill>
                  <a:srgbClr val="0F5494"/>
                </a:solidFill>
                <a:latin typeface="+mn-lt"/>
              </a:rPr>
              <a:t>CROP OUTPUT</a:t>
            </a:r>
            <a:endParaRPr lang="en-GB" sz="2000" b="0" i="1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038994" y="2636912"/>
            <a:ext cx="1440160" cy="783193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2000" b="0" i="1" kern="0" dirty="0" smtClean="0">
                <a:solidFill>
                  <a:srgbClr val="0F5494"/>
                </a:solidFill>
                <a:latin typeface="+mn-lt"/>
              </a:rPr>
              <a:t>ANIMAL OUTPUT</a:t>
            </a:r>
            <a:endParaRPr lang="en-GB" sz="2000" b="0" i="1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1043608" y="4509120"/>
            <a:ext cx="1440160" cy="783193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2000" b="0" i="1" kern="0" dirty="0" smtClean="0">
                <a:solidFill>
                  <a:srgbClr val="0F5494"/>
                </a:solidFill>
                <a:latin typeface="+mn-lt"/>
              </a:rPr>
              <a:t>OTHER OUTPUT</a:t>
            </a:r>
            <a:endParaRPr lang="en-GB" sz="2000" b="0" i="1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860032" y="2636912"/>
            <a:ext cx="2376264" cy="783193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2000" b="0" i="1" kern="0" dirty="0" smtClean="0">
                <a:solidFill>
                  <a:srgbClr val="0F5494"/>
                </a:solidFill>
                <a:latin typeface="+mn-lt"/>
              </a:rPr>
              <a:t>Intermediate consumption</a:t>
            </a:r>
            <a:endParaRPr lang="en-GB" sz="2000" b="0" i="1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871070" y="3573017"/>
            <a:ext cx="2376264" cy="442674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2000" b="0" i="1" kern="0" dirty="0" smtClean="0">
                <a:solidFill>
                  <a:srgbClr val="0F5494"/>
                </a:solidFill>
                <a:latin typeface="+mn-lt"/>
              </a:rPr>
              <a:t>Land</a:t>
            </a:r>
            <a:endParaRPr lang="en-GB" sz="2000" b="0" i="1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871070" y="4134873"/>
            <a:ext cx="2376264" cy="442674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2000" b="0" i="1" kern="0" dirty="0" smtClean="0">
                <a:solidFill>
                  <a:srgbClr val="0F5494"/>
                </a:solidFill>
                <a:latin typeface="+mn-lt"/>
              </a:rPr>
              <a:t>Labour</a:t>
            </a:r>
            <a:endParaRPr lang="en-GB" sz="2000" b="0" i="1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877916" y="4679380"/>
            <a:ext cx="2376264" cy="442674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2000" b="0" i="1" kern="0" dirty="0" smtClean="0">
                <a:solidFill>
                  <a:srgbClr val="0F5494"/>
                </a:solidFill>
                <a:latin typeface="+mn-lt"/>
              </a:rPr>
              <a:t>Capital</a:t>
            </a:r>
            <a:endParaRPr lang="en-GB" sz="2000" b="0" i="1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14" name="Right Brace 13"/>
          <p:cNvSpPr/>
          <p:nvPr/>
        </p:nvSpPr>
        <p:spPr bwMode="auto">
          <a:xfrm>
            <a:off x="7380312" y="3501008"/>
            <a:ext cx="144016" cy="1728192"/>
          </a:xfrm>
          <a:prstGeom prst="rightBrace">
            <a:avLst/>
          </a:prstGeom>
          <a:noFill/>
          <a:ln w="28575" cap="flat" cmpd="sng" algn="ctr">
            <a:solidFill>
              <a:srgbClr val="0F549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11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Output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484784"/>
            <a:ext cx="5219578" cy="4824413"/>
          </a:xfrm>
        </p:spPr>
        <p:txBody>
          <a:bodyPr/>
          <a:lstStyle/>
          <a:p>
            <a:pPr marL="0" indent="0"/>
            <a:r>
              <a:rPr lang="en-GB" dirty="0"/>
              <a:t>Output of the whole agricultural 'industry': </a:t>
            </a:r>
          </a:p>
          <a:p>
            <a:pPr lvl="1">
              <a:buFontTx/>
              <a:buChar char="-"/>
            </a:pPr>
            <a:r>
              <a:rPr lang="en-GB" dirty="0"/>
              <a:t>All products of the holding </a:t>
            </a:r>
          </a:p>
          <a:p>
            <a:pPr lvl="1">
              <a:buFontTx/>
              <a:buChar char="-"/>
            </a:pPr>
            <a:r>
              <a:rPr lang="en-GB" dirty="0"/>
              <a:t>Services </a:t>
            </a:r>
          </a:p>
          <a:p>
            <a:pPr lvl="1">
              <a:buFontTx/>
              <a:buChar char="-"/>
            </a:pPr>
            <a:r>
              <a:rPr lang="en-GB" dirty="0"/>
              <a:t>Non-separable secondary activities </a:t>
            </a:r>
            <a:r>
              <a:rPr lang="en-GB" dirty="0" err="1"/>
              <a:t>s.a.</a:t>
            </a:r>
            <a:r>
              <a:rPr lang="en-GB" dirty="0"/>
              <a:t> transformation of agricultural products  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nl-BE" dirty="0" smtClean="0"/>
              <a:t>Most </a:t>
            </a:r>
            <a:r>
              <a:rPr lang="nl-BE" dirty="0" err="1" smtClean="0"/>
              <a:t>detailed</a:t>
            </a:r>
            <a:r>
              <a:rPr lang="nl-BE" dirty="0" smtClean="0"/>
              <a:t> level</a:t>
            </a:r>
          </a:p>
          <a:p>
            <a:pPr lvl="1">
              <a:buFontTx/>
              <a:buChar char="-"/>
            </a:pPr>
            <a:r>
              <a:rPr lang="nl-BE" dirty="0" smtClean="0"/>
              <a:t>No </a:t>
            </a:r>
            <a:r>
              <a:rPr lang="nl-BE" dirty="0" err="1" smtClean="0"/>
              <a:t>distinction</a:t>
            </a:r>
            <a:r>
              <a:rPr lang="nl-BE" dirty="0" smtClean="0"/>
              <a:t> </a:t>
            </a:r>
            <a:r>
              <a:rPr lang="nl-BE" dirty="0" err="1" smtClean="0"/>
              <a:t>between</a:t>
            </a:r>
            <a:r>
              <a:rPr lang="nl-BE" dirty="0" smtClean="0"/>
              <a:t> sectors</a:t>
            </a:r>
            <a:endParaRPr lang="en-GB" dirty="0"/>
          </a:p>
          <a:p>
            <a:pPr>
              <a:buFontTx/>
              <a:buChar char="-"/>
            </a:pPr>
            <a:endParaRPr lang="en-GB" dirty="0" smtClean="0"/>
          </a:p>
          <a:p>
            <a:pPr marL="0" indent="0"/>
            <a:r>
              <a:rPr lang="en-GB" dirty="0" smtClean="0"/>
              <a:t>Change </a:t>
            </a:r>
            <a:r>
              <a:rPr lang="en-GB" dirty="0"/>
              <a:t>in output volume (</a:t>
            </a:r>
            <a:r>
              <a:rPr lang="en-GB" dirty="0" err="1"/>
              <a:t>q</a:t>
            </a:r>
            <a:r>
              <a:rPr lang="en-GB" baseline="-25000" dirty="0" err="1"/>
              <a:t>lt</a:t>
            </a:r>
            <a:r>
              <a:rPr lang="en-GB" dirty="0"/>
              <a:t>/q</a:t>
            </a:r>
            <a:r>
              <a:rPr lang="en-GB" baseline="-25000" dirty="0"/>
              <a:t>l0</a:t>
            </a:r>
            <a:r>
              <a:rPr lang="en-GB" dirty="0"/>
              <a:t>): 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 smtClean="0"/>
              <a:t>Volume Indices, n-1 = 100, Production value at producer price </a:t>
            </a:r>
          </a:p>
          <a:p>
            <a:pPr>
              <a:buFontTx/>
              <a:buChar char="-"/>
            </a:pPr>
            <a:endParaRPr lang="en-GB" dirty="0" smtClean="0"/>
          </a:p>
          <a:p>
            <a:pPr marL="0" indent="0"/>
            <a:r>
              <a:rPr lang="en-GB" dirty="0" smtClean="0"/>
              <a:t>Output </a:t>
            </a:r>
            <a:r>
              <a:rPr lang="en-GB" dirty="0"/>
              <a:t>weights: 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/>
              <a:t>Production value at producer </a:t>
            </a:r>
            <a:r>
              <a:rPr lang="en-GB" dirty="0" smtClean="0"/>
              <a:t>price, real </a:t>
            </a:r>
            <a:r>
              <a:rPr lang="en-GB" dirty="0"/>
              <a:t>price in Euro, 2005 = </a:t>
            </a:r>
            <a:r>
              <a:rPr lang="en-GB" dirty="0" smtClean="0"/>
              <a:t>100</a:t>
            </a:r>
          </a:p>
          <a:p>
            <a:pPr lvl="1"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2631814"/>
              </p:ext>
            </p:extLst>
          </p:nvPr>
        </p:nvGraphicFramePr>
        <p:xfrm>
          <a:off x="5004048" y="1916832"/>
          <a:ext cx="4139458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24128" y="1709472"/>
            <a:ext cx="3600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 dirty="0" smtClean="0">
                <a:solidFill>
                  <a:schemeClr val="tx1"/>
                </a:solidFill>
              </a:rPr>
              <a:t>Output share (</a:t>
            </a:r>
            <a:r>
              <a:rPr lang="nl-BE" sz="1100" dirty="0" err="1" smtClean="0">
                <a:solidFill>
                  <a:schemeClr val="tx1"/>
                </a:solidFill>
              </a:rPr>
              <a:t>value</a:t>
            </a:r>
            <a:r>
              <a:rPr lang="nl-BE" sz="1100" dirty="0" smtClean="0">
                <a:solidFill>
                  <a:schemeClr val="tx1"/>
                </a:solidFill>
              </a:rPr>
              <a:t>, </a:t>
            </a:r>
            <a:r>
              <a:rPr lang="nl-BE" sz="1100" dirty="0" err="1" smtClean="0">
                <a:solidFill>
                  <a:schemeClr val="tx1"/>
                </a:solidFill>
              </a:rPr>
              <a:t>avg</a:t>
            </a:r>
            <a:r>
              <a:rPr lang="nl-BE" sz="1100" dirty="0" smtClean="0">
                <a:solidFill>
                  <a:schemeClr val="tx1"/>
                </a:solidFill>
              </a:rPr>
              <a:t> 2015-2017) </a:t>
            </a:r>
            <a:endParaRPr lang="en-GB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5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Intermediate</a:t>
            </a:r>
            <a:r>
              <a:rPr lang="nl-BE" dirty="0" smtClean="0"/>
              <a:t> </a:t>
            </a:r>
            <a:r>
              <a:rPr lang="nl-BE" dirty="0" err="1" smtClean="0"/>
              <a:t>inputs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GB" dirty="0" smtClean="0"/>
              <a:t>Change </a:t>
            </a:r>
            <a:r>
              <a:rPr lang="en-GB" dirty="0"/>
              <a:t>in input volume (</a:t>
            </a:r>
            <a:r>
              <a:rPr lang="en-GB" dirty="0" err="1"/>
              <a:t>i</a:t>
            </a:r>
            <a:r>
              <a:rPr lang="en-GB" baseline="-25000" dirty="0" err="1"/>
              <a:t>lt</a:t>
            </a:r>
            <a:r>
              <a:rPr lang="en-GB" dirty="0"/>
              <a:t>/i</a:t>
            </a:r>
            <a:r>
              <a:rPr lang="en-GB" baseline="-25000" dirty="0"/>
              <a:t>l0</a:t>
            </a:r>
            <a:r>
              <a:rPr lang="en-GB" dirty="0"/>
              <a:t>) for every input except land and labour cost: 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 smtClean="0"/>
              <a:t>Volume </a:t>
            </a:r>
            <a:r>
              <a:rPr lang="en-GB" dirty="0"/>
              <a:t>Indices, n-1 = 100, Production value at basic price </a:t>
            </a:r>
          </a:p>
          <a:p>
            <a:pPr>
              <a:buFontTx/>
              <a:buChar char="-"/>
            </a:pPr>
            <a:endParaRPr lang="en-GB" dirty="0" smtClean="0"/>
          </a:p>
          <a:p>
            <a:pPr>
              <a:buFontTx/>
              <a:buChar char="-"/>
            </a:pPr>
            <a:r>
              <a:rPr lang="en-GB" dirty="0" smtClean="0"/>
              <a:t>Input </a:t>
            </a:r>
            <a:r>
              <a:rPr lang="en-GB" dirty="0"/>
              <a:t>weights: 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/>
              <a:t>Production value at basic </a:t>
            </a:r>
            <a:r>
              <a:rPr lang="en-GB" dirty="0" smtClean="0"/>
              <a:t>price, </a:t>
            </a:r>
            <a:r>
              <a:rPr lang="en-GB" dirty="0"/>
              <a:t>Real price in Euro, 2005 = </a:t>
            </a:r>
            <a:r>
              <a:rPr lang="en-GB" dirty="0" smtClean="0"/>
              <a:t>100 </a:t>
            </a:r>
          </a:p>
          <a:p>
            <a:pPr>
              <a:buFontTx/>
              <a:buChar char="-"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3586862"/>
              </p:ext>
            </p:extLst>
          </p:nvPr>
        </p:nvGraphicFramePr>
        <p:xfrm>
          <a:off x="2123728" y="3525044"/>
          <a:ext cx="5040560" cy="3110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448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Labour Input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563" y="1628775"/>
            <a:ext cx="4766493" cy="4824413"/>
          </a:xfrm>
        </p:spPr>
        <p:txBody>
          <a:bodyPr/>
          <a:lstStyle/>
          <a:p>
            <a:pPr>
              <a:buFontTx/>
              <a:buChar char="-"/>
            </a:pPr>
            <a:r>
              <a:rPr lang="en-GB" dirty="0" smtClean="0"/>
              <a:t>Volume </a:t>
            </a:r>
            <a:r>
              <a:rPr lang="en-GB" dirty="0"/>
              <a:t>index for labour costs: </a:t>
            </a:r>
            <a:endParaRPr lang="en-GB" dirty="0" smtClean="0"/>
          </a:p>
          <a:p>
            <a:pPr lvl="1">
              <a:buFontTx/>
              <a:buChar char="-"/>
            </a:pPr>
            <a:r>
              <a:rPr lang="en-GB" dirty="0" smtClean="0"/>
              <a:t>Change </a:t>
            </a:r>
            <a:r>
              <a:rPr lang="en-GB" dirty="0"/>
              <a:t>in Total labour input measured in 1000 </a:t>
            </a:r>
            <a:r>
              <a:rPr lang="en-GB" dirty="0" smtClean="0"/>
              <a:t>AWU</a:t>
            </a:r>
          </a:p>
          <a:p>
            <a:pPr>
              <a:buFontTx/>
              <a:buChar char="-"/>
            </a:pPr>
            <a:endParaRPr lang="en-GB" dirty="0" smtClean="0"/>
          </a:p>
          <a:p>
            <a:pPr>
              <a:buFontTx/>
              <a:buChar char="-"/>
            </a:pPr>
            <a:r>
              <a:rPr lang="en-GB" dirty="0" smtClean="0"/>
              <a:t>Labour weight: </a:t>
            </a:r>
          </a:p>
          <a:p>
            <a:pPr lvl="1">
              <a:buFontTx/>
              <a:buChar char="-"/>
            </a:pPr>
            <a:r>
              <a:rPr lang="en-GB" dirty="0" smtClean="0"/>
              <a:t>Correction </a:t>
            </a:r>
            <a:r>
              <a:rPr lang="en-GB" dirty="0"/>
              <a:t>of the weight for labour costs to cover the family labour </a:t>
            </a:r>
            <a:r>
              <a:rPr lang="en-GB" dirty="0" smtClean="0"/>
              <a:t>costs</a:t>
            </a:r>
          </a:p>
          <a:p>
            <a:pPr lvl="1">
              <a:buFontTx/>
              <a:buChar char="-"/>
            </a:pPr>
            <a:r>
              <a:rPr lang="en-GB" dirty="0" smtClean="0"/>
              <a:t>The </a:t>
            </a:r>
            <a:r>
              <a:rPr lang="en-GB" dirty="0"/>
              <a:t>compensation of employees is divided by the share of paid labour </a:t>
            </a:r>
            <a:r>
              <a:rPr lang="en-GB" dirty="0" smtClean="0"/>
              <a:t>(also </a:t>
            </a:r>
            <a:r>
              <a:rPr lang="en-GB" dirty="0"/>
              <a:t>directly available from the </a:t>
            </a:r>
            <a:r>
              <a:rPr lang="en-GB" dirty="0" smtClean="0"/>
              <a:t>EAA)</a:t>
            </a:r>
          </a:p>
          <a:p>
            <a:pPr>
              <a:buFontTx/>
              <a:buChar char="-"/>
            </a:pPr>
            <a:endParaRPr lang="en-GB" dirty="0" smtClean="0"/>
          </a:p>
          <a:p>
            <a:pPr>
              <a:buFontTx/>
              <a:buChar char="-"/>
            </a:pPr>
            <a:r>
              <a:rPr lang="en-GB" dirty="0" smtClean="0"/>
              <a:t>Observations:</a:t>
            </a:r>
          </a:p>
          <a:p>
            <a:pPr lvl="1">
              <a:buFontTx/>
              <a:buChar char="-"/>
            </a:pPr>
            <a:r>
              <a:rPr lang="en-GB" dirty="0" smtClean="0"/>
              <a:t>Differentiation between MS by skills captured by cost component</a:t>
            </a:r>
          </a:p>
          <a:p>
            <a:pPr lvl="1">
              <a:buFontTx/>
              <a:buChar char="-"/>
            </a:pPr>
            <a:r>
              <a:rPr lang="en-GB" dirty="0" smtClean="0"/>
              <a:t>AWU: people employed converted to full time equivalents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510440"/>
              </p:ext>
            </p:extLst>
          </p:nvPr>
        </p:nvGraphicFramePr>
        <p:xfrm>
          <a:off x="5004048" y="2204864"/>
          <a:ext cx="4056476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316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Land input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GB" dirty="0" smtClean="0"/>
              <a:t>Volume </a:t>
            </a:r>
            <a:r>
              <a:rPr lang="en-GB" dirty="0"/>
              <a:t>index for </a:t>
            </a:r>
            <a:r>
              <a:rPr lang="en-GB" dirty="0" smtClean="0"/>
              <a:t>land costs:</a:t>
            </a:r>
          </a:p>
          <a:p>
            <a:pPr lvl="1">
              <a:buFontTx/>
              <a:buChar char="-"/>
            </a:pPr>
            <a:r>
              <a:rPr lang="en-GB" dirty="0" smtClean="0"/>
              <a:t>Change </a:t>
            </a:r>
            <a:r>
              <a:rPr lang="en-GB" dirty="0"/>
              <a:t>in Total UAA available in the </a:t>
            </a:r>
            <a:r>
              <a:rPr lang="en-GB" dirty="0" smtClean="0"/>
              <a:t>EAA</a:t>
            </a:r>
          </a:p>
          <a:p>
            <a:pPr lvl="1">
              <a:buFontTx/>
              <a:buChar char="-"/>
            </a:pPr>
            <a:endParaRPr lang="nl-BE" dirty="0"/>
          </a:p>
          <a:p>
            <a:pPr>
              <a:buFontTx/>
              <a:buChar char="-"/>
            </a:pPr>
            <a:r>
              <a:rPr lang="nl-BE" dirty="0" smtClean="0"/>
              <a:t>Land </a:t>
            </a:r>
            <a:r>
              <a:rPr lang="nl-BE" dirty="0" err="1" smtClean="0"/>
              <a:t>weight</a:t>
            </a:r>
            <a:r>
              <a:rPr lang="nl-BE" dirty="0" smtClean="0"/>
              <a:t>:</a:t>
            </a:r>
          </a:p>
          <a:p>
            <a:pPr lvl="1">
              <a:buFontTx/>
              <a:buChar char="-"/>
            </a:pPr>
            <a:r>
              <a:rPr lang="nl-BE" dirty="0" smtClean="0"/>
              <a:t>Correct the </a:t>
            </a:r>
            <a:r>
              <a:rPr lang="nl-BE" dirty="0" err="1" smtClean="0"/>
              <a:t>value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</a:t>
            </a:r>
            <a:r>
              <a:rPr lang="nl-BE" dirty="0" err="1" smtClean="0"/>
              <a:t>include</a:t>
            </a:r>
            <a:r>
              <a:rPr lang="nl-BE" dirty="0" smtClean="0"/>
              <a:t> </a:t>
            </a:r>
            <a:r>
              <a:rPr lang="nl-BE" dirty="0" err="1" smtClean="0"/>
              <a:t>own</a:t>
            </a:r>
            <a:r>
              <a:rPr lang="nl-BE" dirty="0" smtClean="0"/>
              <a:t> land: </a:t>
            </a:r>
            <a:r>
              <a:rPr lang="nl-BE" dirty="0" err="1" smtClean="0"/>
              <a:t>similar</a:t>
            </a:r>
            <a:r>
              <a:rPr lang="nl-BE" dirty="0" smtClean="0"/>
              <a:t> procedure </a:t>
            </a:r>
            <a:r>
              <a:rPr lang="nl-BE" dirty="0" err="1" smtClean="0"/>
              <a:t>compared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</a:t>
            </a:r>
            <a:r>
              <a:rPr lang="nl-BE" dirty="0" err="1" smtClean="0"/>
              <a:t>labour</a:t>
            </a:r>
            <a:endParaRPr lang="nl-BE" dirty="0" smtClean="0"/>
          </a:p>
          <a:p>
            <a:pPr lvl="1">
              <a:buFontTx/>
              <a:buChar char="-"/>
            </a:pPr>
            <a:r>
              <a:rPr lang="nl-BE" dirty="0" smtClean="0"/>
              <a:t>Total UAA (hectares) x </a:t>
            </a:r>
            <a:r>
              <a:rPr lang="nl-BE" dirty="0" err="1" smtClean="0"/>
              <a:t>average</a:t>
            </a:r>
            <a:r>
              <a:rPr lang="nl-BE" dirty="0" smtClean="0"/>
              <a:t> rent</a:t>
            </a:r>
          </a:p>
          <a:p>
            <a:pPr lvl="1">
              <a:buFontTx/>
              <a:buChar char="-"/>
            </a:pPr>
            <a:r>
              <a:rPr lang="nl-BE" dirty="0" err="1" smtClean="0"/>
              <a:t>Average</a:t>
            </a:r>
            <a:r>
              <a:rPr lang="nl-BE" dirty="0" smtClean="0"/>
              <a:t> rent: Total </a:t>
            </a:r>
            <a:r>
              <a:rPr lang="nl-BE" dirty="0" err="1" smtClean="0"/>
              <a:t>expenditure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rents</a:t>
            </a:r>
            <a:r>
              <a:rPr lang="nl-BE" dirty="0" smtClean="0"/>
              <a:t>/</a:t>
            </a:r>
            <a:r>
              <a:rPr lang="nl-BE" dirty="0" err="1" smtClean="0"/>
              <a:t>number</a:t>
            </a:r>
            <a:r>
              <a:rPr lang="nl-BE" dirty="0" smtClean="0"/>
              <a:t> of hectares of </a:t>
            </a:r>
            <a:r>
              <a:rPr lang="nl-BE" dirty="0" err="1" smtClean="0"/>
              <a:t>rented</a:t>
            </a:r>
            <a:r>
              <a:rPr lang="nl-BE" dirty="0" smtClean="0"/>
              <a:t> land</a:t>
            </a:r>
          </a:p>
          <a:p>
            <a:pPr lvl="1">
              <a:buFontTx/>
              <a:buChar char="-"/>
            </a:pPr>
            <a:r>
              <a:rPr lang="nl-BE" dirty="0" smtClean="0"/>
              <a:t>Share of </a:t>
            </a:r>
            <a:r>
              <a:rPr lang="nl-BE" dirty="0" err="1" smtClean="0"/>
              <a:t>rented</a:t>
            </a:r>
            <a:r>
              <a:rPr lang="nl-BE" dirty="0" smtClean="0"/>
              <a:t> land </a:t>
            </a:r>
            <a:r>
              <a:rPr lang="nl-BE" dirty="0" err="1" smtClean="0"/>
              <a:t>derived</a:t>
            </a:r>
            <a:r>
              <a:rPr lang="nl-BE" dirty="0" smtClean="0"/>
              <a:t> </a:t>
            </a:r>
            <a:r>
              <a:rPr lang="nl-BE" dirty="0" err="1" smtClean="0"/>
              <a:t>from</a:t>
            </a:r>
            <a:r>
              <a:rPr lang="nl-BE" dirty="0" smtClean="0"/>
              <a:t> FSS </a:t>
            </a:r>
          </a:p>
          <a:p>
            <a:pPr lvl="1">
              <a:buFontTx/>
              <a:buChar char="-"/>
            </a:pPr>
            <a:r>
              <a:rPr lang="nl-BE" dirty="0" smtClean="0"/>
              <a:t>Total UAA </a:t>
            </a:r>
            <a:r>
              <a:rPr lang="nl-BE" dirty="0" err="1" smtClean="0"/>
              <a:t>derived</a:t>
            </a:r>
            <a:r>
              <a:rPr lang="nl-BE" dirty="0" smtClean="0"/>
              <a:t> </a:t>
            </a:r>
            <a:r>
              <a:rPr lang="nl-BE" dirty="0" err="1" smtClean="0"/>
              <a:t>from</a:t>
            </a:r>
            <a:r>
              <a:rPr lang="nl-BE" dirty="0" smtClean="0"/>
              <a:t> Agricultural </a:t>
            </a:r>
            <a:r>
              <a:rPr lang="nl-BE" dirty="0" err="1" smtClean="0"/>
              <a:t>Production</a:t>
            </a:r>
            <a:r>
              <a:rPr lang="nl-BE" dirty="0" smtClean="0"/>
              <a:t> Data – </a:t>
            </a:r>
            <a:r>
              <a:rPr lang="nl-BE" dirty="0" err="1" smtClean="0"/>
              <a:t>Crop</a:t>
            </a:r>
            <a:r>
              <a:rPr lang="nl-BE" dirty="0" smtClean="0"/>
              <a:t> </a:t>
            </a:r>
            <a:r>
              <a:rPr lang="nl-BE" dirty="0" err="1" smtClean="0"/>
              <a:t>products</a:t>
            </a:r>
            <a:endParaRPr lang="nl-BE" dirty="0" smtClean="0"/>
          </a:p>
          <a:p>
            <a:pPr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375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Capital</a:t>
            </a:r>
            <a:r>
              <a:rPr lang="nl-BE" dirty="0" smtClean="0"/>
              <a:t> input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GB" dirty="0"/>
              <a:t>Volume index for </a:t>
            </a:r>
            <a:r>
              <a:rPr lang="en-GB" dirty="0" smtClean="0"/>
              <a:t>capital </a:t>
            </a:r>
            <a:r>
              <a:rPr lang="en-GB" dirty="0"/>
              <a:t>costs: </a:t>
            </a:r>
          </a:p>
          <a:p>
            <a:pPr lvl="1">
              <a:buFontTx/>
              <a:buChar char="-"/>
            </a:pPr>
            <a:r>
              <a:rPr lang="en-GB" dirty="0"/>
              <a:t>Change in </a:t>
            </a:r>
            <a:r>
              <a:rPr lang="en-GB" dirty="0" smtClean="0"/>
              <a:t>Fixed </a:t>
            </a:r>
            <a:r>
              <a:rPr lang="en-GB" dirty="0"/>
              <a:t>capital consumption, Volume Indices, n-1 = 100, Production value at basic price </a:t>
            </a:r>
          </a:p>
          <a:p>
            <a:pPr marL="457200" lvl="1" indent="0">
              <a:buNone/>
            </a:pPr>
            <a:endParaRPr lang="en-GB" dirty="0"/>
          </a:p>
          <a:p>
            <a:pPr>
              <a:buFontTx/>
              <a:buChar char="-"/>
            </a:pPr>
            <a:r>
              <a:rPr lang="en-GB" dirty="0" smtClean="0"/>
              <a:t>Capital </a:t>
            </a:r>
            <a:r>
              <a:rPr lang="en-GB" dirty="0"/>
              <a:t>weight: </a:t>
            </a:r>
            <a:endParaRPr lang="en-GB" dirty="0" smtClean="0"/>
          </a:p>
          <a:p>
            <a:pPr>
              <a:buFontTx/>
              <a:buChar char="-"/>
            </a:pPr>
            <a:r>
              <a:rPr lang="nl-BE" dirty="0" err="1" smtClean="0"/>
              <a:t>Fixed</a:t>
            </a:r>
            <a:r>
              <a:rPr lang="nl-BE" dirty="0" smtClean="0"/>
              <a:t> </a:t>
            </a:r>
            <a:r>
              <a:rPr lang="nl-BE" dirty="0" err="1" smtClean="0"/>
              <a:t>capital</a:t>
            </a:r>
            <a:r>
              <a:rPr lang="nl-BE" dirty="0" smtClean="0"/>
              <a:t> </a:t>
            </a:r>
            <a:r>
              <a:rPr lang="nl-BE" dirty="0" err="1" smtClean="0"/>
              <a:t>consumption</a:t>
            </a:r>
            <a:endParaRPr lang="en-GB" dirty="0"/>
          </a:p>
          <a:p>
            <a:pPr lvl="1">
              <a:buFontTx/>
              <a:buChar char="-"/>
            </a:pPr>
            <a:r>
              <a:rPr lang="en-GB" dirty="0"/>
              <a:t>Production value at basic </a:t>
            </a:r>
            <a:r>
              <a:rPr lang="en-GB" dirty="0" smtClean="0"/>
              <a:t>price, Real </a:t>
            </a:r>
            <a:r>
              <a:rPr lang="en-GB" dirty="0"/>
              <a:t>price in Euro, 2005 = </a:t>
            </a:r>
            <a:r>
              <a:rPr lang="en-GB" dirty="0" smtClean="0"/>
              <a:t>100</a:t>
            </a:r>
          </a:p>
          <a:p>
            <a:pPr>
              <a:buFontTx/>
              <a:buChar char="-"/>
            </a:pPr>
            <a:r>
              <a:rPr lang="nl-BE" dirty="0" smtClean="0"/>
              <a:t>+ Interest </a:t>
            </a:r>
            <a:r>
              <a:rPr lang="nl-BE" dirty="0" err="1" smtClean="0"/>
              <a:t>rate</a:t>
            </a:r>
            <a:endParaRPr lang="nl-BE" dirty="0" smtClean="0"/>
          </a:p>
          <a:p>
            <a:pPr lvl="1">
              <a:buFontTx/>
              <a:buChar char="-"/>
            </a:pPr>
            <a:r>
              <a:rPr lang="nl-BE" dirty="0" smtClean="0"/>
              <a:t>Interest </a:t>
            </a:r>
            <a:r>
              <a:rPr lang="nl-BE" dirty="0" err="1"/>
              <a:t>rate</a:t>
            </a:r>
            <a:r>
              <a:rPr lang="nl-BE" dirty="0"/>
              <a:t>: EMU </a:t>
            </a:r>
            <a:r>
              <a:rPr lang="nl-BE" dirty="0" err="1"/>
              <a:t>convergence</a:t>
            </a:r>
            <a:r>
              <a:rPr lang="nl-BE" dirty="0"/>
              <a:t> </a:t>
            </a:r>
            <a:r>
              <a:rPr lang="nl-BE" dirty="0" err="1"/>
              <a:t>criterion</a:t>
            </a:r>
            <a:r>
              <a:rPr lang="nl-BE" dirty="0"/>
              <a:t> bond </a:t>
            </a:r>
            <a:r>
              <a:rPr lang="nl-BE" dirty="0" err="1"/>
              <a:t>yields</a:t>
            </a:r>
            <a:endParaRPr lang="nl-BE" dirty="0"/>
          </a:p>
          <a:p>
            <a:pPr>
              <a:buFontTx/>
              <a:buChar char="-"/>
            </a:pPr>
            <a:r>
              <a:rPr lang="nl-BE" dirty="0" smtClean="0"/>
              <a:t>incl. opportunity </a:t>
            </a:r>
            <a:r>
              <a:rPr lang="nl-BE" dirty="0" err="1"/>
              <a:t>cost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acquire</a:t>
            </a:r>
            <a:r>
              <a:rPr lang="nl-BE" dirty="0"/>
              <a:t> </a:t>
            </a:r>
            <a:r>
              <a:rPr lang="nl-BE" dirty="0" err="1"/>
              <a:t>capital</a:t>
            </a:r>
            <a:r>
              <a:rPr lang="nl-BE" dirty="0"/>
              <a:t> </a:t>
            </a:r>
            <a:r>
              <a:rPr lang="nl-BE" dirty="0" err="1"/>
              <a:t>goods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own</a:t>
            </a:r>
            <a:r>
              <a:rPr lang="nl-BE" dirty="0"/>
              <a:t> resources</a:t>
            </a:r>
          </a:p>
          <a:p>
            <a:pPr lvl="1">
              <a:buFontTx/>
              <a:buChar char="-"/>
            </a:pPr>
            <a:r>
              <a:rPr lang="nl-BE" dirty="0" err="1" smtClean="0"/>
              <a:t>Average</a:t>
            </a:r>
            <a:r>
              <a:rPr lang="nl-BE" dirty="0" smtClean="0"/>
              <a:t> </a:t>
            </a:r>
            <a:r>
              <a:rPr lang="nl-BE" dirty="0" err="1" smtClean="0"/>
              <a:t>depreciation</a:t>
            </a:r>
            <a:r>
              <a:rPr lang="nl-BE" dirty="0" smtClean="0"/>
              <a:t> </a:t>
            </a:r>
            <a:r>
              <a:rPr lang="nl-BE" dirty="0" err="1" smtClean="0"/>
              <a:t>rate</a:t>
            </a:r>
            <a:r>
              <a:rPr lang="nl-BE" dirty="0" smtClean="0"/>
              <a:t> per MS (</a:t>
            </a:r>
            <a:r>
              <a:rPr lang="nl-BE" dirty="0" err="1" smtClean="0"/>
              <a:t>from</a:t>
            </a:r>
            <a:r>
              <a:rPr lang="nl-BE" dirty="0" smtClean="0"/>
              <a:t> FADN)</a:t>
            </a:r>
          </a:p>
          <a:p>
            <a:pPr lvl="1">
              <a:buFontTx/>
              <a:buChar char="-"/>
            </a:pPr>
            <a:r>
              <a:rPr lang="nl-BE" dirty="0" smtClean="0"/>
              <a:t>Interest </a:t>
            </a:r>
            <a:r>
              <a:rPr lang="nl-BE" dirty="0" err="1" smtClean="0"/>
              <a:t>rate</a:t>
            </a:r>
            <a:r>
              <a:rPr lang="nl-BE" dirty="0" smtClean="0"/>
              <a:t>: EMU </a:t>
            </a:r>
            <a:r>
              <a:rPr lang="nl-BE" dirty="0" err="1" smtClean="0"/>
              <a:t>convergence</a:t>
            </a:r>
            <a:r>
              <a:rPr lang="nl-BE" dirty="0" smtClean="0"/>
              <a:t> </a:t>
            </a:r>
            <a:r>
              <a:rPr lang="nl-BE" dirty="0" err="1" smtClean="0"/>
              <a:t>criterion</a:t>
            </a:r>
            <a:r>
              <a:rPr lang="nl-BE" dirty="0" smtClean="0"/>
              <a:t> bond </a:t>
            </a:r>
            <a:r>
              <a:rPr lang="nl-BE" dirty="0" err="1" smtClean="0"/>
              <a:t>yields</a:t>
            </a:r>
            <a:endParaRPr lang="nl-BE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681452"/>
            <a:ext cx="7868279" cy="57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339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Why</a:t>
            </a:r>
            <a:r>
              <a:rPr lang="nl-BE" dirty="0" smtClean="0"/>
              <a:t> do we </a:t>
            </a:r>
            <a:r>
              <a:rPr lang="nl-BE" dirty="0" err="1" smtClean="0"/>
              <a:t>apply</a:t>
            </a:r>
            <a:r>
              <a:rPr lang="nl-BE" dirty="0" smtClean="0"/>
              <a:t> the 3-y </a:t>
            </a:r>
            <a:r>
              <a:rPr lang="nl-BE" dirty="0" err="1" smtClean="0"/>
              <a:t>moving</a:t>
            </a:r>
            <a:r>
              <a:rPr lang="nl-BE" dirty="0" smtClean="0"/>
              <a:t> </a:t>
            </a:r>
            <a:r>
              <a:rPr lang="nl-BE" dirty="0" err="1" smtClean="0"/>
              <a:t>average</a:t>
            </a:r>
            <a:r>
              <a:rPr lang="nl-BE" dirty="0" smtClean="0"/>
              <a:t>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8107542"/>
              </p:ext>
            </p:extLst>
          </p:nvPr>
        </p:nvGraphicFramePr>
        <p:xfrm>
          <a:off x="827584" y="1844824"/>
          <a:ext cx="741682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240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975" y="1262353"/>
            <a:ext cx="8585200" cy="792311"/>
          </a:xfrm>
        </p:spPr>
        <p:txBody>
          <a:bodyPr/>
          <a:lstStyle/>
          <a:p>
            <a:r>
              <a:rPr lang="en-GB" dirty="0" smtClean="0"/>
              <a:t>Higher labour productivity </a:t>
            </a:r>
            <a:r>
              <a:rPr lang="en-GB" dirty="0"/>
              <a:t>is the main factor for TFP </a:t>
            </a:r>
            <a:r>
              <a:rPr lang="en-GB" dirty="0" smtClean="0"/>
              <a:t>growth in EU-13…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396628-AFD8-40D6-A613-89479F52314E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-10075" y="6138041"/>
            <a:ext cx="914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dirty="0" smtClean="0">
                <a:solidFill>
                  <a:schemeClr val="tx1"/>
                </a:solidFill>
              </a:rPr>
              <a:t>Total factor productivity index, 2005=100, 3 year moving average, 2017 = </a:t>
            </a:r>
            <a:r>
              <a:rPr lang="en-GB" sz="1200" b="0" dirty="0" err="1" smtClean="0">
                <a:solidFill>
                  <a:schemeClr val="tx1"/>
                </a:solidFill>
              </a:rPr>
              <a:t>avg</a:t>
            </a:r>
            <a:r>
              <a:rPr lang="en-GB" sz="1200" b="0" dirty="0" smtClean="0">
                <a:solidFill>
                  <a:schemeClr val="tx1"/>
                </a:solidFill>
              </a:rPr>
              <a:t>(2015,2016,2017), calculation based mainly on the Economic Accounts of Agriculture</a:t>
            </a:r>
            <a:endParaRPr lang="en-GB" sz="1200" b="0" dirty="0">
              <a:solidFill>
                <a:schemeClr val="tx1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7093514"/>
              </p:ext>
            </p:extLst>
          </p:nvPr>
        </p:nvGraphicFramePr>
        <p:xfrm>
          <a:off x="1043608" y="2097114"/>
          <a:ext cx="7344815" cy="3708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9519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can we try to improve 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3779912" y="2492896"/>
            <a:ext cx="2376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0F5494"/>
                </a:solidFill>
              </a:rPr>
              <a:t>OUTPUT</a:t>
            </a:r>
          </a:p>
          <a:p>
            <a:pPr algn="ctr"/>
            <a:r>
              <a:rPr lang="fr-BE" sz="1400" dirty="0" smtClean="0">
                <a:solidFill>
                  <a:srgbClr val="0F5494"/>
                </a:solidFill>
              </a:rPr>
              <a:t>---------------</a:t>
            </a:r>
            <a:endParaRPr lang="en-GB" sz="1400" dirty="0" smtClean="0">
              <a:solidFill>
                <a:srgbClr val="0F5494"/>
              </a:solidFill>
            </a:endParaRPr>
          </a:p>
          <a:p>
            <a:pPr algn="ctr"/>
            <a:r>
              <a:rPr lang="en-GB" sz="1400" dirty="0" smtClean="0">
                <a:solidFill>
                  <a:srgbClr val="0F5494"/>
                </a:solidFill>
              </a:rPr>
              <a:t>INPUT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4137329" y="1628800"/>
            <a:ext cx="1661430" cy="578882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400" b="0" kern="0" dirty="0" smtClean="0">
                <a:solidFill>
                  <a:srgbClr val="0F5494"/>
                </a:solidFill>
                <a:latin typeface="+mn-lt"/>
              </a:rPr>
              <a:t>Economies of </a:t>
            </a:r>
            <a:r>
              <a:rPr lang="fr-BE" sz="1400" b="0" kern="0" dirty="0" err="1" smtClean="0">
                <a:solidFill>
                  <a:srgbClr val="0F5494"/>
                </a:solidFill>
                <a:latin typeface="+mn-lt"/>
              </a:rPr>
              <a:t>scale</a:t>
            </a:r>
            <a:endParaRPr lang="en-GB" sz="1400" b="0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1403648" y="2340820"/>
            <a:ext cx="1877454" cy="578882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400" b="0" kern="0" dirty="0" smtClean="0">
                <a:solidFill>
                  <a:srgbClr val="0F5494"/>
                </a:solidFill>
                <a:latin typeface="+mn-lt"/>
              </a:rPr>
              <a:t>Management </a:t>
            </a:r>
            <a:r>
              <a:rPr lang="fr-BE" sz="1400" b="0" kern="0" dirty="0" err="1" smtClean="0">
                <a:solidFill>
                  <a:srgbClr val="0F5494"/>
                </a:solidFill>
                <a:latin typeface="+mn-lt"/>
              </a:rPr>
              <a:t>skills</a:t>
            </a:r>
            <a:endParaRPr lang="en-GB" sz="1400" b="0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2492813" y="3375388"/>
            <a:ext cx="1877454" cy="340519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400" b="0" kern="0" dirty="0" smtClean="0">
                <a:solidFill>
                  <a:srgbClr val="0F5494"/>
                </a:solidFill>
                <a:latin typeface="+mn-lt"/>
              </a:rPr>
              <a:t>Area allocation</a:t>
            </a:r>
            <a:endParaRPr lang="en-GB" sz="1400" b="0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5724128" y="3356991"/>
            <a:ext cx="1877454" cy="340519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400" b="0" kern="0" dirty="0" err="1" smtClean="0">
                <a:solidFill>
                  <a:srgbClr val="0F5494"/>
                </a:solidFill>
                <a:latin typeface="+mn-lt"/>
              </a:rPr>
              <a:t>Mechanisation</a:t>
            </a:r>
            <a:endParaRPr lang="en-GB" sz="1400" b="0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6948264" y="2348880"/>
            <a:ext cx="1661430" cy="578882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400" b="0" kern="0" dirty="0" err="1" smtClean="0">
                <a:solidFill>
                  <a:srgbClr val="0F5494"/>
                </a:solidFill>
                <a:latin typeface="+mn-lt"/>
              </a:rPr>
              <a:t>Technical</a:t>
            </a:r>
            <a:r>
              <a:rPr lang="fr-BE" sz="1400" b="0" kern="0" dirty="0" smtClean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400" b="0" kern="0" dirty="0" err="1" smtClean="0">
                <a:solidFill>
                  <a:srgbClr val="0F5494"/>
                </a:solidFill>
                <a:latin typeface="+mn-lt"/>
              </a:rPr>
              <a:t>progress</a:t>
            </a:r>
            <a:endParaRPr lang="en-GB" sz="1400" b="0" kern="0" dirty="0">
              <a:solidFill>
                <a:srgbClr val="0F5494"/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165" y="3822027"/>
            <a:ext cx="5145470" cy="29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25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TFP </a:t>
            </a:r>
            <a:r>
              <a:rPr lang="nl-BE" dirty="0" err="1" smtClean="0"/>
              <a:t>growth</a:t>
            </a:r>
            <a:r>
              <a:rPr lang="nl-BE" dirty="0" smtClean="0"/>
              <a:t> </a:t>
            </a:r>
            <a:r>
              <a:rPr lang="nl-BE" dirty="0" err="1" smtClean="0"/>
              <a:t>paths</a:t>
            </a:r>
            <a:r>
              <a:rPr lang="nl-BE" dirty="0" smtClean="0"/>
              <a:t> </a:t>
            </a:r>
            <a:r>
              <a:rPr lang="nl-BE" dirty="0" err="1" smtClean="0"/>
              <a:t>can</a:t>
            </a:r>
            <a:r>
              <a:rPr lang="nl-BE" dirty="0" smtClean="0"/>
              <a:t> </a:t>
            </a:r>
            <a:r>
              <a:rPr lang="nl-BE" dirty="0" err="1" smtClean="0"/>
              <a:t>differ</a:t>
            </a:r>
            <a:r>
              <a:rPr lang="nl-BE" dirty="0" smtClean="0"/>
              <a:t> </a:t>
            </a:r>
            <a:r>
              <a:rPr lang="nl-BE" dirty="0" err="1" smtClean="0"/>
              <a:t>considerably</a:t>
            </a:r>
            <a:r>
              <a:rPr lang="nl-BE" dirty="0" smtClean="0"/>
              <a:t> </a:t>
            </a:r>
            <a:r>
              <a:rPr lang="nl-BE" dirty="0" err="1" smtClean="0"/>
              <a:t>between</a:t>
            </a:r>
            <a:r>
              <a:rPr lang="nl-BE" dirty="0" smtClean="0"/>
              <a:t> 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563" y="1814260"/>
            <a:ext cx="8582025" cy="4638928"/>
          </a:xfrm>
        </p:spPr>
        <p:txBody>
          <a:bodyPr/>
          <a:lstStyle/>
          <a:p>
            <a:r>
              <a:rPr lang="nl-BE" dirty="0" smtClean="0"/>
              <a:t>        TFP </a:t>
            </a:r>
            <a:r>
              <a:rPr lang="nl-BE" dirty="0" err="1" smtClean="0"/>
              <a:t>growth</a:t>
            </a:r>
            <a:r>
              <a:rPr lang="nl-BE" dirty="0" smtClean="0"/>
              <a:t> EU-15				TFP </a:t>
            </a:r>
            <a:r>
              <a:rPr lang="nl-BE" dirty="0" err="1" smtClean="0"/>
              <a:t>growth</a:t>
            </a:r>
            <a:r>
              <a:rPr lang="nl-BE" dirty="0" smtClean="0"/>
              <a:t> EU-N13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  <p:cxnSp>
        <p:nvCxnSpPr>
          <p:cNvPr id="6" name="Straight Connector 5"/>
          <p:cNvCxnSpPr>
            <a:endCxn id="3" idx="2"/>
          </p:cNvCxnSpPr>
          <p:nvPr/>
        </p:nvCxnSpPr>
        <p:spPr bwMode="auto">
          <a:xfrm>
            <a:off x="4594203" y="1700808"/>
            <a:ext cx="6373" cy="475238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6912"/>
            <a:ext cx="4532034" cy="27335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745" y="2636912"/>
            <a:ext cx="4481255" cy="273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TFP </a:t>
            </a:r>
            <a:r>
              <a:rPr lang="nl-BE" dirty="0" err="1" smtClean="0"/>
              <a:t>growth</a:t>
            </a:r>
            <a:r>
              <a:rPr lang="nl-BE" dirty="0" smtClean="0"/>
              <a:t> </a:t>
            </a:r>
            <a:r>
              <a:rPr lang="nl-BE" dirty="0" err="1" smtClean="0"/>
              <a:t>paths</a:t>
            </a:r>
            <a:r>
              <a:rPr lang="nl-BE" dirty="0" smtClean="0"/>
              <a:t> </a:t>
            </a:r>
            <a:r>
              <a:rPr lang="nl-BE" dirty="0" err="1" smtClean="0"/>
              <a:t>can</a:t>
            </a:r>
            <a:r>
              <a:rPr lang="nl-BE" dirty="0" smtClean="0"/>
              <a:t> </a:t>
            </a:r>
            <a:r>
              <a:rPr lang="nl-BE" dirty="0" err="1" smtClean="0"/>
              <a:t>differ</a:t>
            </a:r>
            <a:r>
              <a:rPr lang="nl-BE" dirty="0" smtClean="0"/>
              <a:t> </a:t>
            </a:r>
            <a:r>
              <a:rPr lang="nl-BE" dirty="0" err="1" smtClean="0"/>
              <a:t>considerably</a:t>
            </a:r>
            <a:r>
              <a:rPr lang="nl-BE" dirty="0" smtClean="0"/>
              <a:t> </a:t>
            </a:r>
            <a:r>
              <a:rPr lang="nl-BE" dirty="0" err="1" smtClean="0"/>
              <a:t>between</a:t>
            </a:r>
            <a:r>
              <a:rPr lang="nl-BE" dirty="0" smtClean="0"/>
              <a:t> 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563" y="1814260"/>
            <a:ext cx="8582025" cy="4638928"/>
          </a:xfrm>
        </p:spPr>
        <p:txBody>
          <a:bodyPr/>
          <a:lstStyle/>
          <a:p>
            <a:r>
              <a:rPr lang="nl-BE" dirty="0" smtClean="0"/>
              <a:t>        TFP </a:t>
            </a:r>
            <a:r>
              <a:rPr lang="nl-BE" dirty="0" err="1" smtClean="0"/>
              <a:t>growth</a:t>
            </a:r>
            <a:r>
              <a:rPr lang="nl-BE" dirty="0" smtClean="0"/>
              <a:t> EU-15				TFP </a:t>
            </a:r>
            <a:r>
              <a:rPr lang="nl-BE" dirty="0" err="1" smtClean="0"/>
              <a:t>growth</a:t>
            </a:r>
            <a:r>
              <a:rPr lang="nl-BE" dirty="0" smtClean="0"/>
              <a:t> EU-N13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  <p:cxnSp>
        <p:nvCxnSpPr>
          <p:cNvPr id="6" name="Straight Connector 5"/>
          <p:cNvCxnSpPr>
            <a:endCxn id="3" idx="2"/>
          </p:cNvCxnSpPr>
          <p:nvPr/>
        </p:nvCxnSpPr>
        <p:spPr bwMode="auto">
          <a:xfrm>
            <a:off x="4594203" y="1700808"/>
            <a:ext cx="6373" cy="475238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3" y="2636912"/>
            <a:ext cx="4424197" cy="26312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761" y="2641265"/>
            <a:ext cx="4408788" cy="26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2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will we proceed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F5494"/>
              </a:buClr>
              <a:buFont typeface="Courier New" panose="02070309020205020404" pitchFamily="49" charset="0"/>
              <a:buChar char="o"/>
            </a:pPr>
            <a:r>
              <a:rPr lang="fr-BE" dirty="0" err="1" smtClean="0"/>
              <a:t>Further</a:t>
            </a:r>
            <a:r>
              <a:rPr lang="fr-BE" dirty="0" smtClean="0"/>
              <a:t> </a:t>
            </a:r>
            <a:r>
              <a:rPr lang="fr-BE" dirty="0" err="1" smtClean="0"/>
              <a:t>thourough</a:t>
            </a:r>
            <a:r>
              <a:rPr lang="fr-BE" dirty="0" smtClean="0"/>
              <a:t> data check and </a:t>
            </a:r>
            <a:r>
              <a:rPr lang="fr-BE" dirty="0" err="1" smtClean="0"/>
              <a:t>methodology</a:t>
            </a:r>
            <a:endParaRPr lang="fr-BE" dirty="0" smtClean="0"/>
          </a:p>
          <a:p>
            <a:pPr>
              <a:buClr>
                <a:srgbClr val="0F5494"/>
              </a:buClr>
              <a:buFont typeface="Courier New" panose="02070309020205020404" pitchFamily="49" charset="0"/>
              <a:buChar char="o"/>
            </a:pPr>
            <a:endParaRPr lang="fr-BE" dirty="0"/>
          </a:p>
          <a:p>
            <a:pPr>
              <a:buClr>
                <a:srgbClr val="0F5494"/>
              </a:buClr>
              <a:buFont typeface="Courier New" panose="02070309020205020404" pitchFamily="49" charset="0"/>
              <a:buChar char="o"/>
            </a:pPr>
            <a:r>
              <a:rPr lang="fr-BE" dirty="0" smtClean="0"/>
              <a:t>Data issues: </a:t>
            </a:r>
            <a:r>
              <a:rPr lang="fr-BE" dirty="0" err="1" smtClean="0"/>
              <a:t>ask</a:t>
            </a:r>
            <a:r>
              <a:rPr lang="fr-BE" dirty="0" smtClean="0"/>
              <a:t> feedback </a:t>
            </a:r>
            <a:r>
              <a:rPr lang="fr-BE" dirty="0" err="1" smtClean="0"/>
              <a:t>from</a:t>
            </a:r>
            <a:r>
              <a:rPr lang="fr-BE" dirty="0" smtClean="0"/>
              <a:t> MS</a:t>
            </a:r>
          </a:p>
          <a:p>
            <a:pPr>
              <a:buClr>
                <a:srgbClr val="0F5494"/>
              </a:buClr>
              <a:buFont typeface="Courier New" panose="02070309020205020404" pitchFamily="49" charset="0"/>
              <a:buChar char="o"/>
            </a:pPr>
            <a:endParaRPr lang="fr-BE" dirty="0"/>
          </a:p>
          <a:p>
            <a:pPr>
              <a:buClr>
                <a:srgbClr val="0F5494"/>
              </a:buClr>
              <a:buFont typeface="Courier New" panose="02070309020205020404" pitchFamily="49" charset="0"/>
              <a:buChar char="o"/>
            </a:pPr>
            <a:r>
              <a:rPr lang="fr-BE" dirty="0" smtClean="0"/>
              <a:t>Imminent publication of a Policy </a:t>
            </a:r>
            <a:r>
              <a:rPr lang="fr-BE" dirty="0" err="1" smtClean="0"/>
              <a:t>Brief</a:t>
            </a:r>
            <a:endParaRPr lang="fr-BE" dirty="0" smtClean="0"/>
          </a:p>
          <a:p>
            <a:pPr>
              <a:buClr>
                <a:srgbClr val="0F5494"/>
              </a:buClr>
              <a:buFont typeface="Courier New" panose="02070309020205020404" pitchFamily="49" charset="0"/>
              <a:buChar char="o"/>
            </a:pPr>
            <a:endParaRPr lang="fr-BE" dirty="0"/>
          </a:p>
          <a:p>
            <a:pPr>
              <a:buClr>
                <a:srgbClr val="0F5494"/>
              </a:buClr>
              <a:buFont typeface="Courier New" panose="02070309020205020404" pitchFamily="49" charset="0"/>
              <a:buChar char="o"/>
            </a:pPr>
            <a:r>
              <a:rPr lang="fr-BE" dirty="0" smtClean="0"/>
              <a:t>Partial </a:t>
            </a:r>
            <a:r>
              <a:rPr lang="fr-BE" dirty="0" err="1" smtClean="0"/>
              <a:t>productivity</a:t>
            </a:r>
            <a:r>
              <a:rPr lang="fr-BE" dirty="0" smtClean="0"/>
              <a:t>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shared</a:t>
            </a:r>
            <a:r>
              <a:rPr lang="fr-BE" dirty="0" smtClean="0"/>
              <a:t> </a:t>
            </a:r>
            <a:r>
              <a:rPr lang="fr-BE" dirty="0" err="1" smtClean="0"/>
              <a:t>with</a:t>
            </a:r>
            <a:r>
              <a:rPr lang="fr-BE" dirty="0" smtClean="0"/>
              <a:t> MS</a:t>
            </a:r>
          </a:p>
          <a:p>
            <a:pPr>
              <a:buClr>
                <a:srgbClr val="0F5494"/>
              </a:buClr>
              <a:buFont typeface="Courier New" panose="02070309020205020404" pitchFamily="49" charset="0"/>
              <a:buChar char="o"/>
            </a:pPr>
            <a:endParaRPr lang="fr-BE" dirty="0" smtClean="0"/>
          </a:p>
          <a:p>
            <a:endParaRPr lang="nl-BE" dirty="0" smtClean="0"/>
          </a:p>
          <a:p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06388" y="4653136"/>
            <a:ext cx="85852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Verdan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9999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9999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9999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9999"/>
                </a:solidFill>
                <a:latin typeface="Verdana" pitchFamily="34" charset="0"/>
              </a:defRPr>
            </a:lvl9pPr>
          </a:lstStyle>
          <a:p>
            <a:r>
              <a:rPr lang="en-GB" kern="0" dirty="0" smtClean="0"/>
              <a:t>Thank you!</a:t>
            </a:r>
          </a:p>
          <a:p>
            <a:endParaRPr lang="en-GB" kern="0" dirty="0"/>
          </a:p>
          <a:p>
            <a:endParaRPr lang="en-GB" kern="0" dirty="0" smtClean="0"/>
          </a:p>
          <a:p>
            <a:r>
              <a:rPr lang="en-GB" b="0" kern="0" dirty="0" smtClean="0">
                <a:solidFill>
                  <a:srgbClr val="0F5494"/>
                </a:solidFill>
              </a:rPr>
              <a:t>Contact: Barthelemy.LANOS@ec.europa.eu</a:t>
            </a:r>
            <a:endParaRPr lang="en-GB" b="0" kern="0" dirty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80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Relevancy</a:t>
            </a:r>
            <a:r>
              <a:rPr lang="nl-BE" dirty="0" smtClean="0"/>
              <a:t> (1/2)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b="1" dirty="0" smtClean="0"/>
              <a:t>EU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TFP </a:t>
            </a:r>
            <a:r>
              <a:rPr lang="en-GB" sz="1600" dirty="0"/>
              <a:t>is one of the three impact indicators for the general CAP objective of promoting a viable food </a:t>
            </a:r>
            <a:r>
              <a:rPr lang="en-GB" sz="1600" dirty="0" smtClean="0"/>
              <a:t>production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1400" dirty="0"/>
              <a:t>TFP growth </a:t>
            </a:r>
            <a:r>
              <a:rPr lang="en-GB" sz="1400" dirty="0" smtClean="0"/>
              <a:t>in the EU has been steadily but slowly growing </a:t>
            </a:r>
          </a:p>
          <a:p>
            <a:pPr>
              <a:buFont typeface="Courier New" panose="02070309020205020404" pitchFamily="49" charset="0"/>
              <a:buChar char="o"/>
            </a:pPr>
            <a:endParaRPr lang="nl-BE" sz="10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nl-BE" sz="1600" dirty="0" err="1" smtClean="0"/>
              <a:t>Also</a:t>
            </a:r>
            <a:r>
              <a:rPr lang="nl-BE" sz="1600" dirty="0" smtClean="0"/>
              <a:t> </a:t>
            </a:r>
            <a:r>
              <a:rPr lang="nl-BE" sz="1600" dirty="0" err="1"/>
              <a:t>used</a:t>
            </a:r>
            <a:r>
              <a:rPr lang="nl-BE" sz="1600" dirty="0"/>
              <a:t> </a:t>
            </a:r>
            <a:r>
              <a:rPr lang="nl-BE" sz="1600" dirty="0" err="1"/>
              <a:t>to</a:t>
            </a:r>
            <a:r>
              <a:rPr lang="nl-BE" sz="1600" dirty="0"/>
              <a:t> </a:t>
            </a:r>
            <a:r>
              <a:rPr lang="nl-BE" sz="1600" dirty="0" err="1"/>
              <a:t>evaluate</a:t>
            </a:r>
            <a:r>
              <a:rPr lang="nl-BE" sz="1600" dirty="0"/>
              <a:t> the </a:t>
            </a:r>
            <a:r>
              <a:rPr lang="en-US" sz="1600" dirty="0"/>
              <a:t>European Innovation Partnership for Agricultural Productivity and Sustainability (EIP-Ag</a:t>
            </a:r>
            <a:r>
              <a:rPr lang="en-US" sz="1600" dirty="0" smtClean="0"/>
              <a:t>)</a:t>
            </a:r>
            <a:endParaRPr lang="en-GB" sz="1600" dirty="0" smtClean="0"/>
          </a:p>
          <a:p>
            <a:pPr>
              <a:buFont typeface="Courier New" panose="02070309020205020404" pitchFamily="49" charset="0"/>
              <a:buChar char="o"/>
            </a:pPr>
            <a:endParaRPr lang="en-GB" sz="10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GB" sz="1600" dirty="0"/>
              <a:t>TFP indicator is reported yearly: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1400" dirty="0"/>
              <a:t>	</a:t>
            </a:r>
            <a:r>
              <a:rPr lang="en-GB" sz="1400" dirty="0" smtClean="0"/>
              <a:t>as a Context Indicator of the CAP </a:t>
            </a:r>
            <a:endParaRPr lang="en-GB" sz="14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1400" dirty="0"/>
              <a:t>	in the DG AGRI Management </a:t>
            </a:r>
            <a:r>
              <a:rPr lang="nl-BE" sz="1400" dirty="0" smtClean="0"/>
              <a:t>Report</a:t>
            </a:r>
          </a:p>
          <a:p>
            <a:r>
              <a:rPr lang="nl-BE" dirty="0" smtClean="0"/>
              <a:t>	</a:t>
            </a:r>
          </a:p>
          <a:p>
            <a:r>
              <a:rPr lang="nl-BE" dirty="0"/>
              <a:t>	</a:t>
            </a:r>
            <a:r>
              <a:rPr lang="nl-BE" dirty="0" err="1" smtClean="0"/>
              <a:t>Key</a:t>
            </a:r>
            <a:r>
              <a:rPr lang="nl-BE" dirty="0" smtClean="0"/>
              <a:t> background indicator in </a:t>
            </a:r>
            <a:r>
              <a:rPr lang="nl-BE" dirty="0" err="1" smtClean="0"/>
              <a:t>the</a:t>
            </a:r>
            <a:r>
              <a:rPr lang="nl-BE" dirty="0" smtClean="0"/>
              <a:t> CAP Strategic </a:t>
            </a:r>
            <a:r>
              <a:rPr lang="nl-BE" dirty="0" err="1" smtClean="0"/>
              <a:t>Plans</a:t>
            </a:r>
            <a:endParaRPr lang="nl-BE" dirty="0" smtClean="0"/>
          </a:p>
          <a:p>
            <a:endParaRPr lang="nl-BE" dirty="0" smtClean="0"/>
          </a:p>
          <a:p>
            <a:r>
              <a:rPr lang="fr-BE" b="1" dirty="0" err="1" smtClean="0"/>
              <a:t>Environmental</a:t>
            </a:r>
            <a:r>
              <a:rPr lang="fr-BE" b="1" dirty="0" smtClean="0"/>
              <a:t> </a:t>
            </a:r>
            <a:r>
              <a:rPr lang="fr-BE" b="1" dirty="0" err="1" smtClean="0"/>
              <a:t>matters</a:t>
            </a:r>
            <a:r>
              <a:rPr lang="fr-BE" b="1" dirty="0" smtClean="0"/>
              <a:t> </a:t>
            </a:r>
            <a:r>
              <a:rPr lang="fr-BE" b="1" dirty="0" err="1" smtClean="0"/>
              <a:t>kicking</a:t>
            </a:r>
            <a:r>
              <a:rPr lang="fr-BE" b="1" dirty="0" smtClean="0"/>
              <a:t>-in</a:t>
            </a:r>
          </a:p>
          <a:p>
            <a:r>
              <a:rPr lang="fr-BE" sz="1600" b="1" dirty="0" smtClean="0"/>
              <a:t>	</a:t>
            </a:r>
          </a:p>
          <a:p>
            <a:r>
              <a:rPr lang="fr-BE" sz="1600" b="1" dirty="0"/>
              <a:t>		</a:t>
            </a:r>
            <a:r>
              <a:rPr lang="fr-BE" sz="1600" b="1" dirty="0" smtClean="0"/>
              <a:t>…and social </a:t>
            </a:r>
            <a:r>
              <a:rPr lang="fr-BE" sz="1600" b="1" dirty="0" err="1" smtClean="0"/>
              <a:t>concerns</a:t>
            </a:r>
            <a:r>
              <a:rPr lang="fr-BE" sz="1600" b="1" dirty="0" smtClean="0"/>
              <a:t> more and more </a:t>
            </a:r>
            <a:endParaRPr lang="en-US" sz="1600" dirty="0" smtClean="0"/>
          </a:p>
          <a:p>
            <a:endParaRPr lang="en-GB" dirty="0"/>
          </a:p>
          <a:p>
            <a:endParaRPr lang="en-GB" dirty="0" smtClean="0"/>
          </a:p>
          <a:p>
            <a:endParaRPr lang="nl-BE" dirty="0" smtClean="0"/>
          </a:p>
          <a:p>
            <a:endParaRPr lang="en-GB" sz="1000" baseline="30000" dirty="0" smtClean="0"/>
          </a:p>
          <a:p>
            <a:endParaRPr lang="en-GB" sz="1000" baseline="30000" dirty="0"/>
          </a:p>
          <a:p>
            <a:r>
              <a:rPr lang="en-GB" sz="1000" baseline="30000" dirty="0" smtClean="0"/>
              <a:t>1</a:t>
            </a:r>
            <a:r>
              <a:rPr lang="en-GB" sz="1000" dirty="0" smtClean="0"/>
              <a:t>Communication </a:t>
            </a:r>
            <a:r>
              <a:rPr lang="en-GB" sz="1000" dirty="0"/>
              <a:t>from the Commission on The CAP towards </a:t>
            </a:r>
            <a:r>
              <a:rPr lang="en-GB" sz="1000" dirty="0" smtClean="0"/>
              <a:t>2020 for </a:t>
            </a:r>
            <a:r>
              <a:rPr lang="en-GB" sz="1000" dirty="0"/>
              <a:t>the next programming period (2014 – 2020</a:t>
            </a:r>
            <a:r>
              <a:rPr lang="en-GB" sz="1000" dirty="0" smtClean="0"/>
              <a:t>), further </a:t>
            </a:r>
            <a:r>
              <a:rPr lang="en-GB" sz="1000" dirty="0"/>
              <a:t>specified in the Regulation (EU) No 1306/2013 , Article 110(2)</a:t>
            </a:r>
          </a:p>
          <a:p>
            <a:r>
              <a:rPr lang="en-GB" sz="1000" baseline="30000" dirty="0" smtClean="0"/>
              <a:t>2</a:t>
            </a:r>
            <a:r>
              <a:rPr lang="en-GB" sz="1000" dirty="0" smtClean="0"/>
              <a:t>Treaty </a:t>
            </a:r>
            <a:r>
              <a:rPr lang="en-GB" sz="1000" dirty="0"/>
              <a:t>of the Functioning of the European Union (TFEU) Article 39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672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Relevancy</a:t>
            </a:r>
            <a:r>
              <a:rPr lang="nl-BE" dirty="0" smtClean="0"/>
              <a:t> (2/2)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6" y="1659374"/>
            <a:ext cx="3358029" cy="41629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5775" y="6025259"/>
            <a:ext cx="419047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0" dirty="0">
                <a:solidFill>
                  <a:schemeClr val="tx1"/>
                </a:solidFill>
              </a:rPr>
              <a:t>Primary factors comprise </a:t>
            </a:r>
            <a:r>
              <a:rPr lang="en-US" sz="900" b="0" dirty="0" err="1">
                <a:solidFill>
                  <a:schemeClr val="tx1"/>
                </a:solidFill>
              </a:rPr>
              <a:t>labour</a:t>
            </a:r>
            <a:r>
              <a:rPr lang="en-US" sz="900" b="0" dirty="0">
                <a:solidFill>
                  <a:schemeClr val="tx1"/>
                </a:solidFill>
              </a:rPr>
              <a:t>, land, livestock and machinery. EU28</a:t>
            </a:r>
            <a:r>
              <a:rPr lang="en-US" sz="900" b="0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sz="900" b="0" dirty="0" smtClean="0">
                <a:solidFill>
                  <a:schemeClr val="tx1"/>
                </a:solidFill>
              </a:rPr>
              <a:t>Source</a:t>
            </a:r>
            <a:r>
              <a:rPr lang="en-US" sz="900" b="0" dirty="0">
                <a:solidFill>
                  <a:schemeClr val="tx1"/>
                </a:solidFill>
              </a:rPr>
              <a:t>: </a:t>
            </a:r>
            <a:r>
              <a:rPr lang="en-US" sz="900" b="0" dirty="0" smtClean="0">
                <a:solidFill>
                  <a:schemeClr val="tx1"/>
                </a:solidFill>
              </a:rPr>
              <a:t>USDA-ERS Productivity </a:t>
            </a:r>
            <a:r>
              <a:rPr lang="en-US" sz="900" b="0" dirty="0">
                <a:solidFill>
                  <a:schemeClr val="tx1"/>
                </a:solidFill>
              </a:rPr>
              <a:t>Database, 2019, </a:t>
            </a:r>
            <a:r>
              <a:rPr lang="en-US" sz="900" b="0" dirty="0" smtClean="0">
                <a:solidFill>
                  <a:schemeClr val="tx1"/>
                </a:solidFill>
                <a:hlinkClick r:id="rId4"/>
              </a:rPr>
              <a:t>www.ers.usda.gov/data-products/international-agricultural-productivity.aspx</a:t>
            </a:r>
            <a:r>
              <a:rPr lang="en-US" sz="900" b="0" dirty="0" smtClean="0">
                <a:solidFill>
                  <a:schemeClr val="tx1"/>
                </a:solidFill>
              </a:rPr>
              <a:t>. </a:t>
            </a:r>
            <a:endParaRPr lang="en-US" sz="900" b="0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0025" y="2420888"/>
            <a:ext cx="5708749" cy="275463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124535" y="5848927"/>
            <a:ext cx="4032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9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use, the OECD average for 2013-15 was replaced by 2012-14 due to data availability.</a:t>
            </a:r>
          </a:p>
          <a:p>
            <a:r>
              <a:rPr lang="en-US" sz="9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OECD (2018), </a:t>
            </a:r>
            <a:r>
              <a:rPr lang="en-US" sz="9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</a:t>
            </a:r>
            <a:r>
              <a:rPr lang="en-US" sz="9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-environmental indicators, </a:t>
            </a:r>
            <a:r>
              <a:rPr lang="en-US" sz="9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http://</a:t>
            </a:r>
            <a:r>
              <a:rPr lang="en-US" sz="9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www.oecd.org/tad/sustainableagriculture/agri-environmentalindicators.htm</a:t>
            </a:r>
            <a:r>
              <a:rPr lang="en-US" sz="9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9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Factor Productivity: USDA Economic Research Service Agricultural Productivity database.</a:t>
            </a:r>
          </a:p>
        </p:txBody>
      </p:sp>
    </p:spTree>
    <p:extLst>
      <p:ext uri="{BB962C8B-B14F-4D97-AF65-F5344CB8AC3E}">
        <p14:creationId xmlns:p14="http://schemas.microsoft.com/office/powerpoint/2010/main" val="306709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564" y="1628775"/>
            <a:ext cx="8583612" cy="4824413"/>
          </a:xfrm>
        </p:spPr>
        <p:txBody>
          <a:bodyPr/>
          <a:lstStyle/>
          <a:p>
            <a:r>
              <a:rPr lang="nl-BE" dirty="0" err="1" smtClean="0"/>
              <a:t>Measuring</a:t>
            </a:r>
            <a:r>
              <a:rPr lang="nl-BE" dirty="0" smtClean="0"/>
              <a:t> TFP </a:t>
            </a:r>
            <a:r>
              <a:rPr lang="nl-BE" dirty="0" err="1" smtClean="0"/>
              <a:t>based</a:t>
            </a:r>
            <a:r>
              <a:rPr lang="nl-BE" dirty="0" smtClean="0"/>
              <a:t> on EAA</a:t>
            </a:r>
          </a:p>
          <a:p>
            <a:pPr lvl="1"/>
            <a:r>
              <a:rPr lang="nl-BE" dirty="0" err="1" smtClean="0"/>
              <a:t>Methodological</a:t>
            </a:r>
            <a:r>
              <a:rPr lang="nl-BE" dirty="0" smtClean="0"/>
              <a:t> issues w.r.t. </a:t>
            </a:r>
            <a:r>
              <a:rPr lang="nl-BE" dirty="0" err="1" smtClean="0"/>
              <a:t>physical</a:t>
            </a:r>
            <a:r>
              <a:rPr lang="nl-BE" dirty="0" smtClean="0"/>
              <a:t> </a:t>
            </a:r>
            <a:r>
              <a:rPr lang="nl-BE" dirty="0" err="1" smtClean="0"/>
              <a:t>capital</a:t>
            </a:r>
            <a:r>
              <a:rPr lang="nl-BE" dirty="0" smtClean="0"/>
              <a:t> (</a:t>
            </a:r>
            <a:r>
              <a:rPr lang="nl-BE" dirty="0" err="1" smtClean="0"/>
              <a:t>machinery</a:t>
            </a:r>
            <a:r>
              <a:rPr lang="nl-BE" dirty="0" smtClean="0"/>
              <a:t>, buildings, </a:t>
            </a:r>
            <a:r>
              <a:rPr lang="nl-BE" dirty="0" err="1" smtClean="0"/>
              <a:t>livestock</a:t>
            </a:r>
            <a:r>
              <a:rPr lang="nl-BE" dirty="0" smtClean="0"/>
              <a:t>): flow of services </a:t>
            </a:r>
            <a:r>
              <a:rPr lang="nl-BE" dirty="0" err="1" smtClean="0"/>
              <a:t>instead</a:t>
            </a:r>
            <a:r>
              <a:rPr lang="nl-BE" dirty="0" smtClean="0"/>
              <a:t> of </a:t>
            </a:r>
            <a:r>
              <a:rPr lang="nl-BE" dirty="0" err="1" smtClean="0"/>
              <a:t>depreciation</a:t>
            </a:r>
            <a:endParaRPr lang="nl-BE" dirty="0" smtClean="0"/>
          </a:p>
          <a:p>
            <a:pPr lvl="1"/>
            <a:r>
              <a:rPr lang="nl-BE" dirty="0" err="1" smtClean="0"/>
              <a:t>Methodological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data issues w.r.t. </a:t>
            </a:r>
            <a:r>
              <a:rPr lang="nl-BE" dirty="0" err="1" smtClean="0"/>
              <a:t>labour</a:t>
            </a:r>
            <a:r>
              <a:rPr lang="nl-BE" dirty="0" smtClean="0"/>
              <a:t>: </a:t>
            </a:r>
            <a:r>
              <a:rPr lang="nl-BE" dirty="0" err="1" smtClean="0"/>
              <a:t>skilled</a:t>
            </a:r>
            <a:r>
              <a:rPr lang="nl-BE" dirty="0" smtClean="0"/>
              <a:t> versus </a:t>
            </a:r>
            <a:r>
              <a:rPr lang="nl-BE" dirty="0" err="1" smtClean="0"/>
              <a:t>unskilled</a:t>
            </a:r>
            <a:r>
              <a:rPr lang="nl-BE" dirty="0" smtClean="0"/>
              <a:t>, family versus </a:t>
            </a:r>
            <a:r>
              <a:rPr lang="nl-BE" dirty="0" err="1" smtClean="0"/>
              <a:t>hired</a:t>
            </a:r>
            <a:endParaRPr lang="nl-BE" dirty="0" smtClean="0"/>
          </a:p>
          <a:p>
            <a:pPr lvl="1"/>
            <a:r>
              <a:rPr lang="nl-BE" dirty="0" err="1" smtClean="0"/>
              <a:t>Methodological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data issues w.r.t. land: </a:t>
            </a:r>
            <a:r>
              <a:rPr lang="nl-BE" dirty="0" err="1" smtClean="0"/>
              <a:t>values</a:t>
            </a:r>
            <a:r>
              <a:rPr lang="nl-BE" dirty="0" smtClean="0"/>
              <a:t> </a:t>
            </a:r>
            <a:r>
              <a:rPr lang="nl-BE" dirty="0" err="1" smtClean="0"/>
              <a:t>depending</a:t>
            </a:r>
            <a:r>
              <a:rPr lang="nl-BE" dirty="0" smtClean="0"/>
              <a:t> on type of land </a:t>
            </a:r>
            <a:r>
              <a:rPr lang="nl-BE" dirty="0" err="1" smtClean="0"/>
              <a:t>use</a:t>
            </a:r>
            <a:endParaRPr lang="nl-BE" dirty="0" smtClean="0"/>
          </a:p>
          <a:p>
            <a:pPr lvl="1"/>
            <a:r>
              <a:rPr lang="nl-BE" dirty="0" err="1" smtClean="0"/>
              <a:t>Costs</a:t>
            </a:r>
            <a:r>
              <a:rPr lang="nl-BE" dirty="0" smtClean="0"/>
              <a:t> </a:t>
            </a:r>
            <a:r>
              <a:rPr lang="nl-BE" dirty="0" err="1" smtClean="0"/>
              <a:t>cannot</a:t>
            </a:r>
            <a:r>
              <a:rPr lang="nl-BE" dirty="0" smtClean="0"/>
              <a:t> </a:t>
            </a:r>
            <a:r>
              <a:rPr lang="nl-BE" dirty="0" err="1" smtClean="0"/>
              <a:t>be</a:t>
            </a:r>
            <a:r>
              <a:rPr lang="nl-BE" dirty="0" smtClean="0"/>
              <a:t> </a:t>
            </a:r>
            <a:r>
              <a:rPr lang="nl-BE" dirty="0" err="1" smtClean="0"/>
              <a:t>allocated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sectors =&gt; FADN farm level analysis</a:t>
            </a:r>
          </a:p>
          <a:p>
            <a:endParaRPr lang="nl-BE" dirty="0"/>
          </a:p>
          <a:p>
            <a:r>
              <a:rPr lang="nl-BE" dirty="0" err="1" smtClean="0"/>
              <a:t>Measuring</a:t>
            </a:r>
            <a:r>
              <a:rPr lang="nl-BE" dirty="0" smtClean="0"/>
              <a:t> EA TFP</a:t>
            </a:r>
          </a:p>
          <a:p>
            <a:pPr lvl="1"/>
            <a:r>
              <a:rPr lang="nl-BE" dirty="0" err="1" smtClean="0"/>
              <a:t>What</a:t>
            </a:r>
            <a:r>
              <a:rPr lang="nl-BE" dirty="0" smtClean="0"/>
              <a:t> is the </a:t>
            </a:r>
            <a:r>
              <a:rPr lang="nl-BE" dirty="0" err="1" smtClean="0"/>
              <a:t>value</a:t>
            </a:r>
            <a:r>
              <a:rPr lang="nl-BE" dirty="0" smtClean="0"/>
              <a:t> of </a:t>
            </a:r>
            <a:r>
              <a:rPr lang="nl-BE" dirty="0" err="1" smtClean="0"/>
              <a:t>natural</a:t>
            </a:r>
            <a:r>
              <a:rPr lang="nl-BE" dirty="0" smtClean="0"/>
              <a:t> </a:t>
            </a:r>
            <a:r>
              <a:rPr lang="nl-BE" dirty="0" err="1" smtClean="0"/>
              <a:t>capital</a:t>
            </a:r>
            <a:r>
              <a:rPr lang="nl-BE" dirty="0" smtClean="0"/>
              <a:t>? </a:t>
            </a:r>
            <a:r>
              <a:rPr lang="nl-BE" dirty="0" err="1" smtClean="0"/>
              <a:t>Cost</a:t>
            </a:r>
            <a:r>
              <a:rPr lang="nl-BE" dirty="0" smtClean="0"/>
              <a:t> of bad </a:t>
            </a:r>
            <a:r>
              <a:rPr lang="nl-BE" dirty="0" err="1" smtClean="0"/>
              <a:t>outputs</a:t>
            </a:r>
            <a:r>
              <a:rPr lang="nl-BE" dirty="0" smtClean="0"/>
              <a:t>? </a:t>
            </a:r>
            <a:r>
              <a:rPr lang="nl-BE" dirty="0" err="1" smtClean="0"/>
              <a:t>Shadow</a:t>
            </a:r>
            <a:r>
              <a:rPr lang="nl-BE" dirty="0" smtClean="0"/>
              <a:t> </a:t>
            </a:r>
            <a:r>
              <a:rPr lang="nl-BE" dirty="0" err="1" smtClean="0"/>
              <a:t>cost</a:t>
            </a:r>
            <a:r>
              <a:rPr lang="nl-BE" dirty="0" smtClean="0"/>
              <a:t> approach, </a:t>
            </a:r>
            <a:r>
              <a:rPr lang="nl-BE" dirty="0" err="1" smtClean="0"/>
              <a:t>other</a:t>
            </a:r>
            <a:r>
              <a:rPr lang="nl-BE" dirty="0" smtClean="0"/>
              <a:t> type of </a:t>
            </a:r>
            <a:r>
              <a:rPr lang="nl-BE" dirty="0" err="1" smtClean="0"/>
              <a:t>methods</a:t>
            </a:r>
            <a:endParaRPr lang="nl-BE" dirty="0" smtClean="0"/>
          </a:p>
          <a:p>
            <a:endParaRPr lang="nl-BE" dirty="0"/>
          </a:p>
          <a:p>
            <a:r>
              <a:rPr lang="nl-BE" dirty="0" smtClean="0"/>
              <a:t>Understanding changes</a:t>
            </a:r>
          </a:p>
          <a:p>
            <a:pPr lvl="1"/>
            <a:r>
              <a:rPr lang="nl-BE" dirty="0" smtClean="0"/>
              <a:t>Impact of drivers: subsidies/</a:t>
            </a:r>
            <a:r>
              <a:rPr lang="nl-BE" dirty="0" err="1" smtClean="0"/>
              <a:t>technological</a:t>
            </a:r>
            <a:r>
              <a:rPr lang="nl-BE" dirty="0" smtClean="0"/>
              <a:t> change/research/</a:t>
            </a:r>
            <a:r>
              <a:rPr lang="nl-BE" dirty="0" err="1" smtClean="0"/>
              <a:t>education</a:t>
            </a:r>
            <a:r>
              <a:rPr lang="nl-BE" dirty="0" smtClean="0"/>
              <a:t>/</a:t>
            </a:r>
            <a:r>
              <a:rPr lang="nl-BE" dirty="0" err="1" smtClean="0"/>
              <a:t>weather</a:t>
            </a:r>
            <a:r>
              <a:rPr lang="nl-BE" dirty="0" smtClean="0"/>
              <a:t>…</a:t>
            </a:r>
            <a:endParaRPr lang="nl-BE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266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EU TFP </a:t>
            </a:r>
            <a:r>
              <a:rPr lang="nl-BE" dirty="0" err="1" smtClean="0"/>
              <a:t>growth</a:t>
            </a:r>
            <a:r>
              <a:rPr lang="nl-BE" dirty="0" smtClean="0"/>
              <a:t>, EC </a:t>
            </a:r>
            <a:r>
              <a:rPr lang="nl-BE" dirty="0" err="1" smtClean="0"/>
              <a:t>calculation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7" name="Grafiek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2547928"/>
              </p:ext>
            </p:extLst>
          </p:nvPr>
        </p:nvGraphicFramePr>
        <p:xfrm>
          <a:off x="179512" y="1916832"/>
          <a:ext cx="8713663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104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EU TFP </a:t>
            </a:r>
            <a:r>
              <a:rPr lang="nl-BE" dirty="0" err="1" smtClean="0"/>
              <a:t>growth</a:t>
            </a:r>
            <a:r>
              <a:rPr lang="nl-BE" dirty="0" smtClean="0"/>
              <a:t>, USDA</a:t>
            </a:r>
            <a:r>
              <a:rPr lang="nl-BE" dirty="0" smtClean="0">
                <a:solidFill>
                  <a:srgbClr val="FF0000"/>
                </a:solidFill>
              </a:rPr>
              <a:t> 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4569176" y="4077072"/>
            <a:ext cx="216024" cy="792088"/>
          </a:xfrm>
          <a:prstGeom prst="roundRect">
            <a:avLst/>
          </a:prstGeom>
          <a:noFill/>
          <a:ln w="25400">
            <a:solidFill>
              <a:schemeClr val="accent4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900" b="0" i="1" kern="0" dirty="0">
              <a:solidFill>
                <a:sysClr val="windowText" lastClr="000000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1" y="1628799"/>
            <a:ext cx="8353623" cy="5006951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 bwMode="auto">
          <a:xfrm>
            <a:off x="8100392" y="4452652"/>
            <a:ext cx="288032" cy="1283552"/>
          </a:xfrm>
          <a:prstGeom prst="roundRect">
            <a:avLst/>
          </a:prstGeom>
          <a:noFill/>
          <a:ln w="25400">
            <a:solidFill>
              <a:schemeClr val="accent4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900" b="0" i="1" kern="0" dirty="0">
              <a:solidFill>
                <a:sysClr val="windowText" lastClr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599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Where</a:t>
            </a:r>
            <a:r>
              <a:rPr lang="nl-BE" dirty="0" smtClean="0"/>
              <a:t> do </a:t>
            </a:r>
            <a:r>
              <a:rPr lang="nl-BE" dirty="0" err="1" smtClean="0"/>
              <a:t>differences</a:t>
            </a:r>
            <a:r>
              <a:rPr lang="nl-BE" dirty="0" smtClean="0"/>
              <a:t> </a:t>
            </a:r>
            <a:r>
              <a:rPr lang="nl-BE" dirty="0" err="1" smtClean="0"/>
              <a:t>originate</a:t>
            </a:r>
            <a:r>
              <a:rPr lang="nl-BE" dirty="0" smtClean="0"/>
              <a:t> </a:t>
            </a:r>
            <a:r>
              <a:rPr lang="nl-BE" dirty="0" err="1" smtClean="0"/>
              <a:t>from</a:t>
            </a:r>
            <a:r>
              <a:rPr lang="nl-BE" dirty="0" smtClean="0"/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nl-BE" dirty="0" smtClean="0"/>
              <a:t>Different </a:t>
            </a:r>
            <a:r>
              <a:rPr lang="nl-BE" dirty="0" err="1" smtClean="0"/>
              <a:t>methodology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functional</a:t>
            </a:r>
            <a:r>
              <a:rPr lang="nl-BE" dirty="0" smtClean="0"/>
              <a:t> form</a:t>
            </a:r>
          </a:p>
          <a:p>
            <a:pPr lvl="1">
              <a:buFontTx/>
              <a:buChar char="-"/>
            </a:pPr>
            <a:r>
              <a:rPr lang="nl-BE" dirty="0" smtClean="0"/>
              <a:t>USDA: </a:t>
            </a:r>
            <a:r>
              <a:rPr lang="nl-BE" dirty="0" err="1" smtClean="0"/>
              <a:t>Törnqvist-Theil</a:t>
            </a:r>
            <a:r>
              <a:rPr lang="nl-BE" dirty="0"/>
              <a:t> </a:t>
            </a:r>
            <a:r>
              <a:rPr lang="nl-BE" dirty="0" smtClean="0"/>
              <a:t>index, </a:t>
            </a:r>
            <a:r>
              <a:rPr lang="nl-BE" dirty="0" err="1" smtClean="0"/>
              <a:t>Cobb</a:t>
            </a:r>
            <a:r>
              <a:rPr lang="nl-BE" dirty="0" smtClean="0"/>
              <a:t>-Douglas</a:t>
            </a:r>
          </a:p>
          <a:p>
            <a:pPr>
              <a:buFontTx/>
              <a:buChar char="-"/>
            </a:pPr>
            <a:endParaRPr lang="nl-BE" dirty="0" smtClean="0"/>
          </a:p>
          <a:p>
            <a:pPr marL="0" indent="0"/>
            <a:r>
              <a:rPr lang="nl-BE" dirty="0" smtClean="0"/>
              <a:t>Different data sources</a:t>
            </a:r>
          </a:p>
          <a:p>
            <a:pPr lvl="1">
              <a:buFontTx/>
              <a:buChar char="-"/>
            </a:pPr>
            <a:r>
              <a:rPr lang="nl-BE" dirty="0" smtClean="0"/>
              <a:t>USDA: FAOSTAT/</a:t>
            </a:r>
            <a:r>
              <a:rPr lang="nl-BE" dirty="0" err="1" smtClean="0"/>
              <a:t>Eurostat</a:t>
            </a:r>
            <a:r>
              <a:rPr lang="nl-BE" dirty="0" smtClean="0"/>
              <a:t>/ILO/IFA</a:t>
            </a:r>
          </a:p>
          <a:p>
            <a:pPr>
              <a:buFontTx/>
              <a:buChar char="-"/>
            </a:pPr>
            <a:endParaRPr lang="nl-BE" dirty="0" smtClean="0"/>
          </a:p>
          <a:p>
            <a:pPr marL="0" indent="0"/>
            <a:r>
              <a:rPr lang="nl-BE" dirty="0" smtClean="0"/>
              <a:t>Different </a:t>
            </a:r>
            <a:r>
              <a:rPr lang="nl-BE" dirty="0"/>
              <a:t>output </a:t>
            </a:r>
            <a:r>
              <a:rPr lang="nl-BE" dirty="0" err="1"/>
              <a:t>and</a:t>
            </a:r>
            <a:r>
              <a:rPr lang="nl-BE" dirty="0"/>
              <a:t> input factors </a:t>
            </a:r>
          </a:p>
          <a:p>
            <a:pPr lvl="1">
              <a:buFontTx/>
              <a:buChar char="-"/>
            </a:pPr>
            <a:r>
              <a:rPr lang="nl-BE" dirty="0"/>
              <a:t>USDA: </a:t>
            </a:r>
            <a:r>
              <a:rPr lang="en-US" dirty="0"/>
              <a:t> crop and livestock commodity outputs and land, labor, livestock, farm machinery, inorganic fertilizers and animal feed inputs </a:t>
            </a:r>
            <a:endParaRPr lang="nl-BE" dirty="0"/>
          </a:p>
          <a:p>
            <a:pPr>
              <a:buFontTx/>
              <a:buChar char="-"/>
            </a:pPr>
            <a:endParaRPr lang="nl-BE" dirty="0"/>
          </a:p>
          <a:p>
            <a:pPr marL="0" indent="0"/>
            <a:r>
              <a:rPr lang="nl-BE" dirty="0"/>
              <a:t>Different </a:t>
            </a:r>
            <a:r>
              <a:rPr lang="nl-BE" dirty="0" err="1"/>
              <a:t>ways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calculate</a:t>
            </a:r>
            <a:r>
              <a:rPr lang="nl-BE" dirty="0"/>
              <a:t> output </a:t>
            </a:r>
            <a:r>
              <a:rPr lang="nl-BE" dirty="0" err="1"/>
              <a:t>and</a:t>
            </a:r>
            <a:r>
              <a:rPr lang="nl-BE" dirty="0"/>
              <a:t> input volumes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weights</a:t>
            </a:r>
            <a:endParaRPr lang="nl-BE" dirty="0"/>
          </a:p>
          <a:p>
            <a:pPr lvl="1">
              <a:buFontTx/>
              <a:buChar char="-"/>
            </a:pPr>
            <a:r>
              <a:rPr lang="nl-BE" dirty="0"/>
              <a:t>USDA: </a:t>
            </a:r>
            <a:r>
              <a:rPr lang="nl-BE" dirty="0" err="1"/>
              <a:t>labour</a:t>
            </a:r>
            <a:r>
              <a:rPr lang="nl-BE" dirty="0"/>
              <a:t> </a:t>
            </a:r>
            <a:r>
              <a:rPr lang="nl-BE" dirty="0" err="1"/>
              <a:t>quality</a:t>
            </a:r>
            <a:r>
              <a:rPr lang="nl-BE" dirty="0"/>
              <a:t> </a:t>
            </a:r>
            <a:r>
              <a:rPr lang="nl-BE" dirty="0" err="1"/>
              <a:t>adjusted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skills; </a:t>
            </a:r>
            <a:r>
              <a:rPr lang="nl-BE" dirty="0" err="1"/>
              <a:t>capital</a:t>
            </a:r>
            <a:r>
              <a:rPr lang="nl-BE" dirty="0"/>
              <a:t>: livestock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machinery</a:t>
            </a:r>
            <a:r>
              <a:rPr lang="nl-BE" dirty="0"/>
              <a:t> in </a:t>
            </a:r>
            <a:r>
              <a:rPr lang="nl-BE" dirty="0" err="1"/>
              <a:t>use</a:t>
            </a:r>
            <a:r>
              <a:rPr lang="nl-BE" dirty="0"/>
              <a:t> on farm; land: </a:t>
            </a:r>
            <a:r>
              <a:rPr lang="nl-BE" dirty="0" err="1"/>
              <a:t>quality</a:t>
            </a:r>
            <a:r>
              <a:rPr lang="nl-BE" dirty="0"/>
              <a:t> </a:t>
            </a:r>
            <a:r>
              <a:rPr lang="nl-BE" dirty="0" err="1"/>
              <a:t>weights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adjust</a:t>
            </a:r>
            <a:r>
              <a:rPr lang="nl-BE" dirty="0"/>
              <a:t> permanent </a:t>
            </a:r>
            <a:r>
              <a:rPr lang="nl-BE" dirty="0" err="1"/>
              <a:t>pasture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irrigated</a:t>
            </a:r>
            <a:r>
              <a:rPr lang="nl-BE" dirty="0"/>
              <a:t> land </a:t>
            </a:r>
            <a:r>
              <a:rPr lang="nl-BE" dirty="0" err="1"/>
              <a:t>into</a:t>
            </a:r>
            <a:r>
              <a:rPr lang="nl-BE" dirty="0"/>
              <a:t> </a:t>
            </a:r>
            <a:r>
              <a:rPr lang="nl-BE" dirty="0" err="1"/>
              <a:t>rainfed</a:t>
            </a:r>
            <a:r>
              <a:rPr lang="nl-BE" dirty="0"/>
              <a:t> </a:t>
            </a:r>
            <a:r>
              <a:rPr lang="nl-BE" dirty="0" err="1"/>
              <a:t>equivalents</a:t>
            </a:r>
            <a:r>
              <a:rPr lang="nl-BE" dirty="0"/>
              <a:t> </a:t>
            </a:r>
          </a:p>
          <a:p>
            <a:pPr lvl="1">
              <a:buFontTx/>
              <a:buChar char="-"/>
            </a:pPr>
            <a:r>
              <a:rPr lang="nl-BE" dirty="0"/>
              <a:t>USDA: </a:t>
            </a:r>
            <a:r>
              <a:rPr lang="nl-BE" dirty="0" err="1"/>
              <a:t>cost</a:t>
            </a:r>
            <a:r>
              <a:rPr lang="nl-BE" dirty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revenu shares </a:t>
            </a:r>
            <a:r>
              <a:rPr lang="nl-BE" dirty="0" err="1"/>
              <a:t>varied</a:t>
            </a:r>
            <a:r>
              <a:rPr lang="nl-BE" dirty="0"/>
              <a:t> per </a:t>
            </a:r>
            <a:r>
              <a:rPr lang="nl-BE" dirty="0" smtClean="0"/>
              <a:t>decade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23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do we get an overall picture on productivity?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7BB2E-9F9E-4BAA-AE43-CD66653A998B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3347864" y="3284984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0F5494"/>
                </a:solidFill>
              </a:rPr>
              <a:t>OUTPUT</a:t>
            </a:r>
          </a:p>
          <a:p>
            <a:pPr algn="ctr"/>
            <a:r>
              <a:rPr lang="fr-BE" sz="2400" dirty="0" smtClean="0">
                <a:solidFill>
                  <a:srgbClr val="0F5494"/>
                </a:solidFill>
              </a:rPr>
              <a:t>---------------</a:t>
            </a:r>
            <a:endParaRPr lang="en-GB" sz="2400" dirty="0" smtClean="0">
              <a:solidFill>
                <a:srgbClr val="0F5494"/>
              </a:solidFill>
            </a:endParaRPr>
          </a:p>
          <a:p>
            <a:pPr algn="ctr"/>
            <a:r>
              <a:rPr lang="en-GB" sz="2400" dirty="0" smtClean="0">
                <a:solidFill>
                  <a:srgbClr val="0F5494"/>
                </a:solidFill>
              </a:rPr>
              <a:t>INPUT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2987824" y="1916832"/>
            <a:ext cx="1661430" cy="715089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800" b="0" kern="0" dirty="0" smtClean="0">
                <a:solidFill>
                  <a:srgbClr val="0F5494"/>
                </a:solidFill>
                <a:latin typeface="+mn-lt"/>
              </a:rPr>
              <a:t>Economies of </a:t>
            </a:r>
            <a:r>
              <a:rPr lang="fr-BE" sz="1800" b="0" kern="0" dirty="0" err="1" smtClean="0">
                <a:solidFill>
                  <a:srgbClr val="0F5494"/>
                </a:solidFill>
                <a:latin typeface="+mn-lt"/>
              </a:rPr>
              <a:t>scale</a:t>
            </a:r>
            <a:endParaRPr lang="en-GB" sz="1800" b="0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23764" y="3429000"/>
            <a:ext cx="1877454" cy="715089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800" b="0" kern="0" dirty="0" smtClean="0">
                <a:solidFill>
                  <a:srgbClr val="0F5494"/>
                </a:solidFill>
                <a:latin typeface="+mn-lt"/>
              </a:rPr>
              <a:t>Management </a:t>
            </a:r>
            <a:r>
              <a:rPr lang="fr-BE" sz="1800" b="0" kern="0" dirty="0" err="1" smtClean="0">
                <a:solidFill>
                  <a:srgbClr val="0F5494"/>
                </a:solidFill>
                <a:latin typeface="+mn-lt"/>
              </a:rPr>
              <a:t>skills</a:t>
            </a:r>
            <a:endParaRPr lang="en-GB" sz="1800" b="0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2501218" y="5157192"/>
            <a:ext cx="1877454" cy="715089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800" b="0" kern="0" dirty="0" smtClean="0">
                <a:solidFill>
                  <a:srgbClr val="0F5494"/>
                </a:solidFill>
                <a:latin typeface="+mn-lt"/>
              </a:rPr>
              <a:t>Area allocation</a:t>
            </a:r>
            <a:endParaRPr lang="en-GB" sz="1800" b="0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5746204" y="4748569"/>
            <a:ext cx="1877454" cy="408623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800" b="0" kern="0" dirty="0" err="1" smtClean="0">
                <a:solidFill>
                  <a:srgbClr val="0F5494"/>
                </a:solidFill>
                <a:latin typeface="+mn-lt"/>
              </a:rPr>
              <a:t>Mechanisation</a:t>
            </a:r>
            <a:endParaRPr lang="en-GB" sz="1800" b="0" kern="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6012160" y="2459010"/>
            <a:ext cx="1661430" cy="715089"/>
          </a:xfrm>
          <a:prstGeom prst="roundRect">
            <a:avLst/>
          </a:prstGeom>
          <a:noFill/>
          <a:ln w="2540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BE" sz="1800" b="0" kern="0" dirty="0" err="1" smtClean="0">
                <a:solidFill>
                  <a:srgbClr val="0F5494"/>
                </a:solidFill>
                <a:latin typeface="+mn-lt"/>
              </a:rPr>
              <a:t>Technical</a:t>
            </a:r>
            <a:r>
              <a:rPr lang="fr-BE" sz="1800" b="0" kern="0" dirty="0" smtClean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800" b="0" kern="0" dirty="0" err="1" smtClean="0">
                <a:solidFill>
                  <a:srgbClr val="0F5494"/>
                </a:solidFill>
                <a:latin typeface="+mn-lt"/>
              </a:rPr>
              <a:t>progress</a:t>
            </a:r>
            <a:endParaRPr lang="en-GB" sz="1800" b="0" kern="0" dirty="0">
              <a:solidFill>
                <a:srgbClr val="0F5494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035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rgbClr val="003399"/>
          </a:solidFill>
          <a:miter lim="800000"/>
          <a:headEnd/>
          <a:tailEnd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hlink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anchor="ctr">
        <a:spAutoFit/>
      </a:bodyPr>
      <a:lstStyle>
        <a:defPPr fontAlgn="auto">
          <a:spcBef>
            <a:spcPts val="0"/>
          </a:spcBef>
          <a:spcAft>
            <a:spcPts val="0"/>
          </a:spcAft>
          <a:defRPr sz="900" b="0" i="1" kern="0" dirty="0">
            <a:solidFill>
              <a:sysClr val="windowText" lastClr="000000"/>
            </a:solidFill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s_x0020_Document_x0020_Visible xmlns="a3f0bd47-a814-41bf-ab48-bd3069cde275">false</Is_x0020_Document_x0020_Visible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F1DE770A5C94184D93424090BDE10" ma:contentTypeVersion="2" ma:contentTypeDescription="Create a new document." ma:contentTypeScope="" ma:versionID="fe58cf79856bb35115223d8f413f3132">
  <xsd:schema xmlns:xsd="http://www.w3.org/2001/XMLSchema" xmlns:xs="http://www.w3.org/2001/XMLSchema" xmlns:p="http://schemas.microsoft.com/office/2006/metadata/properties" xmlns:ns1="http://schemas.microsoft.com/sharepoint/v3" xmlns:ns2="a3f0bd47-a814-41bf-ab48-bd3069cde275" targetNamespace="http://schemas.microsoft.com/office/2006/metadata/properties" ma:root="true" ma:fieldsID="00207d8aa973579a2bf262c5b437cc21" ns1:_="" ns2:_="">
    <xsd:import namespace="http://schemas.microsoft.com/sharepoint/v3"/>
    <xsd:import namespace="a3f0bd47-a814-41bf-ab48-bd3069cde27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Is_x0020_Document_x0020_Visibl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f0bd47-a814-41bf-ab48-bd3069cde275" elementFormDefault="qualified">
    <xsd:import namespace="http://schemas.microsoft.com/office/2006/documentManagement/types"/>
    <xsd:import namespace="http://schemas.microsoft.com/office/infopath/2007/PartnerControls"/>
    <xsd:element name="Is_x0020_Document_x0020_Visible" ma:index="10" nillable="true" ma:displayName="Is Document Visible" ma:default="0" ma:internalName="Is_x0020_Document_x0020_Visibl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BDC1BB-82B9-4CF0-B3FE-5CEAB63E1F3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a3f0bd47-a814-41bf-ab48-bd3069cde275"/>
    <ds:schemaRef ds:uri="http://purl.org/dc/elements/1.1/"/>
    <ds:schemaRef ds:uri="http://schemas.microsoft.com/office/2006/metadata/properties"/>
    <ds:schemaRef ds:uri="http://schemas.microsoft.com/sharepoint/v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AB6830D-4394-424A-BB55-8B53EE294F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3f0bd47-a814-41bf-ab48-bd3069cde2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E59B7A3-CD52-4428-BF39-6175D509F8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8044</TotalTime>
  <Words>984</Words>
  <Application>Microsoft Office PowerPoint</Application>
  <PresentationFormat>On-screen Show (4:3)</PresentationFormat>
  <Paragraphs>230</Paragraphs>
  <Slides>22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Courier New</vt:lpstr>
      <vt:lpstr>Verdana</vt:lpstr>
      <vt:lpstr>Wingdings</vt:lpstr>
      <vt:lpstr>2_Slide_Master</vt:lpstr>
      <vt:lpstr>1_Slide_Master</vt:lpstr>
      <vt:lpstr>Equation</vt:lpstr>
      <vt:lpstr>Agricultural productivity in the EU   Assessment and implications</vt:lpstr>
      <vt:lpstr>What can we try to improve ?</vt:lpstr>
      <vt:lpstr>Relevancy (1/2)</vt:lpstr>
      <vt:lpstr>Relevancy (2/2)</vt:lpstr>
      <vt:lpstr>Challenges</vt:lpstr>
      <vt:lpstr>EU TFP growth, EC calculation</vt:lpstr>
      <vt:lpstr>EU TFP growth, USDA  </vt:lpstr>
      <vt:lpstr>Where do differences originate from?</vt:lpstr>
      <vt:lpstr>How do we get an overall picture on productivity?</vt:lpstr>
      <vt:lpstr>With a Fischer index</vt:lpstr>
      <vt:lpstr>Calculations for</vt:lpstr>
      <vt:lpstr>Data needs and sources</vt:lpstr>
      <vt:lpstr>Output</vt:lpstr>
      <vt:lpstr>Intermediate inputs</vt:lpstr>
      <vt:lpstr>Labour Input</vt:lpstr>
      <vt:lpstr>Land input</vt:lpstr>
      <vt:lpstr>Capital input</vt:lpstr>
      <vt:lpstr>Why do we apply the 3-y moving average?</vt:lpstr>
      <vt:lpstr>Higher labour productivity is the main factor for TFP growth in EU-13…</vt:lpstr>
      <vt:lpstr>TFP growth paths can differ considerably between MS</vt:lpstr>
      <vt:lpstr>TFP growth paths can differ considerably between MS</vt:lpstr>
      <vt:lpstr>How will we proceed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Total Factor Productivity</dc:title>
  <dc:creator>Sophie.HELAINE@ec.europa.eu</dc:creator>
  <cp:lastModifiedBy>Dimitris</cp:lastModifiedBy>
  <cp:revision>624</cp:revision>
  <cp:lastPrinted>2013-11-29T16:13:42Z</cp:lastPrinted>
  <dcterms:created xsi:type="dcterms:W3CDTF">2011-10-28T10:25:18Z</dcterms:created>
  <dcterms:modified xsi:type="dcterms:W3CDTF">2019-12-09T14:17:58Z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0x010100391F1DE770A5C94184D93424090BDE10</vt:lpwstr>
  </property>
</Properties>
</file>