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rawings/drawing4.xml" ContentType="application/vnd.openxmlformats-officedocument.drawingml.chartshape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Default Extension="xlsx" ContentType="application/vnd.openxmlformats-officedocument.spreadsheetml.sheet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8"/>
  </p:notesMasterIdLst>
  <p:handoutMasterIdLst>
    <p:handoutMasterId r:id="rId29"/>
  </p:handoutMasterIdLst>
  <p:sldIdLst>
    <p:sldId id="256" r:id="rId6"/>
    <p:sldId id="324" r:id="rId7"/>
    <p:sldId id="331" r:id="rId8"/>
    <p:sldId id="301" r:id="rId9"/>
    <p:sldId id="325" r:id="rId10"/>
    <p:sldId id="310" r:id="rId11"/>
    <p:sldId id="311" r:id="rId12"/>
    <p:sldId id="305" r:id="rId13"/>
    <p:sldId id="296" r:id="rId14"/>
    <p:sldId id="306" r:id="rId15"/>
    <p:sldId id="292" r:id="rId16"/>
    <p:sldId id="309" r:id="rId17"/>
    <p:sldId id="333" r:id="rId18"/>
    <p:sldId id="317" r:id="rId19"/>
    <p:sldId id="318" r:id="rId20"/>
    <p:sldId id="326" r:id="rId21"/>
    <p:sldId id="321" r:id="rId22"/>
    <p:sldId id="322" r:id="rId23"/>
    <p:sldId id="327" r:id="rId24"/>
    <p:sldId id="329" r:id="rId25"/>
    <p:sldId id="328" r:id="rId26"/>
    <p:sldId id="268" r:id="rId2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  <p:clrMru>
    <a:srgbClr val="FF3300"/>
    <a:srgbClr val="2973BD"/>
    <a:srgbClr val="3366CC"/>
    <a:srgbClr val="6699FF"/>
    <a:srgbClr val="A5A5A5"/>
    <a:srgbClr val="336699"/>
    <a:srgbClr val="000099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57" autoAdjust="0"/>
    <p:restoredTop sz="76068" autoAdjust="0"/>
  </p:normalViewPr>
  <p:slideViewPr>
    <p:cSldViewPr>
      <p:cViewPr varScale="1">
        <p:scale>
          <a:sx n="55" d="100"/>
          <a:sy n="55" d="100"/>
        </p:scale>
        <p:origin x="-154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27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ODELS\Aglinktrunk\RESULTS\scen\diets\dietsresult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ODELS\Aglinktrunk\RESULTS\scen\diets\dietsresult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ODELS\Aglinktrunk\RESULTS\scen\diets\dietsresult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ODELS\Aglinktrunk\RESULTS\scen\diets\dietsresult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ODELS\Aglinktrunk\RESULTS\scen\diets\dietsresult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\\main.oecd.org\sdataTAD\Data\Gaelle\Food-health\dietsresult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\\main.oecd.org\sdataTAD\Data\Gaelle\Food-health\dietsresult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ODELS\Aglinktrunk\RESULTS\scen\diets\dietsresult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ODELS\Aglinktrunk\RESULTS\scen\diets\dietsresult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ODELS\Aglinktrunk\RESULTS\scen\diets\dietsresult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MODELS\Aglinktrunk\RESULTS\scen\diets\dietsresult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MODELS\Aglinktrunk\RESULTS\scen\diets\dietsresult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MODELS\Aglinktrunk\RESULTS\scen\diets\dietsresult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MODELS\Aglinktrunk\RESULTS\scen\diets\dietsresult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ODELS\Aglinktrunk\RESULTS\scen\diets\dietsresult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ODELS\Aglinktrunk\RESULTS\scen\diets\dietsresul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5.2339525520474987E-2"/>
          <c:y val="9.7581364829396347E-2"/>
          <c:w val="0.40447353668170116"/>
          <c:h val="0.41699431321084901"/>
        </c:manualLayout>
      </c:layout>
      <c:lineChart>
        <c:grouping val="standard"/>
        <c:marker val="1"/>
        <c:axId val="160477568"/>
        <c:axId val="160645888"/>
      </c:lineChart>
      <c:dateAx>
        <c:axId val="160477568"/>
        <c:scaling>
          <c:orientation val="minMax"/>
        </c:scaling>
        <c:axPos val="b"/>
        <c:numFmt formatCode="General" sourceLinked="1"/>
        <c:majorTickMark val="none"/>
        <c:tickLblPos val="nextTo"/>
        <c:crossAx val="160645888"/>
        <c:crosses val="autoZero"/>
        <c:lblOffset val="100"/>
        <c:baseTimeUnit val="days"/>
      </c:dateAx>
      <c:valAx>
        <c:axId val="160645888"/>
        <c:scaling>
          <c:orientation val="minMax"/>
          <c:min val="0"/>
        </c:scaling>
        <c:delete val="1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USD/t</a:t>
                </a:r>
              </a:p>
            </c:rich>
          </c:tx>
          <c:layout/>
        </c:title>
        <c:numFmt formatCode="General" sourceLinked="1"/>
        <c:majorTickMark val="none"/>
        <c:tickLblPos val="none"/>
        <c:crossAx val="1604775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3125000000000053"/>
          <c:y val="0.66853966170895307"/>
          <c:w val="0.17708333333333351"/>
          <c:h val="0.16743438320209997"/>
        </c:manualLayout>
      </c:layout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2500" baseline="0"/>
            </a:pPr>
            <a:r>
              <a:rPr lang="en-US" sz="2500" baseline="0"/>
              <a:t>Pacific beef and veal price (USD/t)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6.4922110430640737E-2"/>
          <c:y val="0.17632044589931894"/>
          <c:w val="0.91910566734713761"/>
          <c:h val="0.74857972809578721"/>
        </c:manualLayout>
      </c:layout>
      <c:lineChart>
        <c:grouping val="standard"/>
        <c:ser>
          <c:idx val="0"/>
          <c:order val="0"/>
          <c:tx>
            <c:strRef>
              <c:f>'results world price'!$A$92:$AT$92</c:f>
              <c:strCache>
                <c:ptCount val="1"/>
                <c:pt idx="0">
                  <c:v>baseline</c:v>
                </c:pt>
              </c:strCache>
            </c:strRef>
          </c:tx>
          <c:spPr>
            <a:ln cmpd="sng">
              <a:solidFill>
                <a:schemeClr val="tx1"/>
              </a:solidFill>
            </a:ln>
          </c:spPr>
          <c:marker>
            <c:symbol val="none"/>
          </c:marker>
          <c:cat>
            <c:numRef>
              <c:f>'results world price'!$AU$91:$BD$91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price'!$AU$92:$BD$92</c:f>
              <c:numCache>
                <c:formatCode>General</c:formatCode>
                <c:ptCount val="10"/>
                <c:pt idx="0">
                  <c:v>4284.2356182068397</c:v>
                </c:pt>
                <c:pt idx="1">
                  <c:v>4791.6942137092392</c:v>
                </c:pt>
                <c:pt idx="2">
                  <c:v>4702.1868441631104</c:v>
                </c:pt>
                <c:pt idx="3">
                  <c:v>4443.3322022296534</c:v>
                </c:pt>
                <c:pt idx="4">
                  <c:v>4396.6101566650705</c:v>
                </c:pt>
                <c:pt idx="5">
                  <c:v>4519.1561219762434</c:v>
                </c:pt>
                <c:pt idx="6">
                  <c:v>4758.6292639682333</c:v>
                </c:pt>
                <c:pt idx="7">
                  <c:v>4661.0615627113693</c:v>
                </c:pt>
                <c:pt idx="8">
                  <c:v>4557.4038661220775</c:v>
                </c:pt>
                <c:pt idx="9">
                  <c:v>4669.5435414958993</c:v>
                </c:pt>
              </c:numCache>
            </c:numRef>
          </c:val>
        </c:ser>
        <c:ser>
          <c:idx val="1"/>
          <c:order val="1"/>
          <c:tx>
            <c:strRef>
              <c:f>'results world price'!$A$93:$AT$93</c:f>
              <c:strCache>
                <c:ptCount val="1"/>
                <c:pt idx="0">
                  <c:v>scenario</c:v>
                </c:pt>
              </c:strCache>
            </c:strRef>
          </c:tx>
          <c:spPr>
            <a:ln>
              <a:solidFill>
                <a:srgbClr val="000000"/>
              </a:solidFill>
              <a:prstDash val="sysDash"/>
            </a:ln>
          </c:spPr>
          <c:marker>
            <c:symbol val="none"/>
          </c:marker>
          <c:cat>
            <c:numRef>
              <c:f>'results world price'!$AU$91:$BD$91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price'!$AU$93:$BD$93</c:f>
              <c:numCache>
                <c:formatCode>General</c:formatCode>
                <c:ptCount val="10"/>
                <c:pt idx="0">
                  <c:v>3771.9290780943502</c:v>
                </c:pt>
                <c:pt idx="1">
                  <c:v>4055.3061696824102</c:v>
                </c:pt>
                <c:pt idx="2">
                  <c:v>4017.25544064121</c:v>
                </c:pt>
                <c:pt idx="3">
                  <c:v>3620.0348155963402</c:v>
                </c:pt>
                <c:pt idx="4">
                  <c:v>3409.0468213973554</c:v>
                </c:pt>
                <c:pt idx="5">
                  <c:v>3450.2653052758901</c:v>
                </c:pt>
                <c:pt idx="6">
                  <c:v>3530.2433170850622</c:v>
                </c:pt>
                <c:pt idx="7">
                  <c:v>3328.3796306245422</c:v>
                </c:pt>
                <c:pt idx="8">
                  <c:v>3181.2511396364366</c:v>
                </c:pt>
                <c:pt idx="9">
                  <c:v>3165.55497402425</c:v>
                </c:pt>
              </c:numCache>
            </c:numRef>
          </c:val>
        </c:ser>
        <c:marker val="1"/>
        <c:axId val="169720832"/>
        <c:axId val="169730816"/>
      </c:lineChart>
      <c:catAx>
        <c:axId val="169720832"/>
        <c:scaling>
          <c:orientation val="minMax"/>
        </c:scaling>
        <c:axPos val="b"/>
        <c:numFmt formatCode="General" sourceLinked="1"/>
        <c:majorTickMark val="none"/>
        <c:tickLblPos val="nextTo"/>
        <c:crossAx val="169730816"/>
        <c:crosses val="autoZero"/>
        <c:auto val="1"/>
        <c:lblAlgn val="ctr"/>
        <c:lblOffset val="100"/>
      </c:catAx>
      <c:valAx>
        <c:axId val="16973081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69720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9236111111111138"/>
          <c:y val="0.6625639210828983"/>
          <c:w val="0.17708333333333379"/>
          <c:h val="0.13545253472529459"/>
        </c:manualLayout>
      </c:layout>
    </c:legend>
    <c:plotVisOnly val="1"/>
  </c:chart>
  <c:txPr>
    <a:bodyPr/>
    <a:lstStyle/>
    <a:p>
      <a:pPr>
        <a:defRPr sz="1500" baseline="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Cheese Consumption and production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'scen 10%'!$BL$205</c:f>
              <c:strCache>
                <c:ptCount val="1"/>
                <c:pt idx="0">
                  <c:v>USA</c:v>
                </c:pt>
              </c:strCache>
            </c:strRef>
          </c:tx>
          <c:cat>
            <c:multiLvlStrRef>
              <c:f>'scen 10%'!$BM$203:$BQ$204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</c:lvl>
              </c:multiLvlStrCache>
            </c:multiLvlStrRef>
          </c:cat>
          <c:val>
            <c:numRef>
              <c:f>'scen 10%'!$BM$205:$BQ$205</c:f>
              <c:numCache>
                <c:formatCode>General</c:formatCode>
                <c:ptCount val="5"/>
                <c:pt idx="0">
                  <c:v>5796.4793092207683</c:v>
                </c:pt>
                <c:pt idx="1">
                  <c:v>4309.4999910162314</c:v>
                </c:pt>
                <c:pt idx="3">
                  <c:v>6041.2646838851515</c:v>
                </c:pt>
                <c:pt idx="4">
                  <c:v>5127.213196885712</c:v>
                </c:pt>
              </c:numCache>
            </c:numRef>
          </c:val>
        </c:ser>
        <c:ser>
          <c:idx val="1"/>
          <c:order val="1"/>
          <c:tx>
            <c:strRef>
              <c:f>'scen 10%'!$BL$206</c:f>
              <c:strCache>
                <c:ptCount val="1"/>
                <c:pt idx="0">
                  <c:v>BRA</c:v>
                </c:pt>
              </c:strCache>
            </c:strRef>
          </c:tx>
          <c:cat>
            <c:multiLvlStrRef>
              <c:f>'scen 10%'!$BM$203:$BQ$204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</c:lvl>
              </c:multiLvlStrCache>
            </c:multiLvlStrRef>
          </c:cat>
          <c:val>
            <c:numRef>
              <c:f>'scen 10%'!$BM$206:$BQ$206</c:f>
              <c:numCache>
                <c:formatCode>General</c:formatCode>
                <c:ptCount val="5"/>
                <c:pt idx="0">
                  <c:v>823.03123327952903</c:v>
                </c:pt>
                <c:pt idx="1">
                  <c:v>743.88059699427379</c:v>
                </c:pt>
                <c:pt idx="3">
                  <c:v>801.60109535697222</c:v>
                </c:pt>
                <c:pt idx="4">
                  <c:v>690.71977311224225</c:v>
                </c:pt>
              </c:numCache>
            </c:numRef>
          </c:val>
        </c:ser>
        <c:ser>
          <c:idx val="2"/>
          <c:order val="2"/>
          <c:tx>
            <c:strRef>
              <c:f>'scen 10%'!$BL$207</c:f>
              <c:strCache>
                <c:ptCount val="1"/>
                <c:pt idx="0">
                  <c:v>E27</c:v>
                </c:pt>
              </c:strCache>
            </c:strRef>
          </c:tx>
          <c:spPr>
            <a:solidFill>
              <a:srgbClr val="FF3300"/>
            </a:solidFill>
          </c:spPr>
          <c:cat>
            <c:multiLvlStrRef>
              <c:f>'scen 10%'!$BM$203:$BQ$204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</c:lvl>
              </c:multiLvlStrCache>
            </c:multiLvlStrRef>
          </c:cat>
          <c:val>
            <c:numRef>
              <c:f>'scen 10%'!$BM$207:$BQ$207</c:f>
              <c:numCache>
                <c:formatCode>General</c:formatCode>
                <c:ptCount val="5"/>
                <c:pt idx="0">
                  <c:v>8935.0734289561733</c:v>
                </c:pt>
                <c:pt idx="1">
                  <c:v>5690.66301571435</c:v>
                </c:pt>
                <c:pt idx="3">
                  <c:v>9588.3503183871853</c:v>
                </c:pt>
                <c:pt idx="4">
                  <c:v>6872.404847770008</c:v>
                </c:pt>
              </c:numCache>
            </c:numRef>
          </c:val>
        </c:ser>
        <c:ser>
          <c:idx val="3"/>
          <c:order val="3"/>
          <c:tx>
            <c:strRef>
              <c:f>'scen 10%'!$BL$208</c:f>
              <c:strCache>
                <c:ptCount val="1"/>
                <c:pt idx="0">
                  <c:v>CHN</c:v>
                </c:pt>
              </c:strCache>
            </c:strRef>
          </c:tx>
          <c:cat>
            <c:multiLvlStrRef>
              <c:f>'scen 10%'!$BM$203:$BQ$204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</c:lvl>
              </c:multiLvlStrCache>
            </c:multiLvlStrRef>
          </c:cat>
          <c:val>
            <c:numRef>
              <c:f>'scen 10%'!$BM$208:$BQ$208</c:f>
              <c:numCache>
                <c:formatCode>General</c:formatCode>
                <c:ptCount val="5"/>
                <c:pt idx="0">
                  <c:v>432.84970243439511</c:v>
                </c:pt>
                <c:pt idx="1">
                  <c:v>451.88232690395205</c:v>
                </c:pt>
                <c:pt idx="3">
                  <c:v>373.24908242973322</c:v>
                </c:pt>
                <c:pt idx="4">
                  <c:v>298.53697112767787</c:v>
                </c:pt>
              </c:numCache>
            </c:numRef>
          </c:val>
        </c:ser>
        <c:axId val="56326016"/>
        <c:axId val="56327552"/>
      </c:barChart>
      <c:catAx>
        <c:axId val="56326016"/>
        <c:scaling>
          <c:orientation val="minMax"/>
        </c:scaling>
        <c:axPos val="b"/>
        <c:majorTickMark val="none"/>
        <c:tickLblPos val="nextTo"/>
        <c:crossAx val="56327552"/>
        <c:crosses val="autoZero"/>
        <c:auto val="1"/>
        <c:lblAlgn val="ctr"/>
        <c:lblOffset val="100"/>
      </c:catAx>
      <c:valAx>
        <c:axId val="5632755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5632601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Cheese exports and </a:t>
            </a:r>
            <a:r>
              <a:rPr lang="en-US" dirty="0" smtClean="0"/>
              <a:t>imports (</a:t>
            </a:r>
            <a:r>
              <a:rPr lang="en-US" dirty="0" err="1" smtClean="0"/>
              <a:t>kt</a:t>
            </a:r>
            <a:r>
              <a:rPr lang="en-US" dirty="0" smtClean="0"/>
              <a:t>)</a:t>
            </a:r>
            <a:endParaRPr lang="en-US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'scen 10%'!$BL$268</c:f>
              <c:strCache>
                <c:ptCount val="1"/>
                <c:pt idx="0">
                  <c:v>USA</c:v>
                </c:pt>
              </c:strCache>
            </c:strRef>
          </c:tx>
          <c:cat>
            <c:multiLvlStrRef>
              <c:f>'scen 10%'!$BM$266:$BQ$267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Exports</c:v>
                  </c:pt>
                  <c:pt idx="3">
                    <c:v>Imports</c:v>
                  </c:pt>
                </c:lvl>
              </c:multiLvlStrCache>
            </c:multiLvlStrRef>
          </c:cat>
          <c:val>
            <c:numRef>
              <c:f>'scen 10%'!$BM$268:$BQ$268</c:f>
              <c:numCache>
                <c:formatCode>General</c:formatCode>
                <c:ptCount val="5"/>
                <c:pt idx="0">
                  <c:v>400.85446178294114</c:v>
                </c:pt>
                <c:pt idx="1">
                  <c:v>987.86174924801605</c:v>
                </c:pt>
                <c:pt idx="3">
                  <c:v>156.428520038247</c:v>
                </c:pt>
                <c:pt idx="4">
                  <c:v>156.42852003825001</c:v>
                </c:pt>
              </c:numCache>
            </c:numRef>
          </c:val>
        </c:ser>
        <c:ser>
          <c:idx val="1"/>
          <c:order val="1"/>
          <c:tx>
            <c:strRef>
              <c:f>'scen 10%'!$BL$269</c:f>
              <c:strCache>
                <c:ptCount val="1"/>
                <c:pt idx="0">
                  <c:v>BRA</c:v>
                </c:pt>
              </c:strCache>
            </c:strRef>
          </c:tx>
          <c:cat>
            <c:multiLvlStrRef>
              <c:f>'scen 10%'!$BM$266:$BQ$267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Exports</c:v>
                  </c:pt>
                  <c:pt idx="3">
                    <c:v>Imports</c:v>
                  </c:pt>
                </c:lvl>
              </c:multiLvlStrCache>
            </c:multiLvlStrRef>
          </c:cat>
          <c:val>
            <c:numRef>
              <c:f>'scen 10%'!$BM$269:$BQ$269</c:f>
              <c:numCache>
                <c:formatCode>General</c:formatCode>
                <c:ptCount val="5"/>
                <c:pt idx="0">
                  <c:v>4.5177622643839301</c:v>
                </c:pt>
                <c:pt idx="1">
                  <c:v>2.1205505619331499</c:v>
                </c:pt>
                <c:pt idx="3">
                  <c:v>25.948110988941281</c:v>
                </c:pt>
                <c:pt idx="4">
                  <c:v>55.281585245964102</c:v>
                </c:pt>
              </c:numCache>
            </c:numRef>
          </c:val>
        </c:ser>
        <c:ser>
          <c:idx val="2"/>
          <c:order val="2"/>
          <c:tx>
            <c:strRef>
              <c:f>'scen 10%'!$BL$270</c:f>
              <c:strCache>
                <c:ptCount val="1"/>
                <c:pt idx="0">
                  <c:v>E27</c:v>
                </c:pt>
              </c:strCache>
            </c:strRef>
          </c:tx>
          <c:spPr>
            <a:solidFill>
              <a:srgbClr val="FF3300"/>
            </a:solidFill>
          </c:spPr>
          <c:cat>
            <c:multiLvlStrRef>
              <c:f>'scen 10%'!$BM$266:$BQ$267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Exports</c:v>
                  </c:pt>
                  <c:pt idx="3">
                    <c:v>Imports</c:v>
                  </c:pt>
                </c:lvl>
              </c:multiLvlStrCache>
            </c:multiLvlStrRef>
          </c:cat>
          <c:val>
            <c:numRef>
              <c:f>'scen 10%'!$BM$270:$BQ$270</c:f>
              <c:numCache>
                <c:formatCode>General</c:formatCode>
                <c:ptCount val="5"/>
                <c:pt idx="0">
                  <c:v>732.48953931966332</c:v>
                </c:pt>
                <c:pt idx="1">
                  <c:v>1220.16559839212</c:v>
                </c:pt>
                <c:pt idx="3">
                  <c:v>79.212649888643696</c:v>
                </c:pt>
                <c:pt idx="4">
                  <c:v>38.423766336455117</c:v>
                </c:pt>
              </c:numCache>
            </c:numRef>
          </c:val>
        </c:ser>
        <c:ser>
          <c:idx val="3"/>
          <c:order val="3"/>
          <c:tx>
            <c:strRef>
              <c:f>'scen 10%'!$BL$271</c:f>
              <c:strCache>
                <c:ptCount val="1"/>
                <c:pt idx="0">
                  <c:v>CHN</c:v>
                </c:pt>
              </c:strCache>
            </c:strRef>
          </c:tx>
          <c:cat>
            <c:multiLvlStrRef>
              <c:f>'scen 10%'!$BM$266:$BQ$267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Exports</c:v>
                  </c:pt>
                  <c:pt idx="3">
                    <c:v>Imports</c:v>
                  </c:pt>
                </c:lvl>
              </c:multiLvlStrCache>
            </c:multiLvlStrRef>
          </c:cat>
          <c:val>
            <c:numRef>
              <c:f>'scen 10%'!$BM$271:$BQ$271</c:f>
              <c:numCache>
                <c:formatCode>General</c:formatCode>
                <c:ptCount val="5"/>
                <c:pt idx="0">
                  <c:v>0.91159946199999997</c:v>
                </c:pt>
                <c:pt idx="1">
                  <c:v>0.91159946199999997</c:v>
                </c:pt>
                <c:pt idx="3">
                  <c:v>60.512219466661385</c:v>
                </c:pt>
                <c:pt idx="4">
                  <c:v>154.25695523827395</c:v>
                </c:pt>
              </c:numCache>
            </c:numRef>
          </c:val>
        </c:ser>
        <c:axId val="56448896"/>
        <c:axId val="56450432"/>
      </c:barChart>
      <c:catAx>
        <c:axId val="56448896"/>
        <c:scaling>
          <c:orientation val="minMax"/>
        </c:scaling>
        <c:axPos val="b"/>
        <c:majorTickMark val="none"/>
        <c:tickLblPos val="nextTo"/>
        <c:crossAx val="56450432"/>
        <c:crosses val="autoZero"/>
        <c:auto val="1"/>
        <c:lblAlgn val="ctr"/>
        <c:lblOffset val="100"/>
      </c:catAx>
      <c:valAx>
        <c:axId val="5645043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5644889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2500" baseline="0"/>
            </a:pPr>
            <a:r>
              <a:rPr lang="en-US" sz="2500" baseline="0" dirty="0"/>
              <a:t>Cheese world price USD/t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5.2339525520474987E-2"/>
          <c:y val="0.19480351414406533"/>
          <c:w val="0.94766047447952551"/>
          <c:h val="0.63937736949547974"/>
        </c:manualLayout>
      </c:layout>
      <c:lineChart>
        <c:grouping val="standard"/>
        <c:ser>
          <c:idx val="0"/>
          <c:order val="0"/>
          <c:tx>
            <c:strRef>
              <c:f>'results world price'!$A$107:$AT$107</c:f>
              <c:strCache>
                <c:ptCount val="1"/>
                <c:pt idx="0">
                  <c:v>baseline </c:v>
                </c:pt>
              </c:strCache>
            </c:strRef>
          </c:tx>
          <c:spPr>
            <a:ln cmpd="sng">
              <a:solidFill>
                <a:srgbClr val="000000"/>
              </a:solidFill>
            </a:ln>
          </c:spPr>
          <c:marker>
            <c:symbol val="none"/>
          </c:marker>
          <c:cat>
            <c:numRef>
              <c:f>'results world price'!$AU$106:$BD$106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price'!$AU$107:$BD$107</c:f>
              <c:numCache>
                <c:formatCode>General</c:formatCode>
                <c:ptCount val="10"/>
                <c:pt idx="0">
                  <c:v>3857.9813051977699</c:v>
                </c:pt>
                <c:pt idx="1">
                  <c:v>3887.8773230873016</c:v>
                </c:pt>
                <c:pt idx="2">
                  <c:v>3822.3476054440098</c:v>
                </c:pt>
                <c:pt idx="3">
                  <c:v>3870.2226441077282</c:v>
                </c:pt>
                <c:pt idx="4">
                  <c:v>3924.5813167319216</c:v>
                </c:pt>
                <c:pt idx="5">
                  <c:v>4026.7950365901611</c:v>
                </c:pt>
                <c:pt idx="6">
                  <c:v>4119.9167814340399</c:v>
                </c:pt>
                <c:pt idx="7">
                  <c:v>4185.23110281141</c:v>
                </c:pt>
                <c:pt idx="8">
                  <c:v>4250.512650584822</c:v>
                </c:pt>
                <c:pt idx="9">
                  <c:v>4329.7180691285103</c:v>
                </c:pt>
              </c:numCache>
            </c:numRef>
          </c:val>
        </c:ser>
        <c:ser>
          <c:idx val="1"/>
          <c:order val="1"/>
          <c:tx>
            <c:strRef>
              <c:f>'results world price'!$A$108:$AT$108</c:f>
              <c:strCache>
                <c:ptCount val="1"/>
                <c:pt idx="0">
                  <c:v>scenario</c:v>
                </c:pt>
              </c:strCache>
            </c:strRef>
          </c:tx>
          <c:spPr>
            <a:ln>
              <a:solidFill>
                <a:srgbClr val="000000"/>
              </a:solidFill>
              <a:prstDash val="dash"/>
            </a:ln>
          </c:spPr>
          <c:marker>
            <c:symbol val="none"/>
          </c:marker>
          <c:cat>
            <c:numRef>
              <c:f>'results world price'!$AU$106:$BD$106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price'!$AU$108:$BD$108</c:f>
              <c:numCache>
                <c:formatCode>General</c:formatCode>
                <c:ptCount val="10"/>
                <c:pt idx="0">
                  <c:v>3589.3560766484516</c:v>
                </c:pt>
                <c:pt idx="1">
                  <c:v>3443.0490910143399</c:v>
                </c:pt>
                <c:pt idx="2">
                  <c:v>3245.98602347824</c:v>
                </c:pt>
                <c:pt idx="3">
                  <c:v>3143.8247653211897</c:v>
                </c:pt>
                <c:pt idx="4">
                  <c:v>3059.6635883176591</c:v>
                </c:pt>
                <c:pt idx="5">
                  <c:v>3042.0101911046004</c:v>
                </c:pt>
                <c:pt idx="6">
                  <c:v>3038.1850434522698</c:v>
                </c:pt>
                <c:pt idx="7">
                  <c:v>2978.303547853061</c:v>
                </c:pt>
                <c:pt idx="8">
                  <c:v>2910.2893329198</c:v>
                </c:pt>
                <c:pt idx="9">
                  <c:v>2865.8479649282599</c:v>
                </c:pt>
              </c:numCache>
            </c:numRef>
          </c:val>
        </c:ser>
        <c:marker val="1"/>
        <c:axId val="56489088"/>
        <c:axId val="56490624"/>
      </c:lineChart>
      <c:catAx>
        <c:axId val="56489088"/>
        <c:scaling>
          <c:orientation val="minMax"/>
        </c:scaling>
        <c:axPos val="b"/>
        <c:numFmt formatCode="General" sourceLinked="1"/>
        <c:majorTickMark val="none"/>
        <c:tickLblPos val="nextTo"/>
        <c:crossAx val="56490624"/>
        <c:crosses val="autoZero"/>
        <c:auto val="1"/>
        <c:lblAlgn val="ctr"/>
        <c:lblOffset val="100"/>
      </c:catAx>
      <c:valAx>
        <c:axId val="5649062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564890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9470822397200386"/>
          <c:y val="0.56205818022747167"/>
          <c:w val="0.25806955380577434"/>
          <c:h val="0.16743438320209994"/>
        </c:manualLayout>
      </c:layout>
    </c:legend>
    <c:plotVisOnly val="1"/>
  </c:chart>
  <c:txPr>
    <a:bodyPr/>
    <a:lstStyle/>
    <a:p>
      <a:pPr>
        <a:defRPr sz="1500" baseline="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Vegetable oil consumption and production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'scen 10%'!$BH$454</c:f>
              <c:strCache>
                <c:ptCount val="1"/>
                <c:pt idx="0">
                  <c:v>USA</c:v>
                </c:pt>
              </c:strCache>
            </c:strRef>
          </c:tx>
          <c:cat>
            <c:multiLvlStrRef>
              <c:f>'scen 10%'!$BI$452:$BM$453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</c:lvl>
              </c:multiLvlStrCache>
            </c:multiLvlStrRef>
          </c:cat>
          <c:val>
            <c:numRef>
              <c:f>'scen 10%'!$BI$454:$BM$454</c:f>
              <c:numCache>
                <c:formatCode>General</c:formatCode>
                <c:ptCount val="5"/>
                <c:pt idx="0">
                  <c:v>14178.10610950129</c:v>
                </c:pt>
                <c:pt idx="1">
                  <c:v>12922.719800511712</c:v>
                </c:pt>
                <c:pt idx="3">
                  <c:v>12330.828855192609</c:v>
                </c:pt>
                <c:pt idx="4">
                  <c:v>11356.326527661289</c:v>
                </c:pt>
              </c:numCache>
            </c:numRef>
          </c:val>
        </c:ser>
        <c:ser>
          <c:idx val="1"/>
          <c:order val="1"/>
          <c:tx>
            <c:strRef>
              <c:f>'scen 10%'!$BH$455</c:f>
              <c:strCache>
                <c:ptCount val="1"/>
                <c:pt idx="0">
                  <c:v>BRA</c:v>
                </c:pt>
              </c:strCache>
            </c:strRef>
          </c:tx>
          <c:cat>
            <c:multiLvlStrRef>
              <c:f>'scen 10%'!$BI$452:$BM$453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</c:lvl>
              </c:multiLvlStrCache>
            </c:multiLvlStrRef>
          </c:cat>
          <c:val>
            <c:numRef>
              <c:f>'scen 10%'!$BI$455:$BM$455</c:f>
              <c:numCache>
                <c:formatCode>General</c:formatCode>
                <c:ptCount val="5"/>
                <c:pt idx="0">
                  <c:v>6531.3560543641424</c:v>
                </c:pt>
                <c:pt idx="1">
                  <c:v>6072.1019370798849</c:v>
                </c:pt>
                <c:pt idx="3">
                  <c:v>9021.0007527348698</c:v>
                </c:pt>
                <c:pt idx="4">
                  <c:v>8229.4968813804007</c:v>
                </c:pt>
              </c:numCache>
            </c:numRef>
          </c:val>
        </c:ser>
        <c:ser>
          <c:idx val="2"/>
          <c:order val="2"/>
          <c:tx>
            <c:strRef>
              <c:f>'scen 10%'!$BH$456</c:f>
              <c:strCache>
                <c:ptCount val="1"/>
                <c:pt idx="0">
                  <c:v>E27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cat>
            <c:multiLvlStrRef>
              <c:f>'scen 10%'!$BI$452:$BM$453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</c:lvl>
              </c:multiLvlStrCache>
            </c:multiLvlStrRef>
          </c:cat>
          <c:val>
            <c:numRef>
              <c:f>'scen 10%'!$BI$456:$BM$456</c:f>
              <c:numCache>
                <c:formatCode>General</c:formatCode>
                <c:ptCount val="5"/>
                <c:pt idx="0">
                  <c:v>29239.964303655222</c:v>
                </c:pt>
                <c:pt idx="1">
                  <c:v>28943.7500735264</c:v>
                </c:pt>
                <c:pt idx="3">
                  <c:v>17101.947647587502</c:v>
                </c:pt>
                <c:pt idx="4">
                  <c:v>17301.215121389298</c:v>
                </c:pt>
              </c:numCache>
            </c:numRef>
          </c:val>
        </c:ser>
        <c:ser>
          <c:idx val="3"/>
          <c:order val="3"/>
          <c:tx>
            <c:strRef>
              <c:f>'scen 10%'!$BH$457</c:f>
              <c:strCache>
                <c:ptCount val="1"/>
                <c:pt idx="0">
                  <c:v>CHN</c:v>
                </c:pt>
              </c:strCache>
            </c:strRef>
          </c:tx>
          <c:cat>
            <c:multiLvlStrRef>
              <c:f>'scen 10%'!$BI$452:$BM$453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</c:lvl>
              </c:multiLvlStrCache>
            </c:multiLvlStrRef>
          </c:cat>
          <c:val>
            <c:numRef>
              <c:f>'scen 10%'!$BI$457:$BM$457</c:f>
              <c:numCache>
                <c:formatCode>General</c:formatCode>
                <c:ptCount val="5"/>
                <c:pt idx="0">
                  <c:v>35069.933467266594</c:v>
                </c:pt>
                <c:pt idx="1">
                  <c:v>33162.620504653249</c:v>
                </c:pt>
                <c:pt idx="3">
                  <c:v>24688.927974799622</c:v>
                </c:pt>
                <c:pt idx="4">
                  <c:v>23924.452962805892</c:v>
                </c:pt>
              </c:numCache>
            </c:numRef>
          </c:val>
        </c:ser>
        <c:axId val="56533376"/>
        <c:axId val="56534912"/>
      </c:barChart>
      <c:catAx>
        <c:axId val="56533376"/>
        <c:scaling>
          <c:orientation val="minMax"/>
        </c:scaling>
        <c:axPos val="b"/>
        <c:majorTickMark val="none"/>
        <c:tickLblPos val="nextTo"/>
        <c:crossAx val="56534912"/>
        <c:crosses val="autoZero"/>
        <c:auto val="1"/>
        <c:lblAlgn val="ctr"/>
        <c:lblOffset val="100"/>
      </c:catAx>
      <c:valAx>
        <c:axId val="5653491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5653337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Vegetable oil exports and imports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'scen 10%'!$BH$476</c:f>
              <c:strCache>
                <c:ptCount val="1"/>
                <c:pt idx="0">
                  <c:v>USA</c:v>
                </c:pt>
              </c:strCache>
            </c:strRef>
          </c:tx>
          <c:cat>
            <c:multiLvlStrRef>
              <c:f>'scen 10%'!$BI$474:$BM$475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exports</c:v>
                  </c:pt>
                  <c:pt idx="3">
                    <c:v>imports</c:v>
                  </c:pt>
                </c:lvl>
              </c:multiLvlStrCache>
            </c:multiLvlStrRef>
          </c:cat>
          <c:val>
            <c:numRef>
              <c:f>'scen 10%'!$BI$476:$BM$476</c:f>
              <c:numCache>
                <c:formatCode>General</c:formatCode>
                <c:ptCount val="5"/>
                <c:pt idx="0">
                  <c:v>1773.2228193521701</c:v>
                </c:pt>
                <c:pt idx="1">
                  <c:v>1870.3759601420711</c:v>
                </c:pt>
                <c:pt idx="3">
                  <c:v>3544.4770008096702</c:v>
                </c:pt>
                <c:pt idx="4">
                  <c:v>3360.3658486004301</c:v>
                </c:pt>
              </c:numCache>
            </c:numRef>
          </c:val>
        </c:ser>
        <c:ser>
          <c:idx val="1"/>
          <c:order val="1"/>
          <c:tx>
            <c:strRef>
              <c:f>'scen 10%'!$BH$477</c:f>
              <c:strCache>
                <c:ptCount val="1"/>
                <c:pt idx="0">
                  <c:v>BRA</c:v>
                </c:pt>
              </c:strCache>
            </c:strRef>
          </c:tx>
          <c:cat>
            <c:multiLvlStrRef>
              <c:f>'scen 10%'!$BI$474:$BM$475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exports</c:v>
                  </c:pt>
                  <c:pt idx="3">
                    <c:v>imports</c:v>
                  </c:pt>
                </c:lvl>
              </c:multiLvlStrCache>
            </c:multiLvlStrRef>
          </c:cat>
          <c:val>
            <c:numRef>
              <c:f>'scen 10%'!$BI$477:$BM$477</c:f>
              <c:numCache>
                <c:formatCode>General</c:formatCode>
                <c:ptCount val="5"/>
                <c:pt idx="0">
                  <c:v>2996.2668660707277</c:v>
                </c:pt>
                <c:pt idx="1">
                  <c:v>2664.0171120005357</c:v>
                </c:pt>
                <c:pt idx="3">
                  <c:v>515.0885601</c:v>
                </c:pt>
                <c:pt idx="4">
                  <c:v>515.0885601</c:v>
                </c:pt>
              </c:numCache>
            </c:numRef>
          </c:val>
        </c:ser>
        <c:ser>
          <c:idx val="2"/>
          <c:order val="2"/>
          <c:tx>
            <c:strRef>
              <c:f>'scen 10%'!$BH$478</c:f>
              <c:strCache>
                <c:ptCount val="1"/>
                <c:pt idx="0">
                  <c:v>E27</c:v>
                </c:pt>
              </c:strCache>
            </c:strRef>
          </c:tx>
          <c:spPr>
            <a:solidFill>
              <a:srgbClr val="FF0000"/>
            </a:solidFill>
          </c:spPr>
          <c:cat>
            <c:multiLvlStrRef>
              <c:f>'scen 10%'!$BI$474:$BM$475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exports</c:v>
                  </c:pt>
                  <c:pt idx="3">
                    <c:v>imports</c:v>
                  </c:pt>
                </c:lvl>
              </c:multiLvlStrCache>
            </c:multiLvlStrRef>
          </c:cat>
          <c:val>
            <c:numRef>
              <c:f>'scen 10%'!$BI$478:$BM$478</c:f>
              <c:numCache>
                <c:formatCode>General</c:formatCode>
                <c:ptCount val="5"/>
                <c:pt idx="0">
                  <c:v>745.65465864010605</c:v>
                </c:pt>
                <c:pt idx="1">
                  <c:v>757.63043916653953</c:v>
                </c:pt>
                <c:pt idx="3">
                  <c:v>12919.786472823309</c:v>
                </c:pt>
                <c:pt idx="4">
                  <c:v>12436.54609470019</c:v>
                </c:pt>
              </c:numCache>
            </c:numRef>
          </c:val>
        </c:ser>
        <c:ser>
          <c:idx val="3"/>
          <c:order val="3"/>
          <c:tx>
            <c:strRef>
              <c:f>'scen 10%'!$BH$479</c:f>
              <c:strCache>
                <c:ptCount val="1"/>
                <c:pt idx="0">
                  <c:v>CHN</c:v>
                </c:pt>
              </c:strCache>
            </c:strRef>
          </c:tx>
          <c:cat>
            <c:multiLvlStrRef>
              <c:f>'scen 10%'!$BI$474:$BM$475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exports</c:v>
                  </c:pt>
                  <c:pt idx="3">
                    <c:v>imports</c:v>
                  </c:pt>
                </c:lvl>
              </c:multiLvlStrCache>
            </c:multiLvlStrRef>
          </c:cat>
          <c:val>
            <c:numRef>
              <c:f>'scen 10%'!$BI$479:$BM$479</c:f>
              <c:numCache>
                <c:formatCode>General</c:formatCode>
                <c:ptCount val="5"/>
                <c:pt idx="0">
                  <c:v>54.629045020000035</c:v>
                </c:pt>
                <c:pt idx="1">
                  <c:v>54.629045020000035</c:v>
                </c:pt>
                <c:pt idx="3">
                  <c:v>10489.625773486991</c:v>
                </c:pt>
                <c:pt idx="4">
                  <c:v>9346.787822867449</c:v>
                </c:pt>
              </c:numCache>
            </c:numRef>
          </c:val>
        </c:ser>
        <c:axId val="61837696"/>
        <c:axId val="61839232"/>
      </c:barChart>
      <c:catAx>
        <c:axId val="61837696"/>
        <c:scaling>
          <c:orientation val="minMax"/>
        </c:scaling>
        <c:axPos val="b"/>
        <c:majorTickMark val="none"/>
        <c:tickLblPos val="nextTo"/>
        <c:crossAx val="61839232"/>
        <c:crosses val="autoZero"/>
        <c:auto val="1"/>
        <c:lblAlgn val="ctr"/>
        <c:lblOffset val="100"/>
      </c:catAx>
      <c:valAx>
        <c:axId val="6183923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183769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2500" baseline="0"/>
            </a:pPr>
            <a:r>
              <a:rPr lang="en-US" sz="2500" baseline="0"/>
              <a:t>Vegetable oil world price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8.6266185476815402E-2"/>
          <c:y val="0.19480351414406533"/>
          <c:w val="0.9020253718285216"/>
          <c:h val="0.68921660834062359"/>
        </c:manualLayout>
      </c:layout>
      <c:lineChart>
        <c:grouping val="standard"/>
        <c:ser>
          <c:idx val="0"/>
          <c:order val="0"/>
          <c:tx>
            <c:strRef>
              <c:f>'results world price'!$A$111:$AT$111</c:f>
              <c:strCache>
                <c:ptCount val="1"/>
                <c:pt idx="0">
                  <c:v>baseline </c:v>
                </c:pt>
              </c:strCache>
            </c:strRef>
          </c:tx>
          <c:spPr>
            <a:ln cmpd="sng">
              <a:solidFill>
                <a:schemeClr val="tx1"/>
              </a:solidFill>
            </a:ln>
          </c:spPr>
          <c:marker>
            <c:symbol val="none"/>
          </c:marker>
          <c:cat>
            <c:numRef>
              <c:f>'results world price'!$AU$110:$BD$110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price'!$AU$111:$BD$111</c:f>
              <c:numCache>
                <c:formatCode>General</c:formatCode>
                <c:ptCount val="10"/>
                <c:pt idx="0">
                  <c:v>1114.65527550654</c:v>
                </c:pt>
                <c:pt idx="1">
                  <c:v>1124.6014339625099</c:v>
                </c:pt>
                <c:pt idx="2">
                  <c:v>1106.0187681705904</c:v>
                </c:pt>
                <c:pt idx="3">
                  <c:v>1139.0148349521398</c:v>
                </c:pt>
                <c:pt idx="4">
                  <c:v>1149.5864280576698</c:v>
                </c:pt>
                <c:pt idx="5">
                  <c:v>1172.9183409576299</c:v>
                </c:pt>
                <c:pt idx="6">
                  <c:v>1197.8908820812901</c:v>
                </c:pt>
                <c:pt idx="7">
                  <c:v>1209.67594748442</c:v>
                </c:pt>
                <c:pt idx="8">
                  <c:v>1216.2224363182395</c:v>
                </c:pt>
                <c:pt idx="9">
                  <c:v>1229.0564446424798</c:v>
                </c:pt>
              </c:numCache>
            </c:numRef>
          </c:val>
        </c:ser>
        <c:ser>
          <c:idx val="1"/>
          <c:order val="1"/>
          <c:tx>
            <c:strRef>
              <c:f>'results world price'!$A$112:$AT$112</c:f>
              <c:strCache>
                <c:ptCount val="1"/>
                <c:pt idx="0">
                  <c:v>scenario</c:v>
                </c:pt>
              </c:strCache>
            </c:strRef>
          </c:tx>
          <c:spPr>
            <a:ln>
              <a:solidFill>
                <a:schemeClr val="tx1"/>
              </a:solidFill>
              <a:prstDash val="sysDash"/>
            </a:ln>
          </c:spPr>
          <c:marker>
            <c:symbol val="none"/>
          </c:marker>
          <c:cat>
            <c:numRef>
              <c:f>'results world price'!$AU$110:$BD$110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price'!$AU$112:$BD$112</c:f>
              <c:numCache>
                <c:formatCode>General</c:formatCode>
                <c:ptCount val="10"/>
                <c:pt idx="0">
                  <c:v>1085.9868056543701</c:v>
                </c:pt>
                <c:pt idx="1">
                  <c:v>1075.91402018808</c:v>
                </c:pt>
                <c:pt idx="2">
                  <c:v>1049.8486285992999</c:v>
                </c:pt>
                <c:pt idx="3">
                  <c:v>1075.3195547024304</c:v>
                </c:pt>
                <c:pt idx="4">
                  <c:v>1079.11768509536</c:v>
                </c:pt>
                <c:pt idx="5">
                  <c:v>1097.2998627039801</c:v>
                </c:pt>
                <c:pt idx="6">
                  <c:v>1116.5398853862305</c:v>
                </c:pt>
                <c:pt idx="7">
                  <c:v>1124.7628644030501</c:v>
                </c:pt>
                <c:pt idx="8">
                  <c:v>1129.6235233069999</c:v>
                </c:pt>
                <c:pt idx="9">
                  <c:v>1138.8325965258798</c:v>
                </c:pt>
              </c:numCache>
            </c:numRef>
          </c:val>
        </c:ser>
        <c:marker val="1"/>
        <c:axId val="61870080"/>
        <c:axId val="61871616"/>
      </c:lineChart>
      <c:catAx>
        <c:axId val="61870080"/>
        <c:scaling>
          <c:orientation val="minMax"/>
        </c:scaling>
        <c:axPos val="b"/>
        <c:numFmt formatCode="General" sourceLinked="1"/>
        <c:majorTickMark val="none"/>
        <c:tickLblPos val="nextTo"/>
        <c:crossAx val="61871616"/>
        <c:crosses val="autoZero"/>
        <c:auto val="1"/>
        <c:lblAlgn val="ctr"/>
        <c:lblOffset val="100"/>
      </c:catAx>
      <c:valAx>
        <c:axId val="6187161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1870080"/>
        <c:crosses val="autoZero"/>
        <c:crossBetween val="between"/>
      </c:valAx>
      <c:spPr>
        <a:ln>
          <a:solidFill>
            <a:srgbClr val="000000"/>
          </a:solidFill>
        </a:ln>
      </c:spPr>
    </c:plotArea>
    <c:legend>
      <c:legendPos val="r"/>
      <c:layout>
        <c:manualLayout>
          <c:xMode val="edge"/>
          <c:yMode val="edge"/>
          <c:x val="0.42497222222222264"/>
          <c:y val="0.68242855059784191"/>
          <c:w val="0.18336111111111131"/>
          <c:h val="0.16743438320210002"/>
        </c:manualLayout>
      </c:layout>
    </c:legend>
    <c:plotVisOnly val="1"/>
  </c:chart>
  <c:txPr>
    <a:bodyPr/>
    <a:lstStyle/>
    <a:p>
      <a:pPr>
        <a:defRPr sz="1500" baseline="0"/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2500" baseline="0"/>
            </a:pPr>
            <a:r>
              <a:rPr lang="en-US" sz="2500" baseline="0" dirty="0"/>
              <a:t>Coarse grains consumption and production (</a:t>
            </a:r>
            <a:r>
              <a:rPr lang="en-US" sz="2500" baseline="0" dirty="0" err="1"/>
              <a:t>kt</a:t>
            </a:r>
            <a:r>
              <a:rPr lang="en-US" sz="2500" baseline="0" dirty="0"/>
              <a:t>)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'scen 10%'!$BH$542</c:f>
              <c:strCache>
                <c:ptCount val="1"/>
                <c:pt idx="0">
                  <c:v>USA</c:v>
                </c:pt>
              </c:strCache>
            </c:strRef>
          </c:tx>
          <c:cat>
            <c:multiLvlStrRef>
              <c:f>'scen 10%'!$BI$540:$BM$541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</c:lvl>
              </c:multiLvlStrCache>
            </c:multiLvlStrRef>
          </c:cat>
          <c:val>
            <c:numRef>
              <c:f>'scen 10%'!$BI$542:$BM$542</c:f>
              <c:numCache>
                <c:formatCode>General</c:formatCode>
                <c:ptCount val="5"/>
                <c:pt idx="0">
                  <c:v>348208.69479511789</c:v>
                </c:pt>
                <c:pt idx="1">
                  <c:v>334833.3585312909</c:v>
                </c:pt>
                <c:pt idx="3">
                  <c:v>410801.94555418403</c:v>
                </c:pt>
                <c:pt idx="4">
                  <c:v>400426.20150576602</c:v>
                </c:pt>
              </c:numCache>
            </c:numRef>
          </c:val>
        </c:ser>
        <c:ser>
          <c:idx val="1"/>
          <c:order val="1"/>
          <c:tx>
            <c:strRef>
              <c:f>'scen 10%'!$BH$543</c:f>
              <c:strCache>
                <c:ptCount val="1"/>
                <c:pt idx="0">
                  <c:v>BRA</c:v>
                </c:pt>
              </c:strCache>
            </c:strRef>
          </c:tx>
          <c:cat>
            <c:multiLvlStrRef>
              <c:f>'scen 10%'!$BI$540:$BM$541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</c:lvl>
              </c:multiLvlStrCache>
            </c:multiLvlStrRef>
          </c:cat>
          <c:val>
            <c:numRef>
              <c:f>'scen 10%'!$BI$543:$BM$543</c:f>
              <c:numCache>
                <c:formatCode>General</c:formatCode>
                <c:ptCount val="5"/>
                <c:pt idx="0">
                  <c:v>58733.536778071997</c:v>
                </c:pt>
                <c:pt idx="1">
                  <c:v>52789.802997192419</c:v>
                </c:pt>
                <c:pt idx="3">
                  <c:v>69571.783939672358</c:v>
                </c:pt>
                <c:pt idx="4">
                  <c:v>64022.144837806816</c:v>
                </c:pt>
              </c:numCache>
            </c:numRef>
          </c:val>
        </c:ser>
        <c:ser>
          <c:idx val="2"/>
          <c:order val="2"/>
          <c:tx>
            <c:strRef>
              <c:f>'scen 10%'!$BH$544</c:f>
              <c:strCache>
                <c:ptCount val="1"/>
                <c:pt idx="0">
                  <c:v>E27</c:v>
                </c:pt>
              </c:strCache>
            </c:strRef>
          </c:tx>
          <c:spPr>
            <a:solidFill>
              <a:srgbClr val="FF0000"/>
            </a:solidFill>
          </c:spPr>
          <c:cat>
            <c:multiLvlStrRef>
              <c:f>'scen 10%'!$BI$540:$BM$541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</c:lvl>
              </c:multiLvlStrCache>
            </c:multiLvlStrRef>
          </c:cat>
          <c:val>
            <c:numRef>
              <c:f>'scen 10%'!$BI$544:$BM$544</c:f>
              <c:numCache>
                <c:formatCode>General</c:formatCode>
                <c:ptCount val="5"/>
                <c:pt idx="0">
                  <c:v>153616.71585382905</c:v>
                </c:pt>
                <c:pt idx="1">
                  <c:v>135042.74317601405</c:v>
                </c:pt>
                <c:pt idx="3">
                  <c:v>153770.74716993712</c:v>
                </c:pt>
                <c:pt idx="4">
                  <c:v>145298.24905579805</c:v>
                </c:pt>
              </c:numCache>
            </c:numRef>
          </c:val>
        </c:ser>
        <c:ser>
          <c:idx val="3"/>
          <c:order val="3"/>
          <c:tx>
            <c:strRef>
              <c:f>'scen 10%'!$BH$545</c:f>
              <c:strCache>
                <c:ptCount val="1"/>
                <c:pt idx="0">
                  <c:v>CHN</c:v>
                </c:pt>
              </c:strCache>
            </c:strRef>
          </c:tx>
          <c:cat>
            <c:multiLvlStrRef>
              <c:f>'scen 10%'!$BI$540:$BM$541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</c:lvl>
              </c:multiLvlStrCache>
            </c:multiLvlStrRef>
          </c:cat>
          <c:val>
            <c:numRef>
              <c:f>'scen 10%'!$BI$545:$BM$545</c:f>
              <c:numCache>
                <c:formatCode>General</c:formatCode>
                <c:ptCount val="5"/>
                <c:pt idx="0">
                  <c:v>238176.63770368005</c:v>
                </c:pt>
                <c:pt idx="1">
                  <c:v>238440.99736446905</c:v>
                </c:pt>
                <c:pt idx="3">
                  <c:v>227800.64615003401</c:v>
                </c:pt>
                <c:pt idx="4">
                  <c:v>226167.40082482001</c:v>
                </c:pt>
              </c:numCache>
            </c:numRef>
          </c:val>
        </c:ser>
        <c:axId val="61911040"/>
        <c:axId val="61912576"/>
      </c:barChart>
      <c:catAx>
        <c:axId val="61911040"/>
        <c:scaling>
          <c:orientation val="minMax"/>
        </c:scaling>
        <c:axPos val="b"/>
        <c:majorTickMark val="none"/>
        <c:tickLblPos val="nextTo"/>
        <c:crossAx val="61912576"/>
        <c:crosses val="autoZero"/>
        <c:auto val="1"/>
        <c:lblAlgn val="ctr"/>
        <c:lblOffset val="100"/>
      </c:catAx>
      <c:valAx>
        <c:axId val="6191257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191104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500" baseline="0"/>
      </a:pPr>
      <a:endParaRPr lang="en-US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2500" baseline="0"/>
            </a:pPr>
            <a:r>
              <a:rPr lang="en-US" sz="2500" baseline="0"/>
              <a:t>Coarse grains world price USD/t</a:t>
            </a:r>
          </a:p>
          <a:p>
            <a:pPr>
              <a:defRPr sz="2500" baseline="0"/>
            </a:pPr>
            <a:endParaRPr lang="en-US" sz="2500" baseline="0"/>
          </a:p>
        </c:rich>
      </c:tx>
      <c:layout>
        <c:manualLayout>
          <c:xMode val="edge"/>
          <c:yMode val="edge"/>
          <c:x val="0.23627077865266838"/>
          <c:y val="2.7777777777777821E-2"/>
        </c:manualLayout>
      </c:layout>
    </c:title>
    <c:plotArea>
      <c:layout/>
      <c:lineChart>
        <c:grouping val="standard"/>
        <c:ser>
          <c:idx val="0"/>
          <c:order val="0"/>
          <c:tx>
            <c:strRef>
              <c:f>'results world price'!$A$119:$AT$119</c:f>
              <c:strCache>
                <c:ptCount val="1"/>
                <c:pt idx="0">
                  <c:v>baseline</c:v>
                </c:pt>
              </c:strCache>
            </c:strRef>
          </c:tx>
          <c:spPr>
            <a:ln cmpd="sng">
              <a:solidFill>
                <a:srgbClr val="000000"/>
              </a:solidFill>
            </a:ln>
          </c:spPr>
          <c:marker>
            <c:symbol val="none"/>
          </c:marker>
          <c:cat>
            <c:numRef>
              <c:f>'results world price'!$AU$118:$BD$118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price'!$AU$119:$BD$119</c:f>
              <c:numCache>
                <c:formatCode>General</c:formatCode>
                <c:ptCount val="10"/>
                <c:pt idx="0">
                  <c:v>245.25319904856798</c:v>
                </c:pt>
                <c:pt idx="1">
                  <c:v>229.46495856664194</c:v>
                </c:pt>
                <c:pt idx="2">
                  <c:v>227.47017649267005</c:v>
                </c:pt>
                <c:pt idx="3">
                  <c:v>231.21548939526599</c:v>
                </c:pt>
                <c:pt idx="4">
                  <c:v>233.13916053559399</c:v>
                </c:pt>
                <c:pt idx="5">
                  <c:v>237.13448149317693</c:v>
                </c:pt>
                <c:pt idx="6">
                  <c:v>241.8828954500901</c:v>
                </c:pt>
                <c:pt idx="7">
                  <c:v>246.42453337752306</c:v>
                </c:pt>
                <c:pt idx="8">
                  <c:v>247.81193975519105</c:v>
                </c:pt>
                <c:pt idx="9">
                  <c:v>247.607340645345</c:v>
                </c:pt>
              </c:numCache>
            </c:numRef>
          </c:val>
        </c:ser>
        <c:ser>
          <c:idx val="1"/>
          <c:order val="1"/>
          <c:tx>
            <c:strRef>
              <c:f>'results world price'!$A$120:$AT$120</c:f>
              <c:strCache>
                <c:ptCount val="1"/>
                <c:pt idx="0">
                  <c:v>scenario</c:v>
                </c:pt>
              </c:strCache>
            </c:strRef>
          </c:tx>
          <c:spPr>
            <a:ln>
              <a:solidFill>
                <a:srgbClr val="000000"/>
              </a:solidFill>
              <a:prstDash val="sysDash"/>
            </a:ln>
          </c:spPr>
          <c:marker>
            <c:symbol val="none"/>
          </c:marker>
          <c:cat>
            <c:numRef>
              <c:f>'results world price'!$AU$118:$BD$118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price'!$AU$120:$BD$120</c:f>
              <c:numCache>
                <c:formatCode>General</c:formatCode>
                <c:ptCount val="10"/>
                <c:pt idx="0">
                  <c:v>242.55542913176299</c:v>
                </c:pt>
                <c:pt idx="1">
                  <c:v>224.50242224763707</c:v>
                </c:pt>
                <c:pt idx="2">
                  <c:v>222.39732555290107</c:v>
                </c:pt>
                <c:pt idx="3">
                  <c:v>227.24834984537804</c:v>
                </c:pt>
                <c:pt idx="4">
                  <c:v>230.30869471304598</c:v>
                </c:pt>
                <c:pt idx="5">
                  <c:v>234.73603648975799</c:v>
                </c:pt>
                <c:pt idx="6">
                  <c:v>239.3908974076011</c:v>
                </c:pt>
                <c:pt idx="7">
                  <c:v>243.45505229836394</c:v>
                </c:pt>
                <c:pt idx="8">
                  <c:v>244.60973756402095</c:v>
                </c:pt>
                <c:pt idx="9">
                  <c:v>244.38921130058907</c:v>
                </c:pt>
              </c:numCache>
            </c:numRef>
          </c:val>
        </c:ser>
        <c:marker val="1"/>
        <c:axId val="61946112"/>
        <c:axId val="61956096"/>
      </c:lineChart>
      <c:catAx>
        <c:axId val="61946112"/>
        <c:scaling>
          <c:orientation val="minMax"/>
        </c:scaling>
        <c:axPos val="b"/>
        <c:numFmt formatCode="General" sourceLinked="1"/>
        <c:majorTickMark val="none"/>
        <c:tickLblPos val="nextTo"/>
        <c:crossAx val="61956096"/>
        <c:crosses val="autoZero"/>
        <c:auto val="1"/>
        <c:lblAlgn val="ctr"/>
        <c:lblOffset val="100"/>
      </c:catAx>
      <c:valAx>
        <c:axId val="6195609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1946112"/>
        <c:crosses val="autoZero"/>
        <c:crossBetween val="between"/>
        <c:majorUnit val="10"/>
      </c:valAx>
    </c:plotArea>
    <c:legend>
      <c:legendPos val="r"/>
      <c:layout/>
    </c:legend>
    <c:plotVisOnly val="1"/>
  </c:chart>
  <c:txPr>
    <a:bodyPr/>
    <a:lstStyle/>
    <a:p>
      <a:pPr>
        <a:defRPr sz="1500" baseline="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Atlantic beef world</a:t>
            </a:r>
            <a:r>
              <a:rPr lang="en-US" baseline="0"/>
              <a:t> </a:t>
            </a:r>
            <a:r>
              <a:rPr lang="en-US"/>
              <a:t>price  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'results world price'!$A$37:$AT$37</c:f>
              <c:strCache>
                <c:ptCount val="1"/>
                <c:pt idx="0">
                  <c:v>baseline</c:v>
                </c:pt>
              </c:strCache>
            </c:strRef>
          </c:tx>
          <c:cat>
            <c:numRef>
              <c:f>'results world price'!$AU$36:$BD$36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price'!$AU$37:$BD$37</c:f>
            </c:numRef>
          </c:val>
        </c:ser>
        <c:ser>
          <c:idx val="1"/>
          <c:order val="1"/>
          <c:tx>
            <c:strRef>
              <c:f>'results world price'!$A$38:$AT$38</c:f>
              <c:strCache>
                <c:ptCount val="1"/>
                <c:pt idx="0">
                  <c:v>scenario</c:v>
                </c:pt>
              </c:strCache>
            </c:strRef>
          </c:tx>
          <c:cat>
            <c:numRef>
              <c:f>'results world price'!$AU$36:$BD$36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price'!$AU$38:$BD$38</c:f>
            </c:numRef>
          </c:val>
        </c:ser>
        <c:ser>
          <c:idx val="2"/>
          <c:order val="2"/>
          <c:tx>
            <c:strRef>
              <c:f>'results world price'!$A$39:$AT$39</c:f>
              <c:strCache>
                <c:ptCount val="1"/>
                <c:pt idx="0">
                  <c:v>% difference</c:v>
                </c:pt>
              </c:strCache>
            </c:strRef>
          </c:tx>
          <c:spPr>
            <a:solidFill>
              <a:srgbClr val="FF3300"/>
            </a:solidFill>
          </c:spPr>
          <c:cat>
            <c:numRef>
              <c:f>'results world price'!$AU$36:$BD$36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price'!$AU$39:$BD$39</c:f>
              <c:numCache>
                <c:formatCode>General</c:formatCode>
                <c:ptCount val="10"/>
                <c:pt idx="0">
                  <c:v>-3.8867954876705468</c:v>
                </c:pt>
                <c:pt idx="1">
                  <c:v>-0.6323858230066427</c:v>
                </c:pt>
                <c:pt idx="2">
                  <c:v>0.4740387003371983</c:v>
                </c:pt>
                <c:pt idx="3">
                  <c:v>-4.654950364394448E-2</c:v>
                </c:pt>
                <c:pt idx="4">
                  <c:v>-1.0732700092953906</c:v>
                </c:pt>
                <c:pt idx="5">
                  <c:v>-0.85709041755562865</c:v>
                </c:pt>
                <c:pt idx="6">
                  <c:v>-0.42061729974041134</c:v>
                </c:pt>
                <c:pt idx="7">
                  <c:v>-4.9108075341997022E-2</c:v>
                </c:pt>
                <c:pt idx="8">
                  <c:v>-0.64734617284175622</c:v>
                </c:pt>
                <c:pt idx="9">
                  <c:v>-0.89702958334170191</c:v>
                </c:pt>
              </c:numCache>
            </c:numRef>
          </c:val>
        </c:ser>
        <c:axId val="55927552"/>
        <c:axId val="55929088"/>
      </c:barChart>
      <c:catAx>
        <c:axId val="55927552"/>
        <c:scaling>
          <c:orientation val="minMax"/>
        </c:scaling>
        <c:axPos val="b"/>
        <c:numFmt formatCode="General" sourceLinked="1"/>
        <c:tickLblPos val="high"/>
        <c:crossAx val="55929088"/>
        <c:crosses val="autoZero"/>
        <c:auto val="1"/>
        <c:lblAlgn val="ctr"/>
        <c:lblOffset val="100"/>
      </c:catAx>
      <c:valAx>
        <c:axId val="55929088"/>
        <c:scaling>
          <c:orientation val="minMax"/>
        </c:scaling>
        <c:axPos val="l"/>
        <c:majorGridlines/>
        <c:numFmt formatCode="General" sourceLinked="1"/>
        <c:tickLblPos val="nextTo"/>
        <c:crossAx val="55927552"/>
        <c:crosses val="autoZero"/>
        <c:crossBetween val="between"/>
        <c:majorUnit val="1"/>
      </c:valAx>
    </c:plotArea>
    <c:plotVisOnly val="1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Cheese world</a:t>
            </a:r>
            <a:r>
              <a:rPr lang="en-US" baseline="0"/>
              <a:t> price</a:t>
            </a:r>
            <a:endParaRPr lang="en-US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'results world price'!$A$52:$AT$52</c:f>
              <c:strCache>
                <c:ptCount val="1"/>
                <c:pt idx="0">
                  <c:v>baseline</c:v>
                </c:pt>
              </c:strCache>
            </c:strRef>
          </c:tx>
          <c:cat>
            <c:numRef>
              <c:f>'results world price'!$AU$51:$BD$51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price'!$AU$52:$BD$52</c:f>
            </c:numRef>
          </c:val>
        </c:ser>
        <c:ser>
          <c:idx val="1"/>
          <c:order val="1"/>
          <c:tx>
            <c:strRef>
              <c:f>'results world price'!$A$53:$AT$53</c:f>
              <c:strCache>
                <c:ptCount val="1"/>
                <c:pt idx="0">
                  <c:v>health</c:v>
                </c:pt>
              </c:strCache>
            </c:strRef>
          </c:tx>
          <c:cat>
            <c:numRef>
              <c:f>'results world price'!$AU$51:$BD$51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price'!$AU$53:$BD$53</c:f>
            </c:numRef>
          </c:val>
        </c:ser>
        <c:ser>
          <c:idx val="2"/>
          <c:order val="2"/>
          <c:tx>
            <c:strRef>
              <c:f>'results world price'!$A$54:$AT$54</c:f>
              <c:strCache>
                <c:ptCount val="1"/>
                <c:pt idx="0">
                  <c:v>health</c:v>
                </c:pt>
              </c:strCache>
            </c:strRef>
          </c:tx>
          <c:spPr>
            <a:solidFill>
              <a:srgbClr val="FF3300"/>
            </a:solidFill>
          </c:spPr>
          <c:cat>
            <c:numRef>
              <c:f>'results world price'!$AU$51:$BD$51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price'!$AU$54:$BD$54</c:f>
              <c:numCache>
                <c:formatCode>General</c:formatCode>
                <c:ptCount val="10"/>
                <c:pt idx="0">
                  <c:v>-3.2665350160668969</c:v>
                </c:pt>
                <c:pt idx="1">
                  <c:v>-2.2956605932361587</c:v>
                </c:pt>
                <c:pt idx="2">
                  <c:v>-1.6769306754351061</c:v>
                </c:pt>
                <c:pt idx="3">
                  <c:v>-1.7109789600380121</c:v>
                </c:pt>
                <c:pt idx="4">
                  <c:v>-1.5668264121362458</c:v>
                </c:pt>
                <c:pt idx="5">
                  <c:v>-1.3546368163705025</c:v>
                </c:pt>
                <c:pt idx="6">
                  <c:v>-1.340952992285438</c:v>
                </c:pt>
                <c:pt idx="7">
                  <c:v>-1.3671168894595631</c:v>
                </c:pt>
                <c:pt idx="8">
                  <c:v>-1.3912145533740206</c:v>
                </c:pt>
                <c:pt idx="9">
                  <c:v>-1.386294682976696</c:v>
                </c:pt>
              </c:numCache>
            </c:numRef>
          </c:val>
        </c:ser>
        <c:axId val="55950336"/>
        <c:axId val="139240192"/>
      </c:barChart>
      <c:catAx>
        <c:axId val="55950336"/>
        <c:scaling>
          <c:orientation val="minMax"/>
        </c:scaling>
        <c:axPos val="b"/>
        <c:numFmt formatCode="General" sourceLinked="1"/>
        <c:tickLblPos val="high"/>
        <c:crossAx val="139240192"/>
        <c:crosses val="autoZero"/>
        <c:auto val="1"/>
        <c:lblAlgn val="ctr"/>
        <c:lblOffset val="100"/>
      </c:catAx>
      <c:valAx>
        <c:axId val="139240192"/>
        <c:scaling>
          <c:orientation val="minMax"/>
        </c:scaling>
        <c:axPos val="l"/>
        <c:majorGridlines/>
        <c:numFmt formatCode="General" sourceLinked="1"/>
        <c:tickLblPos val="nextTo"/>
        <c:crossAx val="55950336"/>
        <c:crosses val="autoZero"/>
        <c:crossBetween val="between"/>
        <c:majorUnit val="1"/>
      </c:valAx>
    </c:plotArea>
    <c:plotVisOnly val="1"/>
  </c:chart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Vegetable oil world price</a:t>
            </a:r>
          </a:p>
        </c:rich>
      </c:tx>
      <c:layout>
        <c:manualLayout>
          <c:xMode val="edge"/>
          <c:yMode val="edge"/>
          <c:x val="0.20843744531933531"/>
          <c:y val="2.7777777777777821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'results world price'!$A$57:$AQ$57</c:f>
              <c:strCache>
                <c:ptCount val="1"/>
                <c:pt idx="0">
                  <c:v>baseline</c:v>
                </c:pt>
              </c:strCache>
            </c:strRef>
          </c:tx>
          <c:cat>
            <c:numRef>
              <c:f>'results world price'!$AR$56:$BD$56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price'!$AR$57:$BD$57</c:f>
            </c:numRef>
          </c:val>
        </c:ser>
        <c:ser>
          <c:idx val="1"/>
          <c:order val="1"/>
          <c:tx>
            <c:strRef>
              <c:f>'results world price'!$A$58:$AQ$58</c:f>
              <c:strCache>
                <c:ptCount val="1"/>
                <c:pt idx="0">
                  <c:v>health</c:v>
                </c:pt>
              </c:strCache>
            </c:strRef>
          </c:tx>
          <c:cat>
            <c:numRef>
              <c:f>'results world price'!$AR$56:$BD$56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price'!$AR$58:$BD$58</c:f>
            </c:numRef>
          </c:val>
        </c:ser>
        <c:ser>
          <c:idx val="2"/>
          <c:order val="2"/>
          <c:tx>
            <c:strRef>
              <c:f>'results world price'!$A$59:$AQ$59</c:f>
              <c:strCache>
                <c:ptCount val="1"/>
                <c:pt idx="0">
                  <c:v>health</c:v>
                </c:pt>
              </c:strCache>
            </c:strRef>
          </c:tx>
          <c:spPr>
            <a:solidFill>
              <a:srgbClr val="FF3300"/>
            </a:solidFill>
          </c:spPr>
          <c:cat>
            <c:numRef>
              <c:f>'results world price'!$AR$56:$BD$56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price'!$AR$59:$BD$59</c:f>
              <c:numCache>
                <c:formatCode>General</c:formatCode>
                <c:ptCount val="10"/>
                <c:pt idx="0">
                  <c:v>-2.1454500286738787</c:v>
                </c:pt>
                <c:pt idx="1">
                  <c:v>-1.7011399483648377</c:v>
                </c:pt>
                <c:pt idx="2">
                  <c:v>-0.99351725483063336</c:v>
                </c:pt>
                <c:pt idx="3">
                  <c:v>-0.83848660763942162</c:v>
                </c:pt>
                <c:pt idx="4">
                  <c:v>-0.69514470784262072</c:v>
                </c:pt>
                <c:pt idx="5">
                  <c:v>-0.65944866949349024</c:v>
                </c:pt>
                <c:pt idx="6">
                  <c:v>-0.91929286210417094</c:v>
                </c:pt>
                <c:pt idx="7">
                  <c:v>-1.0025000064685656</c:v>
                </c:pt>
                <c:pt idx="8">
                  <c:v>-0.93157690435380369</c:v>
                </c:pt>
                <c:pt idx="9">
                  <c:v>-0.90270465691730828</c:v>
                </c:pt>
              </c:numCache>
            </c:numRef>
          </c:val>
        </c:ser>
        <c:axId val="160474624"/>
        <c:axId val="160476160"/>
      </c:barChart>
      <c:catAx>
        <c:axId val="160474624"/>
        <c:scaling>
          <c:orientation val="minMax"/>
        </c:scaling>
        <c:axPos val="b"/>
        <c:numFmt formatCode="General" sourceLinked="1"/>
        <c:tickLblPos val="high"/>
        <c:crossAx val="160476160"/>
        <c:crosses val="autoZero"/>
        <c:auto val="1"/>
        <c:lblAlgn val="ctr"/>
        <c:lblOffset val="100"/>
      </c:catAx>
      <c:valAx>
        <c:axId val="160476160"/>
        <c:scaling>
          <c:orientation val="minMax"/>
        </c:scaling>
        <c:axPos val="l"/>
        <c:majorGridlines/>
        <c:numFmt formatCode="General" sourceLinked="1"/>
        <c:tickLblPos val="nextTo"/>
        <c:crossAx val="160474624"/>
        <c:crosses val="autoZero"/>
        <c:crossBetween val="between"/>
        <c:majorUnit val="1"/>
      </c:valAx>
    </c:plotArea>
    <c:plotVisOnly val="1"/>
  </c:chart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Coarse</a:t>
            </a:r>
            <a:r>
              <a:rPr lang="en-US" baseline="0"/>
              <a:t> grains world price</a:t>
            </a:r>
            <a:endParaRPr lang="en-US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'results world price'!$A$67:$AT$67</c:f>
              <c:strCache>
                <c:ptCount val="1"/>
                <c:pt idx="0">
                  <c:v>baseline</c:v>
                </c:pt>
              </c:strCache>
            </c:strRef>
          </c:tx>
          <c:cat>
            <c:numRef>
              <c:f>'results world price'!$AU$66:$BD$66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price'!$AU$67:$BD$67</c:f>
            </c:numRef>
          </c:val>
        </c:ser>
        <c:ser>
          <c:idx val="1"/>
          <c:order val="1"/>
          <c:tx>
            <c:strRef>
              <c:f>'results world price'!$A$68:$AT$68</c:f>
              <c:strCache>
                <c:ptCount val="1"/>
                <c:pt idx="0">
                  <c:v>scenario</c:v>
                </c:pt>
              </c:strCache>
            </c:strRef>
          </c:tx>
          <c:cat>
            <c:numRef>
              <c:f>'results world price'!$AU$66:$BD$66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price'!$AU$68:$BD$68</c:f>
            </c:numRef>
          </c:val>
        </c:ser>
        <c:ser>
          <c:idx val="2"/>
          <c:order val="2"/>
          <c:tx>
            <c:strRef>
              <c:f>'results world price'!$A$69:$AT$69</c:f>
              <c:strCache>
                <c:ptCount val="1"/>
                <c:pt idx="0">
                  <c:v>scenario</c:v>
                </c:pt>
              </c:strCache>
            </c:strRef>
          </c:tx>
          <c:spPr>
            <a:solidFill>
              <a:srgbClr val="FF3300"/>
            </a:solidFill>
          </c:spPr>
          <c:cat>
            <c:numRef>
              <c:f>'results world price'!$AU$66:$BD$66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'results world price'!$AU$69:$BD$69</c:f>
              <c:numCache>
                <c:formatCode>General</c:formatCode>
                <c:ptCount val="10"/>
                <c:pt idx="0">
                  <c:v>-1.0999937726686944</c:v>
                </c:pt>
                <c:pt idx="1">
                  <c:v>-2.1626554006344043</c:v>
                </c:pt>
                <c:pt idx="2">
                  <c:v>-2.2301169401574135</c:v>
                </c:pt>
                <c:pt idx="3">
                  <c:v>-1.7157758592488248</c:v>
                </c:pt>
                <c:pt idx="4">
                  <c:v>-1.2140670902500923</c:v>
                </c:pt>
                <c:pt idx="5">
                  <c:v>-1.0114281939583742</c:v>
                </c:pt>
                <c:pt idx="6">
                  <c:v>-1.0302497982968006</c:v>
                </c:pt>
                <c:pt idx="7">
                  <c:v>-1.2050265606508237</c:v>
                </c:pt>
                <c:pt idx="8">
                  <c:v>-1.2921904385774896</c:v>
                </c:pt>
                <c:pt idx="9">
                  <c:v>-1.2996906054434814</c:v>
                </c:pt>
              </c:numCache>
            </c:numRef>
          </c:val>
        </c:ser>
        <c:axId val="168714240"/>
        <c:axId val="168715776"/>
      </c:barChart>
      <c:catAx>
        <c:axId val="168714240"/>
        <c:scaling>
          <c:orientation val="minMax"/>
        </c:scaling>
        <c:axPos val="b"/>
        <c:numFmt formatCode="General" sourceLinked="1"/>
        <c:tickLblPos val="high"/>
        <c:crossAx val="168715776"/>
        <c:crosses val="autoZero"/>
        <c:auto val="1"/>
        <c:lblAlgn val="ctr"/>
        <c:lblOffset val="100"/>
      </c:catAx>
      <c:valAx>
        <c:axId val="168715776"/>
        <c:scaling>
          <c:orientation val="minMax"/>
        </c:scaling>
        <c:axPos val="l"/>
        <c:majorGridlines/>
        <c:numFmt formatCode="General" sourceLinked="1"/>
        <c:tickLblPos val="nextTo"/>
        <c:crossAx val="168714240"/>
        <c:crosses val="autoZero"/>
        <c:crossBetween val="between"/>
        <c:majorUnit val="1"/>
      </c:valAx>
    </c:plotArea>
    <c:plotVisOnly val="1"/>
  </c:chart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Share of saturated fat in </a:t>
            </a:r>
            <a:r>
              <a:rPr lang="en-US" dirty="0" smtClean="0"/>
              <a:t>caloric </a:t>
            </a:r>
            <a:r>
              <a:rPr lang="en-US" dirty="0"/>
              <a:t>intake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Share of saturated fat in total calories intake</c:v>
                </c:pt>
              </c:strCache>
            </c:strRef>
          </c:tx>
          <c:cat>
            <c:strRef>
              <c:f>Sheet1!$A$2:$A$10</c:f>
              <c:strCache>
                <c:ptCount val="9"/>
                <c:pt idx="0">
                  <c:v>CHN</c:v>
                </c:pt>
                <c:pt idx="1">
                  <c:v>MEX</c:v>
                </c:pt>
                <c:pt idx="2">
                  <c:v>ARG</c:v>
                </c:pt>
                <c:pt idx="3">
                  <c:v>RUS</c:v>
                </c:pt>
                <c:pt idx="4">
                  <c:v>BRA</c:v>
                </c:pt>
                <c:pt idx="5">
                  <c:v>USA</c:v>
                </c:pt>
                <c:pt idx="6">
                  <c:v>AUS</c:v>
                </c:pt>
                <c:pt idx="7">
                  <c:v>EU</c:v>
                </c:pt>
                <c:pt idx="8">
                  <c:v>NZL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10</c:v>
                </c:pt>
                <c:pt idx="1">
                  <c:v>10.5</c:v>
                </c:pt>
                <c:pt idx="2">
                  <c:v>10.6</c:v>
                </c:pt>
                <c:pt idx="3">
                  <c:v>10.7</c:v>
                </c:pt>
                <c:pt idx="4">
                  <c:v>11</c:v>
                </c:pt>
                <c:pt idx="5">
                  <c:v>13</c:v>
                </c:pt>
                <c:pt idx="6">
                  <c:v>13</c:v>
                </c:pt>
                <c:pt idx="7">
                  <c:v>15</c:v>
                </c:pt>
                <c:pt idx="8">
                  <c:v>15</c:v>
                </c:pt>
              </c:numCache>
            </c:numRef>
          </c:val>
        </c:ser>
        <c:axId val="205103104"/>
        <c:axId val="205104640"/>
      </c:barChart>
      <c:catAx>
        <c:axId val="205103104"/>
        <c:scaling>
          <c:orientation val="minMax"/>
        </c:scaling>
        <c:axPos val="b"/>
        <c:tickLblPos val="nextTo"/>
        <c:crossAx val="205104640"/>
        <c:crosses val="autoZero"/>
        <c:auto val="1"/>
        <c:lblAlgn val="ctr"/>
        <c:lblOffset val="100"/>
      </c:catAx>
      <c:valAx>
        <c:axId val="205104640"/>
        <c:scaling>
          <c:orientation val="minMax"/>
        </c:scaling>
        <c:axPos val="l"/>
        <c:majorGridlines>
          <c:spPr>
            <a:ln>
              <a:solidFill>
                <a:srgbClr val="FF0000">
                  <a:alpha val="61000"/>
                </a:srgbClr>
              </a:solidFill>
            </a:ln>
          </c:spPr>
        </c:majorGridlines>
        <c:numFmt formatCode="General" sourceLinked="1"/>
        <c:tickLblPos val="nextTo"/>
        <c:crossAx val="2051031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Reductions to meet 10% calorie intake</c:v>
                </c:pt>
              </c:strCache>
            </c:strRef>
          </c:tx>
          <c:cat>
            <c:strRef>
              <c:f>Sheet1!$A$2:$A$10</c:f>
              <c:strCache>
                <c:ptCount val="9"/>
                <c:pt idx="0">
                  <c:v>EU</c:v>
                </c:pt>
                <c:pt idx="1">
                  <c:v>NZL</c:v>
                </c:pt>
                <c:pt idx="2">
                  <c:v>AUS</c:v>
                </c:pt>
                <c:pt idx="3">
                  <c:v>USA</c:v>
                </c:pt>
                <c:pt idx="4">
                  <c:v>BRA</c:v>
                </c:pt>
                <c:pt idx="5">
                  <c:v>RUS</c:v>
                </c:pt>
                <c:pt idx="6">
                  <c:v>ARG</c:v>
                </c:pt>
                <c:pt idx="7">
                  <c:v>MEX</c:v>
                </c:pt>
                <c:pt idx="8">
                  <c:v>CHN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-35</c:v>
                </c:pt>
                <c:pt idx="1">
                  <c:v>-35</c:v>
                </c:pt>
                <c:pt idx="2">
                  <c:v>-34</c:v>
                </c:pt>
                <c:pt idx="3">
                  <c:v>-25</c:v>
                </c:pt>
                <c:pt idx="4">
                  <c:v>-8</c:v>
                </c:pt>
                <c:pt idx="5">
                  <c:v>-7</c:v>
                </c:pt>
                <c:pt idx="6">
                  <c:v>-6</c:v>
                </c:pt>
                <c:pt idx="7">
                  <c:v>-5</c:v>
                </c:pt>
                <c:pt idx="8">
                  <c:v>-2</c:v>
                </c:pt>
              </c:numCache>
            </c:numRef>
          </c:val>
        </c:ser>
        <c:axId val="205714560"/>
        <c:axId val="205716096"/>
      </c:barChart>
      <c:catAx>
        <c:axId val="205714560"/>
        <c:scaling>
          <c:orientation val="minMax"/>
        </c:scaling>
        <c:axPos val="b"/>
        <c:tickLblPos val="nextTo"/>
        <c:crossAx val="205716096"/>
        <c:crosses val="autoZero"/>
        <c:auto val="1"/>
        <c:lblAlgn val="ctr"/>
        <c:lblOffset val="100"/>
      </c:catAx>
      <c:valAx>
        <c:axId val="205716096"/>
        <c:scaling>
          <c:orientation val="minMax"/>
        </c:scaling>
        <c:axPos val="l"/>
        <c:majorGridlines/>
        <c:numFmt formatCode="General" sourceLinked="1"/>
        <c:tickLblPos val="nextTo"/>
        <c:crossAx val="2057145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Bovine consumption and</a:t>
            </a:r>
            <a:r>
              <a:rPr lang="en-US" baseline="0" dirty="0"/>
              <a:t> </a:t>
            </a:r>
            <a:r>
              <a:rPr lang="en-US" baseline="0" dirty="0" smtClean="0"/>
              <a:t>production (</a:t>
            </a:r>
            <a:r>
              <a:rPr lang="en-US" baseline="0" dirty="0" err="1" smtClean="0"/>
              <a:t>kt</a:t>
            </a:r>
            <a:r>
              <a:rPr lang="en-US" baseline="0" dirty="0" smtClean="0"/>
              <a:t>) </a:t>
            </a:r>
            <a:endParaRPr lang="en-US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'scen 10%'!$BH$8</c:f>
              <c:strCache>
                <c:ptCount val="1"/>
                <c:pt idx="0">
                  <c:v>USA</c:v>
                </c:pt>
              </c:strCache>
            </c:strRef>
          </c:tx>
          <c:cat>
            <c:multiLvlStrRef>
              <c:f>'scen 10%'!$BI$6:$BM$7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  <c:pt idx="4">
                    <c:v> </c:v>
                  </c:pt>
                </c:lvl>
              </c:multiLvlStrCache>
            </c:multiLvlStrRef>
          </c:cat>
          <c:val>
            <c:numRef>
              <c:f>'scen 10%'!$BI$8:$BM$8</c:f>
              <c:numCache>
                <c:formatCode>General</c:formatCode>
                <c:ptCount val="5"/>
                <c:pt idx="0">
                  <c:v>13057.3094557272</c:v>
                </c:pt>
                <c:pt idx="1">
                  <c:v>9917.6988875174502</c:v>
                </c:pt>
                <c:pt idx="3">
                  <c:v>12225.726241846007</c:v>
                </c:pt>
                <c:pt idx="4">
                  <c:v>10263.473742399605</c:v>
                </c:pt>
              </c:numCache>
            </c:numRef>
          </c:val>
        </c:ser>
        <c:ser>
          <c:idx val="1"/>
          <c:order val="1"/>
          <c:tx>
            <c:strRef>
              <c:f>'scen 10%'!$BH$9</c:f>
              <c:strCache>
                <c:ptCount val="1"/>
                <c:pt idx="0">
                  <c:v>BRA</c:v>
                </c:pt>
              </c:strCache>
            </c:strRef>
          </c:tx>
          <c:cat>
            <c:multiLvlStrRef>
              <c:f>'scen 10%'!$BI$6:$BM$7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  <c:pt idx="4">
                    <c:v> </c:v>
                  </c:pt>
                </c:lvl>
              </c:multiLvlStrCache>
            </c:multiLvlStrRef>
          </c:cat>
          <c:val>
            <c:numRef>
              <c:f>'scen 10%'!$BI$9:$BM$9</c:f>
              <c:numCache>
                <c:formatCode>General</c:formatCode>
                <c:ptCount val="5"/>
                <c:pt idx="0">
                  <c:v>9457.7120678957945</c:v>
                </c:pt>
                <c:pt idx="1">
                  <c:v>8746.6982510604194</c:v>
                </c:pt>
                <c:pt idx="3">
                  <c:v>11387.318287735399</c:v>
                </c:pt>
                <c:pt idx="4">
                  <c:v>9894.2649648214501</c:v>
                </c:pt>
              </c:numCache>
            </c:numRef>
          </c:val>
        </c:ser>
        <c:ser>
          <c:idx val="2"/>
          <c:order val="2"/>
          <c:tx>
            <c:strRef>
              <c:f>'scen 10%'!$BH$10</c:f>
              <c:strCache>
                <c:ptCount val="1"/>
                <c:pt idx="0">
                  <c:v>E27</c:v>
                </c:pt>
              </c:strCache>
            </c:strRef>
          </c:tx>
          <c:spPr>
            <a:solidFill>
              <a:srgbClr val="FF3300"/>
            </a:solidFill>
            <a:ln>
              <a:solidFill>
                <a:srgbClr val="FF0000"/>
              </a:solidFill>
            </a:ln>
          </c:spPr>
          <c:cat>
            <c:multiLvlStrRef>
              <c:f>'scen 10%'!$BI$6:$BM$7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  <c:pt idx="4">
                    <c:v> </c:v>
                  </c:pt>
                </c:lvl>
              </c:multiLvlStrCache>
            </c:multiLvlStrRef>
          </c:cat>
          <c:val>
            <c:numRef>
              <c:f>'scen 10%'!$BI$10:$BM$10</c:f>
              <c:numCache>
                <c:formatCode>General</c:formatCode>
                <c:ptCount val="5"/>
                <c:pt idx="0">
                  <c:v>8136.2004141416701</c:v>
                </c:pt>
                <c:pt idx="1">
                  <c:v>4990.0144584397203</c:v>
                </c:pt>
                <c:pt idx="3">
                  <c:v>8161.2656630303418</c:v>
                </c:pt>
                <c:pt idx="4">
                  <c:v>5633.704907738208</c:v>
                </c:pt>
              </c:numCache>
            </c:numRef>
          </c:val>
        </c:ser>
        <c:ser>
          <c:idx val="3"/>
          <c:order val="3"/>
          <c:tx>
            <c:strRef>
              <c:f>'scen 10%'!$BH$11</c:f>
              <c:strCache>
                <c:ptCount val="1"/>
                <c:pt idx="0">
                  <c:v>CHN</c:v>
                </c:pt>
              </c:strCache>
            </c:strRef>
          </c:tx>
          <c:cat>
            <c:multiLvlStrRef>
              <c:f>'scen 10%'!$BI$6:$BM$7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Consumption</c:v>
                  </c:pt>
                  <c:pt idx="3">
                    <c:v>Production</c:v>
                  </c:pt>
                  <c:pt idx="4">
                    <c:v> </c:v>
                  </c:pt>
                </c:lvl>
              </c:multiLvlStrCache>
            </c:multiLvlStrRef>
          </c:cat>
          <c:val>
            <c:numRef>
              <c:f>'scen 10%'!$BI$11:$BM$11</c:f>
              <c:numCache>
                <c:formatCode>General</c:formatCode>
                <c:ptCount val="5"/>
                <c:pt idx="0">
                  <c:v>6473.3527472570404</c:v>
                </c:pt>
                <c:pt idx="1">
                  <c:v>6400</c:v>
                </c:pt>
                <c:pt idx="3">
                  <c:v>6437.5812043271117</c:v>
                </c:pt>
                <c:pt idx="4">
                  <c:v>6311.292508251352</c:v>
                </c:pt>
              </c:numCache>
            </c:numRef>
          </c:val>
        </c:ser>
        <c:axId val="55992320"/>
        <c:axId val="55993856"/>
      </c:barChart>
      <c:catAx>
        <c:axId val="55992320"/>
        <c:scaling>
          <c:orientation val="minMax"/>
        </c:scaling>
        <c:axPos val="b"/>
        <c:majorTickMark val="none"/>
        <c:tickLblPos val="nextTo"/>
        <c:crossAx val="55993856"/>
        <c:crosses val="autoZero"/>
        <c:auto val="1"/>
        <c:lblAlgn val="ctr"/>
        <c:lblOffset val="100"/>
      </c:catAx>
      <c:valAx>
        <c:axId val="5599385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5599232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Bovine</a:t>
            </a:r>
            <a:r>
              <a:rPr lang="en-US" baseline="0"/>
              <a:t> exports and imports</a:t>
            </a:r>
            <a:endParaRPr lang="en-US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'scen 10%'!$BH$23</c:f>
              <c:strCache>
                <c:ptCount val="1"/>
                <c:pt idx="0">
                  <c:v>USA</c:v>
                </c:pt>
              </c:strCache>
            </c:strRef>
          </c:tx>
          <c:cat>
            <c:multiLvlStrRef>
              <c:f>'scen 10%'!$BI$21:$BM$22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export</c:v>
                  </c:pt>
                  <c:pt idx="3">
                    <c:v>import</c:v>
                  </c:pt>
                </c:lvl>
              </c:multiLvlStrCache>
            </c:multiLvlStrRef>
          </c:cat>
          <c:val>
            <c:numRef>
              <c:f>'scen 10%'!$BI$23:$BM$23</c:f>
              <c:numCache>
                <c:formatCode>General</c:formatCode>
                <c:ptCount val="5"/>
                <c:pt idx="0">
                  <c:v>1508.3235168743295</c:v>
                </c:pt>
                <c:pt idx="1">
                  <c:v>2374.7575849666491</c:v>
                </c:pt>
                <c:pt idx="3">
                  <c:v>2340.9067689369099</c:v>
                </c:pt>
                <c:pt idx="4">
                  <c:v>2018.0509243295799</c:v>
                </c:pt>
              </c:numCache>
            </c:numRef>
          </c:val>
        </c:ser>
        <c:ser>
          <c:idx val="1"/>
          <c:order val="1"/>
          <c:tx>
            <c:strRef>
              <c:f>'scen 10%'!$BH$24</c:f>
              <c:strCache>
                <c:ptCount val="1"/>
                <c:pt idx="0">
                  <c:v>BRA</c:v>
                </c:pt>
              </c:strCache>
            </c:strRef>
          </c:tx>
          <c:cat>
            <c:multiLvlStrRef>
              <c:f>'scen 10%'!$BI$21:$BM$22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export</c:v>
                  </c:pt>
                  <c:pt idx="3">
                    <c:v>import</c:v>
                  </c:pt>
                </c:lvl>
              </c:multiLvlStrCache>
            </c:multiLvlStrRef>
          </c:cat>
          <c:val>
            <c:numRef>
              <c:f>'scen 10%'!$BI$24:$BM$24</c:f>
              <c:numCache>
                <c:formatCode>General</c:formatCode>
                <c:ptCount val="5"/>
                <c:pt idx="0">
                  <c:v>2024.2049759896604</c:v>
                </c:pt>
                <c:pt idx="1">
                  <c:v>1242.16546991103</c:v>
                </c:pt>
                <c:pt idx="3">
                  <c:v>94.598756149999971</c:v>
                </c:pt>
                <c:pt idx="4">
                  <c:v>94.598756149999971</c:v>
                </c:pt>
              </c:numCache>
            </c:numRef>
          </c:val>
        </c:ser>
        <c:ser>
          <c:idx val="2"/>
          <c:order val="2"/>
          <c:tx>
            <c:strRef>
              <c:f>'scen 10%'!$BH$25</c:f>
              <c:strCache>
                <c:ptCount val="1"/>
                <c:pt idx="0">
                  <c:v>E27</c:v>
                </c:pt>
              </c:strCache>
            </c:strRef>
          </c:tx>
          <c:spPr>
            <a:solidFill>
              <a:srgbClr val="FF3300"/>
            </a:solidFill>
          </c:spPr>
          <c:cat>
            <c:multiLvlStrRef>
              <c:f>'scen 10%'!$BI$21:$BM$22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export</c:v>
                  </c:pt>
                  <c:pt idx="3">
                    <c:v>import</c:v>
                  </c:pt>
                </c:lvl>
              </c:multiLvlStrCache>
            </c:multiLvlStrRef>
          </c:cat>
          <c:val>
            <c:numRef>
              <c:f>'scen 10%'!$BI$25:$BM$25</c:f>
              <c:numCache>
                <c:formatCode>General</c:formatCode>
                <c:ptCount val="5"/>
                <c:pt idx="0">
                  <c:v>335.4540878166581</c:v>
                </c:pt>
                <c:pt idx="1">
                  <c:v>718.8280123976981</c:v>
                </c:pt>
                <c:pt idx="3">
                  <c:v>311.63151512266393</c:v>
                </c:pt>
                <c:pt idx="4">
                  <c:v>248.937958597315</c:v>
                </c:pt>
              </c:numCache>
            </c:numRef>
          </c:val>
        </c:ser>
        <c:ser>
          <c:idx val="3"/>
          <c:order val="3"/>
          <c:tx>
            <c:strRef>
              <c:f>'scen 10%'!$BH$26</c:f>
              <c:strCache>
                <c:ptCount val="1"/>
                <c:pt idx="0">
                  <c:v>CHN</c:v>
                </c:pt>
              </c:strCache>
            </c:strRef>
          </c:tx>
          <c:cat>
            <c:multiLvlStrRef>
              <c:f>'scen 10%'!$BI$21:$BM$22</c:f>
              <c:multiLvlStrCache>
                <c:ptCount val="5"/>
                <c:lvl>
                  <c:pt idx="0">
                    <c:v>baseline </c:v>
                  </c:pt>
                  <c:pt idx="1">
                    <c:v>scenario 10% </c:v>
                  </c:pt>
                  <c:pt idx="3">
                    <c:v>baseline</c:v>
                  </c:pt>
                  <c:pt idx="4">
                    <c:v>scenario 10 %</c:v>
                  </c:pt>
                </c:lvl>
                <c:lvl>
                  <c:pt idx="0">
                    <c:v>export</c:v>
                  </c:pt>
                  <c:pt idx="3">
                    <c:v>import</c:v>
                  </c:pt>
                </c:lvl>
              </c:multiLvlStrCache>
            </c:multiLvlStrRef>
          </c:cat>
          <c:val>
            <c:numRef>
              <c:f>'scen 10%'!$BI$26:$BM$26</c:f>
              <c:numCache>
                <c:formatCode>General</c:formatCode>
                <c:ptCount val="5"/>
                <c:pt idx="0">
                  <c:v>94.467606177963205</c:v>
                </c:pt>
                <c:pt idx="1">
                  <c:v>70.656047710541344</c:v>
                </c:pt>
                <c:pt idx="3">
                  <c:v>130.23914910789301</c:v>
                </c:pt>
                <c:pt idx="4">
                  <c:v>305.48830546952479</c:v>
                </c:pt>
              </c:numCache>
            </c:numRef>
          </c:val>
        </c:ser>
        <c:axId val="168697216"/>
        <c:axId val="169690240"/>
      </c:barChart>
      <c:catAx>
        <c:axId val="168697216"/>
        <c:scaling>
          <c:orientation val="minMax"/>
        </c:scaling>
        <c:axPos val="b"/>
        <c:majorTickMark val="none"/>
        <c:tickLblPos val="nextTo"/>
        <c:crossAx val="169690240"/>
        <c:crosses val="autoZero"/>
        <c:auto val="1"/>
        <c:lblAlgn val="ctr"/>
        <c:lblOffset val="100"/>
      </c:catAx>
      <c:valAx>
        <c:axId val="16969024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6869721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0.07708</cdr:x>
      <cdr:y>0.15278</cdr:y>
    </cdr:from>
    <cdr:to>
      <cdr:x>0.15833</cdr:x>
      <cdr:y>0.29514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2425" y="419100"/>
          <a:ext cx="371475" cy="3905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</cdr:x>
      <cdr:y>0.05903</cdr:y>
    </cdr:from>
    <cdr:to>
      <cdr:x>0.21042</cdr:x>
      <cdr:y>0.17361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0" y="161925"/>
          <a:ext cx="962025" cy="31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% difference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0.02778</cdr:y>
    </cdr:from>
    <cdr:to>
      <cdr:x>0.21042</cdr:x>
      <cdr:y>0.14237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-152400" y="76200"/>
          <a:ext cx="833768" cy="3143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100" dirty="0"/>
            <a:t>% difference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0.04167</cdr:y>
    </cdr:from>
    <cdr:to>
      <cdr:x>0.21042</cdr:x>
      <cdr:y>0.15625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114300"/>
          <a:ext cx="962025" cy="31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100"/>
            <a:t>% difference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0.0625</cdr:y>
    </cdr:from>
    <cdr:to>
      <cdr:x>0.21042</cdr:x>
      <cdr:y>0.17708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171450"/>
          <a:ext cx="962025" cy="31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100"/>
            <a:t>% difference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5DB20E-E5A7-43D7-889D-8A67D20EA9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008A60A-B58A-4CE2-9DDA-25A6481794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8EE2AA-D4CA-4FAF-AC13-FF5BE3F84F5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08A60A-B58A-4CE2-9DDA-25A6481794D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Decrease by 30 % at</a:t>
            </a:r>
            <a:r>
              <a:rPr lang="en-GB" baseline="0" dirty="0" smtClean="0"/>
              <a:t> the end of the period of the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08A60A-B58A-4CE2-9DDA-25A6481794D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08A60A-B58A-4CE2-9DDA-25A6481794D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08A60A-B58A-4CE2-9DDA-25A6481794D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4F6785-1D85-4D11-B3A9-EDE4AD3828BC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We wish to examine  the impact of the agricultural sector of a move towards a healthier diets through a reduction in fat</a:t>
            </a:r>
            <a:r>
              <a:rPr lang="en-GB" baseline="0" dirty="0" smtClean="0"/>
              <a:t> consumption. We will measure the impact on main </a:t>
            </a:r>
            <a:r>
              <a:rPr lang="en-GB" baseline="0" dirty="0" err="1" smtClean="0"/>
              <a:t>agreggates</a:t>
            </a:r>
            <a:r>
              <a:rPr lang="en-GB" baseline="0" dirty="0" smtClean="0"/>
              <a:t> of selected agriculture sectors for the two scenarios. We will explain more on details the implementation of the two scenarios.</a:t>
            </a:r>
          </a:p>
          <a:p>
            <a:r>
              <a:rPr lang="en-GB" baseline="0" dirty="0" smtClean="0"/>
              <a:t>At first a quick presentation of the model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08A60A-B58A-4CE2-9DDA-25A6481794D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96817E7-375A-48B9-86FA-612F166234B3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3587" cy="3430587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935" y="4343985"/>
            <a:ext cx="5028132" cy="4115969"/>
          </a:xfrm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  <a:p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7BA8B4-9543-40FF-B550-D448ADD0F7C2}" type="slidenum">
              <a:rPr lang="en-US" smtClean="0"/>
              <a:pPr>
                <a:defRPr/>
              </a:pPr>
              <a:t>4</a:t>
            </a:fld>
            <a:endParaRPr lang="en-US" smtClean="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935" y="4343985"/>
            <a:ext cx="5028132" cy="4115969"/>
          </a:xfrm>
          <a:noFill/>
          <a:ln/>
        </p:spPr>
        <p:txBody>
          <a:bodyPr lIns="90307" tIns="44361" rIns="90307" bIns="44361"/>
          <a:lstStyle/>
          <a:p>
            <a:endParaRPr lang="fr-FR" dirty="0" smtClean="0"/>
          </a:p>
        </p:txBody>
      </p:sp>
      <p:sp>
        <p:nvSpPr>
          <p:cNvPr id="3789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0413" cy="3427413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08A60A-B58A-4CE2-9DDA-25A6481794D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Apply a shock </a:t>
            </a:r>
            <a:r>
              <a:rPr lang="el-GR" dirty="0" smtClean="0"/>
              <a:t>Δ</a:t>
            </a:r>
            <a:r>
              <a:rPr lang="en-GB" dirty="0" err="1" smtClean="0"/>
              <a:t>i</a:t>
            </a:r>
            <a:r>
              <a:rPr lang="en-GB" dirty="0" smtClean="0"/>
              <a:t> for a period of ten years : values given health department model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08A60A-B58A-4CE2-9DDA-25A6481794D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08A60A-B58A-4CE2-9DDA-25A6481794D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Several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08A60A-B58A-4CE2-9DDA-25A6481794D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08A60A-B58A-4CE2-9DDA-25A6481794D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2133600"/>
            <a:ext cx="9144000" cy="23622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alpha val="0"/>
                </a:schemeClr>
              </a:gs>
              <a:gs pos="50000">
                <a:schemeClr val="bg1">
                  <a:lumMod val="95000"/>
                  <a:shade val="30000"/>
                  <a:satMod val="115000"/>
                  <a:tint val="44500"/>
                  <a:satMod val="160000"/>
                </a:schemeClr>
              </a:gs>
              <a:gs pos="100000">
                <a:schemeClr val="bg1">
                  <a:lumMod val="95000"/>
                  <a:shade val="30000"/>
                  <a:satMod val="115000"/>
                  <a:tint val="23500"/>
                  <a:satMod val="16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1295400" y="2362200"/>
            <a:ext cx="6248400" cy="1905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2200"/>
            <a:ext cx="30035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3150" y="2362200"/>
            <a:ext cx="29908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OECD_TEXT_20cm_HD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152400"/>
            <a:ext cx="2819400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84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717675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0183A-C90A-484D-B540-480AE2F1E367}" type="datetime1">
              <a:rPr lang="en-GB"/>
              <a:pPr>
                <a:defRPr/>
              </a:pPr>
              <a:t>12/11/2012</a:t>
            </a:fld>
            <a:endParaRPr lang="en-GB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56125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596188" y="6245225"/>
            <a:ext cx="1114425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A30A6-1447-491B-A88F-33E204BD1D5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51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553200"/>
            <a:ext cx="9144000" cy="3048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295400"/>
            <a:ext cx="7924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6" name="Rectangle 9"/>
          <p:cNvSpPr>
            <a:spLocks noChangeArrowheads="1"/>
          </p:cNvSpPr>
          <p:nvPr userDrawn="1"/>
        </p:nvSpPr>
        <p:spPr bwMode="auto">
          <a:xfrm>
            <a:off x="0" y="6583363"/>
            <a:ext cx="9144000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>
              <a:defRPr/>
            </a:pPr>
            <a:r>
              <a:rPr lang="en-US" sz="1000" dirty="0">
                <a:solidFill>
                  <a:schemeClr val="bg1"/>
                </a:solidFill>
                <a:latin typeface="Calibri" pitchFamily="34" charset="0"/>
              </a:rPr>
              <a:t>OECD Trade &amp; Agriculture</a:t>
            </a:r>
          </a:p>
        </p:txBody>
      </p:sp>
      <p:sp>
        <p:nvSpPr>
          <p:cNvPr id="47" name="Rectangle 97"/>
          <p:cNvSpPr>
            <a:spLocks noChangeArrowheads="1"/>
          </p:cNvSpPr>
          <p:nvPr userDrawn="1"/>
        </p:nvSpPr>
        <p:spPr bwMode="auto">
          <a:xfrm>
            <a:off x="8496300" y="6507163"/>
            <a:ext cx="64770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>
              <a:defRPr/>
            </a:pPr>
            <a:fld id="{BAA0D5D8-56AE-4010-88B8-B0F91FE51A92}" type="slidenum">
              <a:rPr lang="en-US" sz="2000" b="1">
                <a:solidFill>
                  <a:schemeClr val="bg1"/>
                </a:solidFill>
                <a:latin typeface="Calibri" pitchFamily="34" charset="0"/>
              </a:rPr>
              <a:pPr algn="ctr">
                <a:defRPr/>
              </a:pPr>
              <a:t>‹#›</a:t>
            </a:fld>
            <a:endParaRPr lang="en-US" sz="20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48" r:id="rId2"/>
    <p:sldLayoutId id="2147483750" r:id="rId3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2973BD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2973BD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2973BD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2973BD"/>
          </a:solidFill>
          <a:latin typeface="Arial" charset="0"/>
        </a:defRPr>
      </a:lvl9pPr>
    </p:titleStyle>
    <p:bodyStyle>
      <a:lvl1pPr marL="342900" indent="-457200" algn="l" rtl="0" eaLnBrk="0" fontAlgn="base" hangingPunct="0">
        <a:spcBef>
          <a:spcPts val="1200"/>
        </a:spcBef>
        <a:spcAft>
          <a:spcPts val="1200"/>
        </a:spcAft>
        <a:buChar char="•"/>
        <a:defRPr sz="2800" b="1">
          <a:solidFill>
            <a:srgbClr val="3366CC"/>
          </a:solidFill>
          <a:latin typeface="Calibri" pitchFamily="34" charset="0"/>
          <a:ea typeface="+mn-ea"/>
          <a:cs typeface="+mn-cs"/>
        </a:defRPr>
      </a:lvl1pPr>
      <a:lvl2pPr marL="742950" indent="-457200" algn="l" rtl="0" eaLnBrk="0" fontAlgn="base" hangingPunct="0">
        <a:spcBef>
          <a:spcPts val="1200"/>
        </a:spcBef>
        <a:spcAft>
          <a:spcPts val="1200"/>
        </a:spcAft>
        <a:buChar char="–"/>
        <a:defRPr sz="2400" b="1">
          <a:solidFill>
            <a:srgbClr val="3366CC"/>
          </a:solidFill>
          <a:latin typeface="Calibri" pitchFamily="34" charset="0"/>
        </a:defRPr>
      </a:lvl2pPr>
      <a:lvl3pPr marL="1143000" indent="-457200" algn="l" rtl="0" eaLnBrk="0" fontAlgn="base" hangingPunct="0">
        <a:spcBef>
          <a:spcPts val="1200"/>
        </a:spcBef>
        <a:spcAft>
          <a:spcPts val="1200"/>
        </a:spcAft>
        <a:buChar char="•"/>
        <a:defRPr sz="2000" b="1">
          <a:solidFill>
            <a:srgbClr val="3366CC"/>
          </a:solidFill>
          <a:latin typeface="Calibri" pitchFamily="34" charset="0"/>
        </a:defRPr>
      </a:lvl3pPr>
      <a:lvl4pPr marL="1600200" indent="-457200" algn="l" rtl="0" eaLnBrk="0" fontAlgn="base" hangingPunct="0">
        <a:spcBef>
          <a:spcPts val="1200"/>
        </a:spcBef>
        <a:spcAft>
          <a:spcPts val="1200"/>
        </a:spcAft>
        <a:buChar char="–"/>
        <a:defRPr sz="2000" b="1">
          <a:solidFill>
            <a:srgbClr val="3366CC"/>
          </a:solidFill>
          <a:latin typeface="Calibri" pitchFamily="34" charset="0"/>
        </a:defRPr>
      </a:lvl4pPr>
      <a:lvl5pPr marL="2057400" indent="-457200" algn="l" rtl="0" eaLnBrk="0" fontAlgn="base" hangingPunct="0">
        <a:spcBef>
          <a:spcPts val="1200"/>
        </a:spcBef>
        <a:spcAft>
          <a:spcPts val="1200"/>
        </a:spcAft>
        <a:buChar char="»"/>
        <a:defRPr sz="2000" b="1">
          <a:solidFill>
            <a:srgbClr val="3366CC"/>
          </a:solidFill>
          <a:latin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"/>
          <p:cNvSpPr>
            <a:spLocks noChangeArrowheads="1"/>
          </p:cNvSpPr>
          <p:nvPr/>
        </p:nvSpPr>
        <p:spPr bwMode="auto">
          <a:xfrm>
            <a:off x="0" y="4800600"/>
            <a:ext cx="9144000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GB" sz="2000" dirty="0" smtClean="0">
                <a:solidFill>
                  <a:srgbClr val="3366CC"/>
                </a:solidFill>
                <a:latin typeface="Calibri" pitchFamily="34" charset="0"/>
              </a:rPr>
              <a:t>Gaelle Gouarin OECD </a:t>
            </a:r>
            <a:r>
              <a:rPr lang="en-GB" sz="2000" dirty="0">
                <a:solidFill>
                  <a:srgbClr val="3366CC"/>
                </a:solidFill>
                <a:latin typeface="Calibri" pitchFamily="34" charset="0"/>
              </a:rPr>
              <a:t>Trade and Agriculture</a:t>
            </a:r>
          </a:p>
        </p:txBody>
      </p:sp>
      <p:sp>
        <p:nvSpPr>
          <p:cNvPr id="3075" name="Rectangle 10"/>
          <p:cNvSpPr>
            <a:spLocks noChangeArrowheads="1"/>
          </p:cNvSpPr>
          <p:nvPr/>
        </p:nvSpPr>
        <p:spPr bwMode="auto">
          <a:xfrm>
            <a:off x="0" y="5334000"/>
            <a:ext cx="9144000" cy="132087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algn="ctr"/>
            <a:r>
              <a:rPr lang="en-GB" sz="2000" dirty="0" smtClean="0">
                <a:solidFill>
                  <a:srgbClr val="3366CC"/>
                </a:solidFill>
                <a:latin typeface="Calibri" pitchFamily="34" charset="0"/>
              </a:rPr>
              <a:t>Food chain network meeting </a:t>
            </a:r>
          </a:p>
          <a:p>
            <a:pPr algn="ctr"/>
            <a:r>
              <a:rPr lang="en-GB" sz="2000" dirty="0" smtClean="0">
                <a:solidFill>
                  <a:srgbClr val="3366CC"/>
                </a:solidFill>
                <a:latin typeface="Calibri" pitchFamily="34" charset="0"/>
              </a:rPr>
              <a:t>Mobilizing the food chain for health </a:t>
            </a:r>
            <a:endParaRPr lang="en-GB" sz="2000" dirty="0">
              <a:solidFill>
                <a:srgbClr val="3366CC"/>
              </a:solidFill>
              <a:latin typeface="Calibri" pitchFamily="34" charset="0"/>
            </a:endParaRPr>
          </a:p>
          <a:p>
            <a:pPr algn="ctr"/>
            <a:r>
              <a:rPr lang="en-GB" sz="2000" dirty="0" smtClean="0">
                <a:solidFill>
                  <a:srgbClr val="3366CC"/>
                </a:solidFill>
                <a:latin typeface="Calibri" pitchFamily="34" charset="0"/>
              </a:rPr>
              <a:t>OECD, PARIS, </a:t>
            </a:r>
          </a:p>
          <a:p>
            <a:pPr algn="ctr"/>
            <a:r>
              <a:rPr lang="en-GB" sz="2000" dirty="0" smtClean="0">
                <a:solidFill>
                  <a:srgbClr val="3366CC"/>
                </a:solidFill>
                <a:latin typeface="Calibri" pitchFamily="34" charset="0"/>
              </a:rPr>
              <a:t>October 25-26 2012</a:t>
            </a:r>
            <a:endParaRPr lang="en-GB" sz="2000" dirty="0">
              <a:solidFill>
                <a:srgbClr val="3366CC"/>
              </a:solidFill>
              <a:latin typeface="Calibri" pitchFamily="34" charset="0"/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/>
        </p:nvSpPr>
        <p:spPr bwMode="auto">
          <a:xfrm>
            <a:off x="1981200" y="2362200"/>
            <a:ext cx="533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973BD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973BD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973BD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973BD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GB" dirty="0" smtClean="0">
                <a:solidFill>
                  <a:srgbClr val="3366CC"/>
                </a:solidFill>
              </a:rPr>
              <a:t>Impacts on the agricultural sector of moving towards a ‘healthy diet’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SATURATED FAT REDUCTION needed to meet WHO guidelines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371600"/>
          <a:ext cx="7848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Scenario2 results : saturated fat target 10% of total calories 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1371600"/>
          <a:ext cx="7848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Scenario2 results : saturated fat target 10% of total calories 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1371600"/>
          <a:ext cx="7848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2 results : saturated fat target 10% of total calories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52400" y="1371600"/>
          <a:ext cx="8382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results : saturated fat target 10% of total calories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1371600"/>
          <a:ext cx="7848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Scenario2 results : saturated fat target 10% of total calories 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1371600"/>
          <a:ext cx="7848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371600"/>
          <a:ext cx="83058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2 results : saturated fat target 10% of total calories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371600"/>
          <a:ext cx="7848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Scenario2 results : saturated fat target 10% of total calories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1371600"/>
          <a:ext cx="7848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2 results : saturated fat target 10% of total calories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371600"/>
          <a:ext cx="7848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Impacts of moving towards a ‘healthy diet’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Measure impact on main agricultural sector aggregates of : </a:t>
            </a:r>
          </a:p>
          <a:p>
            <a:pPr lvl="1"/>
            <a:r>
              <a:rPr lang="en-GB" dirty="0" smtClean="0"/>
              <a:t>Scenario 1 : Reduction in total fat consumption following a comprehensive prevention strategy. </a:t>
            </a:r>
          </a:p>
          <a:p>
            <a:pPr lvl="1"/>
            <a:r>
              <a:rPr lang="en-GB" dirty="0" smtClean="0"/>
              <a:t>Scenario 2 : WHO dietary guideline target of  saturated fat consumption at 10% or less of total calories</a:t>
            </a:r>
          </a:p>
          <a:p>
            <a:r>
              <a:rPr lang="en-GB" dirty="0" smtClean="0"/>
              <a:t>Method: Simulations using the </a:t>
            </a:r>
            <a:r>
              <a:rPr lang="en-GB" dirty="0" err="1" smtClean="0"/>
              <a:t>Aglink-Cosimo</a:t>
            </a:r>
            <a:r>
              <a:rPr lang="en-GB" dirty="0" smtClean="0"/>
              <a:t> Model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2 results : saturated fat target 10% of total calories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371600"/>
          <a:ext cx="8382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2 results : saturated fat target 10% of total calories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371600"/>
          <a:ext cx="7848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90800"/>
            <a:ext cx="914400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0" y="29718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GB" sz="3200" b="1" kern="0" dirty="0">
                <a:solidFill>
                  <a:srgbClr val="3366CC"/>
                </a:solidFill>
                <a:latin typeface="Calibri" pitchFamily="34" charset="0"/>
              </a:rPr>
              <a:t>www.oecd.org/agriculture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4876800"/>
            <a:ext cx="9144000" cy="10398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GB" sz="2800" b="1" kern="0" dirty="0">
                <a:solidFill>
                  <a:srgbClr val="CC6600"/>
                </a:solidFill>
                <a:latin typeface="Calibri" pitchFamily="34" charset="0"/>
              </a:rPr>
              <a:t>Contact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GB" sz="2800" b="1" kern="0" dirty="0">
                <a:solidFill>
                  <a:srgbClr val="3366CC"/>
                </a:solidFill>
                <a:latin typeface="Calibri" pitchFamily="34" charset="0"/>
              </a:rPr>
              <a:t>tad.contact@oecd.org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304800"/>
            <a:ext cx="91440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GB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OECD Trade and Agriculture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126" name="Picture 5" descr="OECD_TEXT_20cm_HD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066800"/>
            <a:ext cx="22288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620000" cy="609600"/>
          </a:xfrm>
        </p:spPr>
        <p:txBody>
          <a:bodyPr lIns="90488" tIns="44450" rIns="90488" bIns="44450"/>
          <a:lstStyle/>
          <a:p>
            <a:pPr>
              <a:defRPr/>
            </a:pPr>
            <a:r>
              <a:rPr lang="en-US" dirty="0" smtClean="0"/>
              <a:t>What is the AGLINK - COSIMO model?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295400"/>
            <a:ext cx="8229600" cy="48006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31825" indent="-538163"/>
            <a:r>
              <a:rPr lang="en-US" dirty="0" smtClean="0"/>
              <a:t>A partial </a:t>
            </a:r>
            <a:r>
              <a:rPr lang="en-US" dirty="0"/>
              <a:t>e</a:t>
            </a:r>
            <a:r>
              <a:rPr lang="en-US" dirty="0" smtClean="0"/>
              <a:t>quilibrium model </a:t>
            </a:r>
            <a:r>
              <a:rPr lang="en-US" dirty="0"/>
              <a:t>covering the main agricultural </a:t>
            </a:r>
            <a:r>
              <a:rPr lang="en-US" dirty="0" smtClean="0"/>
              <a:t>markets (cereals, oilseeds, sugar, meats and dairy commodities), biofuels </a:t>
            </a:r>
            <a:r>
              <a:rPr lang="en-US" dirty="0"/>
              <a:t>and </a:t>
            </a:r>
            <a:r>
              <a:rPr lang="en-US" dirty="0" smtClean="0"/>
              <a:t>fish &amp; seafood</a:t>
            </a:r>
            <a:endParaRPr lang="en-US" dirty="0"/>
          </a:p>
          <a:p>
            <a:pPr marL="631825" indent="-538163"/>
            <a:r>
              <a:rPr lang="en-US" dirty="0" smtClean="0"/>
              <a:t>A recursive-dynamic model (i.e. the market equilibrium in one year includes lagged variables)</a:t>
            </a:r>
            <a:endParaRPr lang="en-US" dirty="0"/>
          </a:p>
          <a:p>
            <a:pPr marL="631825" indent="-538163"/>
            <a:r>
              <a:rPr lang="en-US" dirty="0"/>
              <a:t>A Policy Specific </a:t>
            </a:r>
            <a:r>
              <a:rPr lang="en-US" dirty="0" smtClean="0"/>
              <a:t>Model: includes explicitly policy measures, such as import tariffs</a:t>
            </a:r>
            <a:r>
              <a:rPr lang="en-US" dirty="0"/>
              <a:t>, </a:t>
            </a:r>
            <a:r>
              <a:rPr lang="en-US" dirty="0" smtClean="0"/>
              <a:t>tariff rate quotas, subsidies, etc.</a:t>
            </a:r>
            <a:endParaRPr lang="en-US" dirty="0"/>
          </a:p>
          <a:p>
            <a:pPr lvl="2"/>
            <a:endParaRPr lang="en-US" dirty="0"/>
          </a:p>
          <a:p>
            <a:pPr marL="631825" indent="-538163"/>
            <a:endParaRPr lang="en-US" dirty="0"/>
          </a:p>
          <a:p>
            <a:pPr marL="631825" indent="-538163"/>
            <a:endParaRPr lang="en-US" dirty="0"/>
          </a:p>
          <a:p>
            <a:pPr marL="631825" indent="-538163"/>
            <a:endParaRPr lang="en-US" dirty="0"/>
          </a:p>
          <a:p>
            <a:pPr marL="631825" indent="-538163"/>
            <a:endParaRPr lang="en-US" dirty="0"/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1116013" y="3357563"/>
            <a:ext cx="8027987" cy="144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spcAft>
                <a:spcPct val="20000"/>
              </a:spcAft>
              <a:defRPr/>
            </a:pPr>
            <a:endParaRPr lang="en-US" i="1" dirty="0">
              <a:solidFill>
                <a:srgbClr val="2973BD"/>
              </a:solidFill>
              <a:latin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84163" y="3189288"/>
            <a:ext cx="1508125" cy="615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128963" y="1246188"/>
            <a:ext cx="1803400" cy="615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888163" y="4217988"/>
            <a:ext cx="1271587" cy="342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487363" y="3246438"/>
            <a:ext cx="1463675" cy="342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589463" y="1755775"/>
            <a:ext cx="460375" cy="3508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defTabSz="762000"/>
            <a:r>
              <a:rPr lang="en-US"/>
              <a:t>  </a:t>
            </a: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1301750" y="68263"/>
            <a:ext cx="7161213" cy="709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1128" name="Oval 8"/>
          <p:cNvSpPr>
            <a:spLocks noChangeArrowheads="1"/>
          </p:cNvSpPr>
          <p:nvPr/>
        </p:nvSpPr>
        <p:spPr bwMode="auto">
          <a:xfrm>
            <a:off x="3563938" y="3090863"/>
            <a:ext cx="2016125" cy="1019175"/>
          </a:xfrm>
          <a:prstGeom prst="ellipse">
            <a:avLst/>
          </a:prstGeom>
          <a:solidFill>
            <a:srgbClr val="92D050">
              <a:alpha val="50000"/>
            </a:srgbClr>
          </a:solidFill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AGLINK</a:t>
            </a:r>
          </a:p>
        </p:txBody>
      </p:sp>
      <p:sp>
        <p:nvSpPr>
          <p:cNvPr id="261129" name="Line 9"/>
          <p:cNvSpPr>
            <a:spLocks noChangeShapeType="1"/>
          </p:cNvSpPr>
          <p:nvPr/>
        </p:nvSpPr>
        <p:spPr bwMode="auto">
          <a:xfrm flipH="1">
            <a:off x="3276600" y="4076700"/>
            <a:ext cx="863600" cy="1439863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30" name="Line 10"/>
          <p:cNvSpPr>
            <a:spLocks noChangeShapeType="1"/>
          </p:cNvSpPr>
          <p:nvPr/>
        </p:nvSpPr>
        <p:spPr bwMode="auto">
          <a:xfrm flipH="1">
            <a:off x="2051050" y="3933825"/>
            <a:ext cx="1800225" cy="1582738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31" name="Line 11"/>
          <p:cNvSpPr>
            <a:spLocks noChangeShapeType="1"/>
          </p:cNvSpPr>
          <p:nvPr/>
        </p:nvSpPr>
        <p:spPr bwMode="auto">
          <a:xfrm flipH="1">
            <a:off x="2051050" y="3789363"/>
            <a:ext cx="1512888" cy="792162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32" name="Line 12"/>
          <p:cNvSpPr>
            <a:spLocks noChangeShapeType="1"/>
          </p:cNvSpPr>
          <p:nvPr/>
        </p:nvSpPr>
        <p:spPr bwMode="auto">
          <a:xfrm flipH="1" flipV="1">
            <a:off x="2124075" y="2492375"/>
            <a:ext cx="1439863" cy="865188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33" name="Line 13"/>
          <p:cNvSpPr>
            <a:spLocks noChangeShapeType="1"/>
          </p:cNvSpPr>
          <p:nvPr/>
        </p:nvSpPr>
        <p:spPr bwMode="auto">
          <a:xfrm>
            <a:off x="4673600" y="4133850"/>
            <a:ext cx="42863" cy="1311275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34" name="Line 14"/>
          <p:cNvSpPr>
            <a:spLocks noChangeShapeType="1"/>
          </p:cNvSpPr>
          <p:nvPr/>
        </p:nvSpPr>
        <p:spPr bwMode="auto">
          <a:xfrm>
            <a:off x="5214938" y="4019550"/>
            <a:ext cx="1012825" cy="1425575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35" name="Rectangle 15"/>
          <p:cNvSpPr>
            <a:spLocks noChangeArrowheads="1"/>
          </p:cNvSpPr>
          <p:nvPr/>
        </p:nvSpPr>
        <p:spPr bwMode="auto">
          <a:xfrm>
            <a:off x="2057400" y="6096000"/>
            <a:ext cx="2016125" cy="276225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 dirty="0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endogenous</a:t>
            </a:r>
          </a:p>
        </p:txBody>
      </p:sp>
      <p:sp>
        <p:nvSpPr>
          <p:cNvPr id="261136" name="Rectangle 16"/>
          <p:cNvSpPr>
            <a:spLocks noChangeArrowheads="1"/>
          </p:cNvSpPr>
          <p:nvPr/>
        </p:nvSpPr>
        <p:spPr bwMode="auto">
          <a:xfrm>
            <a:off x="323850" y="2781300"/>
            <a:ext cx="1741488" cy="792163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 dirty="0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European </a:t>
            </a:r>
          </a:p>
          <a:p>
            <a:pPr defTabSz="762000">
              <a:defRPr/>
            </a:pPr>
            <a:r>
              <a:rPr lang="en-US" dirty="0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Union (15)</a:t>
            </a:r>
          </a:p>
        </p:txBody>
      </p:sp>
      <p:sp>
        <p:nvSpPr>
          <p:cNvPr id="261138" name="Rectangle 18"/>
          <p:cNvSpPr>
            <a:spLocks noChangeArrowheads="1"/>
          </p:cNvSpPr>
          <p:nvPr/>
        </p:nvSpPr>
        <p:spPr bwMode="auto">
          <a:xfrm>
            <a:off x="2209800" y="5516563"/>
            <a:ext cx="1504950" cy="503237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 dirty="0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Mexico</a:t>
            </a:r>
          </a:p>
        </p:txBody>
      </p:sp>
      <p:sp>
        <p:nvSpPr>
          <p:cNvPr id="261139" name="Rectangle 19"/>
          <p:cNvSpPr>
            <a:spLocks noChangeArrowheads="1"/>
          </p:cNvSpPr>
          <p:nvPr/>
        </p:nvSpPr>
        <p:spPr bwMode="auto">
          <a:xfrm>
            <a:off x="323850" y="4714875"/>
            <a:ext cx="1741488" cy="730250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 dirty="0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Japan</a:t>
            </a:r>
          </a:p>
        </p:txBody>
      </p:sp>
      <p:sp>
        <p:nvSpPr>
          <p:cNvPr id="261141" name="Rectangle 21"/>
          <p:cNvSpPr>
            <a:spLocks noChangeArrowheads="1"/>
          </p:cNvSpPr>
          <p:nvPr/>
        </p:nvSpPr>
        <p:spPr bwMode="auto">
          <a:xfrm>
            <a:off x="323850" y="3716338"/>
            <a:ext cx="1741488" cy="927100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 dirty="0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European </a:t>
            </a:r>
          </a:p>
          <a:p>
            <a:pPr defTabSz="762000">
              <a:defRPr/>
            </a:pPr>
            <a:r>
              <a:rPr lang="en-US" dirty="0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Union (12)</a:t>
            </a:r>
          </a:p>
        </p:txBody>
      </p:sp>
      <p:sp>
        <p:nvSpPr>
          <p:cNvPr id="261142" name="Rectangle 22"/>
          <p:cNvSpPr>
            <a:spLocks noChangeArrowheads="1"/>
          </p:cNvSpPr>
          <p:nvPr/>
        </p:nvSpPr>
        <p:spPr bwMode="auto">
          <a:xfrm>
            <a:off x="323850" y="2133600"/>
            <a:ext cx="1741488" cy="503238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 dirty="0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Canada</a:t>
            </a:r>
          </a:p>
        </p:txBody>
      </p:sp>
      <p:sp>
        <p:nvSpPr>
          <p:cNvPr id="261143" name="Rectangle 23"/>
          <p:cNvSpPr>
            <a:spLocks noChangeArrowheads="1"/>
          </p:cNvSpPr>
          <p:nvPr/>
        </p:nvSpPr>
        <p:spPr bwMode="auto">
          <a:xfrm>
            <a:off x="323850" y="1557338"/>
            <a:ext cx="1741488" cy="503237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 dirty="0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Australia</a:t>
            </a:r>
          </a:p>
        </p:txBody>
      </p:sp>
      <p:sp>
        <p:nvSpPr>
          <p:cNvPr id="261144" name="Rectangle 24"/>
          <p:cNvSpPr>
            <a:spLocks noChangeArrowheads="1"/>
          </p:cNvSpPr>
          <p:nvPr/>
        </p:nvSpPr>
        <p:spPr bwMode="auto">
          <a:xfrm>
            <a:off x="5929313" y="5500688"/>
            <a:ext cx="1441450" cy="503237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USA</a:t>
            </a:r>
          </a:p>
        </p:txBody>
      </p:sp>
      <p:sp>
        <p:nvSpPr>
          <p:cNvPr id="261145" name="Rectangle 25"/>
          <p:cNvSpPr>
            <a:spLocks noChangeArrowheads="1"/>
          </p:cNvSpPr>
          <p:nvPr/>
        </p:nvSpPr>
        <p:spPr bwMode="auto">
          <a:xfrm>
            <a:off x="3857625" y="5516563"/>
            <a:ext cx="2000250" cy="503237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 dirty="0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New Zealand</a:t>
            </a:r>
          </a:p>
        </p:txBody>
      </p:sp>
      <p:sp>
        <p:nvSpPr>
          <p:cNvPr id="261146" name="Line 26"/>
          <p:cNvSpPr>
            <a:spLocks noChangeShapeType="1"/>
          </p:cNvSpPr>
          <p:nvPr/>
        </p:nvSpPr>
        <p:spPr bwMode="auto">
          <a:xfrm flipH="1">
            <a:off x="2051050" y="3860800"/>
            <a:ext cx="1657350" cy="1296988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47" name="Rectangle 27"/>
          <p:cNvSpPr>
            <a:spLocks noChangeArrowheads="1"/>
          </p:cNvSpPr>
          <p:nvPr/>
        </p:nvSpPr>
        <p:spPr bwMode="auto">
          <a:xfrm>
            <a:off x="323850" y="5516563"/>
            <a:ext cx="1741488" cy="503237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 dirty="0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Korea</a:t>
            </a:r>
          </a:p>
        </p:txBody>
      </p:sp>
      <p:sp>
        <p:nvSpPr>
          <p:cNvPr id="261148" name="Line 28"/>
          <p:cNvSpPr>
            <a:spLocks noChangeShapeType="1"/>
          </p:cNvSpPr>
          <p:nvPr/>
        </p:nvSpPr>
        <p:spPr bwMode="auto">
          <a:xfrm flipH="1" flipV="1">
            <a:off x="2124075" y="3213100"/>
            <a:ext cx="1368425" cy="287338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49" name="Line 29"/>
          <p:cNvSpPr>
            <a:spLocks noChangeShapeType="1"/>
          </p:cNvSpPr>
          <p:nvPr/>
        </p:nvSpPr>
        <p:spPr bwMode="auto">
          <a:xfrm flipH="1">
            <a:off x="2051050" y="3644900"/>
            <a:ext cx="1441450" cy="492125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50" name="Line 30"/>
          <p:cNvSpPr>
            <a:spLocks noChangeShapeType="1"/>
          </p:cNvSpPr>
          <p:nvPr/>
        </p:nvSpPr>
        <p:spPr bwMode="auto">
          <a:xfrm flipH="1" flipV="1">
            <a:off x="2124075" y="1989138"/>
            <a:ext cx="1584325" cy="1295400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318" name="Rectangle 31"/>
          <p:cNvSpPr>
            <a:spLocks noChangeArrowheads="1"/>
          </p:cNvSpPr>
          <p:nvPr/>
        </p:nvSpPr>
        <p:spPr bwMode="auto">
          <a:xfrm>
            <a:off x="4589463" y="1755775"/>
            <a:ext cx="460375" cy="3508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defTabSz="762000"/>
            <a:r>
              <a:rPr lang="en-US"/>
              <a:t>  </a:t>
            </a:r>
          </a:p>
        </p:txBody>
      </p:sp>
      <p:sp>
        <p:nvSpPr>
          <p:cNvPr id="261152" name="Rectangle 32"/>
          <p:cNvSpPr>
            <a:spLocks noChangeArrowheads="1"/>
          </p:cNvSpPr>
          <p:nvPr/>
        </p:nvSpPr>
        <p:spPr bwMode="auto">
          <a:xfrm>
            <a:off x="2195513" y="1484313"/>
            <a:ext cx="1741487" cy="503237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 dirty="0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Argentina</a:t>
            </a:r>
          </a:p>
        </p:txBody>
      </p:sp>
      <p:sp>
        <p:nvSpPr>
          <p:cNvPr id="261153" name="Rectangle 33"/>
          <p:cNvSpPr>
            <a:spLocks noChangeArrowheads="1"/>
          </p:cNvSpPr>
          <p:nvPr/>
        </p:nvSpPr>
        <p:spPr bwMode="auto">
          <a:xfrm>
            <a:off x="3995738" y="1484313"/>
            <a:ext cx="1511300" cy="503237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GB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Brazil</a:t>
            </a:r>
            <a:endParaRPr lang="en-US">
              <a:solidFill>
                <a:srgbClr val="2973BD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61154" name="Rectangle 34"/>
          <p:cNvSpPr>
            <a:spLocks noChangeArrowheads="1"/>
          </p:cNvSpPr>
          <p:nvPr/>
        </p:nvSpPr>
        <p:spPr bwMode="auto">
          <a:xfrm>
            <a:off x="7019925" y="1484313"/>
            <a:ext cx="1296988" cy="503237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Russia</a:t>
            </a:r>
          </a:p>
        </p:txBody>
      </p:sp>
      <p:sp>
        <p:nvSpPr>
          <p:cNvPr id="261155" name="Rectangle 35"/>
          <p:cNvSpPr>
            <a:spLocks noChangeArrowheads="1"/>
          </p:cNvSpPr>
          <p:nvPr/>
        </p:nvSpPr>
        <p:spPr bwMode="auto">
          <a:xfrm>
            <a:off x="5580063" y="1484313"/>
            <a:ext cx="1368425" cy="503237"/>
          </a:xfrm>
          <a:prstGeom prst="rect">
            <a:avLst/>
          </a:prstGeom>
          <a:solidFill>
            <a:srgbClr val="6699FF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>
                <a:solidFill>
                  <a:srgbClr val="2973BD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China</a:t>
            </a:r>
          </a:p>
        </p:txBody>
      </p:sp>
      <p:sp>
        <p:nvSpPr>
          <p:cNvPr id="261156" name="Line 36"/>
          <p:cNvSpPr>
            <a:spLocks noChangeShapeType="1"/>
          </p:cNvSpPr>
          <p:nvPr/>
        </p:nvSpPr>
        <p:spPr bwMode="auto">
          <a:xfrm flipH="1">
            <a:off x="5508625" y="2060575"/>
            <a:ext cx="1871663" cy="1152525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57" name="Line 37"/>
          <p:cNvSpPr>
            <a:spLocks noChangeShapeType="1"/>
          </p:cNvSpPr>
          <p:nvPr/>
        </p:nvSpPr>
        <p:spPr bwMode="auto">
          <a:xfrm flipH="1">
            <a:off x="5148263" y="1989138"/>
            <a:ext cx="1152525" cy="1079500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58" name="Line 38"/>
          <p:cNvSpPr>
            <a:spLocks noChangeShapeType="1"/>
          </p:cNvSpPr>
          <p:nvPr/>
        </p:nvSpPr>
        <p:spPr bwMode="auto">
          <a:xfrm flipH="1">
            <a:off x="4643438" y="1989138"/>
            <a:ext cx="144462" cy="1079500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59" name="Line 39"/>
          <p:cNvSpPr>
            <a:spLocks noChangeShapeType="1"/>
          </p:cNvSpPr>
          <p:nvPr/>
        </p:nvSpPr>
        <p:spPr bwMode="auto">
          <a:xfrm>
            <a:off x="3348038" y="1989138"/>
            <a:ext cx="647700" cy="1152525"/>
          </a:xfrm>
          <a:prstGeom prst="line">
            <a:avLst/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60" name="Line 40"/>
          <p:cNvSpPr>
            <a:spLocks noChangeShapeType="1"/>
          </p:cNvSpPr>
          <p:nvPr/>
        </p:nvSpPr>
        <p:spPr bwMode="auto">
          <a:xfrm flipH="1">
            <a:off x="5572125" y="2743200"/>
            <a:ext cx="2047875" cy="771525"/>
          </a:xfrm>
          <a:prstGeom prst="line">
            <a:avLst/>
          </a:prstGeom>
          <a:noFill/>
          <a:ln w="76200">
            <a:solidFill>
              <a:schemeClr val="accent1">
                <a:lumMod val="9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1161" name="Oval 41"/>
          <p:cNvSpPr>
            <a:spLocks noChangeArrowheads="1"/>
          </p:cNvSpPr>
          <p:nvPr/>
        </p:nvSpPr>
        <p:spPr bwMode="auto">
          <a:xfrm>
            <a:off x="7620000" y="2057400"/>
            <a:ext cx="1066800" cy="1066800"/>
          </a:xfrm>
          <a:prstGeom prst="ellipse">
            <a:avLst/>
          </a:prstGeom>
          <a:solidFill>
            <a:schemeClr val="accent1">
              <a:lumMod val="75000"/>
              <a:alpha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CHE</a:t>
            </a:r>
            <a:br>
              <a:rPr lang="en-US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NOR</a:t>
            </a:r>
          </a:p>
        </p:txBody>
      </p:sp>
      <p:sp>
        <p:nvSpPr>
          <p:cNvPr id="261162" name="Oval 42"/>
          <p:cNvSpPr>
            <a:spLocks noChangeArrowheads="1"/>
          </p:cNvSpPr>
          <p:nvPr/>
        </p:nvSpPr>
        <p:spPr bwMode="auto">
          <a:xfrm>
            <a:off x="7315200" y="3200400"/>
            <a:ext cx="1714500" cy="390525"/>
          </a:xfrm>
          <a:prstGeom prst="ellipse">
            <a:avLst/>
          </a:prstGeom>
          <a:solidFill>
            <a:schemeClr val="accent1">
              <a:lumMod val="75000"/>
              <a:alpha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defTabSz="762000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exogenous</a:t>
            </a:r>
          </a:p>
        </p:txBody>
      </p:sp>
      <p:sp>
        <p:nvSpPr>
          <p:cNvPr id="42" name="Line 44"/>
          <p:cNvSpPr>
            <a:spLocks noChangeShapeType="1"/>
          </p:cNvSpPr>
          <p:nvPr/>
        </p:nvSpPr>
        <p:spPr bwMode="auto">
          <a:xfrm>
            <a:off x="5562600" y="3810000"/>
            <a:ext cx="1600200" cy="838200"/>
          </a:xfrm>
          <a:prstGeom prst="line">
            <a:avLst/>
          </a:prstGeom>
          <a:noFill/>
          <a:ln w="50800">
            <a:solidFill>
              <a:schemeClr val="accent2">
                <a:lumMod val="40000"/>
                <a:lumOff val="60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3" name="AutoShape 43"/>
          <p:cNvSpPr>
            <a:spLocks noChangeArrowheads="1"/>
          </p:cNvSpPr>
          <p:nvPr/>
        </p:nvSpPr>
        <p:spPr bwMode="auto">
          <a:xfrm>
            <a:off x="6858000" y="3657600"/>
            <a:ext cx="2286000" cy="1600200"/>
          </a:xfrm>
          <a:prstGeom prst="triangle">
            <a:avLst>
              <a:gd name="adj" fmla="val 50000"/>
            </a:avLst>
          </a:prstGeom>
          <a:solidFill>
            <a:schemeClr val="accent2">
              <a:lumMod val="40000"/>
              <a:lumOff val="60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600" b="1" dirty="0">
                <a:solidFill>
                  <a:srgbClr val="7030A0"/>
                </a:solidFill>
              </a:rPr>
              <a:t>30 countries</a:t>
            </a:r>
          </a:p>
          <a:p>
            <a:pPr>
              <a:defRPr/>
            </a:pPr>
            <a:r>
              <a:rPr lang="en-US" sz="1600" b="1" dirty="0">
                <a:solidFill>
                  <a:srgbClr val="7030A0"/>
                </a:solidFill>
              </a:rPr>
              <a:t>18 regional </a:t>
            </a:r>
          </a:p>
          <a:p>
            <a:pPr>
              <a:defRPr/>
            </a:pPr>
            <a:r>
              <a:rPr lang="en-US" sz="1600" b="1" dirty="0">
                <a:solidFill>
                  <a:srgbClr val="7030A0"/>
                </a:solidFill>
              </a:rPr>
              <a:t>aggregates</a:t>
            </a:r>
          </a:p>
        </p:txBody>
      </p:sp>
      <p:sp>
        <p:nvSpPr>
          <p:cNvPr id="44" name="AutoShape 45"/>
          <p:cNvSpPr>
            <a:spLocks noChangeArrowheads="1"/>
          </p:cNvSpPr>
          <p:nvPr/>
        </p:nvSpPr>
        <p:spPr bwMode="auto">
          <a:xfrm>
            <a:off x="7010400" y="5486400"/>
            <a:ext cx="2133600" cy="838200"/>
          </a:xfrm>
          <a:prstGeom prst="triangle">
            <a:avLst>
              <a:gd name="adj" fmla="val 50000"/>
            </a:avLst>
          </a:prstGeom>
          <a:solidFill>
            <a:schemeClr val="accent2">
              <a:lumMod val="40000"/>
              <a:lumOff val="60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rgbClr val="7030A0"/>
                </a:solidFill>
              </a:rPr>
              <a:t>COSIMO </a:t>
            </a:r>
          </a:p>
        </p:txBody>
      </p:sp>
      <p:sp>
        <p:nvSpPr>
          <p:cNvPr id="12333" name="Line 9"/>
          <p:cNvSpPr>
            <a:spLocks noChangeShapeType="1"/>
          </p:cNvSpPr>
          <p:nvPr/>
        </p:nvSpPr>
        <p:spPr bwMode="auto">
          <a:xfrm flipH="1">
            <a:off x="3276600" y="4087813"/>
            <a:ext cx="863600" cy="1439862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34" name="Line 10"/>
          <p:cNvSpPr>
            <a:spLocks noChangeShapeType="1"/>
          </p:cNvSpPr>
          <p:nvPr/>
        </p:nvSpPr>
        <p:spPr bwMode="auto">
          <a:xfrm flipH="1">
            <a:off x="2051050" y="3944938"/>
            <a:ext cx="1800225" cy="1582737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35" name="Line 11"/>
          <p:cNvSpPr>
            <a:spLocks noChangeShapeType="1"/>
          </p:cNvSpPr>
          <p:nvPr/>
        </p:nvSpPr>
        <p:spPr bwMode="auto">
          <a:xfrm flipH="1">
            <a:off x="2051050" y="3800475"/>
            <a:ext cx="1512888" cy="792163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36" name="Line 12"/>
          <p:cNvSpPr>
            <a:spLocks noChangeShapeType="1"/>
          </p:cNvSpPr>
          <p:nvPr/>
        </p:nvSpPr>
        <p:spPr bwMode="auto">
          <a:xfrm flipH="1" flipV="1">
            <a:off x="2124075" y="2503488"/>
            <a:ext cx="1439863" cy="865187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37" name="Line 13"/>
          <p:cNvSpPr>
            <a:spLocks noChangeShapeType="1"/>
          </p:cNvSpPr>
          <p:nvPr/>
        </p:nvSpPr>
        <p:spPr bwMode="auto">
          <a:xfrm>
            <a:off x="4673600" y="4144963"/>
            <a:ext cx="42863" cy="1311275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38" name="Line 14"/>
          <p:cNvSpPr>
            <a:spLocks noChangeShapeType="1"/>
          </p:cNvSpPr>
          <p:nvPr/>
        </p:nvSpPr>
        <p:spPr bwMode="auto">
          <a:xfrm>
            <a:off x="5214938" y="4030663"/>
            <a:ext cx="1012825" cy="1425575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39" name="Line 26"/>
          <p:cNvSpPr>
            <a:spLocks noChangeShapeType="1"/>
          </p:cNvSpPr>
          <p:nvPr/>
        </p:nvSpPr>
        <p:spPr bwMode="auto">
          <a:xfrm flipH="1">
            <a:off x="2051050" y="3871913"/>
            <a:ext cx="1657350" cy="1296987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40" name="Line 28"/>
          <p:cNvSpPr>
            <a:spLocks noChangeShapeType="1"/>
          </p:cNvSpPr>
          <p:nvPr/>
        </p:nvSpPr>
        <p:spPr bwMode="auto">
          <a:xfrm flipH="1" flipV="1">
            <a:off x="2124075" y="3224213"/>
            <a:ext cx="1368425" cy="287337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41" name="Line 29"/>
          <p:cNvSpPr>
            <a:spLocks noChangeShapeType="1"/>
          </p:cNvSpPr>
          <p:nvPr/>
        </p:nvSpPr>
        <p:spPr bwMode="auto">
          <a:xfrm flipH="1">
            <a:off x="2051050" y="3656013"/>
            <a:ext cx="1441450" cy="492125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42" name="Line 30"/>
          <p:cNvSpPr>
            <a:spLocks noChangeShapeType="1"/>
          </p:cNvSpPr>
          <p:nvPr/>
        </p:nvSpPr>
        <p:spPr bwMode="auto">
          <a:xfrm flipH="1" flipV="1">
            <a:off x="2124075" y="2000250"/>
            <a:ext cx="1584325" cy="1295400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43" name="Line 36"/>
          <p:cNvSpPr>
            <a:spLocks noChangeShapeType="1"/>
          </p:cNvSpPr>
          <p:nvPr/>
        </p:nvSpPr>
        <p:spPr bwMode="auto">
          <a:xfrm flipH="1">
            <a:off x="5508625" y="2071688"/>
            <a:ext cx="1871663" cy="1152525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44" name="Line 37"/>
          <p:cNvSpPr>
            <a:spLocks noChangeShapeType="1"/>
          </p:cNvSpPr>
          <p:nvPr/>
        </p:nvSpPr>
        <p:spPr bwMode="auto">
          <a:xfrm flipH="1">
            <a:off x="5148263" y="2000250"/>
            <a:ext cx="1152525" cy="1079500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45" name="Line 38"/>
          <p:cNvSpPr>
            <a:spLocks noChangeShapeType="1"/>
          </p:cNvSpPr>
          <p:nvPr/>
        </p:nvSpPr>
        <p:spPr bwMode="auto">
          <a:xfrm flipH="1">
            <a:off x="4643438" y="2000250"/>
            <a:ext cx="144462" cy="1079500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46" name="Line 39"/>
          <p:cNvSpPr>
            <a:spLocks noChangeShapeType="1"/>
          </p:cNvSpPr>
          <p:nvPr/>
        </p:nvSpPr>
        <p:spPr bwMode="auto">
          <a:xfrm>
            <a:off x="3348038" y="2000250"/>
            <a:ext cx="647700" cy="1152525"/>
          </a:xfrm>
          <a:prstGeom prst="line">
            <a:avLst/>
          </a:prstGeom>
          <a:noFill/>
          <a:ln w="50800">
            <a:solidFill>
              <a:srgbClr val="2973BD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Rectangle 17"/>
          <p:cNvSpPr>
            <a:spLocks noChangeArrowheads="1"/>
          </p:cNvSpPr>
          <p:nvPr/>
        </p:nvSpPr>
        <p:spPr bwMode="auto">
          <a:xfrm>
            <a:off x="1371600" y="152400"/>
            <a:ext cx="7239000" cy="582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Aglink-</a:t>
            </a:r>
            <a:r>
              <a:rPr lang="en-US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Cosimo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country coverage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915400" cy="990600"/>
          </a:xfrm>
        </p:spPr>
        <p:txBody>
          <a:bodyPr/>
          <a:lstStyle/>
          <a:p>
            <a:r>
              <a:rPr lang="en-US" sz="2800" dirty="0" smtClean="0"/>
              <a:t>Decrease in fat consumption following the implementation of a comprehensive prevention strategy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>
              <a:buFontTx/>
              <a:buChar char="•"/>
            </a:pPr>
            <a:endParaRPr lang="en-GB" dirty="0" smtClean="0"/>
          </a:p>
          <a:p>
            <a:pPr marL="342900" lvl="1">
              <a:buFontTx/>
              <a:buChar char="•"/>
            </a:pPr>
            <a:endParaRPr lang="en-GB" dirty="0" smtClean="0"/>
          </a:p>
          <a:p>
            <a:pPr marL="342900" lvl="1">
              <a:buFontTx/>
              <a:buChar char="•"/>
            </a:pPr>
            <a:r>
              <a:rPr lang="en-GB" sz="2800" dirty="0" smtClean="0"/>
              <a:t>Reduction in total fat consumption following a comprehensive prevention strategy. 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914400"/>
          </a:xfrm>
        </p:spPr>
        <p:txBody>
          <a:bodyPr/>
          <a:lstStyle/>
          <a:p>
            <a:r>
              <a:rPr lang="en-US" sz="3000" dirty="0" smtClean="0"/>
              <a:t>Implementation of a comprehensive prevention strategy : % decrease required in fat consumption</a:t>
            </a:r>
            <a:endParaRPr lang="en-US" sz="3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295400"/>
          <a:ext cx="8686800" cy="5044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0"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COUNTRIES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%</a:t>
                      </a:r>
                      <a:r>
                        <a:rPr lang="en-GB" sz="1500" baseline="0" dirty="0" smtClean="0"/>
                        <a:t> decrease</a:t>
                      </a:r>
                      <a:r>
                        <a:rPr lang="en-GB" sz="1500" dirty="0" smtClean="0"/>
                        <a:t> on average (2012-2021)</a:t>
                      </a:r>
                      <a:endParaRPr lang="en-US" sz="1500" dirty="0"/>
                    </a:p>
                  </a:txBody>
                  <a:tcPr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 dirty="0">
                          <a:solidFill>
                            <a:srgbClr val="FF0000"/>
                          </a:solidFill>
                          <a:latin typeface="Arial"/>
                        </a:rPr>
                        <a:t>Argentina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-0.9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 dirty="0">
                          <a:solidFill>
                            <a:srgbClr val="FF0000"/>
                          </a:solidFill>
                          <a:latin typeface="Arial"/>
                        </a:rPr>
                        <a:t>Australia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 dirty="0">
                          <a:solidFill>
                            <a:srgbClr val="FF0000"/>
                          </a:solidFill>
                          <a:latin typeface="Arial"/>
                        </a:rPr>
                        <a:t>Brazil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-0.9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 dirty="0">
                          <a:solidFill>
                            <a:srgbClr val="FF0000"/>
                          </a:solidFill>
                          <a:latin typeface="Arial"/>
                        </a:rPr>
                        <a:t>Canada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-1.2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 dirty="0">
                          <a:solidFill>
                            <a:srgbClr val="FF0000"/>
                          </a:solidFill>
                          <a:latin typeface="Arial"/>
                        </a:rPr>
                        <a:t>Chile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-0.9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>
                          <a:solidFill>
                            <a:srgbClr val="FF0000"/>
                          </a:solidFill>
                          <a:latin typeface="Arial"/>
                        </a:rPr>
                        <a:t>China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-0.8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>
                          <a:solidFill>
                            <a:srgbClr val="FF0000"/>
                          </a:solidFill>
                          <a:latin typeface="Arial"/>
                        </a:rPr>
                        <a:t>European Union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1.1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>
                          <a:solidFill>
                            <a:srgbClr val="FF0000"/>
                          </a:solidFill>
                          <a:latin typeface="Arial"/>
                        </a:rPr>
                        <a:t>India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0.7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>
                          <a:solidFill>
                            <a:srgbClr val="FF0000"/>
                          </a:solidFill>
                          <a:latin typeface="Arial"/>
                        </a:rPr>
                        <a:t>Japan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0.8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>
                          <a:solidFill>
                            <a:srgbClr val="FF0000"/>
                          </a:solidFill>
                          <a:latin typeface="Arial"/>
                        </a:rPr>
                        <a:t>Korea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0.8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>
                          <a:solidFill>
                            <a:srgbClr val="FF0000"/>
                          </a:solidFill>
                          <a:latin typeface="Arial"/>
                        </a:rPr>
                        <a:t>Mexico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>
                          <a:solidFill>
                            <a:srgbClr val="FF0000"/>
                          </a:solidFill>
                          <a:latin typeface="Arial"/>
                        </a:rPr>
                        <a:t>New Zealand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>
                          <a:solidFill>
                            <a:srgbClr val="FF0000"/>
                          </a:solidFill>
                          <a:latin typeface="Arial"/>
                        </a:rPr>
                        <a:t>Russian Federation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0.8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37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baseline="0">
                          <a:solidFill>
                            <a:srgbClr val="FF0000"/>
                          </a:solidFill>
                          <a:latin typeface="Arial"/>
                        </a:rPr>
                        <a:t>United States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5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  <a:endParaRPr lang="en-US" sz="15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1 results : Impacts on world prices of a comprehensive prevention strategy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0" y="12192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Chart 12"/>
          <p:cNvGraphicFramePr/>
          <p:nvPr/>
        </p:nvGraphicFramePr>
        <p:xfrm>
          <a:off x="4648200" y="1295400"/>
          <a:ext cx="4267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Chart 14"/>
          <p:cNvGraphicFramePr/>
          <p:nvPr/>
        </p:nvGraphicFramePr>
        <p:xfrm>
          <a:off x="0" y="3886200"/>
          <a:ext cx="42672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Chart 15"/>
          <p:cNvGraphicFramePr/>
          <p:nvPr/>
        </p:nvGraphicFramePr>
        <p:xfrm>
          <a:off x="4572000" y="38862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990600"/>
          </a:xfrm>
        </p:spPr>
        <p:txBody>
          <a:bodyPr/>
          <a:lstStyle/>
          <a:p>
            <a:r>
              <a:rPr lang="en-GB" dirty="0" smtClean="0"/>
              <a:t>Moving to WHO guidelines for saturated fats               ( 10% of total calories)</a:t>
            </a:r>
            <a:br>
              <a:rPr lang="en-GB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848600" cy="4495800"/>
          </a:xfrm>
        </p:spPr>
        <p:txBody>
          <a:bodyPr/>
          <a:lstStyle/>
          <a:p>
            <a:r>
              <a:rPr lang="en-GB" dirty="0" smtClean="0"/>
              <a:t>Calculate saturated fat consumption in grams for each country(based on FBS-FAO), </a:t>
            </a:r>
            <a:r>
              <a:rPr lang="en-GB" dirty="0" err="1" smtClean="0"/>
              <a:t>aglink</a:t>
            </a:r>
            <a:r>
              <a:rPr lang="en-GB" dirty="0" smtClean="0"/>
              <a:t> database and secretariat estimates</a:t>
            </a:r>
          </a:p>
          <a:p>
            <a:r>
              <a:rPr lang="en-GB" dirty="0" smtClean="0"/>
              <a:t>Total Calories taken from national sources and assumptions applied over similar countries</a:t>
            </a:r>
          </a:p>
          <a:p>
            <a:r>
              <a:rPr lang="en-GB" dirty="0" smtClean="0"/>
              <a:t>Select those countries whose consumption of saturated fat &gt;=10 % of total calories  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Saturated fats as a share of total calories consumed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371600"/>
          <a:ext cx="7848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148794A4D003428283A077E87EAD51" ma:contentTypeVersion="7" ma:contentTypeDescription="Create a new document." ma:contentTypeScope="" ma:versionID="73f644d72ec67d16b0cff090a4f7974e">
  <xsd:schema xmlns:xsd="http://www.w3.org/2001/XMLSchema" xmlns:p="http://schemas.microsoft.com/office/2006/metadata/properties" xmlns:ns1="5d6c8b30-ddcd-4212-8034-fdbbfc7c8417" targetNamespace="http://schemas.microsoft.com/office/2006/metadata/properties" ma:root="true" ma:fieldsID="54d235bd111f8c81e0f514b209fe8126" ns1:_="">
    <xsd:import namespace="5d6c8b30-ddcd-4212-8034-fdbbfc7c8417"/>
    <xsd:element name="properties">
      <xsd:complexType>
        <xsd:sequence>
          <xsd:element name="documentManagement">
            <xsd:complexType>
              <xsd:all>
                <xsd:element ref="ns1:Group" minOccurs="0"/>
                <xsd:element ref="ns1:Division_x0020__x002d__x0020_Author_x0020__x002d__x0020_Year" minOccurs="0"/>
                <xsd:element ref="ns1:Author0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d6c8b30-ddcd-4212-8034-fdbbfc7c8417" elementFormDefault="qualified">
    <xsd:import namespace="http://schemas.microsoft.com/office/2006/documentManagement/types"/>
    <xsd:element name="Group" ma:index="0" nillable="true" ma:displayName="Group" ma:list="{c240bc28-1f43-4485-8b3e-002dec3fc482}" ma:internalName="Group" ma:readOnly="false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ivision_x0020__x002d__x0020_Author_x0020__x002d__x0020_Year" ma:index="2" nillable="true" ma:displayName="Year" ma:default="" ma:internalName="Division_x0020__x002d__x0020_Author_x0020__x002d__x0020_Year">
      <xsd:simpleType>
        <xsd:restriction base="dms:Text">
          <xsd:maxLength value="255"/>
        </xsd:restriction>
      </xsd:simpleType>
    </xsd:element>
    <xsd:element name="Author0" ma:index="10" nillable="true" ma:displayName="Author" ma:internalName="Author0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 ma:readOnly="tru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>
  <documentManagement>
    <Division_x0020__x002d__x0020_Author_x0020__x002d__x0020_Year xmlns="5d6c8b30-ddcd-4212-8034-fdbbfc7c8417">2010</Division_x0020__x002d__x0020_Author_x0020__x002d__x0020_Year>
    <Group xmlns="5d6c8b30-ddcd-4212-8034-fdbbfc7c8417">
      <Value xmlns="5d6c8b30-ddcd-4212-8034-fdbbfc7c8417">1</Value>
    </Group>
    <Author0 xmlns="5d6c8b30-ddcd-4212-8034-fdbbfc7c8417" xsi:nil="true"/>
  </documentManagement>
</p:properties>
</file>

<file path=customXml/itemProps1.xml><?xml version="1.0" encoding="utf-8"?>
<ds:datastoreItem xmlns:ds="http://schemas.openxmlformats.org/officeDocument/2006/customXml" ds:itemID="{DB32D0A9-E05A-4DD9-82E2-4651F7B9DE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6c8b30-ddcd-4212-8034-fdbbfc7c8417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E592A08D-F1C3-45B8-91E0-997C1DFDF830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B5D75A5A-572C-4F7E-BE46-38DD9380F0A4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129F2C5-A1AE-4F7F-8A08-5993A2782E84}">
  <ds:schemaRefs>
    <ds:schemaRef ds:uri="http://schemas.microsoft.com/office/2006/metadata/properties"/>
    <ds:schemaRef ds:uri="5d6c8b30-ddcd-4212-8034-fdbbfc7c841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5187</TotalTime>
  <Words>711</Words>
  <Application>Microsoft Office PowerPoint</Application>
  <PresentationFormat>On-screen Show (4:3)</PresentationFormat>
  <Paragraphs>141</Paragraphs>
  <Slides>22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Default Design</vt:lpstr>
      <vt:lpstr>Slide 1</vt:lpstr>
      <vt:lpstr>Impacts of moving towards a ‘healthy diet’</vt:lpstr>
      <vt:lpstr>What is the AGLINK - COSIMO model?</vt:lpstr>
      <vt:lpstr>Slide 4</vt:lpstr>
      <vt:lpstr>Decrease in fat consumption following the implementation of a comprehensive prevention strategy </vt:lpstr>
      <vt:lpstr>Implementation of a comprehensive prevention strategy : % decrease required in fat consumption</vt:lpstr>
      <vt:lpstr>Scenario 1 results : Impacts on world prices of a comprehensive prevention strategy</vt:lpstr>
      <vt:lpstr>Moving to WHO guidelines for saturated fats               ( 10% of total calories) </vt:lpstr>
      <vt:lpstr>Saturated fats as a share of total calories consumed </vt:lpstr>
      <vt:lpstr>SATURATED FAT REDUCTION needed to meet WHO guidelines</vt:lpstr>
      <vt:lpstr>Scenario2 results : saturated fat target 10% of total calories </vt:lpstr>
      <vt:lpstr>Scenario2 results : saturated fat target 10% of total calories </vt:lpstr>
      <vt:lpstr>Scenario 2 results : saturated fat target 10% of total calories </vt:lpstr>
      <vt:lpstr>Scenario results : saturated fat target 10% of total calories </vt:lpstr>
      <vt:lpstr>Scenario2 results : saturated fat target 10% of total calories </vt:lpstr>
      <vt:lpstr>Slide 16</vt:lpstr>
      <vt:lpstr>Scenario 2 results : saturated fat target 10% of total calories </vt:lpstr>
      <vt:lpstr>Scenario2 results : saturated fat target 10% of total calories </vt:lpstr>
      <vt:lpstr>Scenario 2 results : saturated fat target 10% of total calories </vt:lpstr>
      <vt:lpstr>Scenario 2 results : saturated fat target 10% of total calories </vt:lpstr>
      <vt:lpstr>Scenario 2 results : saturated fat target 10% of total calories </vt:lpstr>
      <vt:lpstr>Slide 22</vt:lpstr>
    </vt:vector>
  </TitlesOfParts>
  <Company>OECD/OCDE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E. ESPINASSE</dc:creator>
  <cp:lastModifiedBy>fulponi_l</cp:lastModifiedBy>
  <cp:revision>316</cp:revision>
  <cp:lastPrinted>1999-05-17T13:15:35Z</cp:lastPrinted>
  <dcterms:created xsi:type="dcterms:W3CDTF">1999-05-17T09:52:50Z</dcterms:created>
  <dcterms:modified xsi:type="dcterms:W3CDTF">2012-11-12T17:24:22Z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Order">
    <vt:lpwstr>30500.0000000000</vt:lpwstr>
  </property>
</Properties>
</file>