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1"/>
  </p:notesMasterIdLst>
  <p:sldIdLst>
    <p:sldId id="293" r:id="rId2"/>
    <p:sldId id="294" r:id="rId3"/>
    <p:sldId id="295" r:id="rId4"/>
    <p:sldId id="267" r:id="rId5"/>
    <p:sldId id="257" r:id="rId6"/>
    <p:sldId id="258" r:id="rId7"/>
    <p:sldId id="259" r:id="rId8"/>
    <p:sldId id="296" r:id="rId9"/>
    <p:sldId id="301" r:id="rId10"/>
    <p:sldId id="271" r:id="rId11"/>
    <p:sldId id="272" r:id="rId12"/>
    <p:sldId id="302" r:id="rId13"/>
    <p:sldId id="269" r:id="rId14"/>
    <p:sldId id="300" r:id="rId15"/>
    <p:sldId id="308" r:id="rId16"/>
    <p:sldId id="289" r:id="rId17"/>
    <p:sldId id="303" r:id="rId18"/>
    <p:sldId id="282" r:id="rId19"/>
    <p:sldId id="29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22" y="-90"/>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1727A9-7D63-4D9D-9DC5-E493BD57C0D1}" type="datetimeFigureOut">
              <a:rPr lang="en-US" smtClean="0"/>
              <a:pPr/>
              <a:t>23-Nov-2012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593426-801F-473C-A97C-65A6CF3C0E4D}" type="slidenum">
              <a:rPr lang="en-US" smtClean="0"/>
              <a:pPr/>
              <a:t>‹#›</a:t>
            </a:fld>
            <a:endParaRPr lang="en-US"/>
          </a:p>
        </p:txBody>
      </p:sp>
    </p:spTree>
    <p:extLst>
      <p:ext uri="{BB962C8B-B14F-4D97-AF65-F5344CB8AC3E}">
        <p14:creationId xmlns="" xmlns:p14="http://schemas.microsoft.com/office/powerpoint/2010/main" val="4044178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14501" eaLnBrk="0" hangingPunct="0">
              <a:defRPr b="1">
                <a:solidFill>
                  <a:schemeClr val="tx1"/>
                </a:solidFill>
                <a:latin typeface="Arial" charset="0"/>
                <a:cs typeface="Arial" charset="0"/>
              </a:defRPr>
            </a:lvl1pPr>
            <a:lvl2pPr marL="727868" indent="-279949" defTabSz="914501" eaLnBrk="0" hangingPunct="0">
              <a:defRPr b="1">
                <a:solidFill>
                  <a:schemeClr val="tx1"/>
                </a:solidFill>
                <a:latin typeface="Arial" charset="0"/>
                <a:cs typeface="Arial" charset="0"/>
              </a:defRPr>
            </a:lvl2pPr>
            <a:lvl3pPr marL="1119797" indent="-223959" defTabSz="914501" eaLnBrk="0" hangingPunct="0">
              <a:defRPr b="1">
                <a:solidFill>
                  <a:schemeClr val="tx1"/>
                </a:solidFill>
                <a:latin typeface="Arial" charset="0"/>
                <a:cs typeface="Arial" charset="0"/>
              </a:defRPr>
            </a:lvl3pPr>
            <a:lvl4pPr marL="1567716" indent="-223959" defTabSz="914501" eaLnBrk="0" hangingPunct="0">
              <a:defRPr b="1">
                <a:solidFill>
                  <a:schemeClr val="tx1"/>
                </a:solidFill>
                <a:latin typeface="Arial" charset="0"/>
                <a:cs typeface="Arial" charset="0"/>
              </a:defRPr>
            </a:lvl4pPr>
            <a:lvl5pPr marL="2015635" indent="-223959" defTabSz="914501" eaLnBrk="0" hangingPunct="0">
              <a:defRPr b="1">
                <a:solidFill>
                  <a:schemeClr val="tx1"/>
                </a:solidFill>
                <a:latin typeface="Arial" charset="0"/>
                <a:cs typeface="Arial" charset="0"/>
              </a:defRPr>
            </a:lvl5pPr>
            <a:lvl6pPr marL="2463554" indent="-223959" defTabSz="914501" eaLnBrk="0" fontAlgn="base" hangingPunct="0">
              <a:spcBef>
                <a:spcPct val="0"/>
              </a:spcBef>
              <a:spcAft>
                <a:spcPct val="0"/>
              </a:spcAft>
              <a:defRPr b="1">
                <a:solidFill>
                  <a:schemeClr val="tx1"/>
                </a:solidFill>
                <a:latin typeface="Arial" charset="0"/>
                <a:cs typeface="Arial" charset="0"/>
              </a:defRPr>
            </a:lvl6pPr>
            <a:lvl7pPr marL="2911472" indent="-223959" defTabSz="914501" eaLnBrk="0" fontAlgn="base" hangingPunct="0">
              <a:spcBef>
                <a:spcPct val="0"/>
              </a:spcBef>
              <a:spcAft>
                <a:spcPct val="0"/>
              </a:spcAft>
              <a:defRPr b="1">
                <a:solidFill>
                  <a:schemeClr val="tx1"/>
                </a:solidFill>
                <a:latin typeface="Arial" charset="0"/>
                <a:cs typeface="Arial" charset="0"/>
              </a:defRPr>
            </a:lvl7pPr>
            <a:lvl8pPr marL="3359391" indent="-223959" defTabSz="914501" eaLnBrk="0" fontAlgn="base" hangingPunct="0">
              <a:spcBef>
                <a:spcPct val="0"/>
              </a:spcBef>
              <a:spcAft>
                <a:spcPct val="0"/>
              </a:spcAft>
              <a:defRPr b="1">
                <a:solidFill>
                  <a:schemeClr val="tx1"/>
                </a:solidFill>
                <a:latin typeface="Arial" charset="0"/>
                <a:cs typeface="Arial" charset="0"/>
              </a:defRPr>
            </a:lvl8pPr>
            <a:lvl9pPr marL="3807310" indent="-223959" defTabSz="914501" eaLnBrk="0" fontAlgn="base" hangingPunct="0">
              <a:spcBef>
                <a:spcPct val="0"/>
              </a:spcBef>
              <a:spcAft>
                <a:spcPct val="0"/>
              </a:spcAft>
              <a:defRPr b="1">
                <a:solidFill>
                  <a:schemeClr val="tx1"/>
                </a:solidFill>
                <a:latin typeface="Arial" charset="0"/>
                <a:cs typeface="Arial" charset="0"/>
              </a:defRPr>
            </a:lvl9pPr>
          </a:lstStyle>
          <a:p>
            <a:pPr eaLnBrk="1" hangingPunct="1"/>
            <a:fld id="{5EE9B5D8-00D2-41C9-B21E-AD5E9C16C8F6}" type="slidenum">
              <a:rPr lang="en-US" b="0" smtClean="0"/>
              <a:pPr eaLnBrk="1" hangingPunct="1"/>
              <a:t>5</a:t>
            </a:fld>
            <a:endParaRPr lang="en-US" b="0" smtClean="0"/>
          </a:p>
        </p:txBody>
      </p:sp>
      <p:sp>
        <p:nvSpPr>
          <p:cNvPr id="53251" name="Rectangle 2"/>
          <p:cNvSpPr>
            <a:spLocks noGrp="1" noRot="1" noChangeAspect="1" noChangeArrowheads="1" noTextEdit="1"/>
          </p:cNvSpPr>
          <p:nvPr>
            <p:ph type="sldImg"/>
          </p:nvPr>
        </p:nvSpPr>
        <p:spPr>
          <a:xfrm>
            <a:off x="1147763" y="685800"/>
            <a:ext cx="4567237" cy="3427413"/>
          </a:xfrm>
          <a:ln/>
        </p:spPr>
      </p:sp>
      <p:sp>
        <p:nvSpPr>
          <p:cNvPr id="532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65FDC540-E6B9-4092-BD72-0031EAEE492C}" type="slidenum">
              <a:rPr lang="en-US"/>
              <a:pPr/>
              <a:t>6</a:t>
            </a:fld>
            <a:endParaRPr lang="en-US"/>
          </a:p>
        </p:txBody>
      </p:sp>
      <p:sp>
        <p:nvSpPr>
          <p:cNvPr id="120834" name="Slide Image Placeholder 1"/>
          <p:cNvSpPr>
            <a:spLocks noGrp="1" noRot="1" noChangeAspect="1" noTextEdit="1"/>
          </p:cNvSpPr>
          <p:nvPr>
            <p:ph type="sldImg"/>
          </p:nvPr>
        </p:nvSpPr>
        <p:spPr>
          <a:xfrm>
            <a:off x="1144588" y="685800"/>
            <a:ext cx="4572000" cy="3429000"/>
          </a:xfrm>
          <a:ln/>
        </p:spPr>
      </p:sp>
      <p:sp>
        <p:nvSpPr>
          <p:cNvPr id="120835" name="Notes Placeholder 2"/>
          <p:cNvSpPr>
            <a:spLocks noGrp="1"/>
          </p:cNvSpPr>
          <p:nvPr>
            <p:ph type="body" idx="1"/>
          </p:nvPr>
        </p:nvSpPr>
        <p:spPr>
          <a:xfrm>
            <a:off x="912803" y="4344970"/>
            <a:ext cx="5032397" cy="4112829"/>
          </a:xfrm>
        </p:spPr>
        <p:txBody>
          <a:bodyPr lIns="91578" tIns="45789" rIns="91578" bIns="45789"/>
          <a:lstStyle/>
          <a:p>
            <a:endParaRPr lang="en-US"/>
          </a:p>
        </p:txBody>
      </p:sp>
      <p:sp>
        <p:nvSpPr>
          <p:cNvPr id="120836" name="Date Placeholder 3"/>
          <p:cNvSpPr txBox="1">
            <a:spLocks noGrp="1"/>
          </p:cNvSpPr>
          <p:nvPr/>
        </p:nvSpPr>
        <p:spPr bwMode="auto">
          <a:xfrm>
            <a:off x="3886201" y="0"/>
            <a:ext cx="2971799" cy="456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578" tIns="45789" rIns="91578" bIns="45789"/>
          <a:lstStyle>
            <a:lvl1pPr defTabSz="922338">
              <a:defRPr>
                <a:solidFill>
                  <a:schemeClr val="tx1"/>
                </a:solidFill>
                <a:latin typeface="Arial" charset="0"/>
              </a:defRPr>
            </a:lvl1pPr>
            <a:lvl2pPr marL="749300" indent="-287338" defTabSz="922338">
              <a:defRPr>
                <a:solidFill>
                  <a:schemeClr val="tx1"/>
                </a:solidFill>
                <a:latin typeface="Arial" charset="0"/>
              </a:defRPr>
            </a:lvl2pPr>
            <a:lvl3pPr marL="1155700" indent="-233363" defTabSz="922338">
              <a:defRPr>
                <a:solidFill>
                  <a:schemeClr val="tx1"/>
                </a:solidFill>
                <a:latin typeface="Arial" charset="0"/>
              </a:defRPr>
            </a:lvl3pPr>
            <a:lvl4pPr marL="1614488" indent="-230188" defTabSz="922338">
              <a:defRPr>
                <a:solidFill>
                  <a:schemeClr val="tx1"/>
                </a:solidFill>
                <a:latin typeface="Arial" charset="0"/>
              </a:defRPr>
            </a:lvl4pPr>
            <a:lvl5pPr marL="2074863" indent="-230188" defTabSz="922338">
              <a:defRPr>
                <a:solidFill>
                  <a:schemeClr val="tx1"/>
                </a:solidFill>
                <a:latin typeface="Arial" charset="0"/>
              </a:defRPr>
            </a:lvl5pPr>
            <a:lvl6pPr marL="2532063" indent="-230188" defTabSz="922338" fontAlgn="base">
              <a:spcBef>
                <a:spcPct val="0"/>
              </a:spcBef>
              <a:spcAft>
                <a:spcPct val="0"/>
              </a:spcAft>
              <a:defRPr>
                <a:solidFill>
                  <a:schemeClr val="tx1"/>
                </a:solidFill>
                <a:latin typeface="Arial" charset="0"/>
              </a:defRPr>
            </a:lvl6pPr>
            <a:lvl7pPr marL="2989263" indent="-230188" defTabSz="922338" fontAlgn="base">
              <a:spcBef>
                <a:spcPct val="0"/>
              </a:spcBef>
              <a:spcAft>
                <a:spcPct val="0"/>
              </a:spcAft>
              <a:defRPr>
                <a:solidFill>
                  <a:schemeClr val="tx1"/>
                </a:solidFill>
                <a:latin typeface="Arial" charset="0"/>
              </a:defRPr>
            </a:lvl7pPr>
            <a:lvl8pPr marL="3446463" indent="-230188" defTabSz="922338" fontAlgn="base">
              <a:spcBef>
                <a:spcPct val="0"/>
              </a:spcBef>
              <a:spcAft>
                <a:spcPct val="0"/>
              </a:spcAft>
              <a:defRPr>
                <a:solidFill>
                  <a:schemeClr val="tx1"/>
                </a:solidFill>
                <a:latin typeface="Arial" charset="0"/>
              </a:defRPr>
            </a:lvl8pPr>
            <a:lvl9pPr marL="3903663" indent="-230188" defTabSz="922338" fontAlgn="base">
              <a:spcBef>
                <a:spcPct val="0"/>
              </a:spcBef>
              <a:spcAft>
                <a:spcPct val="0"/>
              </a:spcAft>
              <a:defRPr>
                <a:solidFill>
                  <a:schemeClr val="tx1"/>
                </a:solidFill>
                <a:latin typeface="Arial" charset="0"/>
              </a:defRPr>
            </a:lvl9pPr>
          </a:lstStyle>
          <a:p>
            <a:pPr algn="r" eaLnBrk="0" hangingPunct="0"/>
            <a:fld id="{DA89F8B3-A3F3-4D1A-8605-068A88379D93}" type="datetime1">
              <a:rPr lang="en-GB" sz="1200">
                <a:latin typeface="Times New Roman" pitchFamily="18" charset="0"/>
              </a:rPr>
              <a:pPr algn="r" eaLnBrk="0" hangingPunct="0"/>
              <a:t>23/11/2012</a:t>
            </a:fld>
            <a:endParaRPr lang="en-GB" sz="1200">
              <a:latin typeface="Times New Roman" pitchFamily="18" charset="0"/>
            </a:endParaRPr>
          </a:p>
        </p:txBody>
      </p:sp>
      <p:sp>
        <p:nvSpPr>
          <p:cNvPr id="120837" name="Slide Number Placeholder 4"/>
          <p:cNvSpPr txBox="1">
            <a:spLocks noGrp="1"/>
          </p:cNvSpPr>
          <p:nvPr/>
        </p:nvSpPr>
        <p:spPr bwMode="auto">
          <a:xfrm>
            <a:off x="3886201" y="8687019"/>
            <a:ext cx="2971799" cy="456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578" tIns="45789" rIns="91578" bIns="45789" anchor="b"/>
          <a:lstStyle>
            <a:lvl1pPr defTabSz="922338">
              <a:defRPr>
                <a:solidFill>
                  <a:schemeClr val="tx1"/>
                </a:solidFill>
                <a:latin typeface="Arial" charset="0"/>
              </a:defRPr>
            </a:lvl1pPr>
            <a:lvl2pPr marL="749300" indent="-287338" defTabSz="922338">
              <a:defRPr>
                <a:solidFill>
                  <a:schemeClr val="tx1"/>
                </a:solidFill>
                <a:latin typeface="Arial" charset="0"/>
              </a:defRPr>
            </a:lvl2pPr>
            <a:lvl3pPr marL="1155700" indent="-233363" defTabSz="922338">
              <a:defRPr>
                <a:solidFill>
                  <a:schemeClr val="tx1"/>
                </a:solidFill>
                <a:latin typeface="Arial" charset="0"/>
              </a:defRPr>
            </a:lvl3pPr>
            <a:lvl4pPr marL="1614488" indent="-230188" defTabSz="922338">
              <a:defRPr>
                <a:solidFill>
                  <a:schemeClr val="tx1"/>
                </a:solidFill>
                <a:latin typeface="Arial" charset="0"/>
              </a:defRPr>
            </a:lvl4pPr>
            <a:lvl5pPr marL="2074863" indent="-230188" defTabSz="922338">
              <a:defRPr>
                <a:solidFill>
                  <a:schemeClr val="tx1"/>
                </a:solidFill>
                <a:latin typeface="Arial" charset="0"/>
              </a:defRPr>
            </a:lvl5pPr>
            <a:lvl6pPr marL="2532063" indent="-230188" defTabSz="922338" fontAlgn="base">
              <a:spcBef>
                <a:spcPct val="0"/>
              </a:spcBef>
              <a:spcAft>
                <a:spcPct val="0"/>
              </a:spcAft>
              <a:defRPr>
                <a:solidFill>
                  <a:schemeClr val="tx1"/>
                </a:solidFill>
                <a:latin typeface="Arial" charset="0"/>
              </a:defRPr>
            </a:lvl6pPr>
            <a:lvl7pPr marL="2989263" indent="-230188" defTabSz="922338" fontAlgn="base">
              <a:spcBef>
                <a:spcPct val="0"/>
              </a:spcBef>
              <a:spcAft>
                <a:spcPct val="0"/>
              </a:spcAft>
              <a:defRPr>
                <a:solidFill>
                  <a:schemeClr val="tx1"/>
                </a:solidFill>
                <a:latin typeface="Arial" charset="0"/>
              </a:defRPr>
            </a:lvl7pPr>
            <a:lvl8pPr marL="3446463" indent="-230188" defTabSz="922338" fontAlgn="base">
              <a:spcBef>
                <a:spcPct val="0"/>
              </a:spcBef>
              <a:spcAft>
                <a:spcPct val="0"/>
              </a:spcAft>
              <a:defRPr>
                <a:solidFill>
                  <a:schemeClr val="tx1"/>
                </a:solidFill>
                <a:latin typeface="Arial" charset="0"/>
              </a:defRPr>
            </a:lvl8pPr>
            <a:lvl9pPr marL="3903663" indent="-230188" defTabSz="922338" fontAlgn="base">
              <a:spcBef>
                <a:spcPct val="0"/>
              </a:spcBef>
              <a:spcAft>
                <a:spcPct val="0"/>
              </a:spcAft>
              <a:defRPr>
                <a:solidFill>
                  <a:schemeClr val="tx1"/>
                </a:solidFill>
                <a:latin typeface="Arial" charset="0"/>
              </a:defRPr>
            </a:lvl9pPr>
          </a:lstStyle>
          <a:p>
            <a:pPr algn="r" eaLnBrk="0" hangingPunct="0"/>
            <a:fld id="{6B96E274-39FA-4E08-A665-E092C2A95BA2}" type="slidenum">
              <a:rPr lang="en-GB" sz="1200">
                <a:latin typeface="Times New Roman" pitchFamily="18" charset="0"/>
              </a:rPr>
              <a:pPr algn="r" eaLnBrk="0" hangingPunct="0"/>
              <a:t>6</a:t>
            </a:fld>
            <a:endParaRPr lang="en-GB"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3909406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1800552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183735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3712248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589277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3948283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3469558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260101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1852615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1953615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5767D-B983-40D6-985E-70AD493C4B33}" type="datetimeFigureOut">
              <a:rPr lang="en-US" smtClean="0"/>
              <a:pPr/>
              <a:t>23-Nov-2012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3549830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5767D-B983-40D6-985E-70AD493C4B33}" type="datetimeFigureOut">
              <a:rPr lang="en-US" smtClean="0"/>
              <a:pPr/>
              <a:t>23-Nov-2012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A812D-C494-4E73-9B56-FB4A3D259F56}" type="slidenum">
              <a:rPr lang="en-US" smtClean="0"/>
              <a:pPr/>
              <a:t>‹#›</a:t>
            </a:fld>
            <a:endParaRPr lang="en-US"/>
          </a:p>
        </p:txBody>
      </p:sp>
    </p:spTree>
    <p:extLst>
      <p:ext uri="{BB962C8B-B14F-4D97-AF65-F5344CB8AC3E}">
        <p14:creationId xmlns="" xmlns:p14="http://schemas.microsoft.com/office/powerpoint/2010/main" val="10677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hyperlink" Target="http://www.hc-sc.gc.ca/fn-an/nutrition/sodium/sodium-intake-apport-reduction/summary-table-tableau-sommaire-eng.ph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GB" dirty="0" smtClean="0"/>
              <a:t>Healthy Foods, </a:t>
            </a:r>
            <a:r>
              <a:rPr lang="en-GB" smtClean="0"/>
              <a:t>Reformulation Initiatives and </a:t>
            </a:r>
            <a:r>
              <a:rPr lang="en-GB" dirty="0" smtClean="0"/>
              <a:t>Role of Government</a:t>
            </a:r>
            <a:endParaRPr lang="en-US" dirty="0"/>
          </a:p>
        </p:txBody>
      </p:sp>
      <p:sp>
        <p:nvSpPr>
          <p:cNvPr id="5" name="Subtitle 4"/>
          <p:cNvSpPr>
            <a:spLocks noGrp="1"/>
          </p:cNvSpPr>
          <p:nvPr>
            <p:ph type="subTitle" idx="1"/>
          </p:nvPr>
        </p:nvSpPr>
        <p:spPr/>
        <p:txBody>
          <a:bodyPr>
            <a:normAutofit fontScale="70000" lnSpcReduction="20000"/>
          </a:bodyPr>
          <a:lstStyle/>
          <a:p>
            <a:r>
              <a:rPr lang="en-US" dirty="0" err="1" smtClean="0"/>
              <a:t>F.Branca</a:t>
            </a:r>
            <a:endParaRPr lang="en-US" dirty="0" smtClean="0"/>
          </a:p>
          <a:p>
            <a:r>
              <a:rPr lang="en-US" dirty="0" smtClean="0"/>
              <a:t>Director</a:t>
            </a:r>
          </a:p>
          <a:p>
            <a:r>
              <a:rPr lang="en-US" dirty="0" smtClean="0"/>
              <a:t>Department of Nutrition for health and Development</a:t>
            </a:r>
          </a:p>
          <a:p>
            <a:r>
              <a:rPr lang="en-US" dirty="0" smtClean="0"/>
              <a:t>WHO/HQ</a:t>
            </a:r>
            <a:endParaRPr lang="en-US" dirty="0"/>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1124744"/>
            <a:ext cx="1872208" cy="4766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339752" y="1159085"/>
            <a:ext cx="6408712" cy="369332"/>
          </a:xfrm>
          <a:prstGeom prst="rect">
            <a:avLst/>
          </a:prstGeom>
          <a:noFill/>
        </p:spPr>
        <p:txBody>
          <a:bodyPr wrap="square" rtlCol="0">
            <a:spAutoFit/>
          </a:bodyPr>
          <a:lstStyle/>
          <a:p>
            <a:r>
              <a:rPr lang="en-US" b="1" dirty="0" smtClean="0"/>
              <a:t>THIRD </a:t>
            </a:r>
            <a:r>
              <a:rPr lang="en-US" b="1" dirty="0"/>
              <a:t>MEETING OF THE OECD FOOD CHAIN ANALYSIS NETWORK </a:t>
            </a:r>
            <a:endParaRPr lang="en-US" dirty="0"/>
          </a:p>
        </p:txBody>
      </p:sp>
      <p:pic>
        <p:nvPicPr>
          <p:cNvPr id="8" name="Picture 3" descr="untitled"/>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7812088" cy="881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9" name="Straight Connector 8"/>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10" name="Picture 15" descr="WHO logo"/>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991177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600" b="1" dirty="0">
                <a:solidFill>
                  <a:srgbClr val="0070C0"/>
                </a:solidFill>
                <a:latin typeface="+mn-lt"/>
                <a:ea typeface="+mn-ea"/>
                <a:cs typeface="+mn-cs"/>
              </a:rPr>
              <a:t>Setting Guiding Benchmark Sodium Reduction Levels for Processed Foods (Canada) </a:t>
            </a:r>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79" y="2276872"/>
            <a:ext cx="9070246" cy="20766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7"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
        <p:nvSpPr>
          <p:cNvPr id="5" name="Rectangle 4"/>
          <p:cNvSpPr/>
          <p:nvPr/>
        </p:nvSpPr>
        <p:spPr>
          <a:xfrm>
            <a:off x="0" y="4581128"/>
            <a:ext cx="8820150" cy="646331"/>
          </a:xfrm>
          <a:prstGeom prst="rect">
            <a:avLst/>
          </a:prstGeom>
        </p:spPr>
        <p:txBody>
          <a:bodyPr wrap="square">
            <a:spAutoFit/>
          </a:bodyPr>
          <a:lstStyle/>
          <a:p>
            <a:r>
              <a:rPr lang="en-US" b="1" dirty="0"/>
              <a:t> </a:t>
            </a:r>
            <a:r>
              <a:rPr lang="en-US" u="sng" dirty="0">
                <a:hlinkClick r:id="rId4"/>
              </a:rPr>
              <a:t>http://www.hc-sc.gc.ca/fn-an/nutrition/sodium/sodium-intake-apport-reduction/summary-table-tableau-sommaire-eng.php</a:t>
            </a:r>
            <a:endParaRPr lang="en-US" dirty="0"/>
          </a:p>
        </p:txBody>
      </p:sp>
    </p:spTree>
    <p:extLst>
      <p:ext uri="{BB962C8B-B14F-4D97-AF65-F5344CB8AC3E}">
        <p14:creationId xmlns="" xmlns:p14="http://schemas.microsoft.com/office/powerpoint/2010/main" val="2212977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sz="3600" b="1" dirty="0">
                <a:solidFill>
                  <a:srgbClr val="0070C0"/>
                </a:solidFill>
                <a:latin typeface="+mn-lt"/>
                <a:ea typeface="+mn-ea"/>
                <a:cs typeface="+mn-cs"/>
              </a:rPr>
              <a:t>Salt reduction in catering (USA)</a:t>
            </a: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576" y="2737226"/>
            <a:ext cx="7160300" cy="33551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6"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
        <p:nvSpPr>
          <p:cNvPr id="4" name="Rectangle 3"/>
          <p:cNvSpPr/>
          <p:nvPr/>
        </p:nvSpPr>
        <p:spPr>
          <a:xfrm>
            <a:off x="395697" y="980728"/>
            <a:ext cx="8352606" cy="1754326"/>
          </a:xfrm>
          <a:prstGeom prst="rect">
            <a:avLst/>
          </a:prstGeom>
        </p:spPr>
        <p:txBody>
          <a:bodyPr wrap="square">
            <a:spAutoFit/>
          </a:bodyPr>
          <a:lstStyle/>
          <a:p>
            <a:r>
              <a:rPr lang="en-US" dirty="0"/>
              <a:t>T</a:t>
            </a:r>
            <a:r>
              <a:rPr lang="en-US" dirty="0" smtClean="0"/>
              <a:t>argets to guide company reductions in the salt levels in 25 categories of restaurant food. The initiative includes voluntary 2012 and 2014 targets for average salt levels in each food category as well as a maximum salt level for all items served in restaurants.</a:t>
            </a:r>
          </a:p>
          <a:p>
            <a:r>
              <a:rPr lang="en-US" dirty="0" smtClean="0"/>
              <a:t> When a restaurant signs on to the initiative, it pledges that its overall sales in a given category – cheeseburgers, for example – will meet the relevant target for salt content, even if some individual products don't.</a:t>
            </a:r>
            <a:endParaRPr lang="en-US" dirty="0"/>
          </a:p>
        </p:txBody>
      </p:sp>
    </p:spTree>
    <p:extLst>
      <p:ext uri="{BB962C8B-B14F-4D97-AF65-F5344CB8AC3E}">
        <p14:creationId xmlns="" xmlns:p14="http://schemas.microsoft.com/office/powerpoint/2010/main" val="1025979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70C0"/>
                </a:solidFill>
                <a:latin typeface="+mn-lt"/>
                <a:ea typeface="+mn-ea"/>
                <a:cs typeface="+mn-cs"/>
              </a:rPr>
              <a:t>TFA reduction in New York City</a:t>
            </a:r>
          </a:p>
        </p:txBody>
      </p:sp>
      <p:pic>
        <p:nvPicPr>
          <p:cNvPr id="1024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7584" y="2564904"/>
            <a:ext cx="6768752" cy="21861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69008" y="5445224"/>
            <a:ext cx="4579055" cy="369332"/>
          </a:xfrm>
          <a:prstGeom prst="rect">
            <a:avLst/>
          </a:prstGeom>
          <a:noFill/>
        </p:spPr>
        <p:txBody>
          <a:bodyPr wrap="square" rtlCol="0">
            <a:spAutoFit/>
          </a:bodyPr>
          <a:lstStyle/>
          <a:p>
            <a:r>
              <a:rPr lang="en-US" dirty="0" smtClean="0"/>
              <a:t>Angell et al. Ann Intern Med 2012;157:81-86</a:t>
            </a:r>
            <a:endParaRPr lang="en-US" dirty="0"/>
          </a:p>
        </p:txBody>
      </p:sp>
      <p:sp>
        <p:nvSpPr>
          <p:cNvPr id="4" name="TextBox 3"/>
          <p:cNvSpPr txBox="1"/>
          <p:nvPr/>
        </p:nvSpPr>
        <p:spPr>
          <a:xfrm>
            <a:off x="569008" y="1394301"/>
            <a:ext cx="8249655" cy="646331"/>
          </a:xfrm>
          <a:prstGeom prst="rect">
            <a:avLst/>
          </a:prstGeom>
          <a:noFill/>
        </p:spPr>
        <p:txBody>
          <a:bodyPr wrap="square" rtlCol="0">
            <a:spAutoFit/>
          </a:bodyPr>
          <a:lstStyle/>
          <a:p>
            <a:r>
              <a:rPr lang="en-US" dirty="0" smtClean="0"/>
              <a:t>2007 regulation : restricts from using, serving, storing, serving foods that contains PHVO and has a total 0.5 g or more TFA per serving</a:t>
            </a:r>
            <a:endParaRPr lang="en-US" dirty="0"/>
          </a:p>
        </p:txBody>
      </p:sp>
      <p:cxnSp>
        <p:nvCxnSpPr>
          <p:cNvPr id="7" name="Straight Connector 6"/>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8"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33758069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70C0"/>
                </a:solidFill>
                <a:latin typeface="+mn-lt"/>
                <a:ea typeface="+mn-ea"/>
                <a:cs typeface="+mn-cs"/>
              </a:rPr>
              <a:t>Australia – food category action plan</a:t>
            </a:r>
          </a:p>
        </p:txBody>
      </p:sp>
      <p:sp>
        <p:nvSpPr>
          <p:cNvPr id="3" name="Content Placeholder 2"/>
          <p:cNvSpPr>
            <a:spLocks noGrp="1"/>
          </p:cNvSpPr>
          <p:nvPr>
            <p:ph idx="1"/>
          </p:nvPr>
        </p:nvSpPr>
        <p:spPr>
          <a:ln w="12700">
            <a:solidFill>
              <a:schemeClr val="tx1"/>
            </a:solidFill>
          </a:ln>
        </p:spPr>
        <p:txBody>
          <a:bodyPr>
            <a:normAutofit fontScale="70000" lnSpcReduction="20000"/>
          </a:bodyPr>
          <a:lstStyle/>
          <a:p>
            <a:r>
              <a:rPr lang="en-US" dirty="0"/>
              <a:t>To achieve the overall objective of reducing sodium and saturated fat in processed meats, participants have agreed to: </a:t>
            </a:r>
            <a:endParaRPr lang="en-US" dirty="0" smtClean="0"/>
          </a:p>
          <a:p>
            <a:pPr lvl="1"/>
            <a:r>
              <a:rPr lang="en-US" dirty="0" smtClean="0"/>
              <a:t>reduce </a:t>
            </a:r>
            <a:r>
              <a:rPr lang="en-US" dirty="0"/>
              <a:t>the sodium content of nominated bacon</a:t>
            </a:r>
            <a:r>
              <a:rPr lang="en-US" baseline="30000" dirty="0"/>
              <a:t>2</a:t>
            </a:r>
            <a:r>
              <a:rPr lang="en-US" dirty="0"/>
              <a:t> and ham/cured meat products to 1090mg per 100g. </a:t>
            </a:r>
          </a:p>
          <a:p>
            <a:pPr lvl="1"/>
            <a:r>
              <a:rPr lang="en-US" dirty="0"/>
              <a:t>reduce the sodium content of nominated emulsified luncheon meats</a:t>
            </a:r>
            <a:r>
              <a:rPr lang="en-US" baseline="30000" dirty="0"/>
              <a:t>3</a:t>
            </a:r>
            <a:r>
              <a:rPr lang="en-US" dirty="0"/>
              <a:t> to 830mg per 100g. </a:t>
            </a:r>
          </a:p>
          <a:p>
            <a:pPr lvl="1"/>
            <a:r>
              <a:rPr lang="en-US" dirty="0"/>
              <a:t>reduce by 10 per cent the saturated fat content of nominated cooked/smoked sausages</a:t>
            </a:r>
            <a:r>
              <a:rPr lang="en-US" baseline="30000" dirty="0"/>
              <a:t>4</a:t>
            </a:r>
            <a:r>
              <a:rPr lang="en-US" dirty="0"/>
              <a:t> and emulsified luncheon meats that have in excess of 6.5g of saturated fat per 100g. </a:t>
            </a:r>
            <a:endParaRPr lang="en-US" dirty="0" smtClean="0"/>
          </a:p>
          <a:p>
            <a:pPr lvl="1"/>
            <a:endParaRPr lang="en-US" dirty="0"/>
          </a:p>
          <a:p>
            <a:r>
              <a:rPr lang="en-US" dirty="0"/>
              <a:t>The timeframe for action will be 1 January 2010 to 31 December 2013. The products targeted and the amount of sodium and saturated fat to be removed from products each year will be determined by the individual companies involved.</a:t>
            </a:r>
          </a:p>
          <a:p>
            <a:endParaRPr lang="en-US" dirty="0"/>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5"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2057607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600" b="1" dirty="0" smtClean="0">
                <a:solidFill>
                  <a:srgbClr val="0070C0"/>
                </a:solidFill>
                <a:latin typeface="+mn-lt"/>
                <a:ea typeface="+mn-ea"/>
                <a:cs typeface="+mn-cs"/>
              </a:rPr>
              <a:t>Potential impact of “my choice” </a:t>
            </a:r>
            <a:br>
              <a:rPr lang="en-US" sz="3600" b="1" dirty="0" smtClean="0">
                <a:solidFill>
                  <a:srgbClr val="0070C0"/>
                </a:solidFill>
                <a:latin typeface="+mn-lt"/>
                <a:ea typeface="+mn-ea"/>
                <a:cs typeface="+mn-cs"/>
              </a:rPr>
            </a:br>
            <a:r>
              <a:rPr lang="en-US" sz="3600" b="1" dirty="0" smtClean="0">
                <a:solidFill>
                  <a:srgbClr val="0070C0"/>
                </a:solidFill>
                <a:latin typeface="+mn-lt"/>
                <a:ea typeface="+mn-ea"/>
                <a:cs typeface="+mn-cs"/>
              </a:rPr>
              <a:t>program on key nutrient intake</a:t>
            </a:r>
            <a:br>
              <a:rPr lang="en-US" sz="3600" b="1" dirty="0" smtClean="0">
                <a:solidFill>
                  <a:srgbClr val="0070C0"/>
                </a:solidFill>
                <a:latin typeface="+mn-lt"/>
                <a:ea typeface="+mn-ea"/>
                <a:cs typeface="+mn-cs"/>
              </a:rPr>
            </a:br>
            <a:endParaRPr lang="en-US" sz="3600" b="1" dirty="0">
              <a:solidFill>
                <a:srgbClr val="0070C0"/>
              </a:solidFill>
              <a:latin typeface="+mn-lt"/>
              <a:ea typeface="+mn-ea"/>
              <a:cs typeface="+mn-cs"/>
            </a:endParaRPr>
          </a:p>
        </p:txBody>
      </p:sp>
      <p:graphicFrame>
        <p:nvGraphicFramePr>
          <p:cNvPr id="5" name="Group 61"/>
          <p:cNvGraphicFramePr>
            <a:graphicFrameLocks noGrp="1"/>
          </p:cNvGraphicFramePr>
          <p:nvPr>
            <p:extLst>
              <p:ext uri="{D42A27DB-BD31-4B8C-83A1-F6EECF244321}">
                <p14:modId xmlns="" xmlns:p14="http://schemas.microsoft.com/office/powerpoint/2010/main" val="1197552866"/>
              </p:ext>
            </p:extLst>
          </p:nvPr>
        </p:nvGraphicFramePr>
        <p:xfrm>
          <a:off x="179512" y="2060848"/>
          <a:ext cx="8363272" cy="3415526"/>
        </p:xfrm>
        <a:graphic>
          <a:graphicData uri="http://schemas.openxmlformats.org/drawingml/2006/table">
            <a:tbl>
              <a:tblPr/>
              <a:tblGrid>
                <a:gridCol w="1969287"/>
                <a:gridCol w="2217521"/>
                <a:gridCol w="1872208"/>
                <a:gridCol w="2304256"/>
              </a:tblGrid>
              <a:tr h="503673">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Nutrient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WHO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Dutch Menu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My Choice  Menu</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297">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Energy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2000-2500 kcal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2421 kcal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2058 kcal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Saturated fat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&lt;10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10.9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7.1 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673">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Trans fat</a:t>
                      </a:r>
                    </a:p>
                  </a:txBody>
                  <a:tcP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&lt;1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0.4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0.1 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673">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Free sugars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&lt;10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19.1 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7.8 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297">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Fiber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&gt;25 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27 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38 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673">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Sodium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&lt;2400 mg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smtClean="0">
                          <a:ln>
                            <a:noFill/>
                          </a:ln>
                          <a:solidFill>
                            <a:schemeClr val="tx1"/>
                          </a:solidFill>
                          <a:effectLst/>
                          <a:latin typeface="Arial" charset="0"/>
                          <a:ea typeface="MS PGothic" pitchFamily="34" charset="-128"/>
                        </a:rPr>
                        <a:t>3579 mg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1225" rtl="0" eaLnBrk="1" fontAlgn="base" latinLnBrk="0" hangingPunct="1">
                        <a:lnSpc>
                          <a:spcPct val="100000"/>
                        </a:lnSpc>
                        <a:spcBef>
                          <a:spcPct val="30000"/>
                        </a:spcBef>
                        <a:spcAft>
                          <a:spcPct val="0"/>
                        </a:spcAft>
                        <a:buClr>
                          <a:schemeClr val="tx1"/>
                        </a:buClr>
                        <a:buSzTx/>
                        <a:buFontTx/>
                        <a:buNone/>
                        <a:tabLst/>
                      </a:pPr>
                      <a:r>
                        <a:rPr kumimoji="0" lang="en-US" sz="2000" b="0" i="0" u="none" strike="noStrike" cap="none" normalizeH="0" baseline="0" dirty="0" smtClean="0">
                          <a:ln>
                            <a:noFill/>
                          </a:ln>
                          <a:solidFill>
                            <a:schemeClr val="tx1"/>
                          </a:solidFill>
                          <a:effectLst/>
                          <a:latin typeface="Arial" charset="0"/>
                          <a:ea typeface="MS PGothic" pitchFamily="34" charset="-128"/>
                        </a:rPr>
                        <a:t>2773 mg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467544" y="5723964"/>
            <a:ext cx="4464496" cy="369332"/>
          </a:xfrm>
          <a:prstGeom prst="rect">
            <a:avLst/>
          </a:prstGeom>
          <a:noFill/>
        </p:spPr>
        <p:txBody>
          <a:bodyPr wrap="square" rtlCol="0">
            <a:spAutoFit/>
          </a:bodyPr>
          <a:lstStyle/>
          <a:p>
            <a:r>
              <a:rPr lang="en-US" dirty="0"/>
              <a:t>Jansen L. VOEDING NU 2007; </a:t>
            </a:r>
            <a:r>
              <a:rPr lang="en-US" dirty="0" smtClean="0"/>
              <a:t>4:21-23</a:t>
            </a:r>
            <a:endParaRPr lang="en-US" dirty="0"/>
          </a:p>
        </p:txBody>
      </p:sp>
      <p:pic>
        <p:nvPicPr>
          <p:cNvPr id="7" name="Picture 1029" descr="my choic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548680"/>
            <a:ext cx="1475184" cy="1387787"/>
          </a:xfrm>
          <a:prstGeom prst="rect">
            <a:avLst/>
          </a:prstGeom>
          <a:noFill/>
          <a:extLst>
            <a:ext uri="{909E8E84-426E-40DD-AFC4-6F175D3DCCD1}">
              <a14:hiddenFill xmlns="" xmlns:a14="http://schemas.microsoft.com/office/drawing/2010/main">
                <a:solidFill>
                  <a:srgbClr val="FFFFFF"/>
                </a:solidFill>
              </a14:hiddenFill>
            </a:ext>
          </a:extLst>
        </p:spPr>
      </p:pic>
      <p:cxnSp>
        <p:nvCxnSpPr>
          <p:cNvPr id="8" name="Straight Connector 7"/>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9"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Box 9"/>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612314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11188" y="1700213"/>
            <a:ext cx="8229600" cy="1792287"/>
          </a:xfrm>
        </p:spPr>
        <p:txBody>
          <a:bodyPr>
            <a:normAutofit fontScale="90000"/>
          </a:bodyPr>
          <a:lstStyle/>
          <a:p>
            <a:pPr eaLnBrk="1" hangingPunct="1">
              <a:defRPr/>
            </a:pPr>
            <a:r>
              <a:rPr lang="en-US" sz="11600" dirty="0">
                <a:solidFill>
                  <a:schemeClr val="bg1">
                    <a:lumMod val="75000"/>
                  </a:schemeClr>
                </a:solidFill>
                <a:sym typeface="Wingdings"/>
              </a:rPr>
              <a:t></a:t>
            </a:r>
            <a:r>
              <a:rPr lang="en-US" sz="11500" dirty="0" smtClean="0">
                <a:solidFill>
                  <a:schemeClr val="bg1">
                    <a:lumMod val="75000"/>
                  </a:schemeClr>
                </a:solidFill>
                <a:sym typeface="Wingdings"/>
              </a:rPr>
              <a:t></a:t>
            </a:r>
            <a:r>
              <a:rPr lang="en-US" sz="11600" dirty="0">
                <a:solidFill>
                  <a:srgbClr val="0070C0"/>
                </a:solidFill>
                <a:sym typeface="Wingdings"/>
              </a:rPr>
              <a:t></a:t>
            </a:r>
            <a:r>
              <a:rPr lang="en-US" sz="11500" dirty="0" smtClean="0">
                <a:solidFill>
                  <a:schemeClr val="bg1">
                    <a:lumMod val="75000"/>
                  </a:schemeClr>
                </a:solidFill>
                <a:sym typeface="Wingdings"/>
              </a:rPr>
              <a:t/>
            </a:r>
            <a:br>
              <a:rPr lang="en-US" sz="11500" dirty="0" smtClean="0">
                <a:solidFill>
                  <a:schemeClr val="bg1">
                    <a:lumMod val="75000"/>
                  </a:schemeClr>
                </a:solidFill>
                <a:sym typeface="Wingdings"/>
              </a:rPr>
            </a:br>
            <a:r>
              <a:rPr lang="en-US" sz="5300" dirty="0" smtClean="0">
                <a:sym typeface="Wingdings"/>
              </a:rPr>
              <a:t>Role of governments</a:t>
            </a:r>
            <a:endParaRPr lang="en-US" sz="5300" dirty="0" smtClean="0"/>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21509"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37325513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16632"/>
            <a:ext cx="8229600" cy="936104"/>
          </a:xfrm>
        </p:spPr>
        <p:txBody>
          <a:bodyPr>
            <a:normAutofit/>
          </a:bodyPr>
          <a:lstStyle/>
          <a:p>
            <a:r>
              <a:rPr lang="en-US" sz="3600" b="1" dirty="0">
                <a:solidFill>
                  <a:srgbClr val="0070C0"/>
                </a:solidFill>
                <a:latin typeface="+mn-lt"/>
                <a:ea typeface="+mn-ea"/>
                <a:cs typeface="+mn-cs"/>
              </a:rPr>
              <a:t>Current food policy environment </a:t>
            </a: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2318" y="1052737"/>
            <a:ext cx="9014170" cy="47525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36965" y="5805264"/>
            <a:ext cx="3326923" cy="369332"/>
          </a:xfrm>
          <a:prstGeom prst="rect">
            <a:avLst/>
          </a:prstGeom>
          <a:noFill/>
        </p:spPr>
        <p:txBody>
          <a:bodyPr wrap="square" rtlCol="0">
            <a:spAutoFit/>
          </a:bodyPr>
          <a:lstStyle/>
          <a:p>
            <a:r>
              <a:rPr lang="en-US" dirty="0" smtClean="0"/>
              <a:t>Hawkes, BMJ 2012; 344:e2801</a:t>
            </a:r>
            <a:endParaRPr lang="en-US" dirty="0"/>
          </a:p>
        </p:txBody>
      </p:sp>
      <p:cxnSp>
        <p:nvCxnSpPr>
          <p:cNvPr id="7" name="Straight Connector 6"/>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8"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41087022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2"/>
          <p:cNvSpPr txBox="1">
            <a:spLocks noChangeArrowheads="1"/>
          </p:cNvSpPr>
          <p:nvPr/>
        </p:nvSpPr>
        <p:spPr bwMode="auto">
          <a:xfrm>
            <a:off x="393699" y="-70077"/>
            <a:ext cx="8361363" cy="15881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rIns="54000" anchor="ctr" anchorCtr="1">
            <a:spAutoFit/>
          </a:bodyPr>
          <a:lstStyle>
            <a:lvl1pPr algn="ctr" rtl="0" eaLnBrk="0" fontAlgn="base" hangingPunct="0">
              <a:spcBef>
                <a:spcPct val="0"/>
              </a:spcBef>
              <a:spcAft>
                <a:spcPct val="0"/>
              </a:spcAft>
              <a:defRPr sz="4400" b="1">
                <a:solidFill>
                  <a:schemeClr val="accent6">
                    <a:lumMod val="50000"/>
                  </a:schemeClr>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charset="0"/>
              </a:defRPr>
            </a:lvl9pPr>
          </a:lstStyle>
          <a:p>
            <a:pPr>
              <a:lnSpc>
                <a:spcPct val="90000"/>
              </a:lnSpc>
              <a:defRPr/>
            </a:pPr>
            <a:r>
              <a:rPr lang="en-GB" sz="3600" dirty="0">
                <a:solidFill>
                  <a:srgbClr val="0070C0"/>
                </a:solidFill>
                <a:latin typeface="+mn-lt"/>
                <a:ea typeface="+mn-ea"/>
                <a:cs typeface="+mn-cs"/>
              </a:rPr>
              <a:t>Consumer purchases with traffic light food labelling of  nutrients as proposed by UK's Food Standards </a:t>
            </a:r>
            <a:r>
              <a:rPr lang="en-GB" sz="3600" dirty="0" smtClean="0">
                <a:solidFill>
                  <a:srgbClr val="0070C0"/>
                </a:solidFill>
                <a:latin typeface="+mn-lt"/>
                <a:ea typeface="+mn-ea"/>
                <a:cs typeface="+mn-cs"/>
              </a:rPr>
              <a:t>Agency</a:t>
            </a:r>
            <a:r>
              <a:rPr lang="en-GB" sz="2400" kern="0" dirty="0" smtClean="0">
                <a:solidFill>
                  <a:schemeClr val="tx1"/>
                </a:solidFill>
                <a:effectLst/>
                <a:latin typeface="Arial"/>
              </a:rPr>
              <a:t> </a:t>
            </a:r>
            <a:endParaRPr lang="en-GB" sz="2400" kern="0" dirty="0">
              <a:solidFill>
                <a:schemeClr val="tx1"/>
              </a:solidFill>
              <a:effectLst/>
              <a:latin typeface="Arial"/>
            </a:endParaRPr>
          </a:p>
        </p:txBody>
      </p:sp>
      <p:grpSp>
        <p:nvGrpSpPr>
          <p:cNvPr id="21507" name="Group 3"/>
          <p:cNvGrpSpPr>
            <a:grpSpLocks/>
          </p:cNvGrpSpPr>
          <p:nvPr/>
        </p:nvGrpSpPr>
        <p:grpSpPr bwMode="auto">
          <a:xfrm>
            <a:off x="2346325" y="1508125"/>
            <a:ext cx="3184525" cy="4225925"/>
            <a:chOff x="1328" y="571"/>
            <a:chExt cx="2006" cy="2662"/>
          </a:xfrm>
        </p:grpSpPr>
        <p:sp>
          <p:nvSpPr>
            <p:cNvPr id="62" name="Rectangle 4"/>
            <p:cNvSpPr>
              <a:spLocks noChangeArrowheads="1"/>
            </p:cNvSpPr>
            <p:nvPr/>
          </p:nvSpPr>
          <p:spPr bwMode="auto">
            <a:xfrm>
              <a:off x="1328" y="571"/>
              <a:ext cx="2006" cy="2662"/>
            </a:xfrm>
            <a:prstGeom prst="rect">
              <a:avLst/>
            </a:prstGeom>
            <a:solidFill>
              <a:srgbClr val="FFFFFF"/>
            </a:solidFill>
            <a:ln w="19050">
              <a:solidFill>
                <a:srgbClr val="1C1C1C"/>
              </a:solidFill>
              <a:miter lim="800000"/>
              <a:headEnd/>
              <a:tailEnd/>
            </a:ln>
            <a:effectLst>
              <a:outerShdw dist="107763" dir="18900000" algn="ctr" rotWithShape="0">
                <a:srgbClr val="006E6B">
                  <a:alpha val="50000"/>
                </a:srgbClr>
              </a:outerShdw>
            </a:effectLst>
          </p:spPr>
          <p:txBody>
            <a:bodyPr wrap="none" anchor="ctr"/>
            <a:lstStyle/>
            <a:p>
              <a:pPr fontAlgn="auto">
                <a:spcBef>
                  <a:spcPts val="0"/>
                </a:spcBef>
                <a:spcAft>
                  <a:spcPts val="0"/>
                </a:spcAft>
                <a:defRPr/>
              </a:pPr>
              <a:endParaRPr lang="en-US" kern="0">
                <a:solidFill>
                  <a:sysClr val="windowText" lastClr="000000"/>
                </a:solidFill>
                <a:latin typeface="+mn-lt"/>
                <a:cs typeface="+mn-cs"/>
              </a:endParaRPr>
            </a:p>
          </p:txBody>
        </p:sp>
        <p:grpSp>
          <p:nvGrpSpPr>
            <p:cNvPr id="21557" name="Group 5"/>
            <p:cNvGrpSpPr>
              <a:grpSpLocks/>
            </p:cNvGrpSpPr>
            <p:nvPr/>
          </p:nvGrpSpPr>
          <p:grpSpPr bwMode="auto">
            <a:xfrm>
              <a:off x="1353" y="646"/>
              <a:ext cx="1917" cy="2504"/>
              <a:chOff x="1353" y="646"/>
              <a:chExt cx="1917" cy="2504"/>
            </a:xfrm>
          </p:grpSpPr>
          <p:sp>
            <p:nvSpPr>
              <p:cNvPr id="64" name="Rectangle 6"/>
              <p:cNvSpPr>
                <a:spLocks noChangeArrowheads="1"/>
              </p:cNvSpPr>
              <p:nvPr/>
            </p:nvSpPr>
            <p:spPr bwMode="auto">
              <a:xfrm>
                <a:off x="1353" y="2573"/>
                <a:ext cx="1886" cy="577"/>
              </a:xfrm>
              <a:prstGeom prst="rect">
                <a:avLst/>
              </a:prstGeom>
              <a:noFill/>
              <a:ln w="9525" algn="ctr">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spcBef>
                    <a:spcPts val="0"/>
                  </a:spcBef>
                  <a:spcAft>
                    <a:spcPts val="0"/>
                  </a:spcAft>
                  <a:defRPr/>
                </a:pPr>
                <a:r>
                  <a:rPr lang="en-GB" b="1" kern="0" dirty="0">
                    <a:solidFill>
                      <a:srgbClr val="080808"/>
                    </a:solidFill>
                    <a:latin typeface="+mn-lt"/>
                    <a:cs typeface="+mn-cs"/>
                  </a:rPr>
                  <a:t>JS Ham &amp; Pineapple Thin &amp; Crispy Pizza 335g</a:t>
                </a:r>
              </a:p>
              <a:p>
                <a:pPr fontAlgn="auto">
                  <a:spcBef>
                    <a:spcPts val="0"/>
                  </a:spcBef>
                  <a:spcAft>
                    <a:spcPts val="0"/>
                  </a:spcAft>
                  <a:defRPr/>
                </a:pPr>
                <a:r>
                  <a:rPr lang="en-GB" b="1" kern="0" dirty="0">
                    <a:solidFill>
                      <a:srgbClr val="FF0000"/>
                    </a:solidFill>
                    <a:latin typeface="+mn-lt"/>
                    <a:cs typeface="+mn-cs"/>
                  </a:rPr>
                  <a:t>1 red</a:t>
                </a:r>
                <a:r>
                  <a:rPr lang="en-GB" b="1" kern="0" dirty="0">
                    <a:solidFill>
                      <a:srgbClr val="FFC000"/>
                    </a:solidFill>
                    <a:effectLst>
                      <a:outerShdw blurRad="38100" dist="38100" dir="2700000" algn="tl">
                        <a:srgbClr val="000000">
                          <a:alpha val="43137"/>
                        </a:srgbClr>
                      </a:outerShdw>
                    </a:effectLst>
                    <a:latin typeface="+mn-lt"/>
                    <a:cs typeface="+mn-cs"/>
                  </a:rPr>
                  <a:t>, </a:t>
                </a:r>
                <a:r>
                  <a:rPr lang="en-GB" b="1" kern="0" dirty="0">
                    <a:solidFill>
                      <a:srgbClr val="C87404"/>
                    </a:solidFill>
                    <a:latin typeface="Arial" pitchFamily="34" charset="0"/>
                    <a:cs typeface="+mn-cs"/>
                  </a:rPr>
                  <a:t>2 amber</a:t>
                </a:r>
                <a:r>
                  <a:rPr lang="en-GB" b="1" kern="0" dirty="0">
                    <a:solidFill>
                      <a:sysClr val="windowText" lastClr="000000"/>
                    </a:solidFill>
                    <a:latin typeface="+mn-lt"/>
                    <a:cs typeface="+mn-cs"/>
                  </a:rPr>
                  <a:t>, </a:t>
                </a:r>
                <a:r>
                  <a:rPr lang="en-GB" b="1" kern="0" dirty="0">
                    <a:solidFill>
                      <a:srgbClr val="00CC00"/>
                    </a:solidFill>
                    <a:latin typeface="+mn-lt"/>
                    <a:cs typeface="+mn-cs"/>
                  </a:rPr>
                  <a:t>2 green</a:t>
                </a:r>
              </a:p>
            </p:txBody>
          </p:sp>
          <p:sp>
            <p:nvSpPr>
              <p:cNvPr id="65" name="Text Box 7"/>
              <p:cNvSpPr txBox="1">
                <a:spLocks noChangeArrowheads="1"/>
              </p:cNvSpPr>
              <p:nvPr/>
            </p:nvSpPr>
            <p:spPr bwMode="auto">
              <a:xfrm>
                <a:off x="1389" y="646"/>
                <a:ext cx="1881" cy="5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kern="0" dirty="0" smtClean="0">
                    <a:solidFill>
                      <a:srgbClr val="080808"/>
                    </a:solidFill>
                    <a:cs typeface="+mn-cs"/>
                  </a:rPr>
                  <a:t>JS Ham and Pineapple Pizzeria 356g</a:t>
                </a:r>
              </a:p>
              <a:p>
                <a:pPr fontAlgn="auto">
                  <a:spcBef>
                    <a:spcPts val="0"/>
                  </a:spcBef>
                  <a:spcAft>
                    <a:spcPts val="0"/>
                  </a:spcAft>
                  <a:defRPr/>
                </a:pPr>
                <a:r>
                  <a:rPr lang="en-GB" kern="0" dirty="0" smtClean="0">
                    <a:solidFill>
                      <a:srgbClr val="080808"/>
                    </a:solidFill>
                    <a:cs typeface="+mn-cs"/>
                  </a:rPr>
                  <a:t>all </a:t>
                </a:r>
                <a:r>
                  <a:rPr lang="en-GB" kern="0" dirty="0" smtClean="0">
                    <a:solidFill>
                      <a:srgbClr val="00CC00"/>
                    </a:solidFill>
                    <a:cs typeface="+mn-cs"/>
                  </a:rPr>
                  <a:t>5</a:t>
                </a:r>
                <a:r>
                  <a:rPr lang="en-GB" kern="0" dirty="0" smtClean="0">
                    <a:solidFill>
                      <a:srgbClr val="FFFFFF"/>
                    </a:solidFill>
                    <a:cs typeface="+mn-cs"/>
                  </a:rPr>
                  <a:t> </a:t>
                </a:r>
                <a:r>
                  <a:rPr lang="en-GB" kern="0" dirty="0" smtClean="0">
                    <a:solidFill>
                      <a:srgbClr val="00CC00"/>
                    </a:solidFill>
                    <a:cs typeface="+mn-cs"/>
                  </a:rPr>
                  <a:t>GREEN</a:t>
                </a:r>
                <a:r>
                  <a:rPr lang="en-GB" kern="0" dirty="0" smtClean="0">
                    <a:solidFill>
                      <a:srgbClr val="FFFFFF"/>
                    </a:solidFill>
                    <a:cs typeface="+mn-cs"/>
                  </a:rPr>
                  <a:t> </a:t>
                </a:r>
                <a:r>
                  <a:rPr lang="en-GB" kern="0" dirty="0" smtClean="0">
                    <a:solidFill>
                      <a:srgbClr val="080808"/>
                    </a:solidFill>
                    <a:cs typeface="+mn-cs"/>
                  </a:rPr>
                  <a:t>on WoH</a:t>
                </a:r>
              </a:p>
            </p:txBody>
          </p:sp>
          <p:grpSp>
            <p:nvGrpSpPr>
              <p:cNvPr id="21560" name="Group 8"/>
              <p:cNvGrpSpPr>
                <a:grpSpLocks/>
              </p:cNvGrpSpPr>
              <p:nvPr/>
            </p:nvGrpSpPr>
            <p:grpSpPr bwMode="auto">
              <a:xfrm>
                <a:off x="1476" y="1289"/>
                <a:ext cx="1707" cy="1209"/>
                <a:chOff x="1501" y="1289"/>
                <a:chExt cx="1707" cy="1209"/>
              </a:xfrm>
            </p:grpSpPr>
            <p:sp>
              <p:nvSpPr>
                <p:cNvPr id="67" name="AutoShape 9"/>
                <p:cNvSpPr>
                  <a:spLocks noChangeArrowheads="1"/>
                </p:cNvSpPr>
                <p:nvPr/>
              </p:nvSpPr>
              <p:spPr bwMode="auto">
                <a:xfrm>
                  <a:off x="1881" y="1289"/>
                  <a:ext cx="479" cy="1136"/>
                </a:xfrm>
                <a:prstGeom prst="upArrow">
                  <a:avLst>
                    <a:gd name="adj1" fmla="val 50000"/>
                    <a:gd name="adj2" fmla="val 59290"/>
                  </a:avLst>
                </a:prstGeom>
                <a:solidFill>
                  <a:srgbClr val="00CC00"/>
                </a:solidFill>
                <a:ln w="9525">
                  <a:solidFill>
                    <a:srgbClr val="FFFF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68" name="AutoShape 10"/>
                <p:cNvSpPr>
                  <a:spLocks noChangeArrowheads="1"/>
                </p:cNvSpPr>
                <p:nvPr/>
              </p:nvSpPr>
              <p:spPr bwMode="auto">
                <a:xfrm>
                  <a:off x="2329" y="1398"/>
                  <a:ext cx="530" cy="1100"/>
                </a:xfrm>
                <a:prstGeom prst="downArrow">
                  <a:avLst>
                    <a:gd name="adj1" fmla="val 50000"/>
                    <a:gd name="adj2" fmla="val 51887"/>
                  </a:avLst>
                </a:prstGeom>
                <a:solidFill>
                  <a:srgbClr val="FF0000"/>
                </a:solidFill>
                <a:ln w="9525">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en-US" kern="0">
                    <a:solidFill>
                      <a:sysClr val="windowText" lastClr="000000"/>
                    </a:solidFill>
                    <a:latin typeface="+mn-lt"/>
                    <a:cs typeface="+mn-cs"/>
                  </a:endParaRPr>
                </a:p>
              </p:txBody>
            </p:sp>
            <p:sp>
              <p:nvSpPr>
                <p:cNvPr id="69" name="Text Box 11"/>
                <p:cNvSpPr txBox="1">
                  <a:spLocks noChangeArrowheads="1"/>
                </p:cNvSpPr>
                <p:nvPr/>
              </p:nvSpPr>
              <p:spPr bwMode="auto">
                <a:xfrm>
                  <a:off x="1501" y="1596"/>
                  <a:ext cx="50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sz="2400" kern="0" smtClean="0">
                      <a:solidFill>
                        <a:srgbClr val="1C1C1C"/>
                      </a:solidFill>
                      <a:cs typeface="+mn-cs"/>
                    </a:rPr>
                    <a:t>42%</a:t>
                  </a:r>
                </a:p>
              </p:txBody>
            </p:sp>
            <p:sp>
              <p:nvSpPr>
                <p:cNvPr id="70" name="Text Box 12"/>
                <p:cNvSpPr txBox="1">
                  <a:spLocks noChangeArrowheads="1"/>
                </p:cNvSpPr>
                <p:nvPr/>
              </p:nvSpPr>
              <p:spPr bwMode="auto">
                <a:xfrm>
                  <a:off x="2707" y="1877"/>
                  <a:ext cx="50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sz="2400" kern="0" smtClean="0">
                      <a:solidFill>
                        <a:srgbClr val="1C1C1C"/>
                      </a:solidFill>
                      <a:cs typeface="+mn-cs"/>
                    </a:rPr>
                    <a:t>55%</a:t>
                  </a:r>
                </a:p>
              </p:txBody>
            </p:sp>
          </p:grpSp>
        </p:grpSp>
      </p:grpSp>
      <p:grpSp>
        <p:nvGrpSpPr>
          <p:cNvPr id="21508" name="Group 13"/>
          <p:cNvGrpSpPr>
            <a:grpSpLocks/>
          </p:cNvGrpSpPr>
          <p:nvPr/>
        </p:nvGrpSpPr>
        <p:grpSpPr bwMode="auto">
          <a:xfrm>
            <a:off x="212725" y="1593850"/>
            <a:ext cx="1954213" cy="4994275"/>
            <a:chOff x="134" y="820"/>
            <a:chExt cx="1231" cy="3146"/>
          </a:xfrm>
        </p:grpSpPr>
        <p:pic>
          <p:nvPicPr>
            <p:cNvPr id="21520" name="Picture 1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5" y="1296"/>
              <a:ext cx="1149" cy="11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1521" name="Group 15"/>
            <p:cNvGrpSpPr>
              <a:grpSpLocks/>
            </p:cNvGrpSpPr>
            <p:nvPr/>
          </p:nvGrpSpPr>
          <p:grpSpPr bwMode="auto">
            <a:xfrm>
              <a:off x="489" y="2477"/>
              <a:ext cx="521" cy="1489"/>
              <a:chOff x="737" y="903"/>
              <a:chExt cx="1543" cy="3314"/>
            </a:xfrm>
          </p:grpSpPr>
          <p:grpSp>
            <p:nvGrpSpPr>
              <p:cNvPr id="21523" name="Group 16"/>
              <p:cNvGrpSpPr>
                <a:grpSpLocks/>
              </p:cNvGrpSpPr>
              <p:nvPr/>
            </p:nvGrpSpPr>
            <p:grpSpPr bwMode="auto">
              <a:xfrm>
                <a:off x="737" y="903"/>
                <a:ext cx="1543" cy="2685"/>
                <a:chOff x="737" y="903"/>
                <a:chExt cx="1543" cy="2685"/>
              </a:xfrm>
            </p:grpSpPr>
            <p:sp>
              <p:nvSpPr>
                <p:cNvPr id="77" name="Arc 17"/>
                <p:cNvSpPr>
                  <a:spLocks/>
                </p:cNvSpPr>
                <p:nvPr/>
              </p:nvSpPr>
              <p:spPr bwMode="auto">
                <a:xfrm>
                  <a:off x="802" y="1319"/>
                  <a:ext cx="210" cy="59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21498" y="43199"/>
                      </a:moveTo>
                      <a:cubicBezTo>
                        <a:pt x="9608" y="43143"/>
                        <a:pt x="0" y="33489"/>
                        <a:pt x="0" y="21600"/>
                      </a:cubicBezTo>
                      <a:cubicBezTo>
                        <a:pt x="-1" y="9710"/>
                        <a:pt x="9608" y="56"/>
                        <a:pt x="21498" y="0"/>
                      </a:cubicBezTo>
                    </a:path>
                    <a:path w="21600" h="43200" stroke="0" extrusionOk="0">
                      <a:moveTo>
                        <a:pt x="21498" y="43199"/>
                      </a:moveTo>
                      <a:cubicBezTo>
                        <a:pt x="9608" y="43143"/>
                        <a:pt x="0" y="33489"/>
                        <a:pt x="0" y="21600"/>
                      </a:cubicBezTo>
                      <a:cubicBezTo>
                        <a:pt x="-1" y="9710"/>
                        <a:pt x="9608" y="56"/>
                        <a:pt x="21498" y="0"/>
                      </a:cubicBezTo>
                      <a:lnTo>
                        <a:pt x="21600" y="21600"/>
                      </a:lnTo>
                      <a:lnTo>
                        <a:pt x="21498" y="43199"/>
                      </a:lnTo>
                      <a:close/>
                    </a:path>
                  </a:pathLst>
                </a:custGeom>
                <a:solidFill>
                  <a:srgbClr val="FF2D2D"/>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78" name="Freeform 18"/>
                <p:cNvSpPr>
                  <a:spLocks/>
                </p:cNvSpPr>
                <p:nvPr/>
              </p:nvSpPr>
              <p:spPr bwMode="auto">
                <a:xfrm>
                  <a:off x="737" y="1292"/>
                  <a:ext cx="287" cy="652"/>
                </a:xfrm>
                <a:custGeom>
                  <a:avLst/>
                  <a:gdLst>
                    <a:gd name="T0" fmla="*/ 283 w 286"/>
                    <a:gd name="T1" fmla="*/ 0 h 655"/>
                    <a:gd name="T2" fmla="*/ 0 w 286"/>
                    <a:gd name="T3" fmla="*/ 0 h 655"/>
                    <a:gd name="T4" fmla="*/ 33 w 286"/>
                    <a:gd name="T5" fmla="*/ 8 h 655"/>
                    <a:gd name="T6" fmla="*/ 50 w 286"/>
                    <a:gd name="T7" fmla="*/ 17 h 655"/>
                    <a:gd name="T8" fmla="*/ 64 w 286"/>
                    <a:gd name="T9" fmla="*/ 25 h 655"/>
                    <a:gd name="T10" fmla="*/ 81 w 286"/>
                    <a:gd name="T11" fmla="*/ 36 h 655"/>
                    <a:gd name="T12" fmla="*/ 95 w 286"/>
                    <a:gd name="T13" fmla="*/ 49 h 655"/>
                    <a:gd name="T14" fmla="*/ 106 w 286"/>
                    <a:gd name="T15" fmla="*/ 62 h 655"/>
                    <a:gd name="T16" fmla="*/ 119 w 286"/>
                    <a:gd name="T17" fmla="*/ 76 h 655"/>
                    <a:gd name="T18" fmla="*/ 126 w 286"/>
                    <a:gd name="T19" fmla="*/ 89 h 655"/>
                    <a:gd name="T20" fmla="*/ 135 w 286"/>
                    <a:gd name="T21" fmla="*/ 106 h 655"/>
                    <a:gd name="T22" fmla="*/ 143 w 286"/>
                    <a:gd name="T23" fmla="*/ 123 h 655"/>
                    <a:gd name="T24" fmla="*/ 152 w 286"/>
                    <a:gd name="T25" fmla="*/ 143 h 655"/>
                    <a:gd name="T26" fmla="*/ 157 w 286"/>
                    <a:gd name="T27" fmla="*/ 159 h 655"/>
                    <a:gd name="T28" fmla="*/ 164 w 286"/>
                    <a:gd name="T29" fmla="*/ 176 h 655"/>
                    <a:gd name="T30" fmla="*/ 211 w 286"/>
                    <a:gd name="T31" fmla="*/ 392 h 655"/>
                    <a:gd name="T32" fmla="*/ 228 w 286"/>
                    <a:gd name="T33" fmla="*/ 481 h 655"/>
                    <a:gd name="T34" fmla="*/ 239 w 286"/>
                    <a:gd name="T35" fmla="*/ 540 h 655"/>
                    <a:gd name="T36" fmla="*/ 254 w 286"/>
                    <a:gd name="T37" fmla="*/ 600 h 655"/>
                    <a:gd name="T38" fmla="*/ 275 w 286"/>
                    <a:gd name="T39" fmla="*/ 655 h 655"/>
                    <a:gd name="T40" fmla="*/ 286 w 286"/>
                    <a:gd name="T41" fmla="*/ 655 h 655"/>
                    <a:gd name="T42" fmla="*/ 283 w 286"/>
                    <a:gd name="T43" fmla="*/ 0 h 6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5">
                      <a:moveTo>
                        <a:pt x="283" y="0"/>
                      </a:moveTo>
                      <a:lnTo>
                        <a:pt x="0" y="0"/>
                      </a:lnTo>
                      <a:lnTo>
                        <a:pt x="33" y="8"/>
                      </a:lnTo>
                      <a:lnTo>
                        <a:pt x="50" y="17"/>
                      </a:lnTo>
                      <a:lnTo>
                        <a:pt x="64" y="25"/>
                      </a:lnTo>
                      <a:lnTo>
                        <a:pt x="81" y="36"/>
                      </a:lnTo>
                      <a:lnTo>
                        <a:pt x="95" y="49"/>
                      </a:lnTo>
                      <a:lnTo>
                        <a:pt x="106" y="62"/>
                      </a:lnTo>
                      <a:lnTo>
                        <a:pt x="119" y="76"/>
                      </a:lnTo>
                      <a:lnTo>
                        <a:pt x="126" y="89"/>
                      </a:lnTo>
                      <a:lnTo>
                        <a:pt x="135" y="106"/>
                      </a:lnTo>
                      <a:lnTo>
                        <a:pt x="143" y="123"/>
                      </a:lnTo>
                      <a:lnTo>
                        <a:pt x="152" y="143"/>
                      </a:lnTo>
                      <a:lnTo>
                        <a:pt x="157" y="159"/>
                      </a:lnTo>
                      <a:lnTo>
                        <a:pt x="164" y="176"/>
                      </a:lnTo>
                      <a:lnTo>
                        <a:pt x="211" y="392"/>
                      </a:lnTo>
                      <a:lnTo>
                        <a:pt x="228" y="481"/>
                      </a:lnTo>
                      <a:lnTo>
                        <a:pt x="239" y="540"/>
                      </a:lnTo>
                      <a:lnTo>
                        <a:pt x="254" y="600"/>
                      </a:lnTo>
                      <a:lnTo>
                        <a:pt x="275" y="655"/>
                      </a:lnTo>
                      <a:lnTo>
                        <a:pt x="286" y="655"/>
                      </a:lnTo>
                      <a:lnTo>
                        <a:pt x="28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79" name="Arc 19"/>
                <p:cNvSpPr>
                  <a:spLocks/>
                </p:cNvSpPr>
                <p:nvPr/>
              </p:nvSpPr>
              <p:spPr bwMode="auto">
                <a:xfrm>
                  <a:off x="2005" y="1324"/>
                  <a:ext cx="207" cy="59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rgbClr val="FF2D2D"/>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0" name="Freeform 20"/>
                <p:cNvSpPr>
                  <a:spLocks/>
                </p:cNvSpPr>
                <p:nvPr/>
              </p:nvSpPr>
              <p:spPr bwMode="auto">
                <a:xfrm>
                  <a:off x="1993" y="1297"/>
                  <a:ext cx="287" cy="654"/>
                </a:xfrm>
                <a:custGeom>
                  <a:avLst/>
                  <a:gdLst>
                    <a:gd name="T0" fmla="*/ 3 w 286"/>
                    <a:gd name="T1" fmla="*/ 0 h 655"/>
                    <a:gd name="T2" fmla="*/ 286 w 286"/>
                    <a:gd name="T3" fmla="*/ 0 h 655"/>
                    <a:gd name="T4" fmla="*/ 254 w 286"/>
                    <a:gd name="T5" fmla="*/ 8 h 655"/>
                    <a:gd name="T6" fmla="*/ 237 w 286"/>
                    <a:gd name="T7" fmla="*/ 17 h 655"/>
                    <a:gd name="T8" fmla="*/ 222 w 286"/>
                    <a:gd name="T9" fmla="*/ 25 h 655"/>
                    <a:gd name="T10" fmla="*/ 205 w 286"/>
                    <a:gd name="T11" fmla="*/ 37 h 655"/>
                    <a:gd name="T12" fmla="*/ 191 w 286"/>
                    <a:gd name="T13" fmla="*/ 49 h 655"/>
                    <a:gd name="T14" fmla="*/ 180 w 286"/>
                    <a:gd name="T15" fmla="*/ 62 h 655"/>
                    <a:gd name="T16" fmla="*/ 167 w 286"/>
                    <a:gd name="T17" fmla="*/ 76 h 655"/>
                    <a:gd name="T18" fmla="*/ 160 w 286"/>
                    <a:gd name="T19" fmla="*/ 89 h 655"/>
                    <a:gd name="T20" fmla="*/ 152 w 286"/>
                    <a:gd name="T21" fmla="*/ 106 h 655"/>
                    <a:gd name="T22" fmla="*/ 143 w 286"/>
                    <a:gd name="T23" fmla="*/ 123 h 655"/>
                    <a:gd name="T24" fmla="*/ 135 w 286"/>
                    <a:gd name="T25" fmla="*/ 143 h 655"/>
                    <a:gd name="T26" fmla="*/ 129 w 286"/>
                    <a:gd name="T27" fmla="*/ 160 h 655"/>
                    <a:gd name="T28" fmla="*/ 122 w 286"/>
                    <a:gd name="T29" fmla="*/ 177 h 655"/>
                    <a:gd name="T30" fmla="*/ 75 w 286"/>
                    <a:gd name="T31" fmla="*/ 392 h 655"/>
                    <a:gd name="T32" fmla="*/ 58 w 286"/>
                    <a:gd name="T33" fmla="*/ 481 h 655"/>
                    <a:gd name="T34" fmla="*/ 47 w 286"/>
                    <a:gd name="T35" fmla="*/ 541 h 655"/>
                    <a:gd name="T36" fmla="*/ 33 w 286"/>
                    <a:gd name="T37" fmla="*/ 600 h 655"/>
                    <a:gd name="T38" fmla="*/ 11 w 286"/>
                    <a:gd name="T39" fmla="*/ 655 h 655"/>
                    <a:gd name="T40" fmla="*/ 0 w 286"/>
                    <a:gd name="T41" fmla="*/ 655 h 655"/>
                    <a:gd name="T42" fmla="*/ 3 w 286"/>
                    <a:gd name="T43" fmla="*/ 0 h 6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5">
                      <a:moveTo>
                        <a:pt x="3" y="0"/>
                      </a:moveTo>
                      <a:lnTo>
                        <a:pt x="286" y="0"/>
                      </a:lnTo>
                      <a:lnTo>
                        <a:pt x="254" y="8"/>
                      </a:lnTo>
                      <a:lnTo>
                        <a:pt x="237" y="17"/>
                      </a:lnTo>
                      <a:lnTo>
                        <a:pt x="222" y="25"/>
                      </a:lnTo>
                      <a:lnTo>
                        <a:pt x="205" y="37"/>
                      </a:lnTo>
                      <a:lnTo>
                        <a:pt x="191" y="49"/>
                      </a:lnTo>
                      <a:lnTo>
                        <a:pt x="180" y="62"/>
                      </a:lnTo>
                      <a:lnTo>
                        <a:pt x="167" y="76"/>
                      </a:lnTo>
                      <a:lnTo>
                        <a:pt x="160" y="89"/>
                      </a:lnTo>
                      <a:lnTo>
                        <a:pt x="152" y="106"/>
                      </a:lnTo>
                      <a:lnTo>
                        <a:pt x="143" y="123"/>
                      </a:lnTo>
                      <a:lnTo>
                        <a:pt x="135" y="143"/>
                      </a:lnTo>
                      <a:lnTo>
                        <a:pt x="129" y="160"/>
                      </a:lnTo>
                      <a:lnTo>
                        <a:pt x="122" y="177"/>
                      </a:lnTo>
                      <a:lnTo>
                        <a:pt x="75" y="392"/>
                      </a:lnTo>
                      <a:lnTo>
                        <a:pt x="58" y="481"/>
                      </a:lnTo>
                      <a:lnTo>
                        <a:pt x="47" y="541"/>
                      </a:lnTo>
                      <a:lnTo>
                        <a:pt x="33" y="600"/>
                      </a:lnTo>
                      <a:lnTo>
                        <a:pt x="11" y="655"/>
                      </a:lnTo>
                      <a:lnTo>
                        <a:pt x="0" y="655"/>
                      </a:lnTo>
                      <a:lnTo>
                        <a:pt x="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1" name="Arc 21"/>
                <p:cNvSpPr>
                  <a:spLocks/>
                </p:cNvSpPr>
                <p:nvPr/>
              </p:nvSpPr>
              <p:spPr bwMode="auto">
                <a:xfrm>
                  <a:off x="802" y="2857"/>
                  <a:ext cx="210" cy="588"/>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21497" y="43199"/>
                      </a:moveTo>
                      <a:cubicBezTo>
                        <a:pt x="9607" y="43143"/>
                        <a:pt x="0" y="33489"/>
                        <a:pt x="0" y="21600"/>
                      </a:cubicBezTo>
                      <a:cubicBezTo>
                        <a:pt x="-1" y="9710"/>
                        <a:pt x="9608" y="56"/>
                        <a:pt x="21498" y="0"/>
                      </a:cubicBezTo>
                    </a:path>
                    <a:path w="21600" h="43200" stroke="0" extrusionOk="0">
                      <a:moveTo>
                        <a:pt x="21497" y="43199"/>
                      </a:moveTo>
                      <a:cubicBezTo>
                        <a:pt x="9607" y="43143"/>
                        <a:pt x="0" y="33489"/>
                        <a:pt x="0" y="21600"/>
                      </a:cubicBezTo>
                      <a:cubicBezTo>
                        <a:pt x="-1" y="9710"/>
                        <a:pt x="9608" y="56"/>
                        <a:pt x="21498" y="0"/>
                      </a:cubicBezTo>
                      <a:lnTo>
                        <a:pt x="21600" y="21600"/>
                      </a:lnTo>
                      <a:lnTo>
                        <a:pt x="21497" y="43199"/>
                      </a:lnTo>
                      <a:close/>
                    </a:path>
                  </a:pathLst>
                </a:custGeom>
                <a:solidFill>
                  <a:srgbClr val="00EC00"/>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2" name="Freeform 22"/>
                <p:cNvSpPr>
                  <a:spLocks/>
                </p:cNvSpPr>
                <p:nvPr/>
              </p:nvSpPr>
              <p:spPr bwMode="auto">
                <a:xfrm>
                  <a:off x="737" y="2828"/>
                  <a:ext cx="287" cy="650"/>
                </a:xfrm>
                <a:custGeom>
                  <a:avLst/>
                  <a:gdLst>
                    <a:gd name="T0" fmla="*/ 283 w 286"/>
                    <a:gd name="T1" fmla="*/ 0 h 654"/>
                    <a:gd name="T2" fmla="*/ 0 w 286"/>
                    <a:gd name="T3" fmla="*/ 0 h 654"/>
                    <a:gd name="T4" fmla="*/ 33 w 286"/>
                    <a:gd name="T5" fmla="*/ 8 h 654"/>
                    <a:gd name="T6" fmla="*/ 50 w 286"/>
                    <a:gd name="T7" fmla="*/ 17 h 654"/>
                    <a:gd name="T8" fmla="*/ 64 w 286"/>
                    <a:gd name="T9" fmla="*/ 25 h 654"/>
                    <a:gd name="T10" fmla="*/ 81 w 286"/>
                    <a:gd name="T11" fmla="*/ 37 h 654"/>
                    <a:gd name="T12" fmla="*/ 95 w 286"/>
                    <a:gd name="T13" fmla="*/ 49 h 654"/>
                    <a:gd name="T14" fmla="*/ 106 w 286"/>
                    <a:gd name="T15" fmla="*/ 62 h 654"/>
                    <a:gd name="T16" fmla="*/ 119 w 286"/>
                    <a:gd name="T17" fmla="*/ 75 h 654"/>
                    <a:gd name="T18" fmla="*/ 126 w 286"/>
                    <a:gd name="T19" fmla="*/ 88 h 654"/>
                    <a:gd name="T20" fmla="*/ 135 w 286"/>
                    <a:gd name="T21" fmla="*/ 105 h 654"/>
                    <a:gd name="T22" fmla="*/ 143 w 286"/>
                    <a:gd name="T23" fmla="*/ 122 h 654"/>
                    <a:gd name="T24" fmla="*/ 152 w 286"/>
                    <a:gd name="T25" fmla="*/ 141 h 654"/>
                    <a:gd name="T26" fmla="*/ 157 w 286"/>
                    <a:gd name="T27" fmla="*/ 158 h 654"/>
                    <a:gd name="T28" fmla="*/ 164 w 286"/>
                    <a:gd name="T29" fmla="*/ 175 h 654"/>
                    <a:gd name="T30" fmla="*/ 211 w 286"/>
                    <a:gd name="T31" fmla="*/ 392 h 654"/>
                    <a:gd name="T32" fmla="*/ 228 w 286"/>
                    <a:gd name="T33" fmla="*/ 481 h 654"/>
                    <a:gd name="T34" fmla="*/ 239 w 286"/>
                    <a:gd name="T35" fmla="*/ 539 h 654"/>
                    <a:gd name="T36" fmla="*/ 254 w 286"/>
                    <a:gd name="T37" fmla="*/ 599 h 654"/>
                    <a:gd name="T38" fmla="*/ 275 w 286"/>
                    <a:gd name="T39" fmla="*/ 654 h 654"/>
                    <a:gd name="T40" fmla="*/ 286 w 286"/>
                    <a:gd name="T41" fmla="*/ 654 h 654"/>
                    <a:gd name="T42" fmla="*/ 283 w 286"/>
                    <a:gd name="T43" fmla="*/ 0 h 6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4">
                      <a:moveTo>
                        <a:pt x="283" y="0"/>
                      </a:moveTo>
                      <a:lnTo>
                        <a:pt x="0" y="0"/>
                      </a:lnTo>
                      <a:lnTo>
                        <a:pt x="33" y="8"/>
                      </a:lnTo>
                      <a:lnTo>
                        <a:pt x="50" y="17"/>
                      </a:lnTo>
                      <a:lnTo>
                        <a:pt x="64" y="25"/>
                      </a:lnTo>
                      <a:lnTo>
                        <a:pt x="81" y="37"/>
                      </a:lnTo>
                      <a:lnTo>
                        <a:pt x="95" y="49"/>
                      </a:lnTo>
                      <a:lnTo>
                        <a:pt x="106" y="62"/>
                      </a:lnTo>
                      <a:lnTo>
                        <a:pt x="119" y="75"/>
                      </a:lnTo>
                      <a:lnTo>
                        <a:pt x="126" y="88"/>
                      </a:lnTo>
                      <a:lnTo>
                        <a:pt x="135" y="105"/>
                      </a:lnTo>
                      <a:lnTo>
                        <a:pt x="143" y="122"/>
                      </a:lnTo>
                      <a:lnTo>
                        <a:pt x="152" y="141"/>
                      </a:lnTo>
                      <a:lnTo>
                        <a:pt x="157" y="158"/>
                      </a:lnTo>
                      <a:lnTo>
                        <a:pt x="164" y="175"/>
                      </a:lnTo>
                      <a:lnTo>
                        <a:pt x="211" y="392"/>
                      </a:lnTo>
                      <a:lnTo>
                        <a:pt x="228" y="481"/>
                      </a:lnTo>
                      <a:lnTo>
                        <a:pt x="239" y="539"/>
                      </a:lnTo>
                      <a:lnTo>
                        <a:pt x="254" y="599"/>
                      </a:lnTo>
                      <a:lnTo>
                        <a:pt x="275" y="654"/>
                      </a:lnTo>
                      <a:lnTo>
                        <a:pt x="286" y="654"/>
                      </a:lnTo>
                      <a:lnTo>
                        <a:pt x="28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3" name="Arc 23"/>
                <p:cNvSpPr>
                  <a:spLocks/>
                </p:cNvSpPr>
                <p:nvPr/>
              </p:nvSpPr>
              <p:spPr bwMode="auto">
                <a:xfrm>
                  <a:off x="2005" y="2859"/>
                  <a:ext cx="207" cy="59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rgbClr val="00EC00"/>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4" name="Freeform 24"/>
                <p:cNvSpPr>
                  <a:spLocks/>
                </p:cNvSpPr>
                <p:nvPr/>
              </p:nvSpPr>
              <p:spPr bwMode="auto">
                <a:xfrm>
                  <a:off x="1993" y="2833"/>
                  <a:ext cx="287" cy="654"/>
                </a:xfrm>
                <a:custGeom>
                  <a:avLst/>
                  <a:gdLst>
                    <a:gd name="T0" fmla="*/ 3 w 286"/>
                    <a:gd name="T1" fmla="*/ 0 h 654"/>
                    <a:gd name="T2" fmla="*/ 286 w 286"/>
                    <a:gd name="T3" fmla="*/ 0 h 654"/>
                    <a:gd name="T4" fmla="*/ 254 w 286"/>
                    <a:gd name="T5" fmla="*/ 9 h 654"/>
                    <a:gd name="T6" fmla="*/ 237 w 286"/>
                    <a:gd name="T7" fmla="*/ 17 h 654"/>
                    <a:gd name="T8" fmla="*/ 222 w 286"/>
                    <a:gd name="T9" fmla="*/ 26 h 654"/>
                    <a:gd name="T10" fmla="*/ 205 w 286"/>
                    <a:gd name="T11" fmla="*/ 37 h 654"/>
                    <a:gd name="T12" fmla="*/ 191 w 286"/>
                    <a:gd name="T13" fmla="*/ 50 h 654"/>
                    <a:gd name="T14" fmla="*/ 180 w 286"/>
                    <a:gd name="T15" fmla="*/ 62 h 654"/>
                    <a:gd name="T16" fmla="*/ 167 w 286"/>
                    <a:gd name="T17" fmla="*/ 75 h 654"/>
                    <a:gd name="T18" fmla="*/ 160 w 286"/>
                    <a:gd name="T19" fmla="*/ 88 h 654"/>
                    <a:gd name="T20" fmla="*/ 152 w 286"/>
                    <a:gd name="T21" fmla="*/ 105 h 654"/>
                    <a:gd name="T22" fmla="*/ 143 w 286"/>
                    <a:gd name="T23" fmla="*/ 122 h 654"/>
                    <a:gd name="T24" fmla="*/ 135 w 286"/>
                    <a:gd name="T25" fmla="*/ 142 h 654"/>
                    <a:gd name="T26" fmla="*/ 129 w 286"/>
                    <a:gd name="T27" fmla="*/ 159 h 654"/>
                    <a:gd name="T28" fmla="*/ 122 w 286"/>
                    <a:gd name="T29" fmla="*/ 176 h 654"/>
                    <a:gd name="T30" fmla="*/ 75 w 286"/>
                    <a:gd name="T31" fmla="*/ 392 h 654"/>
                    <a:gd name="T32" fmla="*/ 58 w 286"/>
                    <a:gd name="T33" fmla="*/ 481 h 654"/>
                    <a:gd name="T34" fmla="*/ 47 w 286"/>
                    <a:gd name="T35" fmla="*/ 540 h 654"/>
                    <a:gd name="T36" fmla="*/ 33 w 286"/>
                    <a:gd name="T37" fmla="*/ 599 h 654"/>
                    <a:gd name="T38" fmla="*/ 11 w 286"/>
                    <a:gd name="T39" fmla="*/ 654 h 654"/>
                    <a:gd name="T40" fmla="*/ 0 w 286"/>
                    <a:gd name="T41" fmla="*/ 654 h 654"/>
                    <a:gd name="T42" fmla="*/ 3 w 286"/>
                    <a:gd name="T43" fmla="*/ 0 h 6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4">
                      <a:moveTo>
                        <a:pt x="3" y="0"/>
                      </a:moveTo>
                      <a:lnTo>
                        <a:pt x="286" y="0"/>
                      </a:lnTo>
                      <a:lnTo>
                        <a:pt x="254" y="9"/>
                      </a:lnTo>
                      <a:lnTo>
                        <a:pt x="237" y="17"/>
                      </a:lnTo>
                      <a:lnTo>
                        <a:pt x="222" y="26"/>
                      </a:lnTo>
                      <a:lnTo>
                        <a:pt x="205" y="37"/>
                      </a:lnTo>
                      <a:lnTo>
                        <a:pt x="191" y="50"/>
                      </a:lnTo>
                      <a:lnTo>
                        <a:pt x="180" y="62"/>
                      </a:lnTo>
                      <a:lnTo>
                        <a:pt x="167" y="75"/>
                      </a:lnTo>
                      <a:lnTo>
                        <a:pt x="160" y="88"/>
                      </a:lnTo>
                      <a:lnTo>
                        <a:pt x="152" y="105"/>
                      </a:lnTo>
                      <a:lnTo>
                        <a:pt x="143" y="122"/>
                      </a:lnTo>
                      <a:lnTo>
                        <a:pt x="135" y="142"/>
                      </a:lnTo>
                      <a:lnTo>
                        <a:pt x="129" y="159"/>
                      </a:lnTo>
                      <a:lnTo>
                        <a:pt x="122" y="176"/>
                      </a:lnTo>
                      <a:lnTo>
                        <a:pt x="75" y="392"/>
                      </a:lnTo>
                      <a:lnTo>
                        <a:pt x="58" y="481"/>
                      </a:lnTo>
                      <a:lnTo>
                        <a:pt x="47" y="540"/>
                      </a:lnTo>
                      <a:lnTo>
                        <a:pt x="33" y="599"/>
                      </a:lnTo>
                      <a:lnTo>
                        <a:pt x="11" y="654"/>
                      </a:lnTo>
                      <a:lnTo>
                        <a:pt x="0" y="654"/>
                      </a:lnTo>
                      <a:lnTo>
                        <a:pt x="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5" name="Arc 25"/>
                <p:cNvSpPr>
                  <a:spLocks/>
                </p:cNvSpPr>
                <p:nvPr/>
              </p:nvSpPr>
              <p:spPr bwMode="auto">
                <a:xfrm>
                  <a:off x="802" y="2085"/>
                  <a:ext cx="210" cy="59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21498" y="43199"/>
                      </a:moveTo>
                      <a:cubicBezTo>
                        <a:pt x="9608" y="43143"/>
                        <a:pt x="0" y="33489"/>
                        <a:pt x="0" y="21600"/>
                      </a:cubicBezTo>
                      <a:cubicBezTo>
                        <a:pt x="-1" y="9710"/>
                        <a:pt x="9608" y="56"/>
                        <a:pt x="21498" y="0"/>
                      </a:cubicBezTo>
                    </a:path>
                    <a:path w="21600" h="43200" stroke="0" extrusionOk="0">
                      <a:moveTo>
                        <a:pt x="21498" y="43199"/>
                      </a:moveTo>
                      <a:cubicBezTo>
                        <a:pt x="9608" y="43143"/>
                        <a:pt x="0" y="33489"/>
                        <a:pt x="0" y="21600"/>
                      </a:cubicBezTo>
                      <a:cubicBezTo>
                        <a:pt x="-1" y="9710"/>
                        <a:pt x="9608" y="56"/>
                        <a:pt x="21498" y="0"/>
                      </a:cubicBezTo>
                      <a:lnTo>
                        <a:pt x="21600" y="21600"/>
                      </a:lnTo>
                      <a:lnTo>
                        <a:pt x="21498" y="43199"/>
                      </a:lnTo>
                      <a:close/>
                    </a:path>
                  </a:pathLst>
                </a:custGeom>
                <a:solidFill>
                  <a:srgbClr val="FCC744"/>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6" name="Freeform 26"/>
                <p:cNvSpPr>
                  <a:spLocks/>
                </p:cNvSpPr>
                <p:nvPr/>
              </p:nvSpPr>
              <p:spPr bwMode="auto">
                <a:xfrm>
                  <a:off x="737" y="2056"/>
                  <a:ext cx="287" cy="657"/>
                </a:xfrm>
                <a:custGeom>
                  <a:avLst/>
                  <a:gdLst>
                    <a:gd name="T0" fmla="*/ 283 w 286"/>
                    <a:gd name="T1" fmla="*/ 0 h 656"/>
                    <a:gd name="T2" fmla="*/ 0 w 286"/>
                    <a:gd name="T3" fmla="*/ 0 h 656"/>
                    <a:gd name="T4" fmla="*/ 33 w 286"/>
                    <a:gd name="T5" fmla="*/ 9 h 656"/>
                    <a:gd name="T6" fmla="*/ 50 w 286"/>
                    <a:gd name="T7" fmla="*/ 17 h 656"/>
                    <a:gd name="T8" fmla="*/ 64 w 286"/>
                    <a:gd name="T9" fmla="*/ 26 h 656"/>
                    <a:gd name="T10" fmla="*/ 81 w 286"/>
                    <a:gd name="T11" fmla="*/ 37 h 656"/>
                    <a:gd name="T12" fmla="*/ 95 w 286"/>
                    <a:gd name="T13" fmla="*/ 50 h 656"/>
                    <a:gd name="T14" fmla="*/ 106 w 286"/>
                    <a:gd name="T15" fmla="*/ 63 h 656"/>
                    <a:gd name="T16" fmla="*/ 119 w 286"/>
                    <a:gd name="T17" fmla="*/ 77 h 656"/>
                    <a:gd name="T18" fmla="*/ 126 w 286"/>
                    <a:gd name="T19" fmla="*/ 90 h 656"/>
                    <a:gd name="T20" fmla="*/ 135 w 286"/>
                    <a:gd name="T21" fmla="*/ 107 h 656"/>
                    <a:gd name="T22" fmla="*/ 143 w 286"/>
                    <a:gd name="T23" fmla="*/ 124 h 656"/>
                    <a:gd name="T24" fmla="*/ 152 w 286"/>
                    <a:gd name="T25" fmla="*/ 143 h 656"/>
                    <a:gd name="T26" fmla="*/ 157 w 286"/>
                    <a:gd name="T27" fmla="*/ 160 h 656"/>
                    <a:gd name="T28" fmla="*/ 164 w 286"/>
                    <a:gd name="T29" fmla="*/ 177 h 656"/>
                    <a:gd name="T30" fmla="*/ 211 w 286"/>
                    <a:gd name="T31" fmla="*/ 393 h 656"/>
                    <a:gd name="T32" fmla="*/ 228 w 286"/>
                    <a:gd name="T33" fmla="*/ 482 h 656"/>
                    <a:gd name="T34" fmla="*/ 239 w 286"/>
                    <a:gd name="T35" fmla="*/ 541 h 656"/>
                    <a:gd name="T36" fmla="*/ 254 w 286"/>
                    <a:gd name="T37" fmla="*/ 601 h 656"/>
                    <a:gd name="T38" fmla="*/ 275 w 286"/>
                    <a:gd name="T39" fmla="*/ 656 h 656"/>
                    <a:gd name="T40" fmla="*/ 286 w 286"/>
                    <a:gd name="T41" fmla="*/ 656 h 656"/>
                    <a:gd name="T42" fmla="*/ 283 w 286"/>
                    <a:gd name="T43" fmla="*/ 0 h 6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6">
                      <a:moveTo>
                        <a:pt x="283" y="0"/>
                      </a:moveTo>
                      <a:lnTo>
                        <a:pt x="0" y="0"/>
                      </a:lnTo>
                      <a:lnTo>
                        <a:pt x="33" y="9"/>
                      </a:lnTo>
                      <a:lnTo>
                        <a:pt x="50" y="17"/>
                      </a:lnTo>
                      <a:lnTo>
                        <a:pt x="64" y="26"/>
                      </a:lnTo>
                      <a:lnTo>
                        <a:pt x="81" y="37"/>
                      </a:lnTo>
                      <a:lnTo>
                        <a:pt x="95" y="50"/>
                      </a:lnTo>
                      <a:lnTo>
                        <a:pt x="106" y="63"/>
                      </a:lnTo>
                      <a:lnTo>
                        <a:pt x="119" y="77"/>
                      </a:lnTo>
                      <a:lnTo>
                        <a:pt x="126" y="90"/>
                      </a:lnTo>
                      <a:lnTo>
                        <a:pt x="135" y="107"/>
                      </a:lnTo>
                      <a:lnTo>
                        <a:pt x="143" y="124"/>
                      </a:lnTo>
                      <a:lnTo>
                        <a:pt x="152" y="143"/>
                      </a:lnTo>
                      <a:lnTo>
                        <a:pt x="157" y="160"/>
                      </a:lnTo>
                      <a:lnTo>
                        <a:pt x="164" y="177"/>
                      </a:lnTo>
                      <a:lnTo>
                        <a:pt x="211" y="393"/>
                      </a:lnTo>
                      <a:lnTo>
                        <a:pt x="228" y="482"/>
                      </a:lnTo>
                      <a:lnTo>
                        <a:pt x="239" y="541"/>
                      </a:lnTo>
                      <a:lnTo>
                        <a:pt x="254" y="601"/>
                      </a:lnTo>
                      <a:lnTo>
                        <a:pt x="275" y="656"/>
                      </a:lnTo>
                      <a:lnTo>
                        <a:pt x="286" y="656"/>
                      </a:lnTo>
                      <a:lnTo>
                        <a:pt x="28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7" name="Arc 27"/>
                <p:cNvSpPr>
                  <a:spLocks/>
                </p:cNvSpPr>
                <p:nvPr/>
              </p:nvSpPr>
              <p:spPr bwMode="auto">
                <a:xfrm>
                  <a:off x="2005" y="2089"/>
                  <a:ext cx="207" cy="59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rgbClr val="FCC744"/>
                </a:solidFill>
                <a:ln w="17463">
                  <a:solidFill>
                    <a:srgbClr val="000000"/>
                  </a:solidFill>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88" name="Freeform 28"/>
                <p:cNvSpPr>
                  <a:spLocks/>
                </p:cNvSpPr>
                <p:nvPr/>
              </p:nvSpPr>
              <p:spPr bwMode="auto">
                <a:xfrm>
                  <a:off x="1993" y="2063"/>
                  <a:ext cx="287" cy="654"/>
                </a:xfrm>
                <a:custGeom>
                  <a:avLst/>
                  <a:gdLst>
                    <a:gd name="T0" fmla="*/ 3 w 286"/>
                    <a:gd name="T1" fmla="*/ 0 h 655"/>
                    <a:gd name="T2" fmla="*/ 286 w 286"/>
                    <a:gd name="T3" fmla="*/ 0 h 655"/>
                    <a:gd name="T4" fmla="*/ 254 w 286"/>
                    <a:gd name="T5" fmla="*/ 8 h 655"/>
                    <a:gd name="T6" fmla="*/ 237 w 286"/>
                    <a:gd name="T7" fmla="*/ 17 h 655"/>
                    <a:gd name="T8" fmla="*/ 222 w 286"/>
                    <a:gd name="T9" fmla="*/ 25 h 655"/>
                    <a:gd name="T10" fmla="*/ 205 w 286"/>
                    <a:gd name="T11" fmla="*/ 36 h 655"/>
                    <a:gd name="T12" fmla="*/ 191 w 286"/>
                    <a:gd name="T13" fmla="*/ 49 h 655"/>
                    <a:gd name="T14" fmla="*/ 180 w 286"/>
                    <a:gd name="T15" fmla="*/ 62 h 655"/>
                    <a:gd name="T16" fmla="*/ 167 w 286"/>
                    <a:gd name="T17" fmla="*/ 76 h 655"/>
                    <a:gd name="T18" fmla="*/ 160 w 286"/>
                    <a:gd name="T19" fmla="*/ 89 h 655"/>
                    <a:gd name="T20" fmla="*/ 152 w 286"/>
                    <a:gd name="T21" fmla="*/ 106 h 655"/>
                    <a:gd name="T22" fmla="*/ 143 w 286"/>
                    <a:gd name="T23" fmla="*/ 123 h 655"/>
                    <a:gd name="T24" fmla="*/ 135 w 286"/>
                    <a:gd name="T25" fmla="*/ 143 h 655"/>
                    <a:gd name="T26" fmla="*/ 129 w 286"/>
                    <a:gd name="T27" fmla="*/ 160 h 655"/>
                    <a:gd name="T28" fmla="*/ 122 w 286"/>
                    <a:gd name="T29" fmla="*/ 177 h 655"/>
                    <a:gd name="T30" fmla="*/ 75 w 286"/>
                    <a:gd name="T31" fmla="*/ 392 h 655"/>
                    <a:gd name="T32" fmla="*/ 58 w 286"/>
                    <a:gd name="T33" fmla="*/ 481 h 655"/>
                    <a:gd name="T34" fmla="*/ 47 w 286"/>
                    <a:gd name="T35" fmla="*/ 540 h 655"/>
                    <a:gd name="T36" fmla="*/ 33 w 286"/>
                    <a:gd name="T37" fmla="*/ 600 h 655"/>
                    <a:gd name="T38" fmla="*/ 11 w 286"/>
                    <a:gd name="T39" fmla="*/ 655 h 655"/>
                    <a:gd name="T40" fmla="*/ 0 w 286"/>
                    <a:gd name="T41" fmla="*/ 655 h 655"/>
                    <a:gd name="T42" fmla="*/ 3 w 286"/>
                    <a:gd name="T43" fmla="*/ 0 h 6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6" h="655">
                      <a:moveTo>
                        <a:pt x="3" y="0"/>
                      </a:moveTo>
                      <a:lnTo>
                        <a:pt x="286" y="0"/>
                      </a:lnTo>
                      <a:lnTo>
                        <a:pt x="254" y="8"/>
                      </a:lnTo>
                      <a:lnTo>
                        <a:pt x="237" y="17"/>
                      </a:lnTo>
                      <a:lnTo>
                        <a:pt x="222" y="25"/>
                      </a:lnTo>
                      <a:lnTo>
                        <a:pt x="205" y="36"/>
                      </a:lnTo>
                      <a:lnTo>
                        <a:pt x="191" y="49"/>
                      </a:lnTo>
                      <a:lnTo>
                        <a:pt x="180" y="62"/>
                      </a:lnTo>
                      <a:lnTo>
                        <a:pt x="167" y="76"/>
                      </a:lnTo>
                      <a:lnTo>
                        <a:pt x="160" y="89"/>
                      </a:lnTo>
                      <a:lnTo>
                        <a:pt x="152" y="106"/>
                      </a:lnTo>
                      <a:lnTo>
                        <a:pt x="143" y="123"/>
                      </a:lnTo>
                      <a:lnTo>
                        <a:pt x="135" y="143"/>
                      </a:lnTo>
                      <a:lnTo>
                        <a:pt x="129" y="160"/>
                      </a:lnTo>
                      <a:lnTo>
                        <a:pt x="122" y="177"/>
                      </a:lnTo>
                      <a:lnTo>
                        <a:pt x="75" y="392"/>
                      </a:lnTo>
                      <a:lnTo>
                        <a:pt x="58" y="481"/>
                      </a:lnTo>
                      <a:lnTo>
                        <a:pt x="47" y="540"/>
                      </a:lnTo>
                      <a:lnTo>
                        <a:pt x="33" y="600"/>
                      </a:lnTo>
                      <a:lnTo>
                        <a:pt x="11" y="655"/>
                      </a:lnTo>
                      <a:lnTo>
                        <a:pt x="0" y="655"/>
                      </a:lnTo>
                      <a:lnTo>
                        <a:pt x="3" y="0"/>
                      </a:lnTo>
                      <a:close/>
                    </a:path>
                  </a:pathLst>
                </a:custGeom>
                <a:solidFill>
                  <a:srgbClr val="4C2600"/>
                </a:solidFill>
                <a:ln w="17463">
                  <a:solidFill>
                    <a:srgbClr val="000000"/>
                  </a:solidFill>
                  <a:prstDash val="solid"/>
                  <a:round/>
                  <a:headEnd/>
                  <a:tailEnd/>
                </a:ln>
              </p:spPr>
              <p:txBody>
                <a:bodyPr/>
                <a:lstStyle/>
                <a:p>
                  <a:pPr fontAlgn="auto">
                    <a:spcBef>
                      <a:spcPts val="0"/>
                    </a:spcBef>
                    <a:spcAft>
                      <a:spcPts val="0"/>
                    </a:spcAft>
                    <a:defRPr/>
                  </a:pPr>
                  <a:endParaRPr lang="en-GB" kern="0">
                    <a:solidFill>
                      <a:sysClr val="windowText" lastClr="000000"/>
                    </a:solidFill>
                    <a:latin typeface="+mn-lt"/>
                    <a:cs typeface="+mn-cs"/>
                  </a:endParaRPr>
                </a:p>
              </p:txBody>
            </p:sp>
            <p:grpSp>
              <p:nvGrpSpPr>
                <p:cNvPr id="21537" name="Group 29"/>
                <p:cNvGrpSpPr>
                  <a:grpSpLocks/>
                </p:cNvGrpSpPr>
                <p:nvPr/>
              </p:nvGrpSpPr>
              <p:grpSpPr bwMode="auto">
                <a:xfrm>
                  <a:off x="1211" y="903"/>
                  <a:ext cx="589" cy="443"/>
                  <a:chOff x="1211" y="847"/>
                  <a:chExt cx="589" cy="443"/>
                </a:xfrm>
              </p:grpSpPr>
              <p:sp>
                <p:nvSpPr>
                  <p:cNvPr id="106" name="Freeform 30"/>
                  <p:cNvSpPr>
                    <a:spLocks/>
                  </p:cNvSpPr>
                  <p:nvPr/>
                </p:nvSpPr>
                <p:spPr bwMode="auto">
                  <a:xfrm>
                    <a:off x="1211" y="847"/>
                    <a:ext cx="589" cy="443"/>
                  </a:xfrm>
                  <a:custGeom>
                    <a:avLst/>
                    <a:gdLst>
                      <a:gd name="T0" fmla="*/ 189 w 589"/>
                      <a:gd name="T1" fmla="*/ 442 h 443"/>
                      <a:gd name="T2" fmla="*/ 189 w 589"/>
                      <a:gd name="T3" fmla="*/ 344 h 443"/>
                      <a:gd name="T4" fmla="*/ 73 w 589"/>
                      <a:gd name="T5" fmla="*/ 344 h 443"/>
                      <a:gd name="T6" fmla="*/ 60 w 589"/>
                      <a:gd name="T7" fmla="*/ 340 h 443"/>
                      <a:gd name="T8" fmla="*/ 48 w 589"/>
                      <a:gd name="T9" fmla="*/ 337 h 443"/>
                      <a:gd name="T10" fmla="*/ 37 w 589"/>
                      <a:gd name="T11" fmla="*/ 330 h 443"/>
                      <a:gd name="T12" fmla="*/ 26 w 589"/>
                      <a:gd name="T13" fmla="*/ 321 h 443"/>
                      <a:gd name="T14" fmla="*/ 16 w 589"/>
                      <a:gd name="T15" fmla="*/ 311 h 443"/>
                      <a:gd name="T16" fmla="*/ 9 w 589"/>
                      <a:gd name="T17" fmla="*/ 300 h 443"/>
                      <a:gd name="T18" fmla="*/ 5 w 589"/>
                      <a:gd name="T19" fmla="*/ 291 h 443"/>
                      <a:gd name="T20" fmla="*/ 0 w 589"/>
                      <a:gd name="T21" fmla="*/ 279 h 443"/>
                      <a:gd name="T22" fmla="*/ 0 w 589"/>
                      <a:gd name="T23" fmla="*/ 266 h 443"/>
                      <a:gd name="T24" fmla="*/ 0 w 589"/>
                      <a:gd name="T25" fmla="*/ 253 h 443"/>
                      <a:gd name="T26" fmla="*/ 5 w 589"/>
                      <a:gd name="T27" fmla="*/ 239 h 443"/>
                      <a:gd name="T28" fmla="*/ 13 w 589"/>
                      <a:gd name="T29" fmla="*/ 225 h 443"/>
                      <a:gd name="T30" fmla="*/ 23 w 589"/>
                      <a:gd name="T31" fmla="*/ 212 h 443"/>
                      <a:gd name="T32" fmla="*/ 34 w 589"/>
                      <a:gd name="T33" fmla="*/ 201 h 443"/>
                      <a:gd name="T34" fmla="*/ 48 w 589"/>
                      <a:gd name="T35" fmla="*/ 191 h 443"/>
                      <a:gd name="T36" fmla="*/ 58 w 589"/>
                      <a:gd name="T37" fmla="*/ 184 h 443"/>
                      <a:gd name="T38" fmla="*/ 71 w 589"/>
                      <a:gd name="T39" fmla="*/ 180 h 443"/>
                      <a:gd name="T40" fmla="*/ 191 w 589"/>
                      <a:gd name="T41" fmla="*/ 180 h 443"/>
                      <a:gd name="T42" fmla="*/ 191 w 589"/>
                      <a:gd name="T43" fmla="*/ 93 h 443"/>
                      <a:gd name="T44" fmla="*/ 196 w 589"/>
                      <a:gd name="T45" fmla="*/ 82 h 443"/>
                      <a:gd name="T46" fmla="*/ 203 w 589"/>
                      <a:gd name="T47" fmla="*/ 68 h 443"/>
                      <a:gd name="T48" fmla="*/ 210 w 589"/>
                      <a:gd name="T49" fmla="*/ 55 h 443"/>
                      <a:gd name="T50" fmla="*/ 221 w 589"/>
                      <a:gd name="T51" fmla="*/ 41 h 443"/>
                      <a:gd name="T52" fmla="*/ 234 w 589"/>
                      <a:gd name="T53" fmla="*/ 28 h 443"/>
                      <a:gd name="T54" fmla="*/ 247 w 589"/>
                      <a:gd name="T55" fmla="*/ 18 h 443"/>
                      <a:gd name="T56" fmla="*/ 258 w 589"/>
                      <a:gd name="T57" fmla="*/ 11 h 443"/>
                      <a:gd name="T58" fmla="*/ 274 w 589"/>
                      <a:gd name="T59" fmla="*/ 4 h 443"/>
                      <a:gd name="T60" fmla="*/ 291 w 589"/>
                      <a:gd name="T61" fmla="*/ 0 h 443"/>
                      <a:gd name="T62" fmla="*/ 308 w 589"/>
                      <a:gd name="T63" fmla="*/ 0 h 443"/>
                      <a:gd name="T64" fmla="*/ 326 w 589"/>
                      <a:gd name="T65" fmla="*/ 3 h 443"/>
                      <a:gd name="T66" fmla="*/ 342 w 589"/>
                      <a:gd name="T67" fmla="*/ 10 h 443"/>
                      <a:gd name="T68" fmla="*/ 354 w 589"/>
                      <a:gd name="T69" fmla="*/ 17 h 443"/>
                      <a:gd name="T70" fmla="*/ 368 w 589"/>
                      <a:gd name="T71" fmla="*/ 28 h 443"/>
                      <a:gd name="T72" fmla="*/ 384 w 589"/>
                      <a:gd name="T73" fmla="*/ 42 h 443"/>
                      <a:gd name="T74" fmla="*/ 395 w 589"/>
                      <a:gd name="T75" fmla="*/ 55 h 443"/>
                      <a:gd name="T76" fmla="*/ 401 w 589"/>
                      <a:gd name="T77" fmla="*/ 68 h 443"/>
                      <a:gd name="T78" fmla="*/ 407 w 589"/>
                      <a:gd name="T79" fmla="*/ 82 h 443"/>
                      <a:gd name="T80" fmla="*/ 409 w 589"/>
                      <a:gd name="T81" fmla="*/ 99 h 443"/>
                      <a:gd name="T82" fmla="*/ 409 w 589"/>
                      <a:gd name="T83" fmla="*/ 178 h 443"/>
                      <a:gd name="T84" fmla="*/ 523 w 589"/>
                      <a:gd name="T85" fmla="*/ 178 h 443"/>
                      <a:gd name="T86" fmla="*/ 535 w 589"/>
                      <a:gd name="T87" fmla="*/ 184 h 443"/>
                      <a:gd name="T88" fmla="*/ 547 w 589"/>
                      <a:gd name="T89" fmla="*/ 191 h 443"/>
                      <a:gd name="T90" fmla="*/ 558 w 589"/>
                      <a:gd name="T91" fmla="*/ 199 h 443"/>
                      <a:gd name="T92" fmla="*/ 569 w 589"/>
                      <a:gd name="T93" fmla="*/ 211 h 443"/>
                      <a:gd name="T94" fmla="*/ 578 w 589"/>
                      <a:gd name="T95" fmla="*/ 222 h 443"/>
                      <a:gd name="T96" fmla="*/ 585 w 589"/>
                      <a:gd name="T97" fmla="*/ 235 h 443"/>
                      <a:gd name="T98" fmla="*/ 588 w 589"/>
                      <a:gd name="T99" fmla="*/ 249 h 443"/>
                      <a:gd name="T100" fmla="*/ 589 w 589"/>
                      <a:gd name="T101" fmla="*/ 262 h 443"/>
                      <a:gd name="T102" fmla="*/ 589 w 589"/>
                      <a:gd name="T103" fmla="*/ 277 h 443"/>
                      <a:gd name="T104" fmla="*/ 585 w 589"/>
                      <a:gd name="T105" fmla="*/ 290 h 443"/>
                      <a:gd name="T106" fmla="*/ 578 w 589"/>
                      <a:gd name="T107" fmla="*/ 304 h 443"/>
                      <a:gd name="T108" fmla="*/ 569 w 589"/>
                      <a:gd name="T109" fmla="*/ 316 h 443"/>
                      <a:gd name="T110" fmla="*/ 560 w 589"/>
                      <a:gd name="T111" fmla="*/ 327 h 443"/>
                      <a:gd name="T112" fmla="*/ 547 w 589"/>
                      <a:gd name="T113" fmla="*/ 334 h 443"/>
                      <a:gd name="T114" fmla="*/ 521 w 589"/>
                      <a:gd name="T115" fmla="*/ 344 h 443"/>
                      <a:gd name="T116" fmla="*/ 409 w 589"/>
                      <a:gd name="T117" fmla="*/ 344 h 443"/>
                      <a:gd name="T118" fmla="*/ 409 w 589"/>
                      <a:gd name="T119" fmla="*/ 443 h 443"/>
                      <a:gd name="T120" fmla="*/ 189 w 589"/>
                      <a:gd name="T121" fmla="*/ 442 h 4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9" h="443">
                        <a:moveTo>
                          <a:pt x="189" y="442"/>
                        </a:moveTo>
                        <a:lnTo>
                          <a:pt x="189" y="344"/>
                        </a:lnTo>
                        <a:lnTo>
                          <a:pt x="73" y="344"/>
                        </a:lnTo>
                        <a:lnTo>
                          <a:pt x="60" y="340"/>
                        </a:lnTo>
                        <a:lnTo>
                          <a:pt x="48" y="337"/>
                        </a:lnTo>
                        <a:lnTo>
                          <a:pt x="37" y="330"/>
                        </a:lnTo>
                        <a:lnTo>
                          <a:pt x="26" y="321"/>
                        </a:lnTo>
                        <a:lnTo>
                          <a:pt x="16" y="311"/>
                        </a:lnTo>
                        <a:lnTo>
                          <a:pt x="9" y="300"/>
                        </a:lnTo>
                        <a:lnTo>
                          <a:pt x="5" y="291"/>
                        </a:lnTo>
                        <a:lnTo>
                          <a:pt x="0" y="279"/>
                        </a:lnTo>
                        <a:lnTo>
                          <a:pt x="0" y="266"/>
                        </a:lnTo>
                        <a:lnTo>
                          <a:pt x="0" y="253"/>
                        </a:lnTo>
                        <a:lnTo>
                          <a:pt x="5" y="239"/>
                        </a:lnTo>
                        <a:lnTo>
                          <a:pt x="13" y="225"/>
                        </a:lnTo>
                        <a:lnTo>
                          <a:pt x="23" y="212"/>
                        </a:lnTo>
                        <a:lnTo>
                          <a:pt x="34" y="201"/>
                        </a:lnTo>
                        <a:lnTo>
                          <a:pt x="48" y="191"/>
                        </a:lnTo>
                        <a:lnTo>
                          <a:pt x="58" y="184"/>
                        </a:lnTo>
                        <a:lnTo>
                          <a:pt x="71" y="180"/>
                        </a:lnTo>
                        <a:lnTo>
                          <a:pt x="191" y="180"/>
                        </a:lnTo>
                        <a:lnTo>
                          <a:pt x="191" y="93"/>
                        </a:lnTo>
                        <a:lnTo>
                          <a:pt x="196" y="82"/>
                        </a:lnTo>
                        <a:lnTo>
                          <a:pt x="203" y="68"/>
                        </a:lnTo>
                        <a:lnTo>
                          <a:pt x="210" y="55"/>
                        </a:lnTo>
                        <a:lnTo>
                          <a:pt x="221" y="41"/>
                        </a:lnTo>
                        <a:lnTo>
                          <a:pt x="234" y="28"/>
                        </a:lnTo>
                        <a:lnTo>
                          <a:pt x="247" y="18"/>
                        </a:lnTo>
                        <a:lnTo>
                          <a:pt x="258" y="11"/>
                        </a:lnTo>
                        <a:lnTo>
                          <a:pt x="274" y="4"/>
                        </a:lnTo>
                        <a:lnTo>
                          <a:pt x="291" y="0"/>
                        </a:lnTo>
                        <a:lnTo>
                          <a:pt x="308" y="0"/>
                        </a:lnTo>
                        <a:lnTo>
                          <a:pt x="326" y="3"/>
                        </a:lnTo>
                        <a:lnTo>
                          <a:pt x="342" y="10"/>
                        </a:lnTo>
                        <a:lnTo>
                          <a:pt x="354" y="17"/>
                        </a:lnTo>
                        <a:lnTo>
                          <a:pt x="368" y="28"/>
                        </a:lnTo>
                        <a:lnTo>
                          <a:pt x="384" y="42"/>
                        </a:lnTo>
                        <a:lnTo>
                          <a:pt x="395" y="55"/>
                        </a:lnTo>
                        <a:lnTo>
                          <a:pt x="401" y="68"/>
                        </a:lnTo>
                        <a:lnTo>
                          <a:pt x="407" y="82"/>
                        </a:lnTo>
                        <a:lnTo>
                          <a:pt x="409" y="99"/>
                        </a:lnTo>
                        <a:lnTo>
                          <a:pt x="409" y="178"/>
                        </a:lnTo>
                        <a:lnTo>
                          <a:pt x="523" y="178"/>
                        </a:lnTo>
                        <a:lnTo>
                          <a:pt x="535" y="184"/>
                        </a:lnTo>
                        <a:lnTo>
                          <a:pt x="547" y="191"/>
                        </a:lnTo>
                        <a:lnTo>
                          <a:pt x="558" y="199"/>
                        </a:lnTo>
                        <a:lnTo>
                          <a:pt x="569" y="211"/>
                        </a:lnTo>
                        <a:lnTo>
                          <a:pt x="578" y="222"/>
                        </a:lnTo>
                        <a:lnTo>
                          <a:pt x="585" y="235"/>
                        </a:lnTo>
                        <a:lnTo>
                          <a:pt x="588" y="249"/>
                        </a:lnTo>
                        <a:lnTo>
                          <a:pt x="589" y="262"/>
                        </a:lnTo>
                        <a:lnTo>
                          <a:pt x="589" y="277"/>
                        </a:lnTo>
                        <a:lnTo>
                          <a:pt x="585" y="290"/>
                        </a:lnTo>
                        <a:lnTo>
                          <a:pt x="578" y="304"/>
                        </a:lnTo>
                        <a:lnTo>
                          <a:pt x="569" y="316"/>
                        </a:lnTo>
                        <a:lnTo>
                          <a:pt x="560" y="327"/>
                        </a:lnTo>
                        <a:lnTo>
                          <a:pt x="547" y="334"/>
                        </a:lnTo>
                        <a:lnTo>
                          <a:pt x="521" y="344"/>
                        </a:lnTo>
                        <a:lnTo>
                          <a:pt x="409" y="344"/>
                        </a:lnTo>
                        <a:lnTo>
                          <a:pt x="409" y="443"/>
                        </a:lnTo>
                        <a:lnTo>
                          <a:pt x="189" y="442"/>
                        </a:lnTo>
                        <a:close/>
                      </a:path>
                    </a:pathLst>
                  </a:custGeom>
                  <a:solidFill>
                    <a:srgbClr val="4C26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107" name="Oval 31"/>
                  <p:cNvSpPr>
                    <a:spLocks noChangeArrowheads="1"/>
                  </p:cNvSpPr>
                  <p:nvPr/>
                </p:nvSpPr>
                <p:spPr bwMode="auto">
                  <a:xfrm>
                    <a:off x="1427" y="956"/>
                    <a:ext cx="166" cy="167"/>
                  </a:xfrm>
                  <a:prstGeom prst="ellipse">
                    <a:avLst/>
                  </a:prstGeom>
                  <a:solidFill>
                    <a:srgbClr val="4C2600"/>
                  </a:solidFill>
                  <a:ln w="17463">
                    <a:solidFill>
                      <a:srgbClr val="4C2600"/>
                    </a:solidFill>
                    <a:round/>
                    <a:headEnd/>
                    <a:tailEnd/>
                  </a:ln>
                </p:spPr>
                <p:txBody>
                  <a:bodyPr/>
                  <a:lstStyle/>
                  <a:p>
                    <a:pPr fontAlgn="auto">
                      <a:spcBef>
                        <a:spcPts val="0"/>
                      </a:spcBef>
                      <a:spcAft>
                        <a:spcPts val="0"/>
                      </a:spcAft>
                      <a:defRPr/>
                    </a:pPr>
                    <a:endParaRPr lang="en-US" kern="0">
                      <a:solidFill>
                        <a:sysClr val="windowText" lastClr="000000"/>
                      </a:solidFill>
                      <a:latin typeface="+mn-lt"/>
                      <a:cs typeface="+mn-cs"/>
                    </a:endParaRPr>
                  </a:p>
                </p:txBody>
              </p:sp>
            </p:grpSp>
            <p:sp>
              <p:nvSpPr>
                <p:cNvPr id="90" name="Rectangle 32"/>
                <p:cNvSpPr>
                  <a:spLocks noChangeArrowheads="1"/>
                </p:cNvSpPr>
                <p:nvPr/>
              </p:nvSpPr>
              <p:spPr bwMode="auto">
                <a:xfrm>
                  <a:off x="1004" y="1186"/>
                  <a:ext cx="1013" cy="2401"/>
                </a:xfrm>
                <a:prstGeom prst="rect">
                  <a:avLst/>
                </a:prstGeom>
                <a:solidFill>
                  <a:srgbClr val="4C2600"/>
                </a:solidFill>
                <a:ln w="17463">
                  <a:solidFill>
                    <a:srgbClr val="000000"/>
                  </a:solidFill>
                  <a:miter lim="800000"/>
                  <a:headEnd/>
                  <a:tailEnd/>
                </a:ln>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91" name="Freeform 33"/>
                <p:cNvSpPr>
                  <a:spLocks/>
                </p:cNvSpPr>
                <p:nvPr/>
              </p:nvSpPr>
              <p:spPr bwMode="auto">
                <a:xfrm>
                  <a:off x="1155" y="1246"/>
                  <a:ext cx="702" cy="634"/>
                </a:xfrm>
                <a:custGeom>
                  <a:avLst/>
                  <a:gdLst>
                    <a:gd name="T0" fmla="*/ 0 w 701"/>
                    <a:gd name="T1" fmla="*/ 218 h 634"/>
                    <a:gd name="T2" fmla="*/ 2 w 701"/>
                    <a:gd name="T3" fmla="*/ 198 h 634"/>
                    <a:gd name="T4" fmla="*/ 7 w 701"/>
                    <a:gd name="T5" fmla="*/ 177 h 634"/>
                    <a:gd name="T6" fmla="*/ 16 w 701"/>
                    <a:gd name="T7" fmla="*/ 159 h 634"/>
                    <a:gd name="T8" fmla="*/ 27 w 701"/>
                    <a:gd name="T9" fmla="*/ 140 h 634"/>
                    <a:gd name="T10" fmla="*/ 37 w 701"/>
                    <a:gd name="T11" fmla="*/ 126 h 634"/>
                    <a:gd name="T12" fmla="*/ 48 w 701"/>
                    <a:gd name="T13" fmla="*/ 112 h 634"/>
                    <a:gd name="T14" fmla="*/ 62 w 701"/>
                    <a:gd name="T15" fmla="*/ 96 h 634"/>
                    <a:gd name="T16" fmla="*/ 81 w 701"/>
                    <a:gd name="T17" fmla="*/ 81 h 634"/>
                    <a:gd name="T18" fmla="*/ 103 w 701"/>
                    <a:gd name="T19" fmla="*/ 67 h 634"/>
                    <a:gd name="T20" fmla="*/ 132 w 701"/>
                    <a:gd name="T21" fmla="*/ 51 h 634"/>
                    <a:gd name="T22" fmla="*/ 159 w 701"/>
                    <a:gd name="T23" fmla="*/ 38 h 634"/>
                    <a:gd name="T24" fmla="*/ 191 w 701"/>
                    <a:gd name="T25" fmla="*/ 27 h 634"/>
                    <a:gd name="T26" fmla="*/ 221 w 701"/>
                    <a:gd name="T27" fmla="*/ 17 h 634"/>
                    <a:gd name="T28" fmla="*/ 256 w 701"/>
                    <a:gd name="T29" fmla="*/ 10 h 634"/>
                    <a:gd name="T30" fmla="*/ 288 w 701"/>
                    <a:gd name="T31" fmla="*/ 4 h 634"/>
                    <a:gd name="T32" fmla="*/ 313 w 701"/>
                    <a:gd name="T33" fmla="*/ 3 h 634"/>
                    <a:gd name="T34" fmla="*/ 343 w 701"/>
                    <a:gd name="T35" fmla="*/ 0 h 634"/>
                    <a:gd name="T36" fmla="*/ 374 w 701"/>
                    <a:gd name="T37" fmla="*/ 0 h 634"/>
                    <a:gd name="T38" fmla="*/ 398 w 701"/>
                    <a:gd name="T39" fmla="*/ 3 h 634"/>
                    <a:gd name="T40" fmla="*/ 423 w 701"/>
                    <a:gd name="T41" fmla="*/ 6 h 634"/>
                    <a:gd name="T42" fmla="*/ 452 w 701"/>
                    <a:gd name="T43" fmla="*/ 12 h 634"/>
                    <a:gd name="T44" fmla="*/ 477 w 701"/>
                    <a:gd name="T45" fmla="*/ 17 h 634"/>
                    <a:gd name="T46" fmla="*/ 504 w 701"/>
                    <a:gd name="T47" fmla="*/ 26 h 634"/>
                    <a:gd name="T48" fmla="*/ 528 w 701"/>
                    <a:gd name="T49" fmla="*/ 34 h 634"/>
                    <a:gd name="T50" fmla="*/ 554 w 701"/>
                    <a:gd name="T51" fmla="*/ 46 h 634"/>
                    <a:gd name="T52" fmla="*/ 572 w 701"/>
                    <a:gd name="T53" fmla="*/ 54 h 634"/>
                    <a:gd name="T54" fmla="*/ 588 w 701"/>
                    <a:gd name="T55" fmla="*/ 64 h 634"/>
                    <a:gd name="T56" fmla="*/ 603 w 701"/>
                    <a:gd name="T57" fmla="*/ 74 h 634"/>
                    <a:gd name="T58" fmla="*/ 620 w 701"/>
                    <a:gd name="T59" fmla="*/ 85 h 634"/>
                    <a:gd name="T60" fmla="*/ 636 w 701"/>
                    <a:gd name="T61" fmla="*/ 98 h 634"/>
                    <a:gd name="T62" fmla="*/ 651 w 701"/>
                    <a:gd name="T63" fmla="*/ 115 h 634"/>
                    <a:gd name="T64" fmla="*/ 664 w 701"/>
                    <a:gd name="T65" fmla="*/ 130 h 634"/>
                    <a:gd name="T66" fmla="*/ 674 w 701"/>
                    <a:gd name="T67" fmla="*/ 145 h 634"/>
                    <a:gd name="T68" fmla="*/ 682 w 701"/>
                    <a:gd name="T69" fmla="*/ 157 h 634"/>
                    <a:gd name="T70" fmla="*/ 690 w 701"/>
                    <a:gd name="T71" fmla="*/ 172 h 634"/>
                    <a:gd name="T72" fmla="*/ 695 w 701"/>
                    <a:gd name="T73" fmla="*/ 186 h 634"/>
                    <a:gd name="T74" fmla="*/ 701 w 701"/>
                    <a:gd name="T75" fmla="*/ 204 h 634"/>
                    <a:gd name="T76" fmla="*/ 701 w 701"/>
                    <a:gd name="T77" fmla="*/ 634 h 634"/>
                    <a:gd name="T78" fmla="*/ 2 w 701"/>
                    <a:gd name="T79" fmla="*/ 632 h 634"/>
                    <a:gd name="T80" fmla="*/ 0 w 701"/>
                    <a:gd name="T81" fmla="*/ 218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1" h="634">
                      <a:moveTo>
                        <a:pt x="0" y="218"/>
                      </a:moveTo>
                      <a:lnTo>
                        <a:pt x="2" y="198"/>
                      </a:lnTo>
                      <a:lnTo>
                        <a:pt x="7" y="177"/>
                      </a:lnTo>
                      <a:lnTo>
                        <a:pt x="16" y="159"/>
                      </a:lnTo>
                      <a:lnTo>
                        <a:pt x="27" y="140"/>
                      </a:lnTo>
                      <a:lnTo>
                        <a:pt x="37" y="126"/>
                      </a:lnTo>
                      <a:lnTo>
                        <a:pt x="48" y="112"/>
                      </a:lnTo>
                      <a:lnTo>
                        <a:pt x="62" y="96"/>
                      </a:lnTo>
                      <a:lnTo>
                        <a:pt x="81" y="81"/>
                      </a:lnTo>
                      <a:lnTo>
                        <a:pt x="103" y="67"/>
                      </a:lnTo>
                      <a:lnTo>
                        <a:pt x="132" y="51"/>
                      </a:lnTo>
                      <a:lnTo>
                        <a:pt x="159" y="38"/>
                      </a:lnTo>
                      <a:lnTo>
                        <a:pt x="191" y="27"/>
                      </a:lnTo>
                      <a:lnTo>
                        <a:pt x="221" y="17"/>
                      </a:lnTo>
                      <a:lnTo>
                        <a:pt x="256" y="10"/>
                      </a:lnTo>
                      <a:lnTo>
                        <a:pt x="288" y="4"/>
                      </a:lnTo>
                      <a:lnTo>
                        <a:pt x="313" y="3"/>
                      </a:lnTo>
                      <a:lnTo>
                        <a:pt x="343" y="0"/>
                      </a:lnTo>
                      <a:lnTo>
                        <a:pt x="374" y="0"/>
                      </a:lnTo>
                      <a:lnTo>
                        <a:pt x="398" y="3"/>
                      </a:lnTo>
                      <a:lnTo>
                        <a:pt x="423" y="6"/>
                      </a:lnTo>
                      <a:lnTo>
                        <a:pt x="452" y="12"/>
                      </a:lnTo>
                      <a:lnTo>
                        <a:pt x="477" y="17"/>
                      </a:lnTo>
                      <a:lnTo>
                        <a:pt x="504" y="26"/>
                      </a:lnTo>
                      <a:lnTo>
                        <a:pt x="528" y="34"/>
                      </a:lnTo>
                      <a:lnTo>
                        <a:pt x="554" y="46"/>
                      </a:lnTo>
                      <a:lnTo>
                        <a:pt x="572" y="54"/>
                      </a:lnTo>
                      <a:lnTo>
                        <a:pt x="588" y="64"/>
                      </a:lnTo>
                      <a:lnTo>
                        <a:pt x="603" y="74"/>
                      </a:lnTo>
                      <a:lnTo>
                        <a:pt x="620" y="85"/>
                      </a:lnTo>
                      <a:lnTo>
                        <a:pt x="636" y="98"/>
                      </a:lnTo>
                      <a:lnTo>
                        <a:pt x="651" y="115"/>
                      </a:lnTo>
                      <a:lnTo>
                        <a:pt x="664" y="130"/>
                      </a:lnTo>
                      <a:lnTo>
                        <a:pt x="674" y="145"/>
                      </a:lnTo>
                      <a:lnTo>
                        <a:pt x="682" y="157"/>
                      </a:lnTo>
                      <a:lnTo>
                        <a:pt x="690" y="172"/>
                      </a:lnTo>
                      <a:lnTo>
                        <a:pt x="695" y="186"/>
                      </a:lnTo>
                      <a:lnTo>
                        <a:pt x="701" y="204"/>
                      </a:lnTo>
                      <a:lnTo>
                        <a:pt x="701" y="634"/>
                      </a:lnTo>
                      <a:lnTo>
                        <a:pt x="2" y="632"/>
                      </a:lnTo>
                      <a:lnTo>
                        <a:pt x="0" y="218"/>
                      </a:lnTo>
                      <a:close/>
                    </a:path>
                  </a:pathLst>
                </a:cu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92" name="Freeform 34"/>
                <p:cNvSpPr>
                  <a:spLocks/>
                </p:cNvSpPr>
                <p:nvPr/>
              </p:nvSpPr>
              <p:spPr bwMode="auto">
                <a:xfrm>
                  <a:off x="1155" y="1279"/>
                  <a:ext cx="702" cy="634"/>
                </a:xfrm>
                <a:custGeom>
                  <a:avLst/>
                  <a:gdLst>
                    <a:gd name="T0" fmla="*/ 0 w 701"/>
                    <a:gd name="T1" fmla="*/ 217 h 634"/>
                    <a:gd name="T2" fmla="*/ 2 w 701"/>
                    <a:gd name="T3" fmla="*/ 198 h 634"/>
                    <a:gd name="T4" fmla="*/ 7 w 701"/>
                    <a:gd name="T5" fmla="*/ 177 h 634"/>
                    <a:gd name="T6" fmla="*/ 16 w 701"/>
                    <a:gd name="T7" fmla="*/ 159 h 634"/>
                    <a:gd name="T8" fmla="*/ 27 w 701"/>
                    <a:gd name="T9" fmla="*/ 140 h 634"/>
                    <a:gd name="T10" fmla="*/ 37 w 701"/>
                    <a:gd name="T11" fmla="*/ 126 h 634"/>
                    <a:gd name="T12" fmla="*/ 48 w 701"/>
                    <a:gd name="T13" fmla="*/ 112 h 634"/>
                    <a:gd name="T14" fmla="*/ 62 w 701"/>
                    <a:gd name="T15" fmla="*/ 96 h 634"/>
                    <a:gd name="T16" fmla="*/ 81 w 701"/>
                    <a:gd name="T17" fmla="*/ 81 h 634"/>
                    <a:gd name="T18" fmla="*/ 103 w 701"/>
                    <a:gd name="T19" fmla="*/ 67 h 634"/>
                    <a:gd name="T20" fmla="*/ 132 w 701"/>
                    <a:gd name="T21" fmla="*/ 51 h 634"/>
                    <a:gd name="T22" fmla="*/ 159 w 701"/>
                    <a:gd name="T23" fmla="*/ 38 h 634"/>
                    <a:gd name="T24" fmla="*/ 191 w 701"/>
                    <a:gd name="T25" fmla="*/ 27 h 634"/>
                    <a:gd name="T26" fmla="*/ 221 w 701"/>
                    <a:gd name="T27" fmla="*/ 17 h 634"/>
                    <a:gd name="T28" fmla="*/ 256 w 701"/>
                    <a:gd name="T29" fmla="*/ 10 h 634"/>
                    <a:gd name="T30" fmla="*/ 288 w 701"/>
                    <a:gd name="T31" fmla="*/ 4 h 634"/>
                    <a:gd name="T32" fmla="*/ 313 w 701"/>
                    <a:gd name="T33" fmla="*/ 3 h 634"/>
                    <a:gd name="T34" fmla="*/ 343 w 701"/>
                    <a:gd name="T35" fmla="*/ 0 h 634"/>
                    <a:gd name="T36" fmla="*/ 374 w 701"/>
                    <a:gd name="T37" fmla="*/ 0 h 634"/>
                    <a:gd name="T38" fmla="*/ 398 w 701"/>
                    <a:gd name="T39" fmla="*/ 3 h 634"/>
                    <a:gd name="T40" fmla="*/ 423 w 701"/>
                    <a:gd name="T41" fmla="*/ 6 h 634"/>
                    <a:gd name="T42" fmla="*/ 452 w 701"/>
                    <a:gd name="T43" fmla="*/ 12 h 634"/>
                    <a:gd name="T44" fmla="*/ 477 w 701"/>
                    <a:gd name="T45" fmla="*/ 17 h 634"/>
                    <a:gd name="T46" fmla="*/ 504 w 701"/>
                    <a:gd name="T47" fmla="*/ 26 h 634"/>
                    <a:gd name="T48" fmla="*/ 528 w 701"/>
                    <a:gd name="T49" fmla="*/ 34 h 634"/>
                    <a:gd name="T50" fmla="*/ 554 w 701"/>
                    <a:gd name="T51" fmla="*/ 46 h 634"/>
                    <a:gd name="T52" fmla="*/ 572 w 701"/>
                    <a:gd name="T53" fmla="*/ 54 h 634"/>
                    <a:gd name="T54" fmla="*/ 588 w 701"/>
                    <a:gd name="T55" fmla="*/ 64 h 634"/>
                    <a:gd name="T56" fmla="*/ 603 w 701"/>
                    <a:gd name="T57" fmla="*/ 74 h 634"/>
                    <a:gd name="T58" fmla="*/ 620 w 701"/>
                    <a:gd name="T59" fmla="*/ 85 h 634"/>
                    <a:gd name="T60" fmla="*/ 636 w 701"/>
                    <a:gd name="T61" fmla="*/ 98 h 634"/>
                    <a:gd name="T62" fmla="*/ 651 w 701"/>
                    <a:gd name="T63" fmla="*/ 115 h 634"/>
                    <a:gd name="T64" fmla="*/ 664 w 701"/>
                    <a:gd name="T65" fmla="*/ 130 h 634"/>
                    <a:gd name="T66" fmla="*/ 674 w 701"/>
                    <a:gd name="T67" fmla="*/ 145 h 634"/>
                    <a:gd name="T68" fmla="*/ 682 w 701"/>
                    <a:gd name="T69" fmla="*/ 157 h 634"/>
                    <a:gd name="T70" fmla="*/ 690 w 701"/>
                    <a:gd name="T71" fmla="*/ 171 h 634"/>
                    <a:gd name="T72" fmla="*/ 695 w 701"/>
                    <a:gd name="T73" fmla="*/ 186 h 634"/>
                    <a:gd name="T74" fmla="*/ 701 w 701"/>
                    <a:gd name="T75" fmla="*/ 203 h 634"/>
                    <a:gd name="T76" fmla="*/ 701 w 701"/>
                    <a:gd name="T77" fmla="*/ 634 h 634"/>
                    <a:gd name="T78" fmla="*/ 2 w 701"/>
                    <a:gd name="T79" fmla="*/ 632 h 634"/>
                    <a:gd name="T80" fmla="*/ 0 w 701"/>
                    <a:gd name="T81" fmla="*/ 217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1" h="634">
                      <a:moveTo>
                        <a:pt x="0" y="217"/>
                      </a:moveTo>
                      <a:lnTo>
                        <a:pt x="2" y="198"/>
                      </a:lnTo>
                      <a:lnTo>
                        <a:pt x="7" y="177"/>
                      </a:lnTo>
                      <a:lnTo>
                        <a:pt x="16" y="159"/>
                      </a:lnTo>
                      <a:lnTo>
                        <a:pt x="27" y="140"/>
                      </a:lnTo>
                      <a:lnTo>
                        <a:pt x="37" y="126"/>
                      </a:lnTo>
                      <a:lnTo>
                        <a:pt x="48" y="112"/>
                      </a:lnTo>
                      <a:lnTo>
                        <a:pt x="62" y="96"/>
                      </a:lnTo>
                      <a:lnTo>
                        <a:pt x="81" y="81"/>
                      </a:lnTo>
                      <a:lnTo>
                        <a:pt x="103" y="67"/>
                      </a:lnTo>
                      <a:lnTo>
                        <a:pt x="132" y="51"/>
                      </a:lnTo>
                      <a:lnTo>
                        <a:pt x="159" y="38"/>
                      </a:lnTo>
                      <a:lnTo>
                        <a:pt x="191" y="27"/>
                      </a:lnTo>
                      <a:lnTo>
                        <a:pt x="221" y="17"/>
                      </a:lnTo>
                      <a:lnTo>
                        <a:pt x="256" y="10"/>
                      </a:lnTo>
                      <a:lnTo>
                        <a:pt x="288" y="4"/>
                      </a:lnTo>
                      <a:lnTo>
                        <a:pt x="313" y="3"/>
                      </a:lnTo>
                      <a:lnTo>
                        <a:pt x="343" y="0"/>
                      </a:lnTo>
                      <a:lnTo>
                        <a:pt x="374" y="0"/>
                      </a:lnTo>
                      <a:lnTo>
                        <a:pt x="398" y="3"/>
                      </a:lnTo>
                      <a:lnTo>
                        <a:pt x="423" y="6"/>
                      </a:lnTo>
                      <a:lnTo>
                        <a:pt x="452" y="12"/>
                      </a:lnTo>
                      <a:lnTo>
                        <a:pt x="477" y="17"/>
                      </a:lnTo>
                      <a:lnTo>
                        <a:pt x="504" y="26"/>
                      </a:lnTo>
                      <a:lnTo>
                        <a:pt x="528" y="34"/>
                      </a:lnTo>
                      <a:lnTo>
                        <a:pt x="554" y="46"/>
                      </a:lnTo>
                      <a:lnTo>
                        <a:pt x="572" y="54"/>
                      </a:lnTo>
                      <a:lnTo>
                        <a:pt x="588" y="64"/>
                      </a:lnTo>
                      <a:lnTo>
                        <a:pt x="603" y="74"/>
                      </a:lnTo>
                      <a:lnTo>
                        <a:pt x="620" y="85"/>
                      </a:lnTo>
                      <a:lnTo>
                        <a:pt x="636" y="98"/>
                      </a:lnTo>
                      <a:lnTo>
                        <a:pt x="651" y="115"/>
                      </a:lnTo>
                      <a:lnTo>
                        <a:pt x="664" y="130"/>
                      </a:lnTo>
                      <a:lnTo>
                        <a:pt x="674" y="145"/>
                      </a:lnTo>
                      <a:lnTo>
                        <a:pt x="682" y="157"/>
                      </a:lnTo>
                      <a:lnTo>
                        <a:pt x="690" y="171"/>
                      </a:lnTo>
                      <a:lnTo>
                        <a:pt x="695" y="186"/>
                      </a:lnTo>
                      <a:lnTo>
                        <a:pt x="701" y="203"/>
                      </a:lnTo>
                      <a:lnTo>
                        <a:pt x="701" y="634"/>
                      </a:lnTo>
                      <a:lnTo>
                        <a:pt x="2" y="632"/>
                      </a:lnTo>
                      <a:lnTo>
                        <a:pt x="0" y="217"/>
                      </a:lnTo>
                      <a:close/>
                    </a:path>
                  </a:pathLst>
                </a:custGeom>
                <a:solidFill>
                  <a:srgbClr val="6A35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93" name="Oval 35"/>
                <p:cNvSpPr>
                  <a:spLocks noChangeArrowheads="1"/>
                </p:cNvSpPr>
                <p:nvPr/>
              </p:nvSpPr>
              <p:spPr bwMode="auto">
                <a:xfrm>
                  <a:off x="1202" y="1306"/>
                  <a:ext cx="598" cy="601"/>
                </a:xfrm>
                <a:prstGeom prst="ellipse">
                  <a:avLst/>
                </a:prstGeom>
                <a:solidFill>
                  <a:srgbClr val="FF2D2D"/>
                </a:solidFill>
                <a:ln w="17463">
                  <a:solidFill>
                    <a:srgbClr val="000000"/>
                  </a:solidFill>
                  <a:round/>
                  <a:headEnd/>
                  <a:tailEnd/>
                </a:ln>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94" name="Oval 36"/>
                <p:cNvSpPr>
                  <a:spLocks noChangeArrowheads="1"/>
                </p:cNvSpPr>
                <p:nvPr/>
              </p:nvSpPr>
              <p:spPr bwMode="auto">
                <a:xfrm>
                  <a:off x="1540" y="1366"/>
                  <a:ext cx="68" cy="69"/>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95" name="Oval 37"/>
                <p:cNvSpPr>
                  <a:spLocks noChangeArrowheads="1"/>
                </p:cNvSpPr>
                <p:nvPr/>
              </p:nvSpPr>
              <p:spPr bwMode="auto">
                <a:xfrm>
                  <a:off x="1593" y="1408"/>
                  <a:ext cx="53" cy="56"/>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96" name="Freeform 38"/>
                <p:cNvSpPr>
                  <a:spLocks/>
                </p:cNvSpPr>
                <p:nvPr/>
              </p:nvSpPr>
              <p:spPr bwMode="auto">
                <a:xfrm>
                  <a:off x="1137" y="2049"/>
                  <a:ext cx="702" cy="634"/>
                </a:xfrm>
                <a:custGeom>
                  <a:avLst/>
                  <a:gdLst>
                    <a:gd name="T0" fmla="*/ 0 w 700"/>
                    <a:gd name="T1" fmla="*/ 218 h 634"/>
                    <a:gd name="T2" fmla="*/ 1 w 700"/>
                    <a:gd name="T3" fmla="*/ 198 h 634"/>
                    <a:gd name="T4" fmla="*/ 7 w 700"/>
                    <a:gd name="T5" fmla="*/ 177 h 634"/>
                    <a:gd name="T6" fmla="*/ 15 w 700"/>
                    <a:gd name="T7" fmla="*/ 158 h 634"/>
                    <a:gd name="T8" fmla="*/ 27 w 700"/>
                    <a:gd name="T9" fmla="*/ 140 h 634"/>
                    <a:gd name="T10" fmla="*/ 37 w 700"/>
                    <a:gd name="T11" fmla="*/ 126 h 634"/>
                    <a:gd name="T12" fmla="*/ 48 w 700"/>
                    <a:gd name="T13" fmla="*/ 112 h 634"/>
                    <a:gd name="T14" fmla="*/ 62 w 700"/>
                    <a:gd name="T15" fmla="*/ 96 h 634"/>
                    <a:gd name="T16" fmla="*/ 80 w 700"/>
                    <a:gd name="T17" fmla="*/ 81 h 634"/>
                    <a:gd name="T18" fmla="*/ 103 w 700"/>
                    <a:gd name="T19" fmla="*/ 66 h 634"/>
                    <a:gd name="T20" fmla="*/ 131 w 700"/>
                    <a:gd name="T21" fmla="*/ 51 h 634"/>
                    <a:gd name="T22" fmla="*/ 158 w 700"/>
                    <a:gd name="T23" fmla="*/ 38 h 634"/>
                    <a:gd name="T24" fmla="*/ 191 w 700"/>
                    <a:gd name="T25" fmla="*/ 27 h 634"/>
                    <a:gd name="T26" fmla="*/ 222 w 700"/>
                    <a:gd name="T27" fmla="*/ 17 h 634"/>
                    <a:gd name="T28" fmla="*/ 256 w 700"/>
                    <a:gd name="T29" fmla="*/ 10 h 634"/>
                    <a:gd name="T30" fmla="*/ 287 w 700"/>
                    <a:gd name="T31" fmla="*/ 4 h 634"/>
                    <a:gd name="T32" fmla="*/ 313 w 700"/>
                    <a:gd name="T33" fmla="*/ 3 h 634"/>
                    <a:gd name="T34" fmla="*/ 342 w 700"/>
                    <a:gd name="T35" fmla="*/ 0 h 634"/>
                    <a:gd name="T36" fmla="*/ 373 w 700"/>
                    <a:gd name="T37" fmla="*/ 0 h 634"/>
                    <a:gd name="T38" fmla="*/ 398 w 700"/>
                    <a:gd name="T39" fmla="*/ 3 h 634"/>
                    <a:gd name="T40" fmla="*/ 423 w 700"/>
                    <a:gd name="T41" fmla="*/ 6 h 634"/>
                    <a:gd name="T42" fmla="*/ 451 w 700"/>
                    <a:gd name="T43" fmla="*/ 11 h 634"/>
                    <a:gd name="T44" fmla="*/ 477 w 700"/>
                    <a:gd name="T45" fmla="*/ 17 h 634"/>
                    <a:gd name="T46" fmla="*/ 504 w 700"/>
                    <a:gd name="T47" fmla="*/ 25 h 634"/>
                    <a:gd name="T48" fmla="*/ 528 w 700"/>
                    <a:gd name="T49" fmla="*/ 34 h 634"/>
                    <a:gd name="T50" fmla="*/ 553 w 700"/>
                    <a:gd name="T51" fmla="*/ 45 h 634"/>
                    <a:gd name="T52" fmla="*/ 572 w 700"/>
                    <a:gd name="T53" fmla="*/ 54 h 634"/>
                    <a:gd name="T54" fmla="*/ 587 w 700"/>
                    <a:gd name="T55" fmla="*/ 64 h 634"/>
                    <a:gd name="T56" fmla="*/ 603 w 700"/>
                    <a:gd name="T57" fmla="*/ 74 h 634"/>
                    <a:gd name="T58" fmla="*/ 620 w 700"/>
                    <a:gd name="T59" fmla="*/ 85 h 634"/>
                    <a:gd name="T60" fmla="*/ 635 w 700"/>
                    <a:gd name="T61" fmla="*/ 98 h 634"/>
                    <a:gd name="T62" fmla="*/ 651 w 700"/>
                    <a:gd name="T63" fmla="*/ 115 h 634"/>
                    <a:gd name="T64" fmla="*/ 664 w 700"/>
                    <a:gd name="T65" fmla="*/ 130 h 634"/>
                    <a:gd name="T66" fmla="*/ 674 w 700"/>
                    <a:gd name="T67" fmla="*/ 144 h 634"/>
                    <a:gd name="T68" fmla="*/ 682 w 700"/>
                    <a:gd name="T69" fmla="*/ 157 h 634"/>
                    <a:gd name="T70" fmla="*/ 689 w 700"/>
                    <a:gd name="T71" fmla="*/ 171 h 634"/>
                    <a:gd name="T72" fmla="*/ 695 w 700"/>
                    <a:gd name="T73" fmla="*/ 185 h 634"/>
                    <a:gd name="T74" fmla="*/ 700 w 700"/>
                    <a:gd name="T75" fmla="*/ 204 h 634"/>
                    <a:gd name="T76" fmla="*/ 700 w 700"/>
                    <a:gd name="T77" fmla="*/ 634 h 634"/>
                    <a:gd name="T78" fmla="*/ 1 w 700"/>
                    <a:gd name="T79" fmla="*/ 631 h 634"/>
                    <a:gd name="T80" fmla="*/ 0 w 700"/>
                    <a:gd name="T81" fmla="*/ 218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0" h="634">
                      <a:moveTo>
                        <a:pt x="0" y="218"/>
                      </a:moveTo>
                      <a:lnTo>
                        <a:pt x="1" y="198"/>
                      </a:lnTo>
                      <a:lnTo>
                        <a:pt x="7" y="177"/>
                      </a:lnTo>
                      <a:lnTo>
                        <a:pt x="15" y="158"/>
                      </a:lnTo>
                      <a:lnTo>
                        <a:pt x="27" y="140"/>
                      </a:lnTo>
                      <a:lnTo>
                        <a:pt x="37" y="126"/>
                      </a:lnTo>
                      <a:lnTo>
                        <a:pt x="48" y="112"/>
                      </a:lnTo>
                      <a:lnTo>
                        <a:pt x="62" y="96"/>
                      </a:lnTo>
                      <a:lnTo>
                        <a:pt x="80" y="81"/>
                      </a:lnTo>
                      <a:lnTo>
                        <a:pt x="103" y="66"/>
                      </a:lnTo>
                      <a:lnTo>
                        <a:pt x="131" y="51"/>
                      </a:lnTo>
                      <a:lnTo>
                        <a:pt x="158" y="38"/>
                      </a:lnTo>
                      <a:lnTo>
                        <a:pt x="191" y="27"/>
                      </a:lnTo>
                      <a:lnTo>
                        <a:pt x="222" y="17"/>
                      </a:lnTo>
                      <a:lnTo>
                        <a:pt x="256" y="10"/>
                      </a:lnTo>
                      <a:lnTo>
                        <a:pt x="287" y="4"/>
                      </a:lnTo>
                      <a:lnTo>
                        <a:pt x="313" y="3"/>
                      </a:lnTo>
                      <a:lnTo>
                        <a:pt x="342" y="0"/>
                      </a:lnTo>
                      <a:lnTo>
                        <a:pt x="373" y="0"/>
                      </a:lnTo>
                      <a:lnTo>
                        <a:pt x="398" y="3"/>
                      </a:lnTo>
                      <a:lnTo>
                        <a:pt x="423" y="6"/>
                      </a:lnTo>
                      <a:lnTo>
                        <a:pt x="451" y="11"/>
                      </a:lnTo>
                      <a:lnTo>
                        <a:pt x="477" y="17"/>
                      </a:lnTo>
                      <a:lnTo>
                        <a:pt x="504" y="25"/>
                      </a:lnTo>
                      <a:lnTo>
                        <a:pt x="528" y="34"/>
                      </a:lnTo>
                      <a:lnTo>
                        <a:pt x="553" y="45"/>
                      </a:lnTo>
                      <a:lnTo>
                        <a:pt x="572" y="54"/>
                      </a:lnTo>
                      <a:lnTo>
                        <a:pt x="587" y="64"/>
                      </a:lnTo>
                      <a:lnTo>
                        <a:pt x="603" y="74"/>
                      </a:lnTo>
                      <a:lnTo>
                        <a:pt x="620" y="85"/>
                      </a:lnTo>
                      <a:lnTo>
                        <a:pt x="635" y="98"/>
                      </a:lnTo>
                      <a:lnTo>
                        <a:pt x="651" y="115"/>
                      </a:lnTo>
                      <a:lnTo>
                        <a:pt x="664" y="130"/>
                      </a:lnTo>
                      <a:lnTo>
                        <a:pt x="674" y="144"/>
                      </a:lnTo>
                      <a:lnTo>
                        <a:pt x="682" y="157"/>
                      </a:lnTo>
                      <a:lnTo>
                        <a:pt x="689" y="171"/>
                      </a:lnTo>
                      <a:lnTo>
                        <a:pt x="695" y="185"/>
                      </a:lnTo>
                      <a:lnTo>
                        <a:pt x="700" y="204"/>
                      </a:lnTo>
                      <a:lnTo>
                        <a:pt x="700" y="634"/>
                      </a:lnTo>
                      <a:lnTo>
                        <a:pt x="1" y="631"/>
                      </a:lnTo>
                      <a:lnTo>
                        <a:pt x="0" y="218"/>
                      </a:lnTo>
                      <a:close/>
                    </a:path>
                  </a:pathLst>
                </a:cu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97" name="Freeform 39"/>
                <p:cNvSpPr>
                  <a:spLocks/>
                </p:cNvSpPr>
                <p:nvPr/>
              </p:nvSpPr>
              <p:spPr bwMode="auto">
                <a:xfrm>
                  <a:off x="1140" y="2076"/>
                  <a:ext cx="699" cy="634"/>
                </a:xfrm>
                <a:custGeom>
                  <a:avLst/>
                  <a:gdLst>
                    <a:gd name="T0" fmla="*/ 0 w 701"/>
                    <a:gd name="T1" fmla="*/ 218 h 634"/>
                    <a:gd name="T2" fmla="*/ 2 w 701"/>
                    <a:gd name="T3" fmla="*/ 198 h 634"/>
                    <a:gd name="T4" fmla="*/ 7 w 701"/>
                    <a:gd name="T5" fmla="*/ 177 h 634"/>
                    <a:gd name="T6" fmla="*/ 16 w 701"/>
                    <a:gd name="T7" fmla="*/ 158 h 634"/>
                    <a:gd name="T8" fmla="*/ 27 w 701"/>
                    <a:gd name="T9" fmla="*/ 140 h 634"/>
                    <a:gd name="T10" fmla="*/ 37 w 701"/>
                    <a:gd name="T11" fmla="*/ 126 h 634"/>
                    <a:gd name="T12" fmla="*/ 48 w 701"/>
                    <a:gd name="T13" fmla="*/ 112 h 634"/>
                    <a:gd name="T14" fmla="*/ 62 w 701"/>
                    <a:gd name="T15" fmla="*/ 96 h 634"/>
                    <a:gd name="T16" fmla="*/ 81 w 701"/>
                    <a:gd name="T17" fmla="*/ 80 h 634"/>
                    <a:gd name="T18" fmla="*/ 104 w 701"/>
                    <a:gd name="T19" fmla="*/ 66 h 634"/>
                    <a:gd name="T20" fmla="*/ 132 w 701"/>
                    <a:gd name="T21" fmla="*/ 51 h 634"/>
                    <a:gd name="T22" fmla="*/ 159 w 701"/>
                    <a:gd name="T23" fmla="*/ 38 h 634"/>
                    <a:gd name="T24" fmla="*/ 191 w 701"/>
                    <a:gd name="T25" fmla="*/ 27 h 634"/>
                    <a:gd name="T26" fmla="*/ 222 w 701"/>
                    <a:gd name="T27" fmla="*/ 17 h 634"/>
                    <a:gd name="T28" fmla="*/ 256 w 701"/>
                    <a:gd name="T29" fmla="*/ 10 h 634"/>
                    <a:gd name="T30" fmla="*/ 288 w 701"/>
                    <a:gd name="T31" fmla="*/ 4 h 634"/>
                    <a:gd name="T32" fmla="*/ 313 w 701"/>
                    <a:gd name="T33" fmla="*/ 3 h 634"/>
                    <a:gd name="T34" fmla="*/ 343 w 701"/>
                    <a:gd name="T35" fmla="*/ 0 h 634"/>
                    <a:gd name="T36" fmla="*/ 374 w 701"/>
                    <a:gd name="T37" fmla="*/ 0 h 634"/>
                    <a:gd name="T38" fmla="*/ 398 w 701"/>
                    <a:gd name="T39" fmla="*/ 3 h 634"/>
                    <a:gd name="T40" fmla="*/ 423 w 701"/>
                    <a:gd name="T41" fmla="*/ 5 h 634"/>
                    <a:gd name="T42" fmla="*/ 452 w 701"/>
                    <a:gd name="T43" fmla="*/ 11 h 634"/>
                    <a:gd name="T44" fmla="*/ 477 w 701"/>
                    <a:gd name="T45" fmla="*/ 17 h 634"/>
                    <a:gd name="T46" fmla="*/ 504 w 701"/>
                    <a:gd name="T47" fmla="*/ 25 h 634"/>
                    <a:gd name="T48" fmla="*/ 528 w 701"/>
                    <a:gd name="T49" fmla="*/ 34 h 634"/>
                    <a:gd name="T50" fmla="*/ 554 w 701"/>
                    <a:gd name="T51" fmla="*/ 45 h 634"/>
                    <a:gd name="T52" fmla="*/ 572 w 701"/>
                    <a:gd name="T53" fmla="*/ 54 h 634"/>
                    <a:gd name="T54" fmla="*/ 588 w 701"/>
                    <a:gd name="T55" fmla="*/ 63 h 634"/>
                    <a:gd name="T56" fmla="*/ 603 w 701"/>
                    <a:gd name="T57" fmla="*/ 73 h 634"/>
                    <a:gd name="T58" fmla="*/ 620 w 701"/>
                    <a:gd name="T59" fmla="*/ 85 h 634"/>
                    <a:gd name="T60" fmla="*/ 636 w 701"/>
                    <a:gd name="T61" fmla="*/ 97 h 634"/>
                    <a:gd name="T62" fmla="*/ 651 w 701"/>
                    <a:gd name="T63" fmla="*/ 114 h 634"/>
                    <a:gd name="T64" fmla="*/ 664 w 701"/>
                    <a:gd name="T65" fmla="*/ 130 h 634"/>
                    <a:gd name="T66" fmla="*/ 674 w 701"/>
                    <a:gd name="T67" fmla="*/ 144 h 634"/>
                    <a:gd name="T68" fmla="*/ 682 w 701"/>
                    <a:gd name="T69" fmla="*/ 157 h 634"/>
                    <a:gd name="T70" fmla="*/ 690 w 701"/>
                    <a:gd name="T71" fmla="*/ 171 h 634"/>
                    <a:gd name="T72" fmla="*/ 695 w 701"/>
                    <a:gd name="T73" fmla="*/ 185 h 634"/>
                    <a:gd name="T74" fmla="*/ 701 w 701"/>
                    <a:gd name="T75" fmla="*/ 204 h 634"/>
                    <a:gd name="T76" fmla="*/ 701 w 701"/>
                    <a:gd name="T77" fmla="*/ 634 h 634"/>
                    <a:gd name="T78" fmla="*/ 2 w 701"/>
                    <a:gd name="T79" fmla="*/ 631 h 634"/>
                    <a:gd name="T80" fmla="*/ 0 w 701"/>
                    <a:gd name="T81" fmla="*/ 218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1" h="634">
                      <a:moveTo>
                        <a:pt x="0" y="218"/>
                      </a:moveTo>
                      <a:lnTo>
                        <a:pt x="2" y="198"/>
                      </a:lnTo>
                      <a:lnTo>
                        <a:pt x="7" y="177"/>
                      </a:lnTo>
                      <a:lnTo>
                        <a:pt x="16" y="158"/>
                      </a:lnTo>
                      <a:lnTo>
                        <a:pt x="27" y="140"/>
                      </a:lnTo>
                      <a:lnTo>
                        <a:pt x="37" y="126"/>
                      </a:lnTo>
                      <a:lnTo>
                        <a:pt x="48" y="112"/>
                      </a:lnTo>
                      <a:lnTo>
                        <a:pt x="62" y="96"/>
                      </a:lnTo>
                      <a:lnTo>
                        <a:pt x="81" y="80"/>
                      </a:lnTo>
                      <a:lnTo>
                        <a:pt x="104" y="66"/>
                      </a:lnTo>
                      <a:lnTo>
                        <a:pt x="132" y="51"/>
                      </a:lnTo>
                      <a:lnTo>
                        <a:pt x="159" y="38"/>
                      </a:lnTo>
                      <a:lnTo>
                        <a:pt x="191" y="27"/>
                      </a:lnTo>
                      <a:lnTo>
                        <a:pt x="222" y="17"/>
                      </a:lnTo>
                      <a:lnTo>
                        <a:pt x="256" y="10"/>
                      </a:lnTo>
                      <a:lnTo>
                        <a:pt x="288" y="4"/>
                      </a:lnTo>
                      <a:lnTo>
                        <a:pt x="313" y="3"/>
                      </a:lnTo>
                      <a:lnTo>
                        <a:pt x="343" y="0"/>
                      </a:lnTo>
                      <a:lnTo>
                        <a:pt x="374" y="0"/>
                      </a:lnTo>
                      <a:lnTo>
                        <a:pt x="398" y="3"/>
                      </a:lnTo>
                      <a:lnTo>
                        <a:pt x="423" y="5"/>
                      </a:lnTo>
                      <a:lnTo>
                        <a:pt x="452" y="11"/>
                      </a:lnTo>
                      <a:lnTo>
                        <a:pt x="477" y="17"/>
                      </a:lnTo>
                      <a:lnTo>
                        <a:pt x="504" y="25"/>
                      </a:lnTo>
                      <a:lnTo>
                        <a:pt x="528" y="34"/>
                      </a:lnTo>
                      <a:lnTo>
                        <a:pt x="554" y="45"/>
                      </a:lnTo>
                      <a:lnTo>
                        <a:pt x="572" y="54"/>
                      </a:lnTo>
                      <a:lnTo>
                        <a:pt x="588" y="63"/>
                      </a:lnTo>
                      <a:lnTo>
                        <a:pt x="603" y="73"/>
                      </a:lnTo>
                      <a:lnTo>
                        <a:pt x="620" y="85"/>
                      </a:lnTo>
                      <a:lnTo>
                        <a:pt x="636" y="97"/>
                      </a:lnTo>
                      <a:lnTo>
                        <a:pt x="651" y="114"/>
                      </a:lnTo>
                      <a:lnTo>
                        <a:pt x="664" y="130"/>
                      </a:lnTo>
                      <a:lnTo>
                        <a:pt x="674" y="144"/>
                      </a:lnTo>
                      <a:lnTo>
                        <a:pt x="682" y="157"/>
                      </a:lnTo>
                      <a:lnTo>
                        <a:pt x="690" y="171"/>
                      </a:lnTo>
                      <a:lnTo>
                        <a:pt x="695" y="185"/>
                      </a:lnTo>
                      <a:lnTo>
                        <a:pt x="701" y="204"/>
                      </a:lnTo>
                      <a:lnTo>
                        <a:pt x="701" y="634"/>
                      </a:lnTo>
                      <a:lnTo>
                        <a:pt x="2" y="631"/>
                      </a:lnTo>
                      <a:lnTo>
                        <a:pt x="0" y="218"/>
                      </a:lnTo>
                      <a:close/>
                    </a:path>
                  </a:pathLst>
                </a:custGeom>
                <a:solidFill>
                  <a:srgbClr val="6A35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98" name="Oval 40"/>
                <p:cNvSpPr>
                  <a:spLocks noChangeArrowheads="1"/>
                </p:cNvSpPr>
                <p:nvPr/>
              </p:nvSpPr>
              <p:spPr bwMode="auto">
                <a:xfrm>
                  <a:off x="1184" y="2103"/>
                  <a:ext cx="601" cy="599"/>
                </a:xfrm>
                <a:prstGeom prst="ellipse">
                  <a:avLst/>
                </a:prstGeom>
                <a:solidFill>
                  <a:srgbClr val="FCC744"/>
                </a:solidFill>
                <a:ln w="17463">
                  <a:solidFill>
                    <a:srgbClr val="000000"/>
                  </a:solidFill>
                  <a:round/>
                  <a:headEnd/>
                  <a:tailEnd/>
                </a:ln>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99" name="Oval 41"/>
                <p:cNvSpPr>
                  <a:spLocks noChangeArrowheads="1"/>
                </p:cNvSpPr>
                <p:nvPr/>
              </p:nvSpPr>
              <p:spPr bwMode="auto">
                <a:xfrm>
                  <a:off x="1522" y="2160"/>
                  <a:ext cx="71" cy="69"/>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100" name="Oval 42"/>
                <p:cNvSpPr>
                  <a:spLocks noChangeArrowheads="1"/>
                </p:cNvSpPr>
                <p:nvPr/>
              </p:nvSpPr>
              <p:spPr bwMode="auto">
                <a:xfrm>
                  <a:off x="1578" y="2203"/>
                  <a:ext cx="53" cy="56"/>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101" name="Freeform 43"/>
                <p:cNvSpPr>
                  <a:spLocks/>
                </p:cNvSpPr>
                <p:nvPr/>
              </p:nvSpPr>
              <p:spPr bwMode="auto">
                <a:xfrm>
                  <a:off x="1155" y="2808"/>
                  <a:ext cx="699" cy="632"/>
                </a:xfrm>
                <a:custGeom>
                  <a:avLst/>
                  <a:gdLst>
                    <a:gd name="T0" fmla="*/ 0 w 700"/>
                    <a:gd name="T1" fmla="*/ 216 h 632"/>
                    <a:gd name="T2" fmla="*/ 1 w 700"/>
                    <a:gd name="T3" fmla="*/ 196 h 632"/>
                    <a:gd name="T4" fmla="*/ 7 w 700"/>
                    <a:gd name="T5" fmla="*/ 175 h 632"/>
                    <a:gd name="T6" fmla="*/ 15 w 700"/>
                    <a:gd name="T7" fmla="*/ 157 h 632"/>
                    <a:gd name="T8" fmla="*/ 27 w 700"/>
                    <a:gd name="T9" fmla="*/ 138 h 632"/>
                    <a:gd name="T10" fmla="*/ 37 w 700"/>
                    <a:gd name="T11" fmla="*/ 124 h 632"/>
                    <a:gd name="T12" fmla="*/ 48 w 700"/>
                    <a:gd name="T13" fmla="*/ 110 h 632"/>
                    <a:gd name="T14" fmla="*/ 62 w 700"/>
                    <a:gd name="T15" fmla="*/ 95 h 632"/>
                    <a:gd name="T16" fmla="*/ 80 w 700"/>
                    <a:gd name="T17" fmla="*/ 80 h 632"/>
                    <a:gd name="T18" fmla="*/ 103 w 700"/>
                    <a:gd name="T19" fmla="*/ 66 h 632"/>
                    <a:gd name="T20" fmla="*/ 131 w 700"/>
                    <a:gd name="T21" fmla="*/ 51 h 632"/>
                    <a:gd name="T22" fmla="*/ 158 w 700"/>
                    <a:gd name="T23" fmla="*/ 38 h 632"/>
                    <a:gd name="T24" fmla="*/ 191 w 700"/>
                    <a:gd name="T25" fmla="*/ 27 h 632"/>
                    <a:gd name="T26" fmla="*/ 222 w 700"/>
                    <a:gd name="T27" fmla="*/ 17 h 632"/>
                    <a:gd name="T28" fmla="*/ 256 w 700"/>
                    <a:gd name="T29" fmla="*/ 10 h 632"/>
                    <a:gd name="T30" fmla="*/ 287 w 700"/>
                    <a:gd name="T31" fmla="*/ 4 h 632"/>
                    <a:gd name="T32" fmla="*/ 313 w 700"/>
                    <a:gd name="T33" fmla="*/ 2 h 632"/>
                    <a:gd name="T34" fmla="*/ 342 w 700"/>
                    <a:gd name="T35" fmla="*/ 0 h 632"/>
                    <a:gd name="T36" fmla="*/ 373 w 700"/>
                    <a:gd name="T37" fmla="*/ 0 h 632"/>
                    <a:gd name="T38" fmla="*/ 398 w 700"/>
                    <a:gd name="T39" fmla="*/ 2 h 632"/>
                    <a:gd name="T40" fmla="*/ 423 w 700"/>
                    <a:gd name="T41" fmla="*/ 5 h 632"/>
                    <a:gd name="T42" fmla="*/ 451 w 700"/>
                    <a:gd name="T43" fmla="*/ 11 h 632"/>
                    <a:gd name="T44" fmla="*/ 477 w 700"/>
                    <a:gd name="T45" fmla="*/ 17 h 632"/>
                    <a:gd name="T46" fmla="*/ 504 w 700"/>
                    <a:gd name="T47" fmla="*/ 25 h 632"/>
                    <a:gd name="T48" fmla="*/ 528 w 700"/>
                    <a:gd name="T49" fmla="*/ 34 h 632"/>
                    <a:gd name="T50" fmla="*/ 553 w 700"/>
                    <a:gd name="T51" fmla="*/ 45 h 632"/>
                    <a:gd name="T52" fmla="*/ 572 w 700"/>
                    <a:gd name="T53" fmla="*/ 53 h 632"/>
                    <a:gd name="T54" fmla="*/ 587 w 700"/>
                    <a:gd name="T55" fmla="*/ 63 h 632"/>
                    <a:gd name="T56" fmla="*/ 603 w 700"/>
                    <a:gd name="T57" fmla="*/ 73 h 632"/>
                    <a:gd name="T58" fmla="*/ 620 w 700"/>
                    <a:gd name="T59" fmla="*/ 85 h 632"/>
                    <a:gd name="T60" fmla="*/ 635 w 700"/>
                    <a:gd name="T61" fmla="*/ 96 h 632"/>
                    <a:gd name="T62" fmla="*/ 651 w 700"/>
                    <a:gd name="T63" fmla="*/ 113 h 632"/>
                    <a:gd name="T64" fmla="*/ 664 w 700"/>
                    <a:gd name="T65" fmla="*/ 128 h 632"/>
                    <a:gd name="T66" fmla="*/ 674 w 700"/>
                    <a:gd name="T67" fmla="*/ 143 h 632"/>
                    <a:gd name="T68" fmla="*/ 682 w 700"/>
                    <a:gd name="T69" fmla="*/ 155 h 632"/>
                    <a:gd name="T70" fmla="*/ 689 w 700"/>
                    <a:gd name="T71" fmla="*/ 170 h 632"/>
                    <a:gd name="T72" fmla="*/ 695 w 700"/>
                    <a:gd name="T73" fmla="*/ 184 h 632"/>
                    <a:gd name="T74" fmla="*/ 700 w 700"/>
                    <a:gd name="T75" fmla="*/ 202 h 632"/>
                    <a:gd name="T76" fmla="*/ 700 w 700"/>
                    <a:gd name="T77" fmla="*/ 632 h 632"/>
                    <a:gd name="T78" fmla="*/ 1 w 700"/>
                    <a:gd name="T79" fmla="*/ 630 h 632"/>
                    <a:gd name="T80" fmla="*/ 0 w 700"/>
                    <a:gd name="T81" fmla="*/ 216 h 6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0" h="632">
                      <a:moveTo>
                        <a:pt x="0" y="216"/>
                      </a:moveTo>
                      <a:lnTo>
                        <a:pt x="1" y="196"/>
                      </a:lnTo>
                      <a:lnTo>
                        <a:pt x="7" y="175"/>
                      </a:lnTo>
                      <a:lnTo>
                        <a:pt x="15" y="157"/>
                      </a:lnTo>
                      <a:lnTo>
                        <a:pt x="27" y="138"/>
                      </a:lnTo>
                      <a:lnTo>
                        <a:pt x="37" y="124"/>
                      </a:lnTo>
                      <a:lnTo>
                        <a:pt x="48" y="110"/>
                      </a:lnTo>
                      <a:lnTo>
                        <a:pt x="62" y="95"/>
                      </a:lnTo>
                      <a:lnTo>
                        <a:pt x="80" y="80"/>
                      </a:lnTo>
                      <a:lnTo>
                        <a:pt x="103" y="66"/>
                      </a:lnTo>
                      <a:lnTo>
                        <a:pt x="131" y="51"/>
                      </a:lnTo>
                      <a:lnTo>
                        <a:pt x="158" y="38"/>
                      </a:lnTo>
                      <a:lnTo>
                        <a:pt x="191" y="27"/>
                      </a:lnTo>
                      <a:lnTo>
                        <a:pt x="222" y="17"/>
                      </a:lnTo>
                      <a:lnTo>
                        <a:pt x="256" y="10"/>
                      </a:lnTo>
                      <a:lnTo>
                        <a:pt x="287" y="4"/>
                      </a:lnTo>
                      <a:lnTo>
                        <a:pt x="313" y="2"/>
                      </a:lnTo>
                      <a:lnTo>
                        <a:pt x="342" y="0"/>
                      </a:lnTo>
                      <a:lnTo>
                        <a:pt x="373" y="0"/>
                      </a:lnTo>
                      <a:lnTo>
                        <a:pt x="398" y="2"/>
                      </a:lnTo>
                      <a:lnTo>
                        <a:pt x="423" y="5"/>
                      </a:lnTo>
                      <a:lnTo>
                        <a:pt x="451" y="11"/>
                      </a:lnTo>
                      <a:lnTo>
                        <a:pt x="477" y="17"/>
                      </a:lnTo>
                      <a:lnTo>
                        <a:pt x="504" y="25"/>
                      </a:lnTo>
                      <a:lnTo>
                        <a:pt x="528" y="34"/>
                      </a:lnTo>
                      <a:lnTo>
                        <a:pt x="553" y="45"/>
                      </a:lnTo>
                      <a:lnTo>
                        <a:pt x="572" y="53"/>
                      </a:lnTo>
                      <a:lnTo>
                        <a:pt x="587" y="63"/>
                      </a:lnTo>
                      <a:lnTo>
                        <a:pt x="603" y="73"/>
                      </a:lnTo>
                      <a:lnTo>
                        <a:pt x="620" y="85"/>
                      </a:lnTo>
                      <a:lnTo>
                        <a:pt x="635" y="96"/>
                      </a:lnTo>
                      <a:lnTo>
                        <a:pt x="651" y="113"/>
                      </a:lnTo>
                      <a:lnTo>
                        <a:pt x="664" y="128"/>
                      </a:lnTo>
                      <a:lnTo>
                        <a:pt x="674" y="143"/>
                      </a:lnTo>
                      <a:lnTo>
                        <a:pt x="682" y="155"/>
                      </a:lnTo>
                      <a:lnTo>
                        <a:pt x="689" y="170"/>
                      </a:lnTo>
                      <a:lnTo>
                        <a:pt x="695" y="184"/>
                      </a:lnTo>
                      <a:lnTo>
                        <a:pt x="700" y="202"/>
                      </a:lnTo>
                      <a:lnTo>
                        <a:pt x="700" y="632"/>
                      </a:lnTo>
                      <a:lnTo>
                        <a:pt x="1" y="630"/>
                      </a:lnTo>
                      <a:lnTo>
                        <a:pt x="0" y="216"/>
                      </a:lnTo>
                      <a:close/>
                    </a:path>
                  </a:pathLst>
                </a:cu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102" name="Freeform 44"/>
                <p:cNvSpPr>
                  <a:spLocks/>
                </p:cNvSpPr>
                <p:nvPr/>
              </p:nvSpPr>
              <p:spPr bwMode="auto">
                <a:xfrm>
                  <a:off x="1155" y="2830"/>
                  <a:ext cx="702" cy="630"/>
                </a:xfrm>
                <a:custGeom>
                  <a:avLst/>
                  <a:gdLst>
                    <a:gd name="T0" fmla="*/ 0 w 701"/>
                    <a:gd name="T1" fmla="*/ 217 h 633"/>
                    <a:gd name="T2" fmla="*/ 2 w 701"/>
                    <a:gd name="T3" fmla="*/ 197 h 633"/>
                    <a:gd name="T4" fmla="*/ 7 w 701"/>
                    <a:gd name="T5" fmla="*/ 176 h 633"/>
                    <a:gd name="T6" fmla="*/ 16 w 701"/>
                    <a:gd name="T7" fmla="*/ 157 h 633"/>
                    <a:gd name="T8" fmla="*/ 27 w 701"/>
                    <a:gd name="T9" fmla="*/ 139 h 633"/>
                    <a:gd name="T10" fmla="*/ 37 w 701"/>
                    <a:gd name="T11" fmla="*/ 125 h 633"/>
                    <a:gd name="T12" fmla="*/ 48 w 701"/>
                    <a:gd name="T13" fmla="*/ 111 h 633"/>
                    <a:gd name="T14" fmla="*/ 62 w 701"/>
                    <a:gd name="T15" fmla="*/ 95 h 633"/>
                    <a:gd name="T16" fmla="*/ 81 w 701"/>
                    <a:gd name="T17" fmla="*/ 80 h 633"/>
                    <a:gd name="T18" fmla="*/ 103 w 701"/>
                    <a:gd name="T19" fmla="*/ 65 h 633"/>
                    <a:gd name="T20" fmla="*/ 132 w 701"/>
                    <a:gd name="T21" fmla="*/ 51 h 633"/>
                    <a:gd name="T22" fmla="*/ 159 w 701"/>
                    <a:gd name="T23" fmla="*/ 39 h 633"/>
                    <a:gd name="T24" fmla="*/ 191 w 701"/>
                    <a:gd name="T25" fmla="*/ 27 h 633"/>
                    <a:gd name="T26" fmla="*/ 221 w 701"/>
                    <a:gd name="T27" fmla="*/ 17 h 633"/>
                    <a:gd name="T28" fmla="*/ 256 w 701"/>
                    <a:gd name="T29" fmla="*/ 10 h 633"/>
                    <a:gd name="T30" fmla="*/ 288 w 701"/>
                    <a:gd name="T31" fmla="*/ 5 h 633"/>
                    <a:gd name="T32" fmla="*/ 313 w 701"/>
                    <a:gd name="T33" fmla="*/ 3 h 633"/>
                    <a:gd name="T34" fmla="*/ 343 w 701"/>
                    <a:gd name="T35" fmla="*/ 0 h 633"/>
                    <a:gd name="T36" fmla="*/ 374 w 701"/>
                    <a:gd name="T37" fmla="*/ 0 h 633"/>
                    <a:gd name="T38" fmla="*/ 398 w 701"/>
                    <a:gd name="T39" fmla="*/ 3 h 633"/>
                    <a:gd name="T40" fmla="*/ 423 w 701"/>
                    <a:gd name="T41" fmla="*/ 6 h 633"/>
                    <a:gd name="T42" fmla="*/ 452 w 701"/>
                    <a:gd name="T43" fmla="*/ 12 h 633"/>
                    <a:gd name="T44" fmla="*/ 477 w 701"/>
                    <a:gd name="T45" fmla="*/ 17 h 633"/>
                    <a:gd name="T46" fmla="*/ 504 w 701"/>
                    <a:gd name="T47" fmla="*/ 26 h 633"/>
                    <a:gd name="T48" fmla="*/ 528 w 701"/>
                    <a:gd name="T49" fmla="*/ 34 h 633"/>
                    <a:gd name="T50" fmla="*/ 554 w 701"/>
                    <a:gd name="T51" fmla="*/ 46 h 633"/>
                    <a:gd name="T52" fmla="*/ 572 w 701"/>
                    <a:gd name="T53" fmla="*/ 54 h 633"/>
                    <a:gd name="T54" fmla="*/ 588 w 701"/>
                    <a:gd name="T55" fmla="*/ 64 h 633"/>
                    <a:gd name="T56" fmla="*/ 603 w 701"/>
                    <a:gd name="T57" fmla="*/ 73 h 633"/>
                    <a:gd name="T58" fmla="*/ 620 w 701"/>
                    <a:gd name="T59" fmla="*/ 84 h 633"/>
                    <a:gd name="T60" fmla="*/ 636 w 701"/>
                    <a:gd name="T61" fmla="*/ 97 h 633"/>
                    <a:gd name="T62" fmla="*/ 651 w 701"/>
                    <a:gd name="T63" fmla="*/ 114 h 633"/>
                    <a:gd name="T64" fmla="*/ 664 w 701"/>
                    <a:gd name="T65" fmla="*/ 129 h 633"/>
                    <a:gd name="T66" fmla="*/ 674 w 701"/>
                    <a:gd name="T67" fmla="*/ 143 h 633"/>
                    <a:gd name="T68" fmla="*/ 682 w 701"/>
                    <a:gd name="T69" fmla="*/ 156 h 633"/>
                    <a:gd name="T70" fmla="*/ 690 w 701"/>
                    <a:gd name="T71" fmla="*/ 170 h 633"/>
                    <a:gd name="T72" fmla="*/ 695 w 701"/>
                    <a:gd name="T73" fmla="*/ 184 h 633"/>
                    <a:gd name="T74" fmla="*/ 701 w 701"/>
                    <a:gd name="T75" fmla="*/ 203 h 633"/>
                    <a:gd name="T76" fmla="*/ 701 w 701"/>
                    <a:gd name="T77" fmla="*/ 633 h 633"/>
                    <a:gd name="T78" fmla="*/ 2 w 701"/>
                    <a:gd name="T79" fmla="*/ 630 h 633"/>
                    <a:gd name="T80" fmla="*/ 0 w 701"/>
                    <a:gd name="T81" fmla="*/ 217 h 6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01" h="633">
                      <a:moveTo>
                        <a:pt x="0" y="217"/>
                      </a:moveTo>
                      <a:lnTo>
                        <a:pt x="2" y="197"/>
                      </a:lnTo>
                      <a:lnTo>
                        <a:pt x="7" y="176"/>
                      </a:lnTo>
                      <a:lnTo>
                        <a:pt x="16" y="157"/>
                      </a:lnTo>
                      <a:lnTo>
                        <a:pt x="27" y="139"/>
                      </a:lnTo>
                      <a:lnTo>
                        <a:pt x="37" y="125"/>
                      </a:lnTo>
                      <a:lnTo>
                        <a:pt x="48" y="111"/>
                      </a:lnTo>
                      <a:lnTo>
                        <a:pt x="62" y="95"/>
                      </a:lnTo>
                      <a:lnTo>
                        <a:pt x="81" y="80"/>
                      </a:lnTo>
                      <a:lnTo>
                        <a:pt x="103" y="65"/>
                      </a:lnTo>
                      <a:lnTo>
                        <a:pt x="132" y="51"/>
                      </a:lnTo>
                      <a:lnTo>
                        <a:pt x="159" y="39"/>
                      </a:lnTo>
                      <a:lnTo>
                        <a:pt x="191" y="27"/>
                      </a:lnTo>
                      <a:lnTo>
                        <a:pt x="221" y="17"/>
                      </a:lnTo>
                      <a:lnTo>
                        <a:pt x="256" y="10"/>
                      </a:lnTo>
                      <a:lnTo>
                        <a:pt x="288" y="5"/>
                      </a:lnTo>
                      <a:lnTo>
                        <a:pt x="313" y="3"/>
                      </a:lnTo>
                      <a:lnTo>
                        <a:pt x="343" y="0"/>
                      </a:lnTo>
                      <a:lnTo>
                        <a:pt x="374" y="0"/>
                      </a:lnTo>
                      <a:lnTo>
                        <a:pt x="398" y="3"/>
                      </a:lnTo>
                      <a:lnTo>
                        <a:pt x="423" y="6"/>
                      </a:lnTo>
                      <a:lnTo>
                        <a:pt x="452" y="12"/>
                      </a:lnTo>
                      <a:lnTo>
                        <a:pt x="477" y="17"/>
                      </a:lnTo>
                      <a:lnTo>
                        <a:pt x="504" y="26"/>
                      </a:lnTo>
                      <a:lnTo>
                        <a:pt x="528" y="34"/>
                      </a:lnTo>
                      <a:lnTo>
                        <a:pt x="554" y="46"/>
                      </a:lnTo>
                      <a:lnTo>
                        <a:pt x="572" y="54"/>
                      </a:lnTo>
                      <a:lnTo>
                        <a:pt x="588" y="64"/>
                      </a:lnTo>
                      <a:lnTo>
                        <a:pt x="603" y="73"/>
                      </a:lnTo>
                      <a:lnTo>
                        <a:pt x="620" y="84"/>
                      </a:lnTo>
                      <a:lnTo>
                        <a:pt x="636" y="97"/>
                      </a:lnTo>
                      <a:lnTo>
                        <a:pt x="651" y="114"/>
                      </a:lnTo>
                      <a:lnTo>
                        <a:pt x="664" y="129"/>
                      </a:lnTo>
                      <a:lnTo>
                        <a:pt x="674" y="143"/>
                      </a:lnTo>
                      <a:lnTo>
                        <a:pt x="682" y="156"/>
                      </a:lnTo>
                      <a:lnTo>
                        <a:pt x="690" y="170"/>
                      </a:lnTo>
                      <a:lnTo>
                        <a:pt x="695" y="184"/>
                      </a:lnTo>
                      <a:lnTo>
                        <a:pt x="701" y="203"/>
                      </a:lnTo>
                      <a:lnTo>
                        <a:pt x="701" y="633"/>
                      </a:lnTo>
                      <a:lnTo>
                        <a:pt x="2" y="630"/>
                      </a:lnTo>
                      <a:lnTo>
                        <a:pt x="0" y="217"/>
                      </a:lnTo>
                      <a:close/>
                    </a:path>
                  </a:pathLst>
                </a:custGeom>
                <a:solidFill>
                  <a:srgbClr val="6A35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GB" kern="0">
                    <a:solidFill>
                      <a:sysClr val="windowText" lastClr="000000"/>
                    </a:solidFill>
                    <a:latin typeface="+mn-lt"/>
                    <a:cs typeface="+mn-cs"/>
                  </a:endParaRPr>
                </a:p>
              </p:txBody>
            </p:sp>
            <p:sp>
              <p:nvSpPr>
                <p:cNvPr id="103" name="Oval 45"/>
                <p:cNvSpPr>
                  <a:spLocks noChangeArrowheads="1"/>
                </p:cNvSpPr>
                <p:nvPr/>
              </p:nvSpPr>
              <p:spPr bwMode="auto">
                <a:xfrm>
                  <a:off x="1202" y="2857"/>
                  <a:ext cx="598" cy="592"/>
                </a:xfrm>
                <a:prstGeom prst="ellipse">
                  <a:avLst/>
                </a:prstGeom>
                <a:solidFill>
                  <a:srgbClr val="00EC00"/>
                </a:solidFill>
                <a:ln w="17463">
                  <a:solidFill>
                    <a:srgbClr val="000000"/>
                  </a:solidFill>
                  <a:round/>
                  <a:headEnd/>
                  <a:tailEnd/>
                </a:ln>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104" name="Oval 46"/>
                <p:cNvSpPr>
                  <a:spLocks noChangeArrowheads="1"/>
                </p:cNvSpPr>
                <p:nvPr/>
              </p:nvSpPr>
              <p:spPr bwMode="auto">
                <a:xfrm>
                  <a:off x="1540" y="2913"/>
                  <a:ext cx="68" cy="69"/>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105" name="Oval 47"/>
                <p:cNvSpPr>
                  <a:spLocks noChangeArrowheads="1"/>
                </p:cNvSpPr>
                <p:nvPr/>
              </p:nvSpPr>
              <p:spPr bwMode="auto">
                <a:xfrm>
                  <a:off x="1593" y="2955"/>
                  <a:ext cx="53" cy="56"/>
                </a:xfrm>
                <a:prstGeom prst="ellipse">
                  <a:avLst/>
                </a:prstGeom>
                <a:solidFill>
                  <a:srgbClr val="00666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kern="0">
                    <a:solidFill>
                      <a:sysClr val="windowText" lastClr="000000"/>
                    </a:solidFill>
                    <a:latin typeface="+mn-lt"/>
                    <a:cs typeface="+mn-cs"/>
                  </a:endParaRPr>
                </a:p>
              </p:txBody>
            </p:sp>
          </p:grpSp>
          <p:sp>
            <p:nvSpPr>
              <p:cNvPr id="76" name="Rectangle 48"/>
              <p:cNvSpPr>
                <a:spLocks noChangeArrowheads="1"/>
              </p:cNvSpPr>
              <p:nvPr/>
            </p:nvSpPr>
            <p:spPr bwMode="auto">
              <a:xfrm>
                <a:off x="1359" y="3592"/>
                <a:ext cx="314" cy="625"/>
              </a:xfrm>
              <a:prstGeom prst="rect">
                <a:avLst/>
              </a:prstGeom>
              <a:solidFill>
                <a:srgbClr val="4C2600"/>
              </a:solidFill>
              <a:ln w="12700">
                <a:solidFill>
                  <a:srgbClr val="4C2600"/>
                </a:solidFill>
                <a:miter lim="800000"/>
                <a:headEnd type="none" w="sm" len="sm"/>
                <a:tailEnd type="none" w="sm" len="sm"/>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pPr fontAlgn="auto">
                  <a:spcBef>
                    <a:spcPts val="0"/>
                  </a:spcBef>
                  <a:spcAft>
                    <a:spcPts val="0"/>
                  </a:spcAft>
                  <a:defRPr/>
                </a:pPr>
                <a:endParaRPr lang="en-US" kern="0">
                  <a:solidFill>
                    <a:sysClr val="windowText" lastClr="000000"/>
                  </a:solidFill>
                  <a:latin typeface="+mn-lt"/>
                  <a:cs typeface="+mn-cs"/>
                </a:endParaRPr>
              </a:p>
            </p:txBody>
          </p:sp>
        </p:grpSp>
        <p:sp>
          <p:nvSpPr>
            <p:cNvPr id="74" name="Text Box 49"/>
            <p:cNvSpPr txBox="1">
              <a:spLocks noChangeArrowheads="1"/>
            </p:cNvSpPr>
            <p:nvPr/>
          </p:nvSpPr>
          <p:spPr bwMode="auto">
            <a:xfrm>
              <a:off x="134" y="820"/>
              <a:ext cx="1231" cy="410"/>
            </a:xfrm>
            <a:prstGeom prst="rect">
              <a:avLst/>
            </a:prstGeom>
            <a:noFill/>
            <a:ln w="9525">
              <a:solidFill>
                <a:srgbClr val="6AB475"/>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spcBef>
                  <a:spcPts val="0"/>
                </a:spcBef>
                <a:spcAft>
                  <a:spcPts val="0"/>
                </a:spcAft>
                <a:defRPr/>
              </a:pPr>
              <a:r>
                <a:rPr lang="en-GB" kern="0">
                  <a:solidFill>
                    <a:srgbClr val="000000"/>
                  </a:solidFill>
                  <a:effectLst>
                    <a:outerShdw blurRad="38100" dist="38100" dir="2700000" algn="tl">
                      <a:srgbClr val="C0C0C0"/>
                    </a:outerShdw>
                  </a:effectLst>
                  <a:latin typeface="+mn-lt"/>
                  <a:cs typeface="+mn-cs"/>
                </a:rPr>
                <a:t>Wheel of Health (WoH)</a:t>
              </a:r>
            </a:p>
          </p:txBody>
        </p:sp>
      </p:grpSp>
      <p:grpSp>
        <p:nvGrpSpPr>
          <p:cNvPr id="21509" name="Group 50"/>
          <p:cNvGrpSpPr>
            <a:grpSpLocks/>
          </p:cNvGrpSpPr>
          <p:nvPr/>
        </p:nvGrpSpPr>
        <p:grpSpPr bwMode="auto">
          <a:xfrm>
            <a:off x="5645150" y="2017713"/>
            <a:ext cx="3297238" cy="4611687"/>
            <a:chOff x="3556" y="1285"/>
            <a:chExt cx="2077" cy="2905"/>
          </a:xfrm>
        </p:grpSpPr>
        <p:sp>
          <p:nvSpPr>
            <p:cNvPr id="109" name="Rectangle 51"/>
            <p:cNvSpPr>
              <a:spLocks noChangeArrowheads="1"/>
            </p:cNvSpPr>
            <p:nvPr/>
          </p:nvSpPr>
          <p:spPr bwMode="auto">
            <a:xfrm>
              <a:off x="3556" y="1285"/>
              <a:ext cx="2077" cy="2905"/>
            </a:xfrm>
            <a:prstGeom prst="rect">
              <a:avLst/>
            </a:prstGeom>
            <a:solidFill>
              <a:srgbClr val="FFFFFF"/>
            </a:solidFill>
            <a:ln w="19050">
              <a:solidFill>
                <a:srgbClr val="1C1C1C"/>
              </a:solidFill>
              <a:miter lim="800000"/>
              <a:headEnd/>
              <a:tailEnd/>
            </a:ln>
            <a:effectLst>
              <a:outerShdw dist="107763" dir="18900000" algn="ctr" rotWithShape="0">
                <a:srgbClr val="006E6B">
                  <a:alpha val="50000"/>
                </a:srgbClr>
              </a:outerShdw>
            </a:effectLst>
          </p:spPr>
          <p:txBody>
            <a:bodyPr wrap="none" anchor="ctr"/>
            <a:lstStyle/>
            <a:p>
              <a:pPr fontAlgn="auto">
                <a:spcBef>
                  <a:spcPts val="0"/>
                </a:spcBef>
                <a:spcAft>
                  <a:spcPts val="0"/>
                </a:spcAft>
                <a:defRPr/>
              </a:pPr>
              <a:endParaRPr lang="en-US" kern="0">
                <a:solidFill>
                  <a:sysClr val="windowText" lastClr="000000"/>
                </a:solidFill>
                <a:latin typeface="+mn-lt"/>
                <a:cs typeface="+mn-cs"/>
              </a:endParaRPr>
            </a:p>
          </p:txBody>
        </p:sp>
        <p:sp>
          <p:nvSpPr>
            <p:cNvPr id="110" name="Rectangle 52"/>
            <p:cNvSpPr>
              <a:spLocks noChangeArrowheads="1"/>
            </p:cNvSpPr>
            <p:nvPr/>
          </p:nvSpPr>
          <p:spPr bwMode="auto">
            <a:xfrm>
              <a:off x="3563" y="3390"/>
              <a:ext cx="2048" cy="5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spcBef>
                  <a:spcPts val="0"/>
                </a:spcBef>
                <a:spcAft>
                  <a:spcPts val="0"/>
                </a:spcAft>
                <a:defRPr/>
              </a:pPr>
              <a:r>
                <a:rPr lang="en-GB" kern="0" dirty="0">
                  <a:solidFill>
                    <a:srgbClr val="1C1C1C"/>
                  </a:solidFill>
                  <a:latin typeface="+mn-lt"/>
                  <a:cs typeface="+mn-cs"/>
                </a:rPr>
                <a:t>'Taste the Difference' Melting Middle Chocolate puddings</a:t>
              </a:r>
            </a:p>
            <a:p>
              <a:pPr fontAlgn="auto">
                <a:spcBef>
                  <a:spcPts val="0"/>
                </a:spcBef>
                <a:spcAft>
                  <a:spcPts val="0"/>
                </a:spcAft>
                <a:buClr>
                  <a:srgbClr val="00FF99"/>
                </a:buClr>
                <a:defRPr/>
              </a:pPr>
              <a:r>
                <a:rPr lang="en-GB" b="1" kern="0" dirty="0">
                  <a:solidFill>
                    <a:srgbClr val="FF0000"/>
                  </a:solidFill>
                  <a:latin typeface="+mn-lt"/>
                  <a:cs typeface="+mn-cs"/>
                </a:rPr>
                <a:t>4 red</a:t>
              </a:r>
              <a:r>
                <a:rPr lang="en-GB" b="1" kern="0" dirty="0">
                  <a:solidFill>
                    <a:sysClr val="windowText" lastClr="000000"/>
                  </a:solidFill>
                  <a:latin typeface="+mn-lt"/>
                  <a:cs typeface="+mn-cs"/>
                </a:rPr>
                <a:t>, </a:t>
              </a:r>
              <a:r>
                <a:rPr lang="en-GB" b="1" kern="0" dirty="0">
                  <a:solidFill>
                    <a:srgbClr val="C87404"/>
                  </a:solidFill>
                  <a:latin typeface="Arial" pitchFamily="34" charset="0"/>
                  <a:cs typeface="+mn-cs"/>
                </a:rPr>
                <a:t>1 amber</a:t>
              </a:r>
            </a:p>
          </p:txBody>
        </p:sp>
        <p:sp>
          <p:nvSpPr>
            <p:cNvPr id="111" name="Text Box 53"/>
            <p:cNvSpPr txBox="1">
              <a:spLocks noChangeArrowheads="1"/>
            </p:cNvSpPr>
            <p:nvPr/>
          </p:nvSpPr>
          <p:spPr bwMode="auto">
            <a:xfrm>
              <a:off x="3654" y="1347"/>
              <a:ext cx="1881" cy="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kern="0" dirty="0" smtClean="0">
                  <a:solidFill>
                    <a:srgbClr val="1C1C1C"/>
                  </a:solidFill>
                  <a:cs typeface="+mn-cs"/>
                </a:rPr>
                <a:t>'Be Good to Yourself' Chocolate sponge puddings</a:t>
              </a:r>
            </a:p>
            <a:p>
              <a:pPr fontAlgn="auto">
                <a:spcBef>
                  <a:spcPts val="0"/>
                </a:spcBef>
                <a:spcAft>
                  <a:spcPts val="0"/>
                </a:spcAft>
                <a:buClr>
                  <a:srgbClr val="00FF99"/>
                </a:buClr>
                <a:defRPr/>
              </a:pPr>
              <a:r>
                <a:rPr lang="en-GB" kern="0" dirty="0" smtClean="0">
                  <a:solidFill>
                    <a:srgbClr val="00CC00"/>
                  </a:solidFill>
                  <a:cs typeface="+mn-cs"/>
                </a:rPr>
                <a:t>4</a:t>
              </a:r>
              <a:r>
                <a:rPr lang="en-GB" kern="0" dirty="0" smtClean="0">
                  <a:solidFill>
                    <a:srgbClr val="FFFFFF"/>
                  </a:solidFill>
                  <a:cs typeface="+mn-cs"/>
                </a:rPr>
                <a:t> </a:t>
              </a:r>
              <a:r>
                <a:rPr lang="en-GB" kern="0" dirty="0" smtClean="0">
                  <a:solidFill>
                    <a:srgbClr val="00CC00"/>
                  </a:solidFill>
                  <a:cs typeface="+mn-cs"/>
                </a:rPr>
                <a:t>Green</a:t>
              </a:r>
              <a:r>
                <a:rPr lang="en-GB" kern="0" dirty="0" smtClean="0">
                  <a:solidFill>
                    <a:srgbClr val="FFFFFF"/>
                  </a:solidFill>
                  <a:cs typeface="+mn-cs"/>
                </a:rPr>
                <a:t>, </a:t>
              </a:r>
              <a:r>
                <a:rPr lang="en-GB" b="1" kern="0" dirty="0" smtClean="0">
                  <a:solidFill>
                    <a:srgbClr val="C87404"/>
                  </a:solidFill>
                  <a:cs typeface="+mn-cs"/>
                </a:rPr>
                <a:t>1 amber</a:t>
              </a:r>
            </a:p>
          </p:txBody>
        </p:sp>
        <p:grpSp>
          <p:nvGrpSpPr>
            <p:cNvPr id="21515" name="Group 54"/>
            <p:cNvGrpSpPr>
              <a:grpSpLocks/>
            </p:cNvGrpSpPr>
            <p:nvPr/>
          </p:nvGrpSpPr>
          <p:grpSpPr bwMode="auto">
            <a:xfrm>
              <a:off x="3755" y="2145"/>
              <a:ext cx="1713" cy="1209"/>
              <a:chOff x="3653" y="1588"/>
              <a:chExt cx="1713" cy="1209"/>
            </a:xfrm>
          </p:grpSpPr>
          <p:sp>
            <p:nvSpPr>
              <p:cNvPr id="113" name="AutoShape 55"/>
              <p:cNvSpPr>
                <a:spLocks noChangeArrowheads="1"/>
              </p:cNvSpPr>
              <p:nvPr/>
            </p:nvSpPr>
            <p:spPr bwMode="auto">
              <a:xfrm>
                <a:off x="4011" y="1588"/>
                <a:ext cx="479" cy="1136"/>
              </a:xfrm>
              <a:prstGeom prst="upArrow">
                <a:avLst>
                  <a:gd name="adj1" fmla="val 50000"/>
                  <a:gd name="adj2" fmla="val 59290"/>
                </a:avLst>
              </a:prstGeom>
              <a:solidFill>
                <a:srgbClr val="00CC00"/>
              </a:solidFill>
              <a:ln w="9525">
                <a:solidFill>
                  <a:srgbClr val="FFFFFF"/>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fontAlgn="auto">
                  <a:spcBef>
                    <a:spcPts val="0"/>
                  </a:spcBef>
                  <a:spcAft>
                    <a:spcPts val="0"/>
                  </a:spcAft>
                  <a:defRPr/>
                </a:pPr>
                <a:endParaRPr lang="en-US" kern="0">
                  <a:solidFill>
                    <a:sysClr val="windowText" lastClr="000000"/>
                  </a:solidFill>
                  <a:latin typeface="+mn-lt"/>
                  <a:cs typeface="+mn-cs"/>
                </a:endParaRPr>
              </a:p>
            </p:txBody>
          </p:sp>
          <p:sp>
            <p:nvSpPr>
              <p:cNvPr id="114" name="AutoShape 56"/>
              <p:cNvSpPr>
                <a:spLocks noChangeArrowheads="1"/>
              </p:cNvSpPr>
              <p:nvPr/>
            </p:nvSpPr>
            <p:spPr bwMode="auto">
              <a:xfrm>
                <a:off x="4459" y="1697"/>
                <a:ext cx="530" cy="1100"/>
              </a:xfrm>
              <a:prstGeom prst="downArrow">
                <a:avLst>
                  <a:gd name="adj1" fmla="val 50000"/>
                  <a:gd name="adj2" fmla="val 51887"/>
                </a:avLst>
              </a:prstGeom>
              <a:solidFill>
                <a:srgbClr val="FF0000"/>
              </a:solidFill>
              <a:ln w="9525">
                <a:solidFill>
                  <a:srgbClr val="FF000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en-US" kern="0">
                  <a:solidFill>
                    <a:sysClr val="windowText" lastClr="000000"/>
                  </a:solidFill>
                  <a:latin typeface="+mn-lt"/>
                  <a:cs typeface="+mn-cs"/>
                </a:endParaRPr>
              </a:p>
            </p:txBody>
          </p:sp>
          <p:sp>
            <p:nvSpPr>
              <p:cNvPr id="115" name="Text Box 57"/>
              <p:cNvSpPr txBox="1">
                <a:spLocks noChangeArrowheads="1"/>
              </p:cNvSpPr>
              <p:nvPr/>
            </p:nvSpPr>
            <p:spPr bwMode="auto">
              <a:xfrm>
                <a:off x="3653" y="1898"/>
                <a:ext cx="50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sz="2400" kern="0" smtClean="0">
                    <a:solidFill>
                      <a:srgbClr val="1C1C1C"/>
                    </a:solidFill>
                    <a:cs typeface="+mn-cs"/>
                  </a:rPr>
                  <a:t>42%</a:t>
                </a:r>
              </a:p>
            </p:txBody>
          </p:sp>
          <p:sp>
            <p:nvSpPr>
              <p:cNvPr id="116" name="Text Box 58"/>
              <p:cNvSpPr txBox="1">
                <a:spLocks noChangeArrowheads="1"/>
              </p:cNvSpPr>
              <p:nvPr/>
            </p:nvSpPr>
            <p:spPr bwMode="auto">
              <a:xfrm>
                <a:off x="4865" y="2182"/>
                <a:ext cx="50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sz="2400" kern="0" smtClean="0">
                    <a:solidFill>
                      <a:srgbClr val="1C1C1C"/>
                    </a:solidFill>
                    <a:cs typeface="+mn-cs"/>
                  </a:rPr>
                  <a:t>89%</a:t>
                </a:r>
              </a:p>
            </p:txBody>
          </p:sp>
        </p:grpSp>
      </p:grpSp>
      <p:sp>
        <p:nvSpPr>
          <p:cNvPr id="117" name="Text Box 59"/>
          <p:cNvSpPr txBox="1">
            <a:spLocks noChangeArrowheads="1"/>
          </p:cNvSpPr>
          <p:nvPr/>
        </p:nvSpPr>
        <p:spPr bwMode="auto">
          <a:xfrm>
            <a:off x="2365375" y="5837238"/>
            <a:ext cx="3082925" cy="825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GB" sz="1600" kern="0" dirty="0" smtClean="0">
                <a:solidFill>
                  <a:srgbClr val="000000"/>
                </a:solidFill>
                <a:cs typeface="+mn-cs"/>
              </a:rPr>
              <a:t>Sainsbury's Supermarket</a:t>
            </a:r>
            <a:r>
              <a:rPr lang="en-GB" sz="1600" kern="0" dirty="0" smtClean="0">
                <a:solidFill>
                  <a:srgbClr val="FFFFFF"/>
                </a:solidFill>
                <a:cs typeface="+mn-cs"/>
              </a:rPr>
              <a:t> </a:t>
            </a:r>
            <a:r>
              <a:rPr lang="en-GB" sz="1600" kern="0" dirty="0" smtClean="0">
                <a:solidFill>
                  <a:srgbClr val="000000"/>
                </a:solidFill>
                <a:cs typeface="+mn-cs"/>
              </a:rPr>
              <a:t>presentation</a:t>
            </a:r>
            <a:r>
              <a:rPr lang="en-GB" sz="1600" kern="0" dirty="0" smtClean="0">
                <a:solidFill>
                  <a:srgbClr val="FFFFFF"/>
                </a:solidFill>
                <a:cs typeface="+mn-cs"/>
              </a:rPr>
              <a:t> </a:t>
            </a:r>
            <a:r>
              <a:rPr lang="en-GB" sz="1600" kern="0" dirty="0" smtClean="0">
                <a:solidFill>
                  <a:srgbClr val="000000"/>
                </a:solidFill>
                <a:cs typeface="+mn-cs"/>
              </a:rPr>
              <a:t>to The National Heart Forum, UK., 2006.</a:t>
            </a:r>
          </a:p>
        </p:txBody>
      </p:sp>
    </p:spTree>
    <p:extLst>
      <p:ext uri="{BB962C8B-B14F-4D97-AF65-F5344CB8AC3E}">
        <p14:creationId xmlns="" xmlns:p14="http://schemas.microsoft.com/office/powerpoint/2010/main" val="15465297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5" y="116632"/>
            <a:ext cx="8892480" cy="633533"/>
          </a:xfrm>
        </p:spPr>
        <p:txBody>
          <a:bodyPr>
            <a:normAutofit fontScale="90000"/>
          </a:bodyPr>
          <a:lstStyle/>
          <a:p>
            <a:r>
              <a:rPr lang="en-US" sz="3600" b="1" dirty="0">
                <a:solidFill>
                  <a:srgbClr val="0070C0"/>
                </a:solidFill>
                <a:effectLst>
                  <a:outerShdw blurRad="38100" dist="38100" dir="2700000" algn="tl">
                    <a:srgbClr val="C0C0C0"/>
                  </a:outerShdw>
                </a:effectLst>
                <a:latin typeface="+mn-lt"/>
                <a:ea typeface="+mn-ea"/>
                <a:cs typeface="+mn-cs"/>
              </a:rPr>
              <a:t>Evidence of the impact of advertising </a:t>
            </a:r>
            <a:r>
              <a:rPr lang="en-US" sz="3600" b="1" dirty="0" smtClean="0">
                <a:solidFill>
                  <a:srgbClr val="0070C0"/>
                </a:solidFill>
                <a:effectLst>
                  <a:outerShdw blurRad="38100" dist="38100" dir="2700000" algn="tl">
                    <a:srgbClr val="C0C0C0"/>
                  </a:outerShdw>
                </a:effectLst>
                <a:latin typeface="+mn-lt"/>
                <a:ea typeface="+mn-ea"/>
                <a:cs typeface="+mn-cs"/>
              </a:rPr>
              <a:t>regulations</a:t>
            </a:r>
            <a:endParaRPr lang="en-GB" sz="3200" dirty="0">
              <a:latin typeface="Calibri" pitchFamily="34" charset="0"/>
            </a:endParaRPr>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6"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
        <p:nvSpPr>
          <p:cNvPr id="3" name="Rectangle 2"/>
          <p:cNvSpPr/>
          <p:nvPr/>
        </p:nvSpPr>
        <p:spPr>
          <a:xfrm>
            <a:off x="313923" y="753904"/>
            <a:ext cx="8424936" cy="5256584"/>
          </a:xfrm>
          <a:prstGeom prst="rect">
            <a:avLst/>
          </a:prstGeom>
        </p:spPr>
        <p:txBody>
          <a:bodyPr/>
          <a:lstStyle/>
          <a:p>
            <a:pPr lvl="0" rtl="0"/>
            <a:r>
              <a:rPr lang="en-US" sz="2400" b="1" dirty="0" smtClean="0"/>
              <a:t>Quebec (1980)</a:t>
            </a:r>
          </a:p>
          <a:p>
            <a:pPr lvl="0" rtl="0">
              <a:buChar char="•"/>
            </a:pPr>
            <a:endParaRPr lang="en-US" sz="1400" dirty="0" smtClean="0"/>
          </a:p>
          <a:p>
            <a:pPr lvl="0" rtl="0">
              <a:buChar char="•"/>
            </a:pPr>
            <a:r>
              <a:rPr lang="en-US" sz="2000" dirty="0" smtClean="0"/>
              <a:t>Between 7.1% and 9.3% drop in the probability of purchasing fast food </a:t>
            </a:r>
          </a:p>
          <a:p>
            <a:pPr lvl="0" rtl="0">
              <a:buChar char="•"/>
            </a:pPr>
            <a:r>
              <a:rPr lang="en-US" sz="2000" dirty="0" smtClean="0"/>
              <a:t>Annual drop of between 11 million and 22 million fast-food meals</a:t>
            </a:r>
          </a:p>
          <a:p>
            <a:pPr lvl="0" rtl="0"/>
            <a:endParaRPr lang="en-US" sz="1200" dirty="0" smtClean="0"/>
          </a:p>
          <a:p>
            <a:pPr lvl="0" rtl="0"/>
            <a:r>
              <a:rPr lang="en-US" i="1" dirty="0" err="1" smtClean="0"/>
              <a:t>Bayli</a:t>
            </a:r>
            <a:r>
              <a:rPr lang="en-US" dirty="0" err="1" smtClean="0"/>
              <a:t>s</a:t>
            </a:r>
            <a:r>
              <a:rPr lang="en-US" dirty="0" smtClean="0"/>
              <a:t> &amp; </a:t>
            </a:r>
            <a:r>
              <a:rPr lang="en-US" dirty="0" err="1" smtClean="0"/>
              <a:t>Dhar</a:t>
            </a:r>
            <a:r>
              <a:rPr lang="en-US" dirty="0" smtClean="0"/>
              <a:t> (20</a:t>
            </a:r>
            <a:r>
              <a:rPr lang="en-US" i="1" dirty="0" smtClean="0"/>
              <a:t>07)</a:t>
            </a:r>
            <a:endParaRPr lang="en-GB" i="1" dirty="0"/>
          </a:p>
          <a:p>
            <a:pPr lvl="0" rtl="0" eaLnBrk="1" latinLnBrk="0">
              <a:buChar char="•"/>
            </a:pPr>
            <a:endParaRPr lang="en-US" dirty="0" smtClean="0"/>
          </a:p>
          <a:p>
            <a:pPr lvl="0" rtl="0" eaLnBrk="1" latinLnBrk="0"/>
            <a:r>
              <a:rPr lang="en-US" sz="2400" b="1" dirty="0" smtClean="0"/>
              <a:t>UK (2008)</a:t>
            </a:r>
          </a:p>
          <a:p>
            <a:pPr indent="-285750">
              <a:buFont typeface="Arial" pitchFamily="34" charset="0"/>
              <a:buChar char="•"/>
            </a:pPr>
            <a:r>
              <a:rPr lang="en-US" sz="2000" dirty="0"/>
              <a:t>Children aged 4–9 saw 52% less advertisement on unhealthy food</a:t>
            </a:r>
          </a:p>
          <a:p>
            <a:pPr indent="-285750">
              <a:buChar char="•"/>
            </a:pPr>
            <a:r>
              <a:rPr lang="en-US" sz="2000" dirty="0"/>
              <a:t>Children aged 10–15 saw 22% less advertisement on unhealthy food</a:t>
            </a:r>
          </a:p>
          <a:p>
            <a:pPr lvl="0" rtl="0"/>
            <a:endParaRPr lang="en-US" sz="1200" dirty="0" smtClean="0"/>
          </a:p>
          <a:p>
            <a:pPr lvl="0" rtl="0"/>
            <a:r>
              <a:rPr lang="en-US" i="1" dirty="0" err="1"/>
              <a:t>Ofcom</a:t>
            </a:r>
            <a:r>
              <a:rPr lang="en-US" i="1" dirty="0"/>
              <a:t> (2010)</a:t>
            </a:r>
          </a:p>
          <a:p>
            <a:pPr lvl="0" rtl="0"/>
            <a:endParaRPr lang="en-US" sz="1400" dirty="0" smtClean="0"/>
          </a:p>
          <a:p>
            <a:pPr lvl="0" rtl="0"/>
            <a:r>
              <a:rPr lang="en-US" sz="2400" b="1" dirty="0"/>
              <a:t>France (2004)</a:t>
            </a:r>
          </a:p>
          <a:p>
            <a:pPr lvl="0" rtl="0"/>
            <a:endParaRPr lang="en-US" sz="1400" dirty="0" smtClean="0"/>
          </a:p>
          <a:p>
            <a:pPr lvl="0" indent="-285750">
              <a:buChar char="•"/>
            </a:pPr>
            <a:r>
              <a:rPr lang="en-US" sz="2000" dirty="0"/>
              <a:t>21% of individuals above age 15 changed their eating habits</a:t>
            </a:r>
          </a:p>
          <a:p>
            <a:pPr lvl="0" indent="-285750">
              <a:buChar char="•"/>
            </a:pPr>
            <a:r>
              <a:rPr lang="en-US" sz="2000" dirty="0"/>
              <a:t>17% of individuals above age 15 changed their food-purchasing </a:t>
            </a:r>
            <a:r>
              <a:rPr lang="en-US" sz="2000" dirty="0" smtClean="0"/>
              <a:t>habits</a:t>
            </a:r>
          </a:p>
          <a:p>
            <a:pPr lvl="0"/>
            <a:endParaRPr lang="en-US" sz="1400" dirty="0" smtClean="0"/>
          </a:p>
          <a:p>
            <a:r>
              <a:rPr lang="fr-FR" i="1" dirty="0"/>
              <a:t>Ministère de la santé de la jeunesse et des sports (2008)</a:t>
            </a:r>
            <a:endParaRPr lang="en-GB" i="1" dirty="0"/>
          </a:p>
          <a:p>
            <a:pPr lvl="0" indent="-285750">
              <a:buChar char="•"/>
            </a:pPr>
            <a:endParaRPr lang="en-US" sz="2000" dirty="0"/>
          </a:p>
          <a:p>
            <a:pPr lvl="0" rtl="0">
              <a:buChar char="•"/>
            </a:pPr>
            <a:endParaRPr lang="en-GB" dirty="0" smtClean="0"/>
          </a:p>
        </p:txBody>
      </p:sp>
    </p:spTree>
    <p:extLst>
      <p:ext uri="{BB962C8B-B14F-4D97-AF65-F5344CB8AC3E}">
        <p14:creationId xmlns="" xmlns:p14="http://schemas.microsoft.com/office/powerpoint/2010/main" val="167741174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3200" b="1" dirty="0" smtClean="0">
                <a:solidFill>
                  <a:srgbClr val="0070C0"/>
                </a:solidFill>
                <a:effectLst>
                  <a:outerShdw blurRad="38100" dist="38100" dir="2700000" algn="tl">
                    <a:srgbClr val="C0C0C0"/>
                  </a:outerShdw>
                </a:effectLst>
                <a:latin typeface="+mn-lt"/>
                <a:ea typeface="+mn-ea"/>
                <a:cs typeface="+mn-cs"/>
              </a:rPr>
              <a:t>Population approached to improve diet recommended by the American Heart Association</a:t>
            </a:r>
            <a:endParaRPr lang="en-US" sz="3200" b="1" dirty="0">
              <a:solidFill>
                <a:srgbClr val="0070C0"/>
              </a:solidFill>
              <a:effectLst>
                <a:outerShdw blurRad="38100" dist="38100" dir="2700000" algn="tl">
                  <a:srgbClr val="C0C0C0"/>
                </a:outerShdw>
              </a:effectLst>
              <a:latin typeface="+mn-lt"/>
              <a:ea typeface="+mn-ea"/>
              <a:cs typeface="+mn-cs"/>
            </a:endParaRPr>
          </a:p>
        </p:txBody>
      </p:sp>
      <p:sp>
        <p:nvSpPr>
          <p:cNvPr id="4" name="Content Placeholder 3"/>
          <p:cNvSpPr>
            <a:spLocks noGrp="1"/>
          </p:cNvSpPr>
          <p:nvPr>
            <p:ph idx="1"/>
          </p:nvPr>
        </p:nvSpPr>
        <p:spPr>
          <a:xfrm>
            <a:off x="457200" y="1412776"/>
            <a:ext cx="8229600" cy="4525963"/>
          </a:xfrm>
        </p:spPr>
        <p:txBody>
          <a:bodyPr>
            <a:normAutofit fontScale="85000" lnSpcReduction="10000"/>
          </a:bodyPr>
          <a:lstStyle/>
          <a:p>
            <a:r>
              <a:rPr lang="en-US" dirty="0" smtClean="0"/>
              <a:t>Sustained, focused media and educational campaigns, using multiple modes, for increasing consumption of specific healthful foods or reducing consumption  of specific less healthful foods or beverages as part of multicomponent strategies (I B)</a:t>
            </a:r>
          </a:p>
          <a:p>
            <a:r>
              <a:rPr lang="en-US" dirty="0" smtClean="0"/>
              <a:t>Multicomponent school interventions (I A)</a:t>
            </a:r>
          </a:p>
          <a:p>
            <a:r>
              <a:rPr lang="en-US" dirty="0" smtClean="0"/>
              <a:t>Subsidy strategies to lower prices of more healthful foods and beverages (I A)</a:t>
            </a:r>
          </a:p>
          <a:p>
            <a:r>
              <a:rPr lang="en-US" dirty="0" smtClean="0"/>
              <a:t>Restriction of TV advertisement (I B)</a:t>
            </a:r>
          </a:p>
          <a:p>
            <a:r>
              <a:rPr lang="en-US" dirty="0" smtClean="0"/>
              <a:t>Regulatory policies to reduce specific nutrients in foods (I B)</a:t>
            </a:r>
          </a:p>
        </p:txBody>
      </p:sp>
      <p:sp>
        <p:nvSpPr>
          <p:cNvPr id="5" name="TextBox 4"/>
          <p:cNvSpPr txBox="1"/>
          <p:nvPr/>
        </p:nvSpPr>
        <p:spPr>
          <a:xfrm>
            <a:off x="483986" y="5836963"/>
            <a:ext cx="5528173" cy="369332"/>
          </a:xfrm>
          <a:prstGeom prst="rect">
            <a:avLst/>
          </a:prstGeom>
          <a:noFill/>
        </p:spPr>
        <p:txBody>
          <a:bodyPr wrap="square" rtlCol="0">
            <a:spAutoFit/>
          </a:bodyPr>
          <a:lstStyle/>
          <a:p>
            <a:r>
              <a:rPr lang="en-US" dirty="0" smtClean="0"/>
              <a:t>Mozaffarian et al. Circulation 2012;126:1514-1563</a:t>
            </a:r>
            <a:endParaRPr lang="en-US" dirty="0"/>
          </a:p>
        </p:txBody>
      </p:sp>
      <p:cxnSp>
        <p:nvCxnSpPr>
          <p:cNvPr id="6" name="Straight Connector 5"/>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7"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9438257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70C0"/>
                </a:solidFill>
                <a:latin typeface="+mn-lt"/>
                <a:ea typeface="+mn-ea"/>
                <a:cs typeface="+mn-cs"/>
              </a:rPr>
              <a:t>Questions for panel II</a:t>
            </a:r>
          </a:p>
        </p:txBody>
      </p:sp>
      <p:sp>
        <p:nvSpPr>
          <p:cNvPr id="3" name="Content Placeholder 2"/>
          <p:cNvSpPr>
            <a:spLocks noGrp="1"/>
          </p:cNvSpPr>
          <p:nvPr>
            <p:ph idx="1"/>
          </p:nvPr>
        </p:nvSpPr>
        <p:spPr/>
        <p:txBody>
          <a:bodyPr/>
          <a:lstStyle/>
          <a:p>
            <a:r>
              <a:rPr lang="en-US" dirty="0"/>
              <a:t>What public and private initiatives for the production and marketing of healthy </a:t>
            </a:r>
            <a:r>
              <a:rPr lang="en-US" dirty="0" smtClean="0"/>
              <a:t>foods?</a:t>
            </a:r>
          </a:p>
          <a:p>
            <a:r>
              <a:rPr lang="en-US" dirty="0" smtClean="0"/>
              <a:t>What </a:t>
            </a:r>
            <a:r>
              <a:rPr lang="en-US" dirty="0"/>
              <a:t>innovations and reformulations of foods are underway to increase the healthy food </a:t>
            </a:r>
            <a:r>
              <a:rPr lang="en-US" dirty="0" smtClean="0"/>
              <a:t>options?</a:t>
            </a:r>
          </a:p>
          <a:p>
            <a:r>
              <a:rPr lang="en-US" dirty="0" smtClean="0"/>
              <a:t>Is </a:t>
            </a:r>
            <a:r>
              <a:rPr lang="en-US" dirty="0"/>
              <a:t>there a role for governments in providing for the production of healthy </a:t>
            </a:r>
            <a:r>
              <a:rPr lang="en-US" dirty="0" smtClean="0"/>
              <a:t>foods</a:t>
            </a:r>
            <a:r>
              <a:rPr lang="en-US" dirty="0"/>
              <a:t>?</a:t>
            </a:r>
          </a:p>
          <a:p>
            <a:endParaRPr lang="en-US" dirty="0"/>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5"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2625535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11188" y="1700213"/>
            <a:ext cx="8229600" cy="1792287"/>
          </a:xfrm>
        </p:spPr>
        <p:txBody>
          <a:bodyPr>
            <a:normAutofit fontScale="90000"/>
          </a:bodyPr>
          <a:lstStyle/>
          <a:p>
            <a:pPr eaLnBrk="1" hangingPunct="1">
              <a:defRPr/>
            </a:pPr>
            <a:r>
              <a:rPr lang="en-US" sz="11500" dirty="0" smtClean="0">
                <a:solidFill>
                  <a:srgbClr val="0070C0"/>
                </a:solidFill>
                <a:sym typeface="Wingdings"/>
              </a:rPr>
              <a:t></a:t>
            </a:r>
            <a:r>
              <a:rPr lang="en-US" sz="11500" dirty="0" smtClean="0">
                <a:solidFill>
                  <a:schemeClr val="bg1">
                    <a:lumMod val="75000"/>
                  </a:schemeClr>
                </a:solidFill>
                <a:sym typeface="Wingdings"/>
              </a:rPr>
              <a:t> </a:t>
            </a:r>
            <a:br>
              <a:rPr lang="en-US" sz="11500" dirty="0" smtClean="0">
                <a:solidFill>
                  <a:schemeClr val="bg1">
                    <a:lumMod val="75000"/>
                  </a:schemeClr>
                </a:solidFill>
                <a:sym typeface="Wingdings"/>
              </a:rPr>
            </a:br>
            <a:r>
              <a:rPr lang="en-US" sz="6000" dirty="0" smtClean="0">
                <a:sym typeface="Wingdings"/>
              </a:rPr>
              <a:t>Healthy foods</a:t>
            </a:r>
            <a:endParaRPr lang="en-US" sz="3100" dirty="0" smtClean="0"/>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21509"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3932135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1600" y="1484784"/>
            <a:ext cx="7776864" cy="47573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331640" y="274638"/>
            <a:ext cx="7355160" cy="1143000"/>
          </a:xfrm>
        </p:spPr>
        <p:txBody>
          <a:bodyPr>
            <a:noAutofit/>
          </a:bodyPr>
          <a:lstStyle/>
          <a:p>
            <a:r>
              <a:rPr lang="en-US" sz="3600" b="1" dirty="0">
                <a:solidFill>
                  <a:srgbClr val="0070C0"/>
                </a:solidFill>
                <a:latin typeface="+mn-lt"/>
                <a:ea typeface="+mn-ea"/>
                <a:cs typeface="+mn-cs"/>
              </a:rPr>
              <a:t>Ranges of population </a:t>
            </a:r>
            <a:br>
              <a:rPr lang="en-US" sz="3600" b="1" dirty="0">
                <a:solidFill>
                  <a:srgbClr val="0070C0"/>
                </a:solidFill>
                <a:latin typeface="+mn-lt"/>
                <a:ea typeface="+mn-ea"/>
                <a:cs typeface="+mn-cs"/>
              </a:rPr>
            </a:br>
            <a:r>
              <a:rPr lang="en-US" sz="3600" b="1" dirty="0">
                <a:solidFill>
                  <a:srgbClr val="0070C0"/>
                </a:solidFill>
                <a:latin typeface="+mn-lt"/>
                <a:ea typeface="+mn-ea"/>
                <a:cs typeface="+mn-cs"/>
              </a:rPr>
              <a:t>nutrient intake </a:t>
            </a:r>
            <a:r>
              <a:rPr lang="en-US" sz="3600" b="1" dirty="0" smtClean="0">
                <a:solidFill>
                  <a:srgbClr val="0070C0"/>
                </a:solidFill>
                <a:latin typeface="+mn-lt"/>
                <a:ea typeface="+mn-ea"/>
                <a:cs typeface="+mn-cs"/>
              </a:rPr>
              <a:t>goals </a:t>
            </a:r>
            <a:r>
              <a:rPr lang="en-US" sz="3200" b="1" dirty="0" smtClean="0">
                <a:solidFill>
                  <a:srgbClr val="0070C0"/>
                </a:solidFill>
                <a:latin typeface="+mn-lt"/>
                <a:ea typeface="+mn-ea"/>
                <a:cs typeface="+mn-cs"/>
              </a:rPr>
              <a:t>(WHO/FA0, 2003)</a:t>
            </a:r>
            <a:endParaRPr lang="en-US" sz="3600" b="1" dirty="0">
              <a:solidFill>
                <a:srgbClr val="0070C0"/>
              </a:solidFill>
              <a:latin typeface="+mn-lt"/>
              <a:ea typeface="+mn-ea"/>
              <a:cs typeface="+mn-cs"/>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1187624" cy="1781436"/>
          </a:xfrm>
          <a:prstGeom prst="rect">
            <a:avLst/>
          </a:prstGeom>
        </p:spPr>
      </p:pic>
      <p:cxnSp>
        <p:nvCxnSpPr>
          <p:cNvPr id="5" name="Straight Connector 4"/>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6" name="Picture 15" descr="WHO logo"/>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086599" y="6298048"/>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12021566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global_strategy_frontcove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795963" y="1484313"/>
            <a:ext cx="2879725" cy="3792537"/>
          </a:xfrm>
          <a:prstGeom prst="rect">
            <a:avLst/>
          </a:prstGeom>
          <a:noFill/>
          <a:ln w="9525">
            <a:solidFill>
              <a:srgbClr val="808080"/>
            </a:solidFill>
            <a:miter lim="800000"/>
            <a:headEnd/>
            <a:tailEnd/>
          </a:ln>
          <a:effectLst>
            <a:outerShdw dist="107763" dir="2700000" algn="ctr" rotWithShape="0">
              <a:srgbClr val="808080">
                <a:alpha val="50000"/>
              </a:srgbClr>
            </a:outerShdw>
          </a:effectLst>
          <a:extLst>
            <a:ext uri="{909E8E84-426E-40DD-AFC4-6F175D3DCCD1}">
              <a14:hiddenFill xmlns="" xmlns:a14="http://schemas.microsoft.com/office/drawing/2010/main">
                <a:solidFill>
                  <a:srgbClr val="FFFFFF"/>
                </a:solidFill>
              </a14:hiddenFill>
            </a:ext>
          </a:extLst>
        </p:spPr>
      </p:pic>
      <p:sp>
        <p:nvSpPr>
          <p:cNvPr id="19459" name="Text Box 3"/>
          <p:cNvSpPr txBox="1">
            <a:spLocks noChangeArrowheads="1"/>
          </p:cNvSpPr>
          <p:nvPr/>
        </p:nvSpPr>
        <p:spPr bwMode="auto">
          <a:xfrm>
            <a:off x="323850" y="1341438"/>
            <a:ext cx="5327650" cy="4875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4" tIns="45712" rIns="91424" bIns="45712">
            <a:spAutoFit/>
          </a:bodyPr>
          <a:lstStyle>
            <a:lvl1pPr marL="342900" indent="-342900"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spcBef>
                <a:spcPct val="20000"/>
              </a:spcBef>
              <a:buFont typeface="Arial" charset="0"/>
              <a:buAutoNum type="arabicPeriod"/>
            </a:pPr>
            <a:r>
              <a:rPr kumimoji="1" lang="en-GB" dirty="0">
                <a:solidFill>
                  <a:srgbClr val="FF0000"/>
                </a:solidFill>
              </a:rPr>
              <a:t>Reducing trans fatty acids and salt</a:t>
            </a:r>
          </a:p>
          <a:p>
            <a:pPr eaLnBrk="1" hangingPunct="1">
              <a:spcBef>
                <a:spcPct val="20000"/>
              </a:spcBef>
              <a:buFont typeface="Arial" charset="0"/>
              <a:buAutoNum type="arabicPeriod"/>
            </a:pPr>
            <a:r>
              <a:rPr kumimoji="1" lang="en-GB" dirty="0"/>
              <a:t>Restricting availability of </a:t>
            </a:r>
            <a:r>
              <a:rPr kumimoji="1" lang="en-GB" dirty="0">
                <a:solidFill>
                  <a:srgbClr val="FF0000"/>
                </a:solidFill>
              </a:rPr>
              <a:t>energy dense foods and high calorie non-alcoholic beverages</a:t>
            </a:r>
          </a:p>
          <a:p>
            <a:pPr eaLnBrk="1" hangingPunct="1">
              <a:spcBef>
                <a:spcPct val="20000"/>
              </a:spcBef>
              <a:buFont typeface="Arial" charset="0"/>
              <a:buAutoNum type="arabicPeriod"/>
            </a:pPr>
            <a:r>
              <a:rPr kumimoji="1" lang="en-GB" dirty="0"/>
              <a:t>Increasing availability of healthier foods including </a:t>
            </a:r>
            <a:r>
              <a:rPr kumimoji="1" lang="en-GB" dirty="0">
                <a:solidFill>
                  <a:srgbClr val="FF0000"/>
                </a:solidFill>
              </a:rPr>
              <a:t>fruits and vegetables</a:t>
            </a:r>
            <a:r>
              <a:rPr kumimoji="1" lang="en-GB" dirty="0"/>
              <a:t> </a:t>
            </a:r>
          </a:p>
          <a:p>
            <a:pPr eaLnBrk="1" hangingPunct="1">
              <a:spcBef>
                <a:spcPct val="20000"/>
              </a:spcBef>
              <a:buFont typeface="Arial" charset="0"/>
              <a:buAutoNum type="arabicPeriod"/>
            </a:pPr>
            <a:r>
              <a:rPr kumimoji="1" lang="en-GB" dirty="0"/>
              <a:t>Practice of responsible marketing to reduce impact of unhealthy foods to children </a:t>
            </a:r>
          </a:p>
          <a:p>
            <a:pPr eaLnBrk="1" hangingPunct="1">
              <a:spcBef>
                <a:spcPct val="20000"/>
              </a:spcBef>
              <a:buFont typeface="Arial" charset="0"/>
              <a:buAutoNum type="arabicPeriod"/>
            </a:pPr>
            <a:r>
              <a:rPr kumimoji="1" lang="en-GB" dirty="0"/>
              <a:t>Making healthy options available and affordable</a:t>
            </a:r>
          </a:p>
          <a:p>
            <a:pPr eaLnBrk="1" hangingPunct="1">
              <a:spcBef>
                <a:spcPct val="20000"/>
              </a:spcBef>
              <a:buFont typeface="Arial" charset="0"/>
              <a:buAutoNum type="arabicPeriod"/>
            </a:pPr>
            <a:r>
              <a:rPr kumimoji="1" lang="en-GB" dirty="0"/>
              <a:t>Providing simple, clear and consistent food labels that are consumer friendly </a:t>
            </a:r>
          </a:p>
          <a:p>
            <a:pPr eaLnBrk="1" hangingPunct="1">
              <a:spcBef>
                <a:spcPct val="20000"/>
              </a:spcBef>
              <a:buFont typeface="Arial" charset="0"/>
              <a:buAutoNum type="arabicPeriod"/>
            </a:pPr>
            <a:r>
              <a:rPr kumimoji="1" lang="en-GB" dirty="0"/>
              <a:t>Reshaping industry to introduce new products with better nutritional value</a:t>
            </a:r>
          </a:p>
          <a:p>
            <a:pPr eaLnBrk="1" hangingPunct="1">
              <a:spcBef>
                <a:spcPct val="20000"/>
              </a:spcBef>
              <a:buFont typeface="Arial" charset="0"/>
              <a:buAutoNum type="arabicPeriod"/>
            </a:pPr>
            <a:r>
              <a:rPr kumimoji="1" lang="en-GB" dirty="0"/>
              <a:t>Making physical activity accessible in all settings</a:t>
            </a:r>
            <a:endParaRPr kumimoji="1" lang="en-US" b="0" dirty="0"/>
          </a:p>
        </p:txBody>
      </p:sp>
      <p:sp>
        <p:nvSpPr>
          <p:cNvPr id="19460" name="Rectangle 71"/>
          <p:cNvSpPr>
            <a:spLocks noChangeArrowheads="1"/>
          </p:cNvSpPr>
          <p:nvPr/>
        </p:nvSpPr>
        <p:spPr bwMode="auto">
          <a:xfrm>
            <a:off x="468313" y="188913"/>
            <a:ext cx="8218487" cy="936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spcBef>
                <a:spcPct val="0"/>
              </a:spcBef>
            </a:pPr>
            <a:r>
              <a:rPr lang="en-GB" sz="3600" b="1" dirty="0">
                <a:solidFill>
                  <a:srgbClr val="0070C0"/>
                </a:solidFill>
              </a:rPr>
              <a:t>Global Strategy on Diet, </a:t>
            </a:r>
            <a:br>
              <a:rPr lang="en-GB" sz="3600" b="1" dirty="0">
                <a:solidFill>
                  <a:srgbClr val="0070C0"/>
                </a:solidFill>
              </a:rPr>
            </a:br>
            <a:r>
              <a:rPr lang="en-GB" sz="3600" b="1" dirty="0">
                <a:solidFill>
                  <a:srgbClr val="0070C0"/>
                </a:solidFill>
              </a:rPr>
              <a:t>Physical Activity and Health (2004)</a:t>
            </a:r>
            <a:endParaRPr lang="en-US" sz="3600" b="1" dirty="0">
              <a:solidFill>
                <a:srgbClr val="0070C0"/>
              </a:solidFill>
            </a:endParaRPr>
          </a:p>
        </p:txBody>
      </p:sp>
      <p:cxnSp>
        <p:nvCxnSpPr>
          <p:cNvPr id="6" name="Straight Connector 5"/>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7" name="Picture 15" descr="WHO logo"/>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1880908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28" name="Text Box 20"/>
          <p:cNvSpPr txBox="1">
            <a:spLocks noChangeArrowheads="1"/>
          </p:cNvSpPr>
          <p:nvPr/>
        </p:nvSpPr>
        <p:spPr bwMode="auto">
          <a:xfrm>
            <a:off x="360364" y="200026"/>
            <a:ext cx="8328025" cy="646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344" tIns="45672" rIns="91344" bIns="45672">
            <a:spAutoFit/>
          </a:bodyPr>
          <a:lstStyle/>
          <a:p>
            <a:pPr algn="ctr">
              <a:spcBef>
                <a:spcPct val="0"/>
              </a:spcBef>
            </a:pPr>
            <a:r>
              <a:rPr lang="en-GB" sz="3600" b="1" dirty="0">
                <a:solidFill>
                  <a:srgbClr val="0070C0"/>
                </a:solidFill>
              </a:rPr>
              <a:t>"Best buys" interventions to address NCDs</a:t>
            </a:r>
            <a:endParaRPr lang="en-US" sz="3600" b="1" dirty="0">
              <a:solidFill>
                <a:srgbClr val="0070C0"/>
              </a:solidFill>
            </a:endParaRPr>
          </a:p>
        </p:txBody>
      </p:sp>
      <p:graphicFrame>
        <p:nvGraphicFramePr>
          <p:cNvPr id="2" name="Table 1"/>
          <p:cNvGraphicFramePr>
            <a:graphicFrameLocks noGrp="1"/>
          </p:cNvGraphicFramePr>
          <p:nvPr>
            <p:extLst>
              <p:ext uri="{D42A27DB-BD31-4B8C-83A1-F6EECF244321}">
                <p14:modId xmlns="" xmlns:p14="http://schemas.microsoft.com/office/powerpoint/2010/main" val="1122365025"/>
              </p:ext>
            </p:extLst>
          </p:nvPr>
        </p:nvGraphicFramePr>
        <p:xfrm>
          <a:off x="360365" y="1371601"/>
          <a:ext cx="8328023" cy="4617638"/>
        </p:xfrm>
        <a:graphic>
          <a:graphicData uri="http://schemas.openxmlformats.org/drawingml/2006/table">
            <a:tbl>
              <a:tblPr firstRow="1" firstCol="1" bandRow="1" bandCol="1">
                <a:tableStyleId>{5C22544A-7EE6-4342-B048-85BDC9FD1C3A}</a:tableStyleId>
              </a:tblPr>
              <a:tblGrid>
                <a:gridCol w="1162257"/>
                <a:gridCol w="2835094"/>
                <a:gridCol w="4330672"/>
              </a:tblGrid>
              <a:tr h="731520">
                <a:tc rowSpan="3">
                  <a:txBody>
                    <a:bodyPr/>
                    <a:lstStyle/>
                    <a:p>
                      <a:pPr algn="just">
                        <a:spcAft>
                          <a:spcPts val="0"/>
                        </a:spcAft>
                      </a:pPr>
                      <a:r>
                        <a:rPr lang="en-GB" sz="1200" dirty="0">
                          <a:solidFill>
                            <a:schemeClr val="tx1"/>
                          </a:solidFill>
                          <a:effectLst/>
                          <a:latin typeface="Calibri" pitchFamily="34" charset="0"/>
                          <a:cs typeface="Calibri" pitchFamily="34" charset="0"/>
                        </a:rPr>
                        <a:t>Population-based interventions </a:t>
                      </a:r>
                      <a:endParaRPr lang="en-US" sz="1200" dirty="0">
                        <a:solidFill>
                          <a:schemeClr val="tx1"/>
                        </a:solidFill>
                        <a:effectLst/>
                        <a:latin typeface="Calibri" pitchFamily="34" charset="0"/>
                        <a:cs typeface="Calibri" pitchFamily="34" charset="0"/>
                      </a:endParaRPr>
                    </a:p>
                    <a:p>
                      <a:pPr algn="just">
                        <a:spcAft>
                          <a:spcPts val="0"/>
                        </a:spcAft>
                      </a:pPr>
                      <a:r>
                        <a:rPr lang="en-GB" sz="1200" dirty="0">
                          <a:solidFill>
                            <a:schemeClr val="tx1"/>
                          </a:solidFill>
                          <a:effectLst/>
                          <a:latin typeface="Calibri" pitchFamily="34" charset="0"/>
                          <a:cs typeface="Calibri" pitchFamily="34" charset="0"/>
                        </a:rPr>
                        <a:t>addressing NCD </a:t>
                      </a:r>
                      <a:endParaRPr lang="en-US" sz="1200" dirty="0">
                        <a:solidFill>
                          <a:schemeClr val="tx1"/>
                        </a:solidFill>
                        <a:effectLst/>
                        <a:latin typeface="Calibri" pitchFamily="34" charset="0"/>
                        <a:cs typeface="Calibri" pitchFamily="34" charset="0"/>
                      </a:endParaRPr>
                    </a:p>
                    <a:p>
                      <a:pPr algn="just">
                        <a:spcAft>
                          <a:spcPts val="0"/>
                        </a:spcAft>
                      </a:pPr>
                      <a:r>
                        <a:rPr lang="en-GB" sz="1200" dirty="0">
                          <a:solidFill>
                            <a:schemeClr val="tx1"/>
                          </a:solidFill>
                          <a:effectLst/>
                          <a:latin typeface="Calibri" pitchFamily="34" charset="0"/>
                          <a:cs typeface="Calibri" pitchFamily="34" charset="0"/>
                        </a:rPr>
                        <a:t>risk factors</a:t>
                      </a:r>
                      <a:endParaRPr lang="en-US" sz="1200" dirty="0">
                        <a:solidFill>
                          <a:schemeClr val="tx1"/>
                        </a:solidFill>
                        <a:effectLst/>
                        <a:latin typeface="Calibri" pitchFamily="34" charset="0"/>
                        <a:cs typeface="Calibri" pitchFamily="34" charset="0"/>
                      </a:endParaRPr>
                    </a:p>
                    <a:p>
                      <a:pPr algn="just">
                        <a:spcAft>
                          <a:spcPts val="0"/>
                        </a:spcAft>
                      </a:pPr>
                      <a:r>
                        <a:rPr lang="en-GB" sz="1200" dirty="0">
                          <a:solidFill>
                            <a:schemeClr val="tx1"/>
                          </a:solidFill>
                          <a:effectLst/>
                          <a:latin typeface="Calibri" pitchFamily="34" charset="0"/>
                          <a:cs typeface="Calibri" pitchFamily="34" charset="0"/>
                        </a:rPr>
                        <a:t> </a:t>
                      </a:r>
                      <a:endParaRPr lang="en-US" sz="1200" dirty="0">
                        <a:solidFill>
                          <a:schemeClr val="tx1"/>
                        </a:solidFill>
                        <a:effectLst/>
                        <a:latin typeface="Calibri" pitchFamily="34" charset="0"/>
                        <a:ea typeface="SimSun"/>
                        <a:cs typeface="Calibri" pitchFamily="34" charset="0"/>
                      </a:endParaRPr>
                    </a:p>
                  </a:txBody>
                  <a:tcPr marL="62861" marR="62861" marT="0" marB="0">
                    <a:solidFill>
                      <a:srgbClr val="8BD3FF"/>
                    </a:solidFill>
                  </a:tcPr>
                </a:tc>
                <a:tc>
                  <a:txBody>
                    <a:bodyPr/>
                    <a:lstStyle/>
                    <a:p>
                      <a:pPr>
                        <a:spcAft>
                          <a:spcPts val="0"/>
                        </a:spcAft>
                      </a:pPr>
                      <a:r>
                        <a:rPr lang="en-GB" sz="1200" b="0" dirty="0">
                          <a:solidFill>
                            <a:schemeClr val="tx1"/>
                          </a:solidFill>
                          <a:effectLst/>
                          <a:latin typeface="Calibri" pitchFamily="34" charset="0"/>
                          <a:cs typeface="Calibri" pitchFamily="34" charset="0"/>
                        </a:rPr>
                        <a:t>Tobacco use </a:t>
                      </a:r>
                      <a:endParaRPr lang="en-US" sz="1200" b="0" dirty="0">
                        <a:solidFill>
                          <a:schemeClr val="tx1"/>
                        </a:solidFill>
                        <a:effectLst/>
                        <a:latin typeface="Calibri" pitchFamily="34" charset="0"/>
                        <a:cs typeface="Calibri" pitchFamily="34" charset="0"/>
                      </a:endParaRPr>
                    </a:p>
                    <a:p>
                      <a:pPr>
                        <a:spcAft>
                          <a:spcPts val="0"/>
                        </a:spcAft>
                      </a:pPr>
                      <a:r>
                        <a:rPr lang="en-GB" sz="1200" b="0" dirty="0">
                          <a:solidFill>
                            <a:schemeClr val="tx1"/>
                          </a:solidFill>
                          <a:effectLst/>
                          <a:latin typeface="Calibri" pitchFamily="34" charset="0"/>
                          <a:cs typeface="Calibri" pitchFamily="34" charset="0"/>
                        </a:rPr>
                        <a:t> </a:t>
                      </a:r>
                      <a:endParaRPr lang="en-US" sz="1200" b="0" dirty="0">
                        <a:solidFill>
                          <a:schemeClr val="tx1"/>
                        </a:solidFill>
                        <a:effectLst/>
                        <a:latin typeface="Calibri" pitchFamily="34" charset="0"/>
                        <a:ea typeface="SimSun"/>
                        <a:cs typeface="Calibri" pitchFamily="34" charset="0"/>
                      </a:endParaRPr>
                    </a:p>
                  </a:txBody>
                  <a:tcPr marL="62861" marR="62861" marT="0" marB="0">
                    <a:solidFill>
                      <a:srgbClr val="8BD3FF"/>
                    </a:solidFill>
                  </a:tcPr>
                </a:tc>
                <a:tc>
                  <a:txBody>
                    <a:bodyPr/>
                    <a:lstStyle/>
                    <a:p>
                      <a:pPr marL="342900" lvl="0" indent="-342900" algn="just" rtl="0">
                        <a:spcAft>
                          <a:spcPts val="0"/>
                        </a:spcAft>
                        <a:buFont typeface="Times New Roman"/>
                        <a:buChar char="-"/>
                      </a:pPr>
                      <a:r>
                        <a:rPr lang="en-GB" sz="1200" b="0" dirty="0">
                          <a:solidFill>
                            <a:schemeClr val="tx1"/>
                          </a:solidFill>
                          <a:effectLst/>
                          <a:latin typeface="Calibri" pitchFamily="34" charset="0"/>
                          <a:cs typeface="Calibri" pitchFamily="34" charset="0"/>
                        </a:rPr>
                        <a:t>Excise tax increases </a:t>
                      </a:r>
                      <a:endParaRPr lang="en-US" sz="1200" b="0" dirty="0">
                        <a:solidFill>
                          <a:schemeClr val="tx1"/>
                        </a:solidFill>
                        <a:effectLst/>
                        <a:latin typeface="Calibri" pitchFamily="34" charset="0"/>
                        <a:cs typeface="Calibri" pitchFamily="34" charset="0"/>
                      </a:endParaRPr>
                    </a:p>
                    <a:p>
                      <a:pPr marL="342900" lvl="0" indent="-342900" algn="just">
                        <a:spcAft>
                          <a:spcPts val="0"/>
                        </a:spcAft>
                        <a:buFont typeface="Times New Roman"/>
                        <a:buChar char="-"/>
                      </a:pPr>
                      <a:r>
                        <a:rPr lang="en-GB" sz="1200" b="0" dirty="0">
                          <a:solidFill>
                            <a:schemeClr val="tx1"/>
                          </a:solidFill>
                          <a:effectLst/>
                          <a:latin typeface="Calibri" pitchFamily="34" charset="0"/>
                          <a:cs typeface="Calibri" pitchFamily="34" charset="0"/>
                        </a:rPr>
                        <a:t>Smoke-free indoor workplaces and public places</a:t>
                      </a:r>
                      <a:endParaRPr lang="en-US" sz="1200" b="0" dirty="0">
                        <a:solidFill>
                          <a:schemeClr val="tx1"/>
                        </a:solidFill>
                        <a:effectLst/>
                        <a:latin typeface="Calibri" pitchFamily="34" charset="0"/>
                        <a:cs typeface="Calibri" pitchFamily="34" charset="0"/>
                      </a:endParaRPr>
                    </a:p>
                    <a:p>
                      <a:pPr marL="342900" lvl="0" indent="-342900" algn="just">
                        <a:spcAft>
                          <a:spcPts val="0"/>
                        </a:spcAft>
                        <a:buFont typeface="Times New Roman"/>
                        <a:buChar char="-"/>
                      </a:pPr>
                      <a:r>
                        <a:rPr lang="en-GB" sz="1200" b="0" dirty="0">
                          <a:solidFill>
                            <a:schemeClr val="tx1"/>
                          </a:solidFill>
                          <a:effectLst/>
                          <a:latin typeface="Calibri" pitchFamily="34" charset="0"/>
                          <a:cs typeface="Calibri" pitchFamily="34" charset="0"/>
                        </a:rPr>
                        <a:t>Health information and warnings about tobacco </a:t>
                      </a:r>
                      <a:endParaRPr lang="en-US" sz="1200" b="0" dirty="0">
                        <a:solidFill>
                          <a:schemeClr val="tx1"/>
                        </a:solidFill>
                        <a:effectLst/>
                        <a:latin typeface="Calibri" pitchFamily="34" charset="0"/>
                        <a:cs typeface="Calibri" pitchFamily="34" charset="0"/>
                      </a:endParaRPr>
                    </a:p>
                    <a:p>
                      <a:pPr marL="342900" lvl="0" indent="-342900" algn="just">
                        <a:spcAft>
                          <a:spcPts val="0"/>
                        </a:spcAft>
                        <a:buFont typeface="Times New Roman"/>
                        <a:buChar char="-"/>
                      </a:pPr>
                      <a:r>
                        <a:rPr lang="en-GB" sz="1200" b="0" dirty="0">
                          <a:solidFill>
                            <a:schemeClr val="tx1"/>
                          </a:solidFill>
                          <a:effectLst/>
                          <a:latin typeface="Calibri" pitchFamily="34" charset="0"/>
                          <a:cs typeface="Calibri" pitchFamily="34" charset="0"/>
                        </a:rPr>
                        <a:t>Bans on advertising and promotion</a:t>
                      </a:r>
                      <a:endParaRPr lang="en-US" sz="1200" b="0" dirty="0">
                        <a:solidFill>
                          <a:schemeClr val="tx1"/>
                        </a:solidFill>
                        <a:effectLst/>
                        <a:latin typeface="Calibri" pitchFamily="34" charset="0"/>
                        <a:ea typeface="SimSun"/>
                        <a:cs typeface="Calibri" pitchFamily="34" charset="0"/>
                      </a:endParaRPr>
                    </a:p>
                  </a:txBody>
                  <a:tcPr marL="62861" marR="62861" marT="0" marB="0">
                    <a:solidFill>
                      <a:srgbClr val="8BD3FF"/>
                    </a:solidFill>
                  </a:tcPr>
                </a:tc>
              </a:tr>
              <a:tr h="731520">
                <a:tc vMerge="1">
                  <a:txBody>
                    <a:bodyPr/>
                    <a:lstStyle/>
                    <a:p>
                      <a:endParaRPr lang="en-US"/>
                    </a:p>
                  </a:txBody>
                  <a:tcPr/>
                </a:tc>
                <a:tc>
                  <a:txBody>
                    <a:bodyPr/>
                    <a:lstStyle/>
                    <a:p>
                      <a:pPr>
                        <a:spcAft>
                          <a:spcPts val="0"/>
                        </a:spcAft>
                      </a:pPr>
                      <a:r>
                        <a:rPr lang="en-GB" sz="1200">
                          <a:effectLst/>
                          <a:latin typeface="Calibri" pitchFamily="34" charset="0"/>
                          <a:cs typeface="Calibri" pitchFamily="34" charset="0"/>
                        </a:rPr>
                        <a:t>Harmful use of alcohol</a:t>
                      </a:r>
                      <a:endParaRPr lang="en-US" sz="1200">
                        <a:effectLst/>
                        <a:latin typeface="Calibri" pitchFamily="34" charset="0"/>
                        <a:ea typeface="SimSun"/>
                        <a:cs typeface="Calibri" pitchFamily="34" charset="0"/>
                      </a:endParaRPr>
                    </a:p>
                  </a:txBody>
                  <a:tcPr marL="62861" marR="62861" marT="0" marB="0">
                    <a:solidFill>
                      <a:srgbClr val="8BD3FF"/>
                    </a:solidFill>
                  </a:tcPr>
                </a:tc>
                <a:tc>
                  <a:txBody>
                    <a:bodyPr/>
                    <a:lstStyle/>
                    <a:p>
                      <a:pPr marL="342900" lvl="0" indent="-342900" algn="just" rtl="0">
                        <a:spcAft>
                          <a:spcPts val="0"/>
                        </a:spcAft>
                        <a:buFont typeface="Times New Roman"/>
                        <a:buChar char="-"/>
                      </a:pPr>
                      <a:r>
                        <a:rPr lang="en-GB" sz="1200">
                          <a:effectLst/>
                          <a:latin typeface="Calibri" pitchFamily="34" charset="0"/>
                          <a:cs typeface="Calibri" pitchFamily="34" charset="0"/>
                        </a:rPr>
                        <a:t>Excise tax increases on alcoholic beverages </a:t>
                      </a:r>
                      <a:endParaRPr lang="en-US" sz="1200">
                        <a:effectLst/>
                        <a:latin typeface="Calibri" pitchFamily="34" charset="0"/>
                        <a:cs typeface="Calibri" pitchFamily="34" charset="0"/>
                      </a:endParaRPr>
                    </a:p>
                    <a:p>
                      <a:pPr marL="342900" lvl="0" indent="-342900" algn="just">
                        <a:spcAft>
                          <a:spcPts val="0"/>
                        </a:spcAft>
                        <a:buFont typeface="Times New Roman"/>
                        <a:buChar char="-"/>
                      </a:pPr>
                      <a:r>
                        <a:rPr lang="en-GB" sz="1200">
                          <a:effectLst/>
                          <a:latin typeface="Calibri" pitchFamily="34" charset="0"/>
                          <a:cs typeface="Calibri" pitchFamily="34" charset="0"/>
                        </a:rPr>
                        <a:t>Comprehensive restrictions and bans on alcohol marketing</a:t>
                      </a:r>
                      <a:endParaRPr lang="en-US" sz="1200">
                        <a:effectLst/>
                        <a:latin typeface="Calibri" pitchFamily="34" charset="0"/>
                        <a:cs typeface="Calibri" pitchFamily="34" charset="0"/>
                      </a:endParaRPr>
                    </a:p>
                    <a:p>
                      <a:pPr marL="342900" lvl="0" indent="-342900" algn="just">
                        <a:spcAft>
                          <a:spcPts val="0"/>
                        </a:spcAft>
                        <a:buFont typeface="Times New Roman"/>
                        <a:buChar char="-"/>
                      </a:pPr>
                      <a:r>
                        <a:rPr lang="en-GB" sz="1200">
                          <a:effectLst/>
                          <a:latin typeface="Calibri" pitchFamily="34" charset="0"/>
                          <a:cs typeface="Calibri" pitchFamily="34" charset="0"/>
                        </a:rPr>
                        <a:t>Restrictions on the availability of retailed alcohol </a:t>
                      </a:r>
                      <a:endParaRPr lang="en-US" sz="1200">
                        <a:effectLst/>
                        <a:latin typeface="Calibri" pitchFamily="34" charset="0"/>
                        <a:ea typeface="SimSun"/>
                        <a:cs typeface="Calibri" pitchFamily="34" charset="0"/>
                      </a:endParaRPr>
                    </a:p>
                  </a:txBody>
                  <a:tcPr marL="62861" marR="62861" marT="0" marB="0">
                    <a:solidFill>
                      <a:srgbClr val="8BD3FF"/>
                    </a:solidFill>
                  </a:tcPr>
                </a:tc>
              </a:tr>
              <a:tr h="1005769">
                <a:tc vMerge="1">
                  <a:txBody>
                    <a:bodyPr/>
                    <a:lstStyle/>
                    <a:p>
                      <a:endParaRPr lang="en-US"/>
                    </a:p>
                  </a:txBody>
                  <a:tcPr/>
                </a:tc>
                <a:tc>
                  <a:txBody>
                    <a:bodyPr/>
                    <a:lstStyle/>
                    <a:p>
                      <a:pPr>
                        <a:spcAft>
                          <a:spcPts val="0"/>
                        </a:spcAft>
                      </a:pPr>
                      <a:r>
                        <a:rPr lang="en-GB" sz="1200" dirty="0">
                          <a:solidFill>
                            <a:srgbClr val="FF0000"/>
                          </a:solidFill>
                          <a:effectLst/>
                          <a:latin typeface="Calibri" pitchFamily="34" charset="0"/>
                          <a:cs typeface="Calibri" pitchFamily="34" charset="0"/>
                        </a:rPr>
                        <a:t>Unhealthy diet and physical inactivity</a:t>
                      </a:r>
                      <a:endParaRPr lang="en-US" sz="1200" dirty="0">
                        <a:solidFill>
                          <a:srgbClr val="FF0000"/>
                        </a:solidFill>
                        <a:effectLst/>
                        <a:latin typeface="Calibri" pitchFamily="34" charset="0"/>
                        <a:ea typeface="SimSun"/>
                        <a:cs typeface="Calibri" pitchFamily="34" charset="0"/>
                      </a:endParaRPr>
                    </a:p>
                  </a:txBody>
                  <a:tcPr marL="62861" marR="62861" marT="0" marB="0">
                    <a:solidFill>
                      <a:srgbClr val="8BD3FF"/>
                    </a:solidFill>
                  </a:tcPr>
                </a:tc>
                <a:tc>
                  <a:txBody>
                    <a:bodyPr/>
                    <a:lstStyle/>
                    <a:p>
                      <a:pPr marL="342900" lvl="0" indent="-342900" algn="just" rtl="0">
                        <a:spcAft>
                          <a:spcPts val="0"/>
                        </a:spcAft>
                        <a:buFont typeface="Times New Roman"/>
                        <a:buChar char="-"/>
                      </a:pPr>
                      <a:r>
                        <a:rPr lang="en-GB" sz="1400" dirty="0">
                          <a:solidFill>
                            <a:srgbClr val="FF0000"/>
                          </a:solidFill>
                          <a:effectLst/>
                          <a:latin typeface="Calibri" pitchFamily="34" charset="0"/>
                          <a:cs typeface="Calibri" pitchFamily="34" charset="0"/>
                        </a:rPr>
                        <a:t>Salt reduction through mass media campaigns and reduced salt content in processed foods</a:t>
                      </a:r>
                      <a:endParaRPr lang="en-US" sz="1400" dirty="0">
                        <a:solidFill>
                          <a:srgbClr val="FF0000"/>
                        </a:solidFill>
                        <a:effectLst/>
                        <a:latin typeface="Calibri" pitchFamily="34" charset="0"/>
                        <a:cs typeface="Calibri" pitchFamily="34" charset="0"/>
                      </a:endParaRPr>
                    </a:p>
                    <a:p>
                      <a:pPr marL="342900" lvl="0" indent="-342900" algn="just" defTabSz="914400" rtl="0" eaLnBrk="1" latinLnBrk="0" hangingPunct="1">
                        <a:spcAft>
                          <a:spcPts val="0"/>
                        </a:spcAft>
                        <a:buFont typeface="Times New Roman"/>
                        <a:buChar char="-"/>
                      </a:pPr>
                      <a:r>
                        <a:rPr lang="en-GB" sz="1400" kern="1200" dirty="0">
                          <a:solidFill>
                            <a:srgbClr val="FF0000"/>
                          </a:solidFill>
                          <a:effectLst/>
                          <a:latin typeface="Calibri" pitchFamily="34" charset="0"/>
                          <a:ea typeface="+mn-ea"/>
                          <a:cs typeface="Calibri" pitchFamily="34" charset="0"/>
                        </a:rPr>
                        <a:t>Replacement of trans-fats with polyunsaturated fats</a:t>
                      </a:r>
                      <a:endParaRPr lang="en-US" sz="1400" kern="1200" dirty="0">
                        <a:solidFill>
                          <a:srgbClr val="FF0000"/>
                        </a:solidFill>
                        <a:effectLst/>
                        <a:latin typeface="Calibri" pitchFamily="34" charset="0"/>
                        <a:ea typeface="+mn-ea"/>
                        <a:cs typeface="Calibri" pitchFamily="34" charset="0"/>
                      </a:endParaRPr>
                    </a:p>
                    <a:p>
                      <a:pPr marL="342900" lvl="0" indent="-342900" algn="just" defTabSz="914400" rtl="0" eaLnBrk="1" latinLnBrk="0" hangingPunct="1">
                        <a:spcAft>
                          <a:spcPts val="0"/>
                        </a:spcAft>
                        <a:buFont typeface="Times New Roman"/>
                        <a:buChar char="-"/>
                      </a:pPr>
                      <a:r>
                        <a:rPr lang="en-GB" sz="1400" kern="1200" dirty="0">
                          <a:solidFill>
                            <a:srgbClr val="FF0000"/>
                          </a:solidFill>
                          <a:effectLst/>
                          <a:latin typeface="Calibri" pitchFamily="34" charset="0"/>
                          <a:ea typeface="+mn-ea"/>
                          <a:cs typeface="Calibri" pitchFamily="34" charset="0"/>
                        </a:rPr>
                        <a:t>Public awareness programme about diet and physical activity</a:t>
                      </a:r>
                      <a:endParaRPr lang="en-US" sz="1400" kern="1200" dirty="0">
                        <a:solidFill>
                          <a:srgbClr val="FF0000"/>
                        </a:solidFill>
                        <a:effectLst/>
                        <a:latin typeface="Calibri" pitchFamily="34" charset="0"/>
                        <a:ea typeface="+mn-ea"/>
                        <a:cs typeface="Calibri" pitchFamily="34" charset="0"/>
                      </a:endParaRPr>
                    </a:p>
                  </a:txBody>
                  <a:tcPr marL="62861" marR="62861" marT="0" marB="0">
                    <a:solidFill>
                      <a:srgbClr val="8BD3FF"/>
                    </a:solidFill>
                  </a:tcPr>
                </a:tc>
              </a:tr>
              <a:tr h="914400">
                <a:tc rowSpan="2">
                  <a:txBody>
                    <a:bodyPr/>
                    <a:lstStyle/>
                    <a:p>
                      <a:pPr>
                        <a:spcAft>
                          <a:spcPts val="0"/>
                        </a:spcAft>
                      </a:pPr>
                      <a:r>
                        <a:rPr lang="en-GB" sz="1200" dirty="0">
                          <a:solidFill>
                            <a:schemeClr val="bg1"/>
                          </a:solidFill>
                          <a:effectLst/>
                          <a:latin typeface="Calibri" pitchFamily="34" charset="0"/>
                          <a:cs typeface="Calibri" pitchFamily="34" charset="0"/>
                        </a:rPr>
                        <a:t>Individual-based interventions</a:t>
                      </a:r>
                      <a:endParaRPr lang="en-US" sz="1200" dirty="0">
                        <a:solidFill>
                          <a:schemeClr val="bg1"/>
                        </a:solidFill>
                        <a:effectLst/>
                        <a:latin typeface="Calibri" pitchFamily="34" charset="0"/>
                        <a:cs typeface="Calibri" pitchFamily="34" charset="0"/>
                      </a:endParaRPr>
                    </a:p>
                    <a:p>
                      <a:pPr>
                        <a:spcAft>
                          <a:spcPts val="0"/>
                        </a:spcAft>
                      </a:pPr>
                      <a:r>
                        <a:rPr lang="en-GB" sz="1200" dirty="0">
                          <a:solidFill>
                            <a:schemeClr val="bg1"/>
                          </a:solidFill>
                          <a:effectLst/>
                          <a:latin typeface="Calibri" pitchFamily="34" charset="0"/>
                          <a:cs typeface="Calibri" pitchFamily="34" charset="0"/>
                        </a:rPr>
                        <a:t>addressing NCDs in primary care</a:t>
                      </a:r>
                      <a:endParaRPr lang="en-US" sz="1200" dirty="0">
                        <a:solidFill>
                          <a:schemeClr val="bg1"/>
                        </a:solidFill>
                        <a:effectLst/>
                        <a:latin typeface="Calibri" pitchFamily="34" charset="0"/>
                        <a:cs typeface="Calibri" pitchFamily="34" charset="0"/>
                      </a:endParaRPr>
                    </a:p>
                    <a:p>
                      <a:pPr algn="just">
                        <a:spcAft>
                          <a:spcPts val="0"/>
                        </a:spcAft>
                      </a:pPr>
                      <a:r>
                        <a:rPr lang="en-GB" sz="1200" dirty="0">
                          <a:solidFill>
                            <a:schemeClr val="bg1"/>
                          </a:solidFill>
                          <a:effectLst/>
                          <a:latin typeface="Calibri" pitchFamily="34" charset="0"/>
                          <a:cs typeface="Calibri" pitchFamily="34" charset="0"/>
                        </a:rPr>
                        <a:t> </a:t>
                      </a:r>
                      <a:endParaRPr lang="en-US" sz="1200" dirty="0">
                        <a:solidFill>
                          <a:schemeClr val="bg1"/>
                        </a:solidFill>
                        <a:effectLst/>
                        <a:latin typeface="Calibri" pitchFamily="34" charset="0"/>
                        <a:ea typeface="SimSun"/>
                        <a:cs typeface="Calibri" pitchFamily="34" charset="0"/>
                      </a:endParaRPr>
                    </a:p>
                  </a:txBody>
                  <a:tcPr marL="62861" marR="62861" marT="0" marB="0">
                    <a:solidFill>
                      <a:srgbClr val="4E75B9"/>
                    </a:solidFill>
                  </a:tcPr>
                </a:tc>
                <a:tc>
                  <a:txBody>
                    <a:bodyPr/>
                    <a:lstStyle/>
                    <a:p>
                      <a:pPr>
                        <a:spcAft>
                          <a:spcPts val="0"/>
                        </a:spcAft>
                      </a:pPr>
                      <a:r>
                        <a:rPr lang="en-GB" sz="1200" dirty="0">
                          <a:solidFill>
                            <a:schemeClr val="bg1"/>
                          </a:solidFill>
                          <a:effectLst/>
                          <a:latin typeface="Calibri" pitchFamily="34" charset="0"/>
                          <a:cs typeface="Calibri" pitchFamily="34" charset="0"/>
                        </a:rPr>
                        <a:t>Cancer</a:t>
                      </a:r>
                      <a:endParaRPr lang="en-US" sz="1200" dirty="0">
                        <a:solidFill>
                          <a:schemeClr val="bg1"/>
                        </a:solidFill>
                        <a:effectLst/>
                        <a:latin typeface="Calibri" pitchFamily="34" charset="0"/>
                        <a:ea typeface="SimSun"/>
                        <a:cs typeface="Calibri" pitchFamily="34" charset="0"/>
                      </a:endParaRPr>
                    </a:p>
                  </a:txBody>
                  <a:tcPr marL="62861" marR="62861" marT="0" marB="0">
                    <a:solidFill>
                      <a:srgbClr val="4E75B9"/>
                    </a:solidFill>
                  </a:tcPr>
                </a:tc>
                <a:tc>
                  <a:txBody>
                    <a:bodyPr/>
                    <a:lstStyle/>
                    <a:p>
                      <a:pPr marL="342900" lvl="0" indent="-342900" algn="just" rtl="0">
                        <a:spcAft>
                          <a:spcPts val="0"/>
                        </a:spcAft>
                        <a:buFont typeface="Times New Roman"/>
                        <a:buChar char="-"/>
                      </a:pPr>
                      <a:r>
                        <a:rPr lang="en-GB" sz="1200" dirty="0">
                          <a:solidFill>
                            <a:schemeClr val="bg1"/>
                          </a:solidFill>
                          <a:effectLst/>
                          <a:latin typeface="Calibri" pitchFamily="34" charset="0"/>
                          <a:cs typeface="Calibri" pitchFamily="34" charset="0"/>
                        </a:rPr>
                        <a:t>Prevention of liver cancer through hepatitis B immunization</a:t>
                      </a:r>
                      <a:endParaRPr lang="en-US" sz="1200" dirty="0">
                        <a:solidFill>
                          <a:schemeClr val="bg1"/>
                        </a:solidFill>
                        <a:effectLst/>
                        <a:latin typeface="Calibri" pitchFamily="34" charset="0"/>
                        <a:cs typeface="Calibri" pitchFamily="34" charset="0"/>
                      </a:endParaRPr>
                    </a:p>
                    <a:p>
                      <a:pPr marL="342900" lvl="0" indent="-342900" algn="just">
                        <a:spcAft>
                          <a:spcPts val="0"/>
                        </a:spcAft>
                        <a:buFont typeface="Times New Roman"/>
                        <a:buChar char="-"/>
                      </a:pPr>
                      <a:r>
                        <a:rPr lang="en-GB" sz="1200" dirty="0">
                          <a:solidFill>
                            <a:schemeClr val="bg1"/>
                          </a:solidFill>
                          <a:effectLst/>
                          <a:latin typeface="Calibri" pitchFamily="34" charset="0"/>
                          <a:cs typeface="Calibri" pitchFamily="34" charset="0"/>
                        </a:rPr>
                        <a:t>Prevention of cervical cancer through screening (visual inspection with acetic acid [VIA]) and treatment of pre-cancerous lesions</a:t>
                      </a:r>
                      <a:endParaRPr lang="en-US" sz="1200" dirty="0">
                        <a:solidFill>
                          <a:schemeClr val="bg1"/>
                        </a:solidFill>
                        <a:effectLst/>
                        <a:latin typeface="Calibri" pitchFamily="34" charset="0"/>
                        <a:ea typeface="SimSun"/>
                        <a:cs typeface="Calibri" pitchFamily="34" charset="0"/>
                      </a:endParaRPr>
                    </a:p>
                  </a:txBody>
                  <a:tcPr marL="62861" marR="62861" marT="0" marB="0">
                    <a:solidFill>
                      <a:srgbClr val="4E75B9"/>
                    </a:solidFill>
                  </a:tcPr>
                </a:tc>
              </a:tr>
              <a:tr h="1173398">
                <a:tc vMerge="1">
                  <a:txBody>
                    <a:bodyPr/>
                    <a:lstStyle/>
                    <a:p>
                      <a:endParaRPr lang="en-US"/>
                    </a:p>
                  </a:txBody>
                  <a:tcPr/>
                </a:tc>
                <a:tc>
                  <a:txBody>
                    <a:bodyPr/>
                    <a:lstStyle/>
                    <a:p>
                      <a:pPr>
                        <a:spcAft>
                          <a:spcPts val="0"/>
                        </a:spcAft>
                      </a:pPr>
                      <a:r>
                        <a:rPr lang="en-GB" sz="1200" dirty="0">
                          <a:solidFill>
                            <a:schemeClr val="bg1"/>
                          </a:solidFill>
                          <a:effectLst/>
                          <a:latin typeface="Calibri" pitchFamily="34" charset="0"/>
                          <a:cs typeface="Calibri" pitchFamily="34" charset="0"/>
                        </a:rPr>
                        <a:t>Cardiovascular disease and diabetes</a:t>
                      </a:r>
                      <a:endParaRPr lang="en-US" sz="1200" dirty="0">
                        <a:solidFill>
                          <a:schemeClr val="bg1"/>
                        </a:solidFill>
                        <a:effectLst/>
                        <a:latin typeface="Calibri" pitchFamily="34" charset="0"/>
                        <a:ea typeface="SimSun"/>
                        <a:cs typeface="Calibri" pitchFamily="34" charset="0"/>
                      </a:endParaRPr>
                    </a:p>
                  </a:txBody>
                  <a:tcPr marL="62861" marR="62861" marT="0" marB="0">
                    <a:solidFill>
                      <a:srgbClr val="4E75B9"/>
                    </a:solidFill>
                  </a:tcPr>
                </a:tc>
                <a:tc>
                  <a:txBody>
                    <a:bodyPr/>
                    <a:lstStyle/>
                    <a:p>
                      <a:pPr marL="342900" lvl="0" indent="-342900" algn="just" rtl="0">
                        <a:spcAft>
                          <a:spcPts val="0"/>
                        </a:spcAft>
                        <a:buFont typeface="Times New Roman"/>
                        <a:buChar char="-"/>
                      </a:pPr>
                      <a:r>
                        <a:rPr lang="en-GB" sz="1200" dirty="0">
                          <a:solidFill>
                            <a:schemeClr val="bg1"/>
                          </a:solidFill>
                          <a:effectLst/>
                          <a:latin typeface="Calibri" pitchFamily="34" charset="0"/>
                          <a:cs typeface="Calibri" pitchFamily="34" charset="0"/>
                        </a:rPr>
                        <a:t>Multi-drug therapy (including glycaemic control for diabetes mellitus) for individuals who have had a heart attack or stroke, and to persons at high risk (&gt; 30%) of a cardiovascular event within 10 years</a:t>
                      </a:r>
                      <a:endParaRPr lang="en-US" sz="1200" dirty="0">
                        <a:solidFill>
                          <a:schemeClr val="bg1"/>
                        </a:solidFill>
                        <a:effectLst/>
                        <a:latin typeface="Calibri" pitchFamily="34" charset="0"/>
                        <a:cs typeface="Calibri" pitchFamily="34" charset="0"/>
                      </a:endParaRPr>
                    </a:p>
                    <a:p>
                      <a:pPr marL="342900" lvl="0" indent="-342900" algn="just">
                        <a:spcAft>
                          <a:spcPts val="0"/>
                        </a:spcAft>
                        <a:buFont typeface="Times New Roman"/>
                        <a:buChar char="-"/>
                      </a:pPr>
                      <a:r>
                        <a:rPr lang="en-GB" sz="1200" dirty="0">
                          <a:solidFill>
                            <a:schemeClr val="bg1"/>
                          </a:solidFill>
                          <a:effectLst/>
                          <a:latin typeface="Calibri" pitchFamily="34" charset="0"/>
                          <a:cs typeface="Calibri" pitchFamily="34" charset="0"/>
                        </a:rPr>
                        <a:t>Providing aspirin to people having an acute heart attack</a:t>
                      </a:r>
                      <a:endParaRPr lang="en-US" sz="1200" dirty="0">
                        <a:solidFill>
                          <a:schemeClr val="bg1"/>
                        </a:solidFill>
                        <a:effectLst/>
                        <a:latin typeface="Calibri" pitchFamily="34" charset="0"/>
                        <a:ea typeface="SimSun"/>
                        <a:cs typeface="Calibri" pitchFamily="34" charset="0"/>
                      </a:endParaRPr>
                    </a:p>
                  </a:txBody>
                  <a:tcPr marL="62861" marR="62861" marT="0" marB="0">
                    <a:solidFill>
                      <a:srgbClr val="4E75B9"/>
                    </a:solidFill>
                  </a:tcPr>
                </a:tc>
              </a:tr>
            </a:tbl>
          </a:graphicData>
        </a:graphic>
      </p:graphicFrame>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5"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10401146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483942" y="182862"/>
            <a:ext cx="8229057" cy="1143240"/>
          </a:xfrm>
        </p:spPr>
        <p:txBody>
          <a:bodyPr lIns="91264" tIns="45632" rIns="91264" bIns="45632">
            <a:noAutofit/>
          </a:bodyPr>
          <a:lstStyle/>
          <a:p>
            <a:r>
              <a:rPr lang="en-US" sz="3600" b="1" dirty="0">
                <a:solidFill>
                  <a:srgbClr val="0070C0"/>
                </a:solidFill>
                <a:latin typeface="+mn-lt"/>
                <a:ea typeface="+mn-ea"/>
                <a:cs typeface="+mn-cs"/>
              </a:rPr>
              <a:t>Proposed NCD Global monitoring framework Targets and indicators  </a:t>
            </a:r>
          </a:p>
        </p:txBody>
      </p:sp>
      <p:pic>
        <p:nvPicPr>
          <p:cNvPr id="106500" name="Picture 5"/>
          <p:cNvPicPr>
            <a:picLocks noChangeAspect="1" noChangeArrowheads="1"/>
          </p:cNvPicPr>
          <p:nvPr/>
        </p:nvPicPr>
        <p:blipFill>
          <a:blip r:embed="rId2" cstate="print"/>
          <a:srcRect t="12926" b="-107"/>
          <a:stretch>
            <a:fillRect/>
          </a:stretch>
        </p:blipFill>
        <p:spPr bwMode="auto">
          <a:xfrm>
            <a:off x="980103" y="1187155"/>
            <a:ext cx="7236738" cy="4836452"/>
          </a:xfrm>
          <a:prstGeom prst="rect">
            <a:avLst/>
          </a:prstGeom>
          <a:noFill/>
          <a:ln w="9525">
            <a:noFill/>
            <a:miter lim="800000"/>
            <a:headEnd/>
            <a:tailEnd/>
          </a:ln>
        </p:spPr>
      </p:pic>
      <p:cxnSp>
        <p:nvCxnSpPr>
          <p:cNvPr id="5" name="Straight Connector 4"/>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6"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129585579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11188" y="1700213"/>
            <a:ext cx="8229600" cy="1792287"/>
          </a:xfrm>
        </p:spPr>
        <p:txBody>
          <a:bodyPr>
            <a:normAutofit fontScale="90000"/>
          </a:bodyPr>
          <a:lstStyle/>
          <a:p>
            <a:pPr eaLnBrk="1" hangingPunct="1">
              <a:defRPr/>
            </a:pPr>
            <a:r>
              <a:rPr lang="en-US" sz="11600" dirty="0">
                <a:solidFill>
                  <a:schemeClr val="bg1">
                    <a:lumMod val="75000"/>
                  </a:schemeClr>
                </a:solidFill>
                <a:sym typeface="Wingdings"/>
              </a:rPr>
              <a:t></a:t>
            </a:r>
            <a:r>
              <a:rPr lang="en-US" sz="11600" dirty="0">
                <a:solidFill>
                  <a:srgbClr val="0070C0"/>
                </a:solidFill>
                <a:sym typeface="Wingdings"/>
              </a:rPr>
              <a:t></a:t>
            </a:r>
            <a:r>
              <a:rPr lang="en-US" sz="11500" dirty="0" smtClean="0">
                <a:solidFill>
                  <a:schemeClr val="bg1">
                    <a:lumMod val="75000"/>
                  </a:schemeClr>
                </a:solidFill>
                <a:sym typeface="Wingdings"/>
              </a:rPr>
              <a:t> </a:t>
            </a:r>
            <a:br>
              <a:rPr lang="en-US" sz="11500" dirty="0" smtClean="0">
                <a:solidFill>
                  <a:schemeClr val="bg1">
                    <a:lumMod val="75000"/>
                  </a:schemeClr>
                </a:solidFill>
                <a:sym typeface="Wingdings"/>
              </a:rPr>
            </a:br>
            <a:r>
              <a:rPr lang="en-US" sz="5300" dirty="0" smtClean="0">
                <a:sym typeface="Wingdings"/>
              </a:rPr>
              <a:t>Food reformulation initiatives</a:t>
            </a:r>
            <a:endParaRPr lang="en-US" sz="5300" dirty="0" smtClean="0"/>
          </a:p>
        </p:txBody>
      </p:sp>
      <p:cxnSp>
        <p:nvCxnSpPr>
          <p:cNvPr id="4" name="Straight Connector 3"/>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21509" name="Picture 15" descr="WHO logo"/>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41813059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solidFill>
                  <a:srgbClr val="0070C0"/>
                </a:solidFill>
                <a:latin typeface="+mn-lt"/>
                <a:ea typeface="+mn-ea"/>
                <a:cs typeface="+mn-cs"/>
              </a:rPr>
              <a:t>Salt reduction in the UK</a:t>
            </a:r>
          </a:p>
        </p:txBody>
      </p:sp>
      <p:sp>
        <p:nvSpPr>
          <p:cNvPr id="6" name="Content Placeholder 5"/>
          <p:cNvSpPr>
            <a:spLocks noGrp="1"/>
          </p:cNvSpPr>
          <p:nvPr>
            <p:ph sz="half" idx="2"/>
          </p:nvPr>
        </p:nvSpPr>
        <p:spPr>
          <a:xfrm>
            <a:off x="3707904" y="1340768"/>
            <a:ext cx="5266928" cy="5040560"/>
          </a:xfrm>
        </p:spPr>
        <p:txBody>
          <a:bodyPr>
            <a:normAutofit/>
          </a:bodyPr>
          <a:lstStyle/>
          <a:p>
            <a:pPr marL="0" indent="0">
              <a:buNone/>
            </a:pPr>
            <a:r>
              <a:rPr lang="en-AU" sz="2000" dirty="0" smtClean="0">
                <a:latin typeface="Arial" pitchFamily="34" charset="0"/>
              </a:rPr>
              <a:t>2003 :  3 </a:t>
            </a:r>
            <a:r>
              <a:rPr lang="en-AU" sz="2000" dirty="0">
                <a:latin typeface="Arial" pitchFamily="34" charset="0"/>
              </a:rPr>
              <a:t>pronged </a:t>
            </a:r>
            <a:r>
              <a:rPr lang="en-AU" sz="2000" dirty="0" smtClean="0">
                <a:latin typeface="Arial" pitchFamily="34" charset="0"/>
              </a:rPr>
              <a:t>strategy</a:t>
            </a:r>
            <a:endParaRPr lang="en-AU" sz="2000" dirty="0">
              <a:latin typeface="Arial" pitchFamily="34" charset="0"/>
            </a:endParaRPr>
          </a:p>
          <a:p>
            <a:pPr marL="342900" lvl="1" indent="-342900"/>
            <a:r>
              <a:rPr lang="en-AU" sz="2000" dirty="0" smtClean="0">
                <a:latin typeface="Arial" pitchFamily="34" charset="0"/>
              </a:rPr>
              <a:t>campaign </a:t>
            </a:r>
            <a:r>
              <a:rPr lang="en-AU" sz="2000" dirty="0">
                <a:latin typeface="Arial" pitchFamily="34" charset="0"/>
              </a:rPr>
              <a:t>to raise awareness</a:t>
            </a:r>
          </a:p>
          <a:p>
            <a:pPr marL="342900" lvl="1" indent="-342900"/>
            <a:r>
              <a:rPr lang="en-AU" sz="2000" dirty="0">
                <a:latin typeface="Arial" pitchFamily="34" charset="0"/>
              </a:rPr>
              <a:t>targets for food industry to reduce salt levels in 80 food categories</a:t>
            </a:r>
          </a:p>
          <a:p>
            <a:pPr marL="342900" lvl="1" indent="-342900"/>
            <a:r>
              <a:rPr lang="en-AU" sz="2000" dirty="0">
                <a:latin typeface="Arial" pitchFamily="34" charset="0"/>
              </a:rPr>
              <a:t>f</a:t>
            </a:r>
            <a:r>
              <a:rPr lang="en-AU" sz="2000" dirty="0" smtClean="0">
                <a:latin typeface="Arial" pitchFamily="34" charset="0"/>
              </a:rPr>
              <a:t>ront </a:t>
            </a:r>
            <a:r>
              <a:rPr lang="en-AU" sz="2000" dirty="0">
                <a:latin typeface="Arial" pitchFamily="34" charset="0"/>
              </a:rPr>
              <a:t>of pack labelling</a:t>
            </a:r>
            <a:endParaRPr lang="en-US" sz="2000" dirty="0">
              <a:latin typeface="Arial" pitchFamily="34" charset="0"/>
            </a:endParaRPr>
          </a:p>
          <a:p>
            <a:pPr marL="0" indent="0" algn="ctr">
              <a:buNone/>
            </a:pPr>
            <a:endParaRPr lang="en-US" sz="2000" dirty="0">
              <a:latin typeface="Arial" pitchFamily="34" charset="0"/>
            </a:endParaRPr>
          </a:p>
          <a:p>
            <a:pPr marL="0" indent="0">
              <a:buNone/>
            </a:pPr>
            <a:r>
              <a:rPr lang="en-US" sz="2000" dirty="0" smtClean="0">
                <a:latin typeface="Arial" pitchFamily="34" charset="0"/>
              </a:rPr>
              <a:t>2008 : </a:t>
            </a:r>
            <a:r>
              <a:rPr lang="en-GB" sz="2000" dirty="0" smtClean="0">
                <a:latin typeface="Arial" pitchFamily="34" charset="0"/>
              </a:rPr>
              <a:t>26,000 t/y salt removed</a:t>
            </a:r>
            <a:endParaRPr lang="en-US" sz="2000" dirty="0" smtClean="0">
              <a:latin typeface="Arial" pitchFamily="34" charset="0"/>
            </a:endParaRPr>
          </a:p>
          <a:p>
            <a:r>
              <a:rPr lang="en-US" sz="2000" dirty="0" smtClean="0">
                <a:latin typeface="Arial" pitchFamily="34" charset="0"/>
              </a:rPr>
              <a:t>24h </a:t>
            </a:r>
            <a:r>
              <a:rPr lang="en-US" sz="2000" dirty="0">
                <a:latin typeface="Arial" pitchFamily="34" charset="0"/>
              </a:rPr>
              <a:t>urinary sodium in a random sample of adults has </a:t>
            </a:r>
            <a:r>
              <a:rPr lang="en-US" sz="2000" dirty="0" smtClean="0">
                <a:latin typeface="Arial" pitchFamily="34" charset="0"/>
              </a:rPr>
              <a:t>decreased 10% (from </a:t>
            </a:r>
            <a:r>
              <a:rPr lang="en-US" sz="2000" dirty="0">
                <a:latin typeface="Arial" pitchFamily="34" charset="0"/>
              </a:rPr>
              <a:t>9.5 to 8.6 g/d </a:t>
            </a:r>
            <a:r>
              <a:rPr lang="en-US" sz="2000" dirty="0" smtClean="0">
                <a:latin typeface="Arial" pitchFamily="34" charset="0"/>
              </a:rPr>
              <a:t>salt) </a:t>
            </a:r>
            <a:endParaRPr lang="en-US" sz="2000" dirty="0">
              <a:latin typeface="Arial" pitchFamily="34" charset="0"/>
            </a:endParaRPr>
          </a:p>
          <a:p>
            <a:r>
              <a:rPr lang="en-US" sz="2000" dirty="0" smtClean="0">
                <a:latin typeface="Arial" pitchFamily="34" charset="0"/>
              </a:rPr>
              <a:t>≈ </a:t>
            </a:r>
            <a:r>
              <a:rPr lang="en-US" sz="2000" dirty="0">
                <a:latin typeface="Arial" pitchFamily="34" charset="0"/>
              </a:rPr>
              <a:t>6000 deaths/</a:t>
            </a:r>
            <a:r>
              <a:rPr lang="en-US" sz="2000" dirty="0" err="1">
                <a:latin typeface="Arial" pitchFamily="34" charset="0"/>
              </a:rPr>
              <a:t>yr</a:t>
            </a:r>
            <a:r>
              <a:rPr lang="en-US" sz="2000" dirty="0">
                <a:latin typeface="Arial" pitchFamily="34" charset="0"/>
              </a:rPr>
              <a:t> - strokes, heart attacks saved</a:t>
            </a:r>
          </a:p>
          <a:p>
            <a:pPr marL="0" indent="0">
              <a:buNone/>
            </a:pPr>
            <a:endParaRPr lang="en-US" sz="2000" dirty="0">
              <a:latin typeface="Arial" pitchFamily="34" charset="0"/>
            </a:endParaRPr>
          </a:p>
          <a:p>
            <a:pPr marL="0" lvl="1" indent="0">
              <a:buNone/>
            </a:pPr>
            <a:r>
              <a:rPr lang="en-US" sz="2000" dirty="0">
                <a:latin typeface="Arial" pitchFamily="34" charset="0"/>
              </a:rPr>
              <a:t>2010: ↓20-40% in processed food products</a:t>
            </a:r>
          </a:p>
          <a:p>
            <a:pPr marL="0" indent="0" algn="ctr">
              <a:buNone/>
            </a:pPr>
            <a:endParaRPr lang="en-US" dirty="0"/>
          </a:p>
        </p:txBody>
      </p:sp>
      <p:pic>
        <p:nvPicPr>
          <p:cNvPr id="7" name="Content Placeholder 6" descr="wallpaper"/>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319" y="2564904"/>
            <a:ext cx="3673192" cy="18722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 name="Straight Connector 7"/>
          <p:cNvCxnSpPr/>
          <p:nvPr/>
        </p:nvCxnSpPr>
        <p:spPr>
          <a:xfrm>
            <a:off x="323850" y="6211888"/>
            <a:ext cx="8496300" cy="0"/>
          </a:xfrm>
          <a:prstGeom prst="line">
            <a:avLst/>
          </a:prstGeom>
          <a:ln>
            <a:solidFill>
              <a:srgbClr val="FF0000"/>
            </a:solidFill>
          </a:ln>
        </p:spPr>
        <p:style>
          <a:lnRef idx="2">
            <a:schemeClr val="dk1"/>
          </a:lnRef>
          <a:fillRef idx="0">
            <a:schemeClr val="dk1"/>
          </a:fillRef>
          <a:effectRef idx="1">
            <a:schemeClr val="dk1"/>
          </a:effectRef>
          <a:fontRef idx="minor">
            <a:schemeClr val="tx1"/>
          </a:fontRef>
        </p:style>
      </p:cxnSp>
      <p:pic>
        <p:nvPicPr>
          <p:cNvPr id="9" name="Picture 15" descr="WHO logo"/>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6342063"/>
            <a:ext cx="1655763" cy="515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Box 9"/>
          <p:cNvSpPr txBox="1"/>
          <p:nvPr/>
        </p:nvSpPr>
        <p:spPr>
          <a:xfrm>
            <a:off x="168192" y="6323032"/>
            <a:ext cx="3024336" cy="276999"/>
          </a:xfrm>
          <a:prstGeom prst="rect">
            <a:avLst/>
          </a:prstGeom>
          <a:noFill/>
        </p:spPr>
        <p:txBody>
          <a:bodyPr wrap="square" rtlCol="0">
            <a:spAutoFit/>
          </a:bodyPr>
          <a:lstStyle/>
          <a:p>
            <a:r>
              <a:rPr lang="en-US" sz="1200" dirty="0" smtClean="0"/>
              <a:t>OECD Paris, 25-26/10/2012</a:t>
            </a:r>
            <a:endParaRPr lang="en-US" sz="1200" dirty="0"/>
          </a:p>
        </p:txBody>
      </p:sp>
    </p:spTree>
    <p:extLst>
      <p:ext uri="{BB962C8B-B14F-4D97-AF65-F5344CB8AC3E}">
        <p14:creationId xmlns="" xmlns:p14="http://schemas.microsoft.com/office/powerpoint/2010/main" val="34511744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503</TotalTime>
  <Words>1129</Words>
  <Application>Microsoft Office PowerPoint</Application>
  <PresentationFormat>On-screen Show (4:3)</PresentationFormat>
  <Paragraphs>174</Paragraphs>
  <Slides>19</Slides>
  <Notes>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Healthy Foods, Reformulation Initiatives and Role of Government</vt:lpstr>
      <vt:lpstr>Questions for panel II</vt:lpstr>
      <vt:lpstr>  Healthy foods</vt:lpstr>
      <vt:lpstr>Ranges of population  nutrient intake goals (WHO/FA0, 2003)</vt:lpstr>
      <vt:lpstr>Slide 5</vt:lpstr>
      <vt:lpstr>Slide 6</vt:lpstr>
      <vt:lpstr>Proposed NCD Global monitoring framework Targets and indicators  </vt:lpstr>
      <vt:lpstr>  Food reformulation initiatives</vt:lpstr>
      <vt:lpstr>Salt reduction in the UK</vt:lpstr>
      <vt:lpstr>Setting Guiding Benchmark Sodium Reduction Levels for Processed Foods (Canada) </vt:lpstr>
      <vt:lpstr>Salt reduction in catering (USA)</vt:lpstr>
      <vt:lpstr>TFA reduction in New York City</vt:lpstr>
      <vt:lpstr>Australia – food category action plan</vt:lpstr>
      <vt:lpstr>Potential impact of “my choice”  program on key nutrient intake </vt:lpstr>
      <vt:lpstr> Role of governments</vt:lpstr>
      <vt:lpstr>Current food policy environment </vt:lpstr>
      <vt:lpstr>Slide 17</vt:lpstr>
      <vt:lpstr>Evidence of the impact of advertising regulations</vt:lpstr>
      <vt:lpstr>Population approached to improve diet recommended by the American Heart Association</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BRANCA, Francesco</dc:creator>
  <cp:lastModifiedBy>fulponi_l</cp:lastModifiedBy>
  <cp:revision>37</cp:revision>
  <dcterms:created xsi:type="dcterms:W3CDTF">2012-10-25T04:11:49Z</dcterms:created>
  <dcterms:modified xsi:type="dcterms:W3CDTF">2012-11-23T13:40:38Z</dcterms:modified>
</cp:coreProperties>
</file>