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theme/themeOverride12.xml" ContentType="application/vnd.openxmlformats-officedocument.themeOverr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Override5.xml" ContentType="application/vnd.openxmlformats-officedocument.themeOverr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theme/themeOverride1.xml" ContentType="application/vnd.openxmlformats-officedocument.themeOverride+xml"/>
  <Override PartName="/ppt/charts/chart13.xml" ContentType="application/vnd.openxmlformats-officedocument.drawingml.chart+xml"/>
  <Override PartName="/ppt/notesSlides/notesSlide16.xml" ContentType="application/vnd.openxmlformats-officedocument.presentationml.notesSlide+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Override13.xml" ContentType="application/vnd.openxmlformats-officedocument.themeOverride+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Default Extension="jpeg" ContentType="image/jpeg"/>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heme/themeOverride2.xml" ContentType="application/vnd.openxmlformats-officedocument.themeOverride+xml"/>
  <Override PartName="/ppt/charts/chart14.xml" ContentType="application/vnd.openxmlformats-officedocument.drawingml.char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charts/chart8.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Override PartName="/ppt/slideMasters/slideMaster7.xml" ContentType="application/vnd.openxmlformats-officedocument.presentationml.slideMaster+xml"/>
  <Override PartName="/ppt/notesSlides/notesSlide6.xml" ContentType="application/vnd.openxmlformats-officedocument.presentationml.notesSlide+xml"/>
  <Override PartName="/ppt/charts/chart4.xml" ContentType="application/vnd.openxmlformats-officedocument.drawingml.chart+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charts/chart2.xml" ContentType="application/vnd.openxmlformats-officedocument.drawingml.chart+xml"/>
  <Override PartName="/ppt/theme/themeOverride9.xml" ContentType="application/vnd.openxmlformats-officedocument.themeOverride+xml"/>
  <Override PartName="/ppt/theme/themeOverride14.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heme/themeOverride7.xml" ContentType="application/vnd.openxmlformats-officedocument.themeOverr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Default Extension="wmf" ContentType="image/x-wmf"/>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xls" ContentType="application/vnd.ms-excel"/>
  <Override PartName="/ppt/theme/themeOverride3.xml" ContentType="application/vnd.openxmlformats-officedocument.themeOverride+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charts/chart15.xml" ContentType="application/vnd.openxmlformats-officedocument.drawingml.char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drawings/drawing1.xml" ContentType="application/vnd.openxmlformats-officedocument.drawingml.chartshap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3" r:id="rId1"/>
    <p:sldMasterId id="2147483684" r:id="rId2"/>
    <p:sldMasterId id="2147483696" r:id="rId3"/>
    <p:sldMasterId id="2147483706" r:id="rId4"/>
    <p:sldMasterId id="2147483716" r:id="rId5"/>
    <p:sldMasterId id="2147483724" r:id="rId6"/>
    <p:sldMasterId id="2147483732" r:id="rId7"/>
  </p:sldMasterIdLst>
  <p:notesMasterIdLst>
    <p:notesMasterId r:id="rId24"/>
  </p:notesMasterIdLst>
  <p:sldIdLst>
    <p:sldId id="291" r:id="rId8"/>
    <p:sldId id="257" r:id="rId9"/>
    <p:sldId id="287" r:id="rId10"/>
    <p:sldId id="288" r:id="rId11"/>
    <p:sldId id="313" r:id="rId12"/>
    <p:sldId id="258" r:id="rId13"/>
    <p:sldId id="311" r:id="rId14"/>
    <p:sldId id="262" r:id="rId15"/>
    <p:sldId id="294" r:id="rId16"/>
    <p:sldId id="265" r:id="rId17"/>
    <p:sldId id="293" r:id="rId18"/>
    <p:sldId id="284" r:id="rId19"/>
    <p:sldId id="302" r:id="rId20"/>
    <p:sldId id="304" r:id="rId21"/>
    <p:sldId id="307" r:id="rId22"/>
    <p:sldId id="312" r:id="rId23"/>
  </p:sldIdLst>
  <p:sldSz cx="9144000" cy="6858000" type="screen4x3"/>
  <p:notesSz cx="6934200" cy="9232900"/>
  <p:defaultTextStyle>
    <a:defPPr>
      <a:defRPr lang="en-US"/>
    </a:defPPr>
    <a:lvl1pPr algn="l" rtl="0" fontAlgn="base">
      <a:spcBef>
        <a:spcPct val="0"/>
      </a:spcBef>
      <a:spcAft>
        <a:spcPct val="0"/>
      </a:spcAft>
      <a:defRPr kern="1200">
        <a:solidFill>
          <a:srgbClr val="616365"/>
        </a:solidFill>
        <a:latin typeface="Arial" charset="0"/>
        <a:ea typeface="+mn-ea"/>
        <a:cs typeface="+mn-cs"/>
        <a:sym typeface="Arial" charset="0"/>
      </a:defRPr>
    </a:lvl1pPr>
    <a:lvl2pPr marL="457200" algn="l" rtl="0" fontAlgn="base">
      <a:spcBef>
        <a:spcPct val="0"/>
      </a:spcBef>
      <a:spcAft>
        <a:spcPct val="0"/>
      </a:spcAft>
      <a:defRPr kern="1200">
        <a:solidFill>
          <a:srgbClr val="616365"/>
        </a:solidFill>
        <a:latin typeface="Arial" charset="0"/>
        <a:ea typeface="+mn-ea"/>
        <a:cs typeface="+mn-cs"/>
        <a:sym typeface="Arial" charset="0"/>
      </a:defRPr>
    </a:lvl2pPr>
    <a:lvl3pPr marL="914400" algn="l" rtl="0" fontAlgn="base">
      <a:spcBef>
        <a:spcPct val="0"/>
      </a:spcBef>
      <a:spcAft>
        <a:spcPct val="0"/>
      </a:spcAft>
      <a:defRPr kern="1200">
        <a:solidFill>
          <a:srgbClr val="616365"/>
        </a:solidFill>
        <a:latin typeface="Arial" charset="0"/>
        <a:ea typeface="+mn-ea"/>
        <a:cs typeface="+mn-cs"/>
        <a:sym typeface="Arial" charset="0"/>
      </a:defRPr>
    </a:lvl3pPr>
    <a:lvl4pPr marL="1371600" algn="l" rtl="0" fontAlgn="base">
      <a:spcBef>
        <a:spcPct val="0"/>
      </a:spcBef>
      <a:spcAft>
        <a:spcPct val="0"/>
      </a:spcAft>
      <a:defRPr kern="1200">
        <a:solidFill>
          <a:srgbClr val="616365"/>
        </a:solidFill>
        <a:latin typeface="Arial" charset="0"/>
        <a:ea typeface="+mn-ea"/>
        <a:cs typeface="+mn-cs"/>
        <a:sym typeface="Arial" charset="0"/>
      </a:defRPr>
    </a:lvl4pPr>
    <a:lvl5pPr marL="1828800" algn="l" rtl="0" fontAlgn="base">
      <a:spcBef>
        <a:spcPct val="0"/>
      </a:spcBef>
      <a:spcAft>
        <a:spcPct val="0"/>
      </a:spcAft>
      <a:defRPr kern="1200">
        <a:solidFill>
          <a:srgbClr val="616365"/>
        </a:solidFill>
        <a:latin typeface="Arial" charset="0"/>
        <a:ea typeface="+mn-ea"/>
        <a:cs typeface="+mn-cs"/>
        <a:sym typeface="Arial" charset="0"/>
      </a:defRPr>
    </a:lvl5pPr>
    <a:lvl6pPr marL="2286000" algn="l" defTabSz="914400" rtl="0" eaLnBrk="1" latinLnBrk="0" hangingPunct="1">
      <a:defRPr kern="1200">
        <a:solidFill>
          <a:srgbClr val="616365"/>
        </a:solidFill>
        <a:latin typeface="Arial" charset="0"/>
        <a:ea typeface="+mn-ea"/>
        <a:cs typeface="+mn-cs"/>
        <a:sym typeface="Arial" charset="0"/>
      </a:defRPr>
    </a:lvl6pPr>
    <a:lvl7pPr marL="2743200" algn="l" defTabSz="914400" rtl="0" eaLnBrk="1" latinLnBrk="0" hangingPunct="1">
      <a:defRPr kern="1200">
        <a:solidFill>
          <a:srgbClr val="616365"/>
        </a:solidFill>
        <a:latin typeface="Arial" charset="0"/>
        <a:ea typeface="+mn-ea"/>
        <a:cs typeface="+mn-cs"/>
        <a:sym typeface="Arial" charset="0"/>
      </a:defRPr>
    </a:lvl7pPr>
    <a:lvl8pPr marL="3200400" algn="l" defTabSz="914400" rtl="0" eaLnBrk="1" latinLnBrk="0" hangingPunct="1">
      <a:defRPr kern="1200">
        <a:solidFill>
          <a:srgbClr val="616365"/>
        </a:solidFill>
        <a:latin typeface="Arial" charset="0"/>
        <a:ea typeface="+mn-ea"/>
        <a:cs typeface="+mn-cs"/>
        <a:sym typeface="Arial" charset="0"/>
      </a:defRPr>
    </a:lvl8pPr>
    <a:lvl9pPr marL="3657600" algn="l" defTabSz="914400" rtl="0" eaLnBrk="1" latinLnBrk="0" hangingPunct="1">
      <a:defRPr kern="1200">
        <a:solidFill>
          <a:srgbClr val="616365"/>
        </a:solidFill>
        <a:latin typeface="Arial" charset="0"/>
        <a:ea typeface="+mn-ea"/>
        <a:cs typeface="+mn-cs"/>
        <a:sym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94" autoAdjust="0"/>
    <p:restoredTop sz="81180" autoAdjust="0"/>
  </p:normalViewPr>
  <p:slideViewPr>
    <p:cSldViewPr>
      <p:cViewPr>
        <p:scale>
          <a:sx n="60" d="100"/>
          <a:sy n="60" d="100"/>
        </p:scale>
        <p:origin x="-1230" y="-36"/>
      </p:cViewPr>
      <p:guideLst>
        <p:guide orient="horz" pos="2160"/>
        <p:guide pos="2880"/>
      </p:guideLst>
    </p:cSldViewPr>
  </p:slideViewPr>
  <p:notesTextViewPr>
    <p:cViewPr>
      <p:scale>
        <a:sx n="100" d="100"/>
        <a:sy n="100" d="100"/>
      </p:scale>
      <p:origin x="0" y="648"/>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burkda02\Documents\WEF\WEF%20Brazil.xlsx"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C:\Users\burkda02\Documents\WEF\WEF_China%20Data--2012-07-02.xlsm" TargetMode="External"/><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oleObject" Target="file:///C:\Users\burkda02\Documents\WEF\WEF%20Brazil.xlsx" TargetMode="External"/><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2" Type="http://schemas.openxmlformats.org/officeDocument/2006/relationships/oleObject" Target="file:///C:\Users\burkda02\Documents\WEF\WEF%20Brazil.xlsx" TargetMode="External"/><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oleObject" Target="file:///C:\Users\burkda02\Documents\WEF\WEF%20USA.xlsx" TargetMode="External"/><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2" Type="http://schemas.openxmlformats.org/officeDocument/2006/relationships/oleObject" Target="file:///C:\Users\burkda02\Documents\WEF\WEF%20USA.xlsx" TargetMode="External"/><Relationship Id="rId1" Type="http://schemas.openxmlformats.org/officeDocument/2006/relationships/themeOverride" Target="../theme/themeOverride14.xml"/></Relationships>
</file>

<file path=ppt/charts/_rels/chart15.xml.rels><?xml version="1.0" encoding="UTF-8" standalone="yes"?>
<Relationships xmlns="http://schemas.openxmlformats.org/package/2006/relationships"><Relationship Id="rId1" Type="http://schemas.openxmlformats.org/officeDocument/2006/relationships/oleObject" Target="file:///C:\Documents%20and%20Settings\arayme01\My%20Documents\Downloads\OECD%20data%20v2.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C:\Users\burkda02\Documents\WEF\WEF%20Brazil.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Users\burkda02\Documents\WEF\WEF%20Brazil.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NULL"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Users\burkda02\Documents\WEF\WEF%20Brazil.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Users\burkda02\Documents\WEF\WEF%20USA.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C:\Users\burkda02\Documents\WEF\WEF%20Brazil.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oleObject" Target="file:///C:\Users\burkda02\Documents\WEF\WEF_China%20Data--2012-07-02.xlsm" TargetMode="External"/><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file:///C:\Users\burkda02\Documents\WEF\WEF_China%20Data--2012-07-02.xlsm"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v>2011 Growth</c:v>
          </c:tx>
          <c:spPr>
            <a:solidFill>
              <a:srgbClr val="558ED5"/>
            </a:solidFill>
          </c:spPr>
          <c:invertIfNegative val="1"/>
          <c:dLbls>
            <c:dLbl>
              <c:idx val="0"/>
              <c:delete val="1"/>
            </c:dLbl>
            <c:dLbl>
              <c:idx val="1"/>
              <c:delete val="1"/>
            </c:dLbl>
            <c:dLbl>
              <c:idx val="2"/>
              <c:delete val="1"/>
            </c:dLbl>
            <c:showVal val="1"/>
          </c:dLbls>
          <c:cat>
            <c:strRef>
              <c:f>'Total_backend (2)'!$O$47:$O$50</c:f>
              <c:strCache>
                <c:ptCount val="4"/>
                <c:pt idx="0">
                  <c:v>Carbonated Soft Drinks</c:v>
                </c:pt>
                <c:pt idx="1">
                  <c:v>RTD Tea</c:v>
                </c:pt>
                <c:pt idx="2">
                  <c:v>Juice</c:v>
                </c:pt>
                <c:pt idx="3">
                  <c:v>Functional Drinks</c:v>
                </c:pt>
              </c:strCache>
            </c:strRef>
          </c:cat>
          <c:val>
            <c:numRef>
              <c:f>'Total_backend (2)'!$S$47:$S$50</c:f>
              <c:numCache>
                <c:formatCode>0%</c:formatCode>
                <c:ptCount val="4"/>
                <c:pt idx="0">
                  <c:v>0</c:v>
                </c:pt>
                <c:pt idx="1">
                  <c:v>0</c:v>
                </c:pt>
                <c:pt idx="2">
                  <c:v>0.21246699814288586</c:v>
                </c:pt>
                <c:pt idx="3">
                  <c:v>0</c:v>
                </c:pt>
              </c:numCache>
            </c:numRef>
          </c:val>
          <c:extLst>
            <c:ext xmlns:c14="http://schemas.microsoft.com/office/drawing/2007/8/2/chart" uri="{6F2FDCE9-48DA-4B69-8628-5D25D57E5C99}">
              <c14:invertSolidFillFmt>
                <c14:spPr xmlns:c14="http://schemas.microsoft.com/office/drawing/2007/8/2/chart">
                  <a:solidFill>
                    <a:srgbClr val="D99694"/>
                  </a:solidFill>
                </c14:spPr>
              </c14:invertSolidFillFmt>
            </c:ext>
          </c:extLst>
        </c:ser>
        <c:ser>
          <c:idx val="1"/>
          <c:order val="1"/>
          <c:tx>
            <c:v>2012 Growth</c:v>
          </c:tx>
          <c:spPr>
            <a:solidFill>
              <a:srgbClr val="17375E"/>
            </a:solidFill>
          </c:spPr>
          <c:invertIfNegative val="1"/>
          <c:dLbls>
            <c:showVal val="1"/>
          </c:dLbls>
          <c:cat>
            <c:strRef>
              <c:f>'Total_backend (2)'!$O$47:$O$50</c:f>
              <c:strCache>
                <c:ptCount val="4"/>
                <c:pt idx="0">
                  <c:v>Carbonated Soft Drinks</c:v>
                </c:pt>
                <c:pt idx="1">
                  <c:v>RTD Tea</c:v>
                </c:pt>
                <c:pt idx="2">
                  <c:v>Juice</c:v>
                </c:pt>
                <c:pt idx="3">
                  <c:v>Functional Drinks</c:v>
                </c:pt>
              </c:strCache>
            </c:strRef>
          </c:cat>
          <c:val>
            <c:numRef>
              <c:f>'Total_backend (2)'!$T$47:$T$50</c:f>
              <c:numCache>
                <c:formatCode>0%</c:formatCode>
                <c:ptCount val="4"/>
                <c:pt idx="0">
                  <c:v>1.0929808336439839E-2</c:v>
                </c:pt>
                <c:pt idx="1">
                  <c:v>-1.9981097488759075E-2</c:v>
                </c:pt>
                <c:pt idx="2">
                  <c:v>0.1183852832652833</c:v>
                </c:pt>
                <c:pt idx="3">
                  <c:v>5.9824435898065617E-2</c:v>
                </c:pt>
              </c:numCache>
            </c:numRef>
          </c:val>
          <c:extLst>
            <c:ext xmlns:c14="http://schemas.microsoft.com/office/drawing/2007/8/2/chart" uri="{6F2FDCE9-48DA-4B69-8628-5D25D57E5C99}">
              <c14:invertSolidFillFmt>
                <c14:spPr xmlns:c14="http://schemas.microsoft.com/office/drawing/2007/8/2/chart">
                  <a:solidFill>
                    <a:srgbClr val="953735"/>
                  </a:solidFill>
                </c14:spPr>
              </c14:invertSolidFillFmt>
            </c:ext>
          </c:extLst>
        </c:ser>
        <c:axId val="133775360"/>
        <c:axId val="133776896"/>
      </c:barChart>
      <c:catAx>
        <c:axId val="133775360"/>
        <c:scaling>
          <c:orientation val="minMax"/>
        </c:scaling>
        <c:axPos val="b"/>
        <c:tickLblPos val="low"/>
        <c:crossAx val="133776896"/>
        <c:crosses val="autoZero"/>
        <c:auto val="1"/>
        <c:lblAlgn val="ctr"/>
        <c:lblOffset val="100"/>
      </c:catAx>
      <c:valAx>
        <c:axId val="133776896"/>
        <c:scaling>
          <c:orientation val="minMax"/>
        </c:scaling>
        <c:delete val="1"/>
        <c:axPos val="l"/>
        <c:numFmt formatCode="0%" sourceLinked="1"/>
        <c:tickLblPos val="none"/>
        <c:crossAx val="133775360"/>
        <c:crosses val="autoZero"/>
        <c:crossBetween val="between"/>
      </c:valAx>
    </c:plotArea>
    <c:plotVisOnly val="1"/>
    <c:dispBlanksAs val="gap"/>
  </c:chart>
  <c:externalData r:id="rId2"/>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100"/>
            </a:pPr>
            <a:r>
              <a:rPr lang="en-US" sz="1100"/>
              <a:t>Yoghurt Volume Distribution, 2011</a:t>
            </a:r>
          </a:p>
        </c:rich>
      </c:tx>
      <c:layout/>
    </c:title>
    <c:plotArea>
      <c:layout>
        <c:manualLayout>
          <c:layoutTarget val="inner"/>
          <c:xMode val="edge"/>
          <c:yMode val="edge"/>
          <c:x val="0.35358423947006795"/>
          <c:y val="0.27871109443515529"/>
          <c:w val="0.27644450693663286"/>
          <c:h val="0.5277580098771234"/>
        </c:manualLayout>
      </c:layout>
      <c:pieChart>
        <c:varyColors val="1"/>
        <c:ser>
          <c:idx val="0"/>
          <c:order val="0"/>
          <c:dLbls>
            <c:showVal val="1"/>
            <c:showLeaderLines val="1"/>
          </c:dLbls>
          <c:cat>
            <c:strRef>
              <c:f>'Attribute Level'!$C$8:$C$9</c:f>
              <c:strCache>
                <c:ptCount val="2"/>
                <c:pt idx="0">
                  <c:v>Light</c:v>
                </c:pt>
                <c:pt idx="1">
                  <c:v>Regular</c:v>
                </c:pt>
              </c:strCache>
            </c:strRef>
          </c:cat>
          <c:val>
            <c:numRef>
              <c:f>'Attribute Level'!$H$14:$H$15</c:f>
              <c:numCache>
                <c:formatCode>0%</c:formatCode>
                <c:ptCount val="2"/>
                <c:pt idx="0">
                  <c:v>2.0015387995104286E-2</c:v>
                </c:pt>
                <c:pt idx="1">
                  <c:v>0.97998461200490194</c:v>
                </c:pt>
              </c:numCache>
            </c:numRef>
          </c:val>
        </c:ser>
        <c:firstSliceAng val="0"/>
      </c:pieChart>
    </c:plotArea>
    <c:legend>
      <c:legendPos val="b"/>
      <c:layout/>
      <c:txPr>
        <a:bodyPr/>
        <a:lstStyle/>
        <a:p>
          <a:pPr rtl="0">
            <a:defRPr/>
          </a:pPr>
          <a:endParaRPr lang="en-US"/>
        </a:p>
      </c:txPr>
    </c:legend>
    <c:plotVisOnly val="1"/>
    <c:dispBlanksAs val="zero"/>
  </c:chart>
  <c:externalData r:id="rId2"/>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100"/>
            </a:pPr>
            <a:r>
              <a:rPr lang="en-US" sz="1100"/>
              <a:t>Milk Volume Distribution, 2011</a:t>
            </a:r>
          </a:p>
        </c:rich>
      </c:tx>
      <c:layout/>
    </c:title>
    <c:plotArea>
      <c:layout>
        <c:manualLayout>
          <c:layoutTarget val="inner"/>
          <c:xMode val="edge"/>
          <c:yMode val="edge"/>
          <c:x val="0.34436321880219517"/>
          <c:y val="0.22934444240981541"/>
          <c:w val="0.27718265330470326"/>
          <c:h val="0.56725752304217791"/>
        </c:manualLayout>
      </c:layout>
      <c:pieChart>
        <c:varyColors val="1"/>
        <c:ser>
          <c:idx val="0"/>
          <c:order val="0"/>
          <c:dLbls>
            <c:showVal val="1"/>
            <c:showLeaderLines val="1"/>
          </c:dLbls>
          <c:cat>
            <c:strRef>
              <c:f>'Attribute Level'!$C$12:$C$13</c:f>
              <c:strCache>
                <c:ptCount val="2"/>
                <c:pt idx="0">
                  <c:v>Light</c:v>
                </c:pt>
                <c:pt idx="1">
                  <c:v>Regular</c:v>
                </c:pt>
              </c:strCache>
            </c:strRef>
          </c:cat>
          <c:val>
            <c:numRef>
              <c:f>'Attribute Level'!$C$18:$C$19</c:f>
              <c:numCache>
                <c:formatCode>0%</c:formatCode>
                <c:ptCount val="2"/>
                <c:pt idx="0">
                  <c:v>0.20873373141398771</c:v>
                </c:pt>
                <c:pt idx="1">
                  <c:v>0.79126626858601246</c:v>
                </c:pt>
              </c:numCache>
            </c:numRef>
          </c:val>
        </c:ser>
        <c:firstSliceAng val="0"/>
      </c:pieChart>
    </c:plotArea>
    <c:legend>
      <c:legendPos val="b"/>
      <c:layout/>
      <c:txPr>
        <a:bodyPr/>
        <a:lstStyle/>
        <a:p>
          <a:pPr rtl="0">
            <a:defRPr/>
          </a:pPr>
          <a:endParaRPr lang="en-US"/>
        </a:p>
      </c:txPr>
    </c:legend>
    <c:plotVisOnly val="1"/>
    <c:dispBlanksAs val="zero"/>
  </c:chart>
  <c:externalData r:id="rId2"/>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100"/>
            </a:pPr>
            <a:r>
              <a:rPr lang="en-US" sz="1100"/>
              <a:t>Yoghurt Volume Distribution, 2011</a:t>
            </a:r>
          </a:p>
        </c:rich>
      </c:tx>
      <c:layout/>
    </c:title>
    <c:plotArea>
      <c:layout>
        <c:manualLayout>
          <c:layoutTarget val="inner"/>
          <c:xMode val="edge"/>
          <c:yMode val="edge"/>
          <c:x val="0.38659430283079038"/>
          <c:y val="0.22834458192725909"/>
          <c:w val="0.2868446105253793"/>
          <c:h val="0.60442257217848194"/>
        </c:manualLayout>
      </c:layout>
      <c:pieChart>
        <c:varyColors val="1"/>
        <c:ser>
          <c:idx val="0"/>
          <c:order val="0"/>
          <c:dLbls>
            <c:showVal val="1"/>
            <c:showLeaderLines val="1"/>
          </c:dLbls>
          <c:cat>
            <c:strRef>
              <c:f>'Attribute Level'!$C$12:$C$13</c:f>
              <c:strCache>
                <c:ptCount val="2"/>
                <c:pt idx="0">
                  <c:v>Light</c:v>
                </c:pt>
                <c:pt idx="1">
                  <c:v>Regular</c:v>
                </c:pt>
              </c:strCache>
            </c:strRef>
          </c:cat>
          <c:val>
            <c:numRef>
              <c:f>'Attribute Level'!$C$15:$C$16</c:f>
              <c:numCache>
                <c:formatCode>0%</c:formatCode>
                <c:ptCount val="2"/>
                <c:pt idx="0">
                  <c:v>9.0826633225226563E-2</c:v>
                </c:pt>
                <c:pt idx="1">
                  <c:v>0.90917336677477378</c:v>
                </c:pt>
              </c:numCache>
            </c:numRef>
          </c:val>
        </c:ser>
        <c:firstSliceAng val="0"/>
      </c:pieChart>
    </c:plotArea>
    <c:legend>
      <c:legendPos val="b"/>
      <c:layout>
        <c:manualLayout>
          <c:xMode val="edge"/>
          <c:yMode val="edge"/>
          <c:x val="0.33567388822159988"/>
          <c:y val="0.84061179852518975"/>
          <c:w val="0.32865222355680307"/>
          <c:h val="0.14351518560180099"/>
        </c:manualLayout>
      </c:layout>
      <c:txPr>
        <a:bodyPr/>
        <a:lstStyle/>
        <a:p>
          <a:pPr rtl="0">
            <a:defRPr/>
          </a:pPr>
          <a:endParaRPr lang="en-US"/>
        </a:p>
      </c:txPr>
    </c:legend>
    <c:plotVisOnly val="1"/>
    <c:dispBlanksAs val="zero"/>
  </c:chart>
  <c:externalData r:id="rId2"/>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100"/>
            </a:pPr>
            <a:r>
              <a:rPr lang="en-US" sz="1100"/>
              <a:t>Yoghurt Volume Distribution, 2011</a:t>
            </a:r>
          </a:p>
        </c:rich>
      </c:tx>
      <c:layout/>
    </c:title>
    <c:plotArea>
      <c:layout>
        <c:manualLayout>
          <c:layoutTarget val="inner"/>
          <c:xMode val="edge"/>
          <c:yMode val="edge"/>
          <c:x val="0.33373538534956126"/>
          <c:y val="0.28153743560804906"/>
          <c:w val="0.39313528990694541"/>
          <c:h val="0.54799497336738712"/>
        </c:manualLayout>
      </c:layout>
      <c:pieChart>
        <c:varyColors val="1"/>
        <c:ser>
          <c:idx val="0"/>
          <c:order val="0"/>
          <c:dLbls>
            <c:showVal val="1"/>
            <c:showLeaderLines val="1"/>
          </c:dLbls>
          <c:cat>
            <c:strRef>
              <c:f>'USA TOTAL (2)'!$AZ$21:$AZ$22</c:f>
              <c:strCache>
                <c:ptCount val="2"/>
                <c:pt idx="0">
                  <c:v>Light</c:v>
                </c:pt>
                <c:pt idx="1">
                  <c:v>Regular</c:v>
                </c:pt>
              </c:strCache>
            </c:strRef>
          </c:cat>
          <c:val>
            <c:numRef>
              <c:f>'USA TOTAL (2)'!$BA$21:$BA$22</c:f>
              <c:numCache>
                <c:formatCode>0%</c:formatCode>
                <c:ptCount val="2"/>
                <c:pt idx="0">
                  <c:v>0.87988272436806614</c:v>
                </c:pt>
                <c:pt idx="1">
                  <c:v>0.12011727563193419</c:v>
                </c:pt>
              </c:numCache>
            </c:numRef>
          </c:val>
        </c:ser>
        <c:firstSliceAng val="0"/>
      </c:pieChart>
    </c:plotArea>
    <c:legend>
      <c:legendPos val="b"/>
      <c:layout>
        <c:manualLayout>
          <c:xMode val="edge"/>
          <c:yMode val="edge"/>
          <c:x val="0.29985564304462164"/>
          <c:y val="0.87269725846748236"/>
          <c:w val="0.41551031121109888"/>
          <c:h val="0.12730274153252441"/>
        </c:manualLayout>
      </c:layout>
      <c:txPr>
        <a:bodyPr/>
        <a:lstStyle/>
        <a:p>
          <a:pPr rtl="0">
            <a:defRPr/>
          </a:pPr>
          <a:endParaRPr lang="en-US"/>
        </a:p>
      </c:txPr>
    </c:legend>
    <c:plotVisOnly val="1"/>
    <c:dispBlanksAs val="zero"/>
  </c:chart>
  <c:externalData r:id="rId2"/>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100"/>
            </a:pPr>
            <a:r>
              <a:rPr lang="en-US" sz="1100"/>
              <a:t>Milk Volume Distribution, 2011</a:t>
            </a:r>
          </a:p>
        </c:rich>
      </c:tx>
      <c:layout/>
    </c:title>
    <c:plotArea>
      <c:layout>
        <c:manualLayout>
          <c:layoutTarget val="inner"/>
          <c:xMode val="edge"/>
          <c:yMode val="edge"/>
          <c:x val="0.34260212191786155"/>
          <c:y val="0.2683381548316936"/>
          <c:w val="0.36174411297179404"/>
          <c:h val="0.51961415269069644"/>
        </c:manualLayout>
      </c:layout>
      <c:pieChart>
        <c:varyColors val="1"/>
        <c:ser>
          <c:idx val="0"/>
          <c:order val="0"/>
          <c:dLbls>
            <c:showVal val="1"/>
            <c:showLeaderLines val="1"/>
          </c:dLbls>
          <c:cat>
            <c:strRef>
              <c:f>'USA TOTAL (2)'!$AZ$24:$AZ$25</c:f>
              <c:strCache>
                <c:ptCount val="2"/>
                <c:pt idx="0">
                  <c:v>Light</c:v>
                </c:pt>
                <c:pt idx="1">
                  <c:v>Regular</c:v>
                </c:pt>
              </c:strCache>
            </c:strRef>
          </c:cat>
          <c:val>
            <c:numRef>
              <c:f>'USA TOTAL (2)'!$BA$21:$BA$22</c:f>
              <c:numCache>
                <c:formatCode>0%</c:formatCode>
                <c:ptCount val="2"/>
                <c:pt idx="0">
                  <c:v>0.87988272436806614</c:v>
                </c:pt>
                <c:pt idx="1">
                  <c:v>0.12011727563193419</c:v>
                </c:pt>
              </c:numCache>
            </c:numRef>
          </c:val>
        </c:ser>
        <c:firstSliceAng val="0"/>
      </c:pieChart>
    </c:plotArea>
    <c:legend>
      <c:legendPos val="b"/>
      <c:layout/>
      <c:txPr>
        <a:bodyPr/>
        <a:lstStyle/>
        <a:p>
          <a:pPr rtl="0">
            <a:defRPr/>
          </a:pPr>
          <a:endParaRPr lang="en-US"/>
        </a:p>
      </c:txPr>
    </c:legend>
    <c:plotVisOnly val="1"/>
    <c:dispBlanksAs val="zero"/>
  </c:chart>
  <c:externalData r:id="rId2"/>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036367246857305"/>
          <c:y val="2.7777671083797452E-2"/>
          <c:w val="0.56669902563549823"/>
          <c:h val="0.66479440069991647"/>
        </c:manualLayout>
      </c:layout>
      <c:barChart>
        <c:barDir val="col"/>
        <c:grouping val="clustered"/>
        <c:ser>
          <c:idx val="0"/>
          <c:order val="0"/>
          <c:tx>
            <c:strRef>
              <c:f>'Dairy 2010 2011'!$A$10:$B$10</c:f>
              <c:strCache>
                <c:ptCount val="1"/>
                <c:pt idx="0">
                  <c:v>NORTH AMERICA USA</c:v>
                </c:pt>
              </c:strCache>
            </c:strRef>
          </c:tx>
          <c:cat>
            <c:multiLvlStrRef>
              <c:f>'Dairy 2010 2011'!$C$8:$F$9</c:f>
              <c:multiLvlStrCache>
                <c:ptCount val="4"/>
                <c:lvl>
                  <c:pt idx="0">
                    <c:v>2010</c:v>
                  </c:pt>
                  <c:pt idx="1">
                    <c:v>2011</c:v>
                  </c:pt>
                  <c:pt idx="2">
                    <c:v>2012 (Q1,Q2)</c:v>
                  </c:pt>
                  <c:pt idx="3">
                    <c:v>% change 2012 vs 2011</c:v>
                  </c:pt>
                </c:lvl>
                <c:lvl>
                  <c:pt idx="0">
                    <c:v>Year</c:v>
                  </c:pt>
                  <c:pt idx="1">
                    <c:v>Year</c:v>
                  </c:pt>
                  <c:pt idx="2">
                    <c:v>Year</c:v>
                  </c:pt>
                  <c:pt idx="3">
                    <c:v>January to December</c:v>
                  </c:pt>
                </c:lvl>
              </c:multiLvlStrCache>
            </c:multiLvlStrRef>
          </c:cat>
          <c:val>
            <c:numRef>
              <c:f>'Dairy 2010 2011'!$C$10:$F$10</c:f>
              <c:numCache>
                <c:formatCode>0</c:formatCode>
                <c:ptCount val="4"/>
                <c:pt idx="0">
                  <c:v>856.02809999999977</c:v>
                </c:pt>
                <c:pt idx="1">
                  <c:v>794.57760000000007</c:v>
                </c:pt>
                <c:pt idx="2">
                  <c:v>405.9791999999988</c:v>
                </c:pt>
                <c:pt idx="3" formatCode="0.0">
                  <c:v>-7.1785610776094355</c:v>
                </c:pt>
              </c:numCache>
            </c:numRef>
          </c:val>
        </c:ser>
        <c:ser>
          <c:idx val="1"/>
          <c:order val="1"/>
          <c:tx>
            <c:strRef>
              <c:f>'Dairy 2010 2011'!$A$11:$B$11</c:f>
              <c:strCache>
                <c:ptCount val="1"/>
                <c:pt idx="0">
                  <c:v>ASIA PAC CHINA</c:v>
                </c:pt>
              </c:strCache>
            </c:strRef>
          </c:tx>
          <c:cat>
            <c:multiLvlStrRef>
              <c:f>'Dairy 2010 2011'!$C$8:$F$9</c:f>
              <c:multiLvlStrCache>
                <c:ptCount val="4"/>
                <c:lvl>
                  <c:pt idx="0">
                    <c:v>2010</c:v>
                  </c:pt>
                  <c:pt idx="1">
                    <c:v>2011</c:v>
                  </c:pt>
                  <c:pt idx="2">
                    <c:v>2012 (Q1,Q2)</c:v>
                  </c:pt>
                  <c:pt idx="3">
                    <c:v>% change 2012 vs 2011</c:v>
                  </c:pt>
                </c:lvl>
                <c:lvl>
                  <c:pt idx="0">
                    <c:v>Year</c:v>
                  </c:pt>
                  <c:pt idx="1">
                    <c:v>Year</c:v>
                  </c:pt>
                  <c:pt idx="2">
                    <c:v>Year</c:v>
                  </c:pt>
                  <c:pt idx="3">
                    <c:v>January to December</c:v>
                  </c:pt>
                </c:lvl>
              </c:multiLvlStrCache>
            </c:multiLvlStrRef>
          </c:cat>
          <c:val>
            <c:numRef>
              <c:f>'Dairy 2010 2011'!$C$11:$F$11</c:f>
              <c:numCache>
                <c:formatCode>0</c:formatCode>
                <c:ptCount val="4"/>
                <c:pt idx="0">
                  <c:v>2713.1609000000003</c:v>
                </c:pt>
                <c:pt idx="1">
                  <c:v>3115.6622999999913</c:v>
                </c:pt>
                <c:pt idx="2">
                  <c:v>1865.3898000000002</c:v>
                </c:pt>
                <c:pt idx="3" formatCode="0.0">
                  <c:v>14.835146710244873</c:v>
                </c:pt>
              </c:numCache>
            </c:numRef>
          </c:val>
        </c:ser>
        <c:ser>
          <c:idx val="2"/>
          <c:order val="2"/>
          <c:tx>
            <c:strRef>
              <c:f>'Dairy 2010 2011'!$A$12:$B$12</c:f>
              <c:strCache>
                <c:ptCount val="1"/>
                <c:pt idx="0">
                  <c:v>LATIN AMERICA BRAZIL</c:v>
                </c:pt>
              </c:strCache>
            </c:strRef>
          </c:tx>
          <c:cat>
            <c:multiLvlStrRef>
              <c:f>'Dairy 2010 2011'!$C$8:$F$9</c:f>
              <c:multiLvlStrCache>
                <c:ptCount val="4"/>
                <c:lvl>
                  <c:pt idx="0">
                    <c:v>2010</c:v>
                  </c:pt>
                  <c:pt idx="1">
                    <c:v>2011</c:v>
                  </c:pt>
                  <c:pt idx="2">
                    <c:v>2012 (Q1,Q2)</c:v>
                  </c:pt>
                  <c:pt idx="3">
                    <c:v>% change 2012 vs 2011</c:v>
                  </c:pt>
                </c:lvl>
                <c:lvl>
                  <c:pt idx="0">
                    <c:v>Year</c:v>
                  </c:pt>
                  <c:pt idx="1">
                    <c:v>Year</c:v>
                  </c:pt>
                  <c:pt idx="2">
                    <c:v>Year</c:v>
                  </c:pt>
                  <c:pt idx="3">
                    <c:v>January to December</c:v>
                  </c:pt>
                </c:lvl>
              </c:multiLvlStrCache>
            </c:multiLvlStrRef>
          </c:cat>
          <c:val>
            <c:numRef>
              <c:f>'Dairy 2010 2011'!$C$12:$F$12</c:f>
              <c:numCache>
                <c:formatCode>0</c:formatCode>
                <c:ptCount val="4"/>
                <c:pt idx="0">
                  <c:v>283.48349999999897</c:v>
                </c:pt>
                <c:pt idx="1">
                  <c:v>257.66090000000008</c:v>
                </c:pt>
                <c:pt idx="2">
                  <c:v>123.0155</c:v>
                </c:pt>
                <c:pt idx="3" formatCode="0.0">
                  <c:v>-9.1090310370798022</c:v>
                </c:pt>
              </c:numCache>
            </c:numRef>
          </c:val>
        </c:ser>
        <c:axId val="183972608"/>
        <c:axId val="183974144"/>
      </c:barChart>
      <c:catAx>
        <c:axId val="183972608"/>
        <c:scaling>
          <c:orientation val="minMax"/>
        </c:scaling>
        <c:axPos val="b"/>
        <c:tickLblPos val="nextTo"/>
        <c:crossAx val="183974144"/>
        <c:crosses val="autoZero"/>
        <c:auto val="1"/>
        <c:lblAlgn val="ctr"/>
        <c:lblOffset val="100"/>
      </c:catAx>
      <c:valAx>
        <c:axId val="183974144"/>
        <c:scaling>
          <c:orientation val="minMax"/>
        </c:scaling>
        <c:axPos val="l"/>
        <c:majorGridlines/>
        <c:numFmt formatCode="0" sourceLinked="1"/>
        <c:tickLblPos val="nextTo"/>
        <c:crossAx val="183972608"/>
        <c:crosses val="autoZero"/>
        <c:crossBetween val="between"/>
      </c:valAx>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200"/>
            </a:pPr>
            <a:r>
              <a:rPr lang="en-US" sz="1200"/>
              <a:t>CSD Volume Distribution, 2011</a:t>
            </a:r>
          </a:p>
        </c:rich>
      </c:tx>
      <c:layout/>
    </c:title>
    <c:plotArea>
      <c:layout>
        <c:manualLayout>
          <c:layoutTarget val="inner"/>
          <c:xMode val="edge"/>
          <c:yMode val="edge"/>
          <c:x val="0.20104356054205674"/>
          <c:y val="0.24199871630179778"/>
          <c:w val="0.51779842970272449"/>
          <c:h val="0.51724350566636557"/>
        </c:manualLayout>
      </c:layout>
      <c:pieChart>
        <c:varyColors val="1"/>
        <c:ser>
          <c:idx val="0"/>
          <c:order val="0"/>
          <c:dLbls>
            <c:showVal val="1"/>
            <c:showLeaderLines val="1"/>
          </c:dLbls>
          <c:cat>
            <c:strRef>
              <c:f>'Attribute Level'!$C$12:$C$13</c:f>
              <c:strCache>
                <c:ptCount val="2"/>
                <c:pt idx="0">
                  <c:v>Light</c:v>
                </c:pt>
                <c:pt idx="1">
                  <c:v>Regular</c:v>
                </c:pt>
              </c:strCache>
            </c:strRef>
          </c:cat>
          <c:val>
            <c:numRef>
              <c:f>'Attribute Level'!$H$12:$H$13</c:f>
              <c:numCache>
                <c:formatCode>0%</c:formatCode>
                <c:ptCount val="2"/>
                <c:pt idx="0">
                  <c:v>8.9457462490064824E-2</c:v>
                </c:pt>
                <c:pt idx="1">
                  <c:v>0.9105425375099363</c:v>
                </c:pt>
              </c:numCache>
            </c:numRef>
          </c:val>
        </c:ser>
        <c:firstSliceAng val="0"/>
      </c:pieChart>
    </c:plotArea>
    <c:legend>
      <c:legendPos val="b"/>
      <c:layout/>
      <c:txPr>
        <a:bodyPr/>
        <a:lstStyle/>
        <a:p>
          <a:pPr rtl="0">
            <a:defRPr/>
          </a:pPr>
          <a:endParaRPr lang="en-US"/>
        </a:p>
      </c:txPr>
    </c:legend>
    <c:plotVisOnly val="1"/>
    <c:dispBlanksAs val="zero"/>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200"/>
            </a:pPr>
            <a:r>
              <a:rPr lang="en-US" sz="1200"/>
              <a:t>Juice Volume Distribution, 2011</a:t>
            </a:r>
          </a:p>
        </c:rich>
      </c:tx>
      <c:layout/>
    </c:title>
    <c:plotArea>
      <c:layout>
        <c:manualLayout>
          <c:layoutTarget val="inner"/>
          <c:xMode val="edge"/>
          <c:yMode val="edge"/>
          <c:x val="0.25676707562717449"/>
          <c:y val="0.23035332121946295"/>
          <c:w val="0.45637001770127722"/>
          <c:h val="0.50317719900397051"/>
        </c:manualLayout>
      </c:layout>
      <c:pieChart>
        <c:varyColors val="1"/>
        <c:ser>
          <c:idx val="0"/>
          <c:order val="0"/>
          <c:dLbls>
            <c:showVal val="1"/>
            <c:showLeaderLines val="1"/>
          </c:dLbls>
          <c:cat>
            <c:strRef>
              <c:f>'Attribute Level'!$C$12:$C$13</c:f>
              <c:strCache>
                <c:ptCount val="2"/>
                <c:pt idx="0">
                  <c:v>Light</c:v>
                </c:pt>
                <c:pt idx="1">
                  <c:v>Regular</c:v>
                </c:pt>
              </c:strCache>
            </c:strRef>
          </c:cat>
          <c:val>
            <c:numRef>
              <c:f>'Attribute Level'!$H$4:$H$5</c:f>
              <c:numCache>
                <c:formatCode>0%</c:formatCode>
                <c:ptCount val="2"/>
                <c:pt idx="0">
                  <c:v>7.5276876130775564E-2</c:v>
                </c:pt>
                <c:pt idx="1">
                  <c:v>0.92472312386922451</c:v>
                </c:pt>
              </c:numCache>
            </c:numRef>
          </c:val>
        </c:ser>
        <c:firstSliceAng val="0"/>
      </c:pieChart>
    </c:plotArea>
    <c:legend>
      <c:legendPos val="b"/>
      <c:layout/>
      <c:txPr>
        <a:bodyPr/>
        <a:lstStyle/>
        <a:p>
          <a:pPr rtl="0">
            <a:defRPr/>
          </a:pPr>
          <a:endParaRPr lang="en-US"/>
        </a:p>
      </c:txPr>
    </c:legend>
    <c:plotVisOnly val="1"/>
    <c:dispBlanksAs val="zero"/>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51384198899424838"/>
          <c:y val="0.15832119168314074"/>
          <c:w val="0.37255709636866707"/>
          <c:h val="0.84167880831686326"/>
        </c:manualLayout>
      </c:layout>
      <c:doughnutChart>
        <c:varyColors val="1"/>
        <c:ser>
          <c:idx val="0"/>
          <c:order val="0"/>
          <c:tx>
            <c:strRef>
              <c:f>'For PPT'!$K$3</c:f>
              <c:strCache>
                <c:ptCount val="1"/>
                <c:pt idx="0">
                  <c:v>Rtd Tea</c:v>
                </c:pt>
              </c:strCache>
            </c:strRef>
          </c:tx>
          <c:spPr>
            <a:solidFill>
              <a:srgbClr val="00B0F0"/>
            </a:solidFill>
            <a:ln>
              <a:noFill/>
            </a:ln>
          </c:spPr>
          <c:dPt>
            <c:idx val="1"/>
            <c:spPr>
              <a:solidFill>
                <a:srgbClr val="92D050"/>
              </a:solidFill>
              <a:ln>
                <a:noFill/>
              </a:ln>
            </c:spPr>
          </c:dPt>
          <c:dPt>
            <c:idx val="2"/>
            <c:spPr>
              <a:solidFill>
                <a:srgbClr val="FFFF00"/>
              </a:solidFill>
              <a:ln>
                <a:noFill/>
              </a:ln>
            </c:spPr>
          </c:dPt>
          <c:dLbls>
            <c:dLbl>
              <c:idx val="0"/>
              <c:layout>
                <c:manualLayout>
                  <c:x val="1.2187690432663011E-2"/>
                  <c:y val="1.6855673626378773E-2"/>
                </c:manualLayout>
              </c:layout>
              <c:showVal val="1"/>
            </c:dLbl>
            <c:dLbl>
              <c:idx val="1"/>
              <c:layout>
                <c:manualLayout>
                  <c:x val="7.6593539965435123E-2"/>
                  <c:y val="7.7432758464387194E-3"/>
                </c:manualLayout>
              </c:layout>
              <c:showVal val="1"/>
            </c:dLbl>
            <c:txPr>
              <a:bodyPr/>
              <a:lstStyle/>
              <a:p>
                <a:pPr>
                  <a:defRPr sz="800">
                    <a:solidFill>
                      <a:srgbClr val="080808"/>
                    </a:solidFill>
                  </a:defRPr>
                </a:pPr>
                <a:endParaRPr lang="en-US"/>
              </a:p>
            </c:txPr>
            <c:showVal val="1"/>
            <c:showLeaderLines val="1"/>
          </c:dLbls>
          <c:cat>
            <c:strRef>
              <c:f>'For PPT'!$L$2:$N$2</c:f>
              <c:strCache>
                <c:ptCount val="3"/>
                <c:pt idx="0">
                  <c:v>Modern</c:v>
                </c:pt>
                <c:pt idx="1">
                  <c:v>Traditional</c:v>
                </c:pt>
                <c:pt idx="2">
                  <c:v>Other</c:v>
                </c:pt>
              </c:strCache>
            </c:strRef>
          </c:cat>
          <c:val>
            <c:numRef>
              <c:f>'For PPT'!$L$3:$N$3</c:f>
              <c:numCache>
                <c:formatCode>0%</c:formatCode>
                <c:ptCount val="3"/>
                <c:pt idx="0">
                  <c:v>0.21158850173289495</c:v>
                </c:pt>
                <c:pt idx="1">
                  <c:v>0.71080180579709662</c:v>
                </c:pt>
                <c:pt idx="2">
                  <c:v>7.7609692470009733E-2</c:v>
                </c:pt>
              </c:numCache>
            </c:numRef>
          </c:val>
        </c:ser>
        <c:ser>
          <c:idx val="1"/>
          <c:order val="1"/>
          <c:tx>
            <c:strRef>
              <c:f>'For PPT'!$K$4</c:f>
              <c:strCache>
                <c:ptCount val="1"/>
                <c:pt idx="0">
                  <c:v>Functional Drinks</c:v>
                </c:pt>
              </c:strCache>
            </c:strRef>
          </c:tx>
          <c:spPr>
            <a:ln>
              <a:noFill/>
            </a:ln>
          </c:spPr>
          <c:dPt>
            <c:idx val="0"/>
            <c:spPr>
              <a:solidFill>
                <a:srgbClr val="00B0F0"/>
              </a:solidFill>
              <a:ln>
                <a:noFill/>
              </a:ln>
            </c:spPr>
          </c:dPt>
          <c:dPt>
            <c:idx val="1"/>
            <c:spPr>
              <a:solidFill>
                <a:srgbClr val="92D050"/>
              </a:solidFill>
              <a:ln>
                <a:noFill/>
              </a:ln>
            </c:spPr>
          </c:dPt>
          <c:dPt>
            <c:idx val="2"/>
            <c:spPr>
              <a:solidFill>
                <a:srgbClr val="FFFF00"/>
              </a:solidFill>
              <a:ln>
                <a:noFill/>
              </a:ln>
            </c:spPr>
          </c:dPt>
          <c:dLbls>
            <c:dLbl>
              <c:idx val="0"/>
              <c:layout>
                <c:manualLayout>
                  <c:x val="2.7473808326377056E-2"/>
                  <c:y val="8.3181614878709481E-2"/>
                </c:manualLayout>
              </c:layout>
              <c:showVal val="1"/>
            </c:dLbl>
            <c:dLbl>
              <c:idx val="1"/>
              <c:layout>
                <c:manualLayout>
                  <c:x val="1.8479658792650969E-2"/>
                  <c:y val="4.2139945272798348E-3"/>
                </c:manualLayout>
              </c:layout>
              <c:showVal val="1"/>
            </c:dLbl>
            <c:txPr>
              <a:bodyPr/>
              <a:lstStyle/>
              <a:p>
                <a:pPr>
                  <a:defRPr sz="800">
                    <a:solidFill>
                      <a:srgbClr val="080808"/>
                    </a:solidFill>
                  </a:defRPr>
                </a:pPr>
                <a:endParaRPr lang="en-US"/>
              </a:p>
            </c:txPr>
            <c:showVal val="1"/>
            <c:showLeaderLines val="1"/>
          </c:dLbls>
          <c:cat>
            <c:strRef>
              <c:f>'For PPT'!$L$2:$N$2</c:f>
              <c:strCache>
                <c:ptCount val="3"/>
                <c:pt idx="0">
                  <c:v>Modern</c:v>
                </c:pt>
                <c:pt idx="1">
                  <c:v>Traditional</c:v>
                </c:pt>
                <c:pt idx="2">
                  <c:v>Other</c:v>
                </c:pt>
              </c:strCache>
            </c:strRef>
          </c:cat>
          <c:val>
            <c:numRef>
              <c:f>'For PPT'!$L$4:$N$4</c:f>
              <c:numCache>
                <c:formatCode>0%</c:formatCode>
                <c:ptCount val="3"/>
                <c:pt idx="0">
                  <c:v>0.24970958104851326</c:v>
                </c:pt>
                <c:pt idx="1">
                  <c:v>0.69099008894313563</c:v>
                </c:pt>
                <c:pt idx="2">
                  <c:v>5.9300330008352033E-2</c:v>
                </c:pt>
              </c:numCache>
            </c:numRef>
          </c:val>
        </c:ser>
        <c:ser>
          <c:idx val="2"/>
          <c:order val="2"/>
          <c:tx>
            <c:strRef>
              <c:f>'For PPT'!$K$5</c:f>
              <c:strCache>
                <c:ptCount val="1"/>
                <c:pt idx="0">
                  <c:v>Carbonated Soft Drinks</c:v>
                </c:pt>
              </c:strCache>
            </c:strRef>
          </c:tx>
          <c:spPr>
            <a:ln>
              <a:noFill/>
            </a:ln>
          </c:spPr>
          <c:dPt>
            <c:idx val="0"/>
            <c:spPr>
              <a:solidFill>
                <a:srgbClr val="00B0F0"/>
              </a:solidFill>
              <a:ln>
                <a:noFill/>
              </a:ln>
            </c:spPr>
          </c:dPt>
          <c:dPt>
            <c:idx val="1"/>
            <c:spPr>
              <a:solidFill>
                <a:srgbClr val="92D050"/>
              </a:solidFill>
              <a:ln>
                <a:noFill/>
              </a:ln>
            </c:spPr>
          </c:dPt>
          <c:dPt>
            <c:idx val="2"/>
            <c:spPr>
              <a:solidFill>
                <a:srgbClr val="FFFF00"/>
              </a:solidFill>
              <a:ln>
                <a:noFill/>
              </a:ln>
            </c:spPr>
          </c:dPt>
          <c:dLbls>
            <c:dLbl>
              <c:idx val="0"/>
              <c:layout>
                <c:manualLayout>
                  <c:x val="4.1787515146127323E-2"/>
                  <c:y val="0.164342515242383"/>
                </c:manualLayout>
              </c:layout>
              <c:showVal val="1"/>
            </c:dLbl>
            <c:dLbl>
              <c:idx val="1"/>
              <c:layout>
                <c:manualLayout>
                  <c:x val="-1.6420169947002156E-2"/>
                  <c:y val="-4.5685327493988452E-2"/>
                </c:manualLayout>
              </c:layout>
              <c:showVal val="1"/>
            </c:dLbl>
            <c:txPr>
              <a:bodyPr/>
              <a:lstStyle/>
              <a:p>
                <a:pPr>
                  <a:defRPr sz="800">
                    <a:solidFill>
                      <a:srgbClr val="080808"/>
                    </a:solidFill>
                  </a:defRPr>
                </a:pPr>
                <a:endParaRPr lang="en-US"/>
              </a:p>
            </c:txPr>
            <c:showVal val="1"/>
            <c:showLeaderLines val="1"/>
          </c:dLbls>
          <c:cat>
            <c:strRef>
              <c:f>'For PPT'!$L$2:$N$2</c:f>
              <c:strCache>
                <c:ptCount val="3"/>
                <c:pt idx="0">
                  <c:v>Modern</c:v>
                </c:pt>
                <c:pt idx="1">
                  <c:v>Traditional</c:v>
                </c:pt>
                <c:pt idx="2">
                  <c:v>Other</c:v>
                </c:pt>
              </c:strCache>
            </c:strRef>
          </c:cat>
          <c:val>
            <c:numRef>
              <c:f>'For PPT'!$L$5:$N$5</c:f>
              <c:numCache>
                <c:formatCode>0%</c:formatCode>
                <c:ptCount val="3"/>
                <c:pt idx="0">
                  <c:v>0.26506831889446142</c:v>
                </c:pt>
                <c:pt idx="1">
                  <c:v>0.6844322638647875</c:v>
                </c:pt>
                <c:pt idx="2">
                  <c:v>5.0499417240753533E-2</c:v>
                </c:pt>
              </c:numCache>
            </c:numRef>
          </c:val>
        </c:ser>
        <c:ser>
          <c:idx val="3"/>
          <c:order val="3"/>
          <c:tx>
            <c:strRef>
              <c:f>'For PPT'!$K$6</c:f>
              <c:strCache>
                <c:ptCount val="1"/>
                <c:pt idx="0">
                  <c:v>Juice</c:v>
                </c:pt>
              </c:strCache>
            </c:strRef>
          </c:tx>
          <c:spPr>
            <a:ln>
              <a:noFill/>
            </a:ln>
          </c:spPr>
          <c:dPt>
            <c:idx val="0"/>
            <c:spPr>
              <a:solidFill>
                <a:srgbClr val="00B0F0"/>
              </a:solidFill>
              <a:ln>
                <a:noFill/>
              </a:ln>
            </c:spPr>
          </c:dPt>
          <c:dPt>
            <c:idx val="1"/>
            <c:spPr>
              <a:solidFill>
                <a:srgbClr val="92D050"/>
              </a:solidFill>
              <a:ln>
                <a:noFill/>
              </a:ln>
            </c:spPr>
          </c:dPt>
          <c:dPt>
            <c:idx val="2"/>
            <c:spPr>
              <a:solidFill>
                <a:srgbClr val="FFFF00"/>
              </a:solidFill>
              <a:ln>
                <a:noFill/>
              </a:ln>
            </c:spPr>
          </c:dPt>
          <c:dLbls>
            <c:dLbl>
              <c:idx val="0"/>
              <c:layout>
                <c:manualLayout>
                  <c:x val="2.5300946661356405E-2"/>
                  <c:y val="0.23146334390312281"/>
                </c:manualLayout>
              </c:layout>
              <c:showVal val="1"/>
            </c:dLbl>
            <c:dLbl>
              <c:idx val="1"/>
              <c:layout>
                <c:manualLayout>
                  <c:x val="-2.4101893267288035E-2"/>
                  <c:y val="-9.8097187628188531E-2"/>
                </c:manualLayout>
              </c:layout>
              <c:showVal val="1"/>
            </c:dLbl>
            <c:txPr>
              <a:bodyPr/>
              <a:lstStyle/>
              <a:p>
                <a:pPr>
                  <a:defRPr sz="800">
                    <a:solidFill>
                      <a:srgbClr val="080808"/>
                    </a:solidFill>
                  </a:defRPr>
                </a:pPr>
                <a:endParaRPr lang="en-US"/>
              </a:p>
            </c:txPr>
            <c:showVal val="1"/>
            <c:showLeaderLines val="1"/>
          </c:dLbls>
          <c:cat>
            <c:strRef>
              <c:f>'For PPT'!$L$2:$N$2</c:f>
              <c:strCache>
                <c:ptCount val="3"/>
                <c:pt idx="0">
                  <c:v>Modern</c:v>
                </c:pt>
                <c:pt idx="1">
                  <c:v>Traditional</c:v>
                </c:pt>
                <c:pt idx="2">
                  <c:v>Other</c:v>
                </c:pt>
              </c:strCache>
            </c:strRef>
          </c:cat>
          <c:val>
            <c:numRef>
              <c:f>'For PPT'!$L$6:$N$6</c:f>
              <c:numCache>
                <c:formatCode>0%</c:formatCode>
                <c:ptCount val="3"/>
                <c:pt idx="0">
                  <c:v>0.3311055360716143</c:v>
                </c:pt>
                <c:pt idx="1">
                  <c:v>0.62463898747395163</c:v>
                </c:pt>
                <c:pt idx="2">
                  <c:v>4.4255476454434402E-2</c:v>
                </c:pt>
              </c:numCache>
            </c:numRef>
          </c:val>
        </c:ser>
        <c:firstSliceAng val="0"/>
        <c:holeSize val="50"/>
      </c:doughnutChart>
    </c:plotArea>
    <c:legend>
      <c:legendPos val="b"/>
      <c:layout>
        <c:manualLayout>
          <c:xMode val="edge"/>
          <c:yMode val="edge"/>
          <c:x val="0.32056770638943755"/>
          <c:y val="0.93618984749353196"/>
          <c:w val="0.22934864142938441"/>
          <c:h val="5.4268793847051161E-2"/>
        </c:manualLayout>
      </c:layout>
      <c:txPr>
        <a:bodyPr/>
        <a:lstStyle/>
        <a:p>
          <a:pPr rtl="0">
            <a:defRPr>
              <a:solidFill>
                <a:srgbClr val="080808"/>
              </a:solidFill>
            </a:defRPr>
          </a:pPr>
          <a:endParaRPr lang="en-US"/>
        </a:p>
      </c:txPr>
    </c:legend>
    <c:plotVisOnly val="1"/>
    <c:dispBlanksAs val="zero"/>
  </c:chart>
  <c:externalData r:id="rId2"/>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9162854643169792E-2"/>
          <c:y val="4.3384733158355504E-2"/>
          <c:w val="0.83786501687289483"/>
          <c:h val="0.91641486220472468"/>
        </c:manualLayout>
      </c:layout>
      <c:doughnutChart>
        <c:varyColors val="1"/>
        <c:ser>
          <c:idx val="0"/>
          <c:order val="0"/>
          <c:tx>
            <c:strRef>
              <c:f>'Channel Analysis-Volume Sha ppt'!$A$53</c:f>
              <c:strCache>
                <c:ptCount val="1"/>
                <c:pt idx="0">
                  <c:v>Carbonated Soft Drinks</c:v>
                </c:pt>
              </c:strCache>
            </c:strRef>
          </c:tx>
          <c:dPt>
            <c:idx val="0"/>
            <c:spPr>
              <a:solidFill>
                <a:srgbClr val="00B0F0"/>
              </a:solidFill>
            </c:spPr>
          </c:dPt>
          <c:dPt>
            <c:idx val="1"/>
            <c:spPr>
              <a:solidFill>
                <a:srgbClr val="92D050"/>
              </a:solidFill>
            </c:spPr>
          </c:dPt>
          <c:dPt>
            <c:idx val="2"/>
            <c:spPr>
              <a:solidFill>
                <a:srgbClr val="FFFF00"/>
              </a:solidFill>
            </c:spPr>
          </c:dPt>
          <c:dLbls>
            <c:txPr>
              <a:bodyPr/>
              <a:lstStyle/>
              <a:p>
                <a:pPr>
                  <a:defRPr sz="800"/>
                </a:pPr>
                <a:endParaRPr lang="en-US"/>
              </a:p>
            </c:txPr>
            <c:showVal val="1"/>
            <c:showLeaderLines val="1"/>
          </c:dLbls>
          <c:cat>
            <c:strRef>
              <c:f>'Channel Analysis-Volume Sha ppt'!$B$51:$D$51</c:f>
              <c:strCache>
                <c:ptCount val="3"/>
                <c:pt idx="0">
                  <c:v>Modern</c:v>
                </c:pt>
                <c:pt idx="1">
                  <c:v>Traditional</c:v>
                </c:pt>
                <c:pt idx="2">
                  <c:v>On-Premise (Bar)</c:v>
                </c:pt>
              </c:strCache>
            </c:strRef>
          </c:cat>
          <c:val>
            <c:numRef>
              <c:f>'Channel Analysis-Volume Sha ppt'!$B$53:$D$53</c:f>
              <c:numCache>
                <c:formatCode>0%</c:formatCode>
                <c:ptCount val="3"/>
                <c:pt idx="0">
                  <c:v>0.5145449350764395</c:v>
                </c:pt>
                <c:pt idx="1">
                  <c:v>0.25315166144978951</c:v>
                </c:pt>
                <c:pt idx="2">
                  <c:v>0.23230340594699092</c:v>
                </c:pt>
              </c:numCache>
            </c:numRef>
          </c:val>
        </c:ser>
        <c:ser>
          <c:idx val="1"/>
          <c:order val="1"/>
          <c:tx>
            <c:strRef>
              <c:f>'Channel Analysis-Volume Sha ppt'!$A$54</c:f>
              <c:strCache>
                <c:ptCount val="1"/>
                <c:pt idx="0">
                  <c:v>Tea</c:v>
                </c:pt>
              </c:strCache>
            </c:strRef>
          </c:tx>
          <c:dPt>
            <c:idx val="0"/>
            <c:spPr>
              <a:solidFill>
                <a:srgbClr val="00B0F0"/>
              </a:solidFill>
            </c:spPr>
          </c:dPt>
          <c:dPt>
            <c:idx val="1"/>
            <c:spPr>
              <a:solidFill>
                <a:srgbClr val="92D050"/>
              </a:solidFill>
            </c:spPr>
          </c:dPt>
          <c:dPt>
            <c:idx val="2"/>
            <c:spPr>
              <a:solidFill>
                <a:srgbClr val="FFFF00"/>
              </a:solidFill>
            </c:spPr>
          </c:dPt>
          <c:dLbls>
            <c:txPr>
              <a:bodyPr/>
              <a:lstStyle/>
              <a:p>
                <a:pPr>
                  <a:defRPr sz="800"/>
                </a:pPr>
                <a:endParaRPr lang="en-US"/>
              </a:p>
            </c:txPr>
            <c:showVal val="1"/>
            <c:showLeaderLines val="1"/>
          </c:dLbls>
          <c:cat>
            <c:strRef>
              <c:f>'Channel Analysis-Volume Sha ppt'!$B$51:$D$51</c:f>
              <c:strCache>
                <c:ptCount val="3"/>
                <c:pt idx="0">
                  <c:v>Modern</c:v>
                </c:pt>
                <c:pt idx="1">
                  <c:v>Traditional</c:v>
                </c:pt>
                <c:pt idx="2">
                  <c:v>On-Premise (Bar)</c:v>
                </c:pt>
              </c:strCache>
            </c:strRef>
          </c:cat>
          <c:val>
            <c:numRef>
              <c:f>'Channel Analysis-Volume Sha ppt'!$B$54:$D$54</c:f>
              <c:numCache>
                <c:formatCode>0%</c:formatCode>
                <c:ptCount val="3"/>
                <c:pt idx="0">
                  <c:v>0.64506933394500177</c:v>
                </c:pt>
                <c:pt idx="1">
                  <c:v>0.19137909420800667</c:v>
                </c:pt>
                <c:pt idx="2">
                  <c:v>0.1635517221579727</c:v>
                </c:pt>
              </c:numCache>
            </c:numRef>
          </c:val>
        </c:ser>
        <c:ser>
          <c:idx val="2"/>
          <c:order val="2"/>
          <c:tx>
            <c:strRef>
              <c:f>'Channel Analysis-Volume Sha ppt'!$A$55</c:f>
              <c:strCache>
                <c:ptCount val="1"/>
                <c:pt idx="0">
                  <c:v>Sports Drink</c:v>
                </c:pt>
              </c:strCache>
            </c:strRef>
          </c:tx>
          <c:dPt>
            <c:idx val="0"/>
            <c:spPr>
              <a:solidFill>
                <a:srgbClr val="00B0F0"/>
              </a:solidFill>
            </c:spPr>
          </c:dPt>
          <c:dPt>
            <c:idx val="1"/>
            <c:spPr>
              <a:solidFill>
                <a:srgbClr val="92D050"/>
              </a:solidFill>
            </c:spPr>
          </c:dPt>
          <c:dPt>
            <c:idx val="2"/>
            <c:spPr>
              <a:solidFill>
                <a:srgbClr val="FFFF00"/>
              </a:solidFill>
            </c:spPr>
          </c:dPt>
          <c:dLbls>
            <c:txPr>
              <a:bodyPr/>
              <a:lstStyle/>
              <a:p>
                <a:pPr>
                  <a:defRPr sz="800"/>
                </a:pPr>
                <a:endParaRPr lang="en-US"/>
              </a:p>
            </c:txPr>
            <c:showVal val="1"/>
            <c:showLeaderLines val="1"/>
          </c:dLbls>
          <c:cat>
            <c:strRef>
              <c:f>'Channel Analysis-Volume Sha ppt'!$B$51:$D$51</c:f>
              <c:strCache>
                <c:ptCount val="3"/>
                <c:pt idx="0">
                  <c:v>Modern</c:v>
                </c:pt>
                <c:pt idx="1">
                  <c:v>Traditional</c:v>
                </c:pt>
                <c:pt idx="2">
                  <c:v>On-Premise (Bar)</c:v>
                </c:pt>
              </c:strCache>
            </c:strRef>
          </c:cat>
          <c:val>
            <c:numRef>
              <c:f>'Channel Analysis-Volume Sha ppt'!$B$55:$D$55</c:f>
              <c:numCache>
                <c:formatCode>0%</c:formatCode>
                <c:ptCount val="3"/>
                <c:pt idx="0">
                  <c:v>0.67990607396931935</c:v>
                </c:pt>
                <c:pt idx="1">
                  <c:v>0.19897441662162721</c:v>
                </c:pt>
                <c:pt idx="2">
                  <c:v>0.12111911451851966</c:v>
                </c:pt>
              </c:numCache>
            </c:numRef>
          </c:val>
        </c:ser>
        <c:ser>
          <c:idx val="3"/>
          <c:order val="3"/>
          <c:tx>
            <c:strRef>
              <c:f>'Channel Analysis-Volume Sha ppt'!$A$56</c:f>
              <c:strCache>
                <c:ptCount val="1"/>
                <c:pt idx="0">
                  <c:v>Juice</c:v>
                </c:pt>
              </c:strCache>
            </c:strRef>
          </c:tx>
          <c:dPt>
            <c:idx val="0"/>
            <c:spPr>
              <a:solidFill>
                <a:srgbClr val="00B0F0"/>
              </a:solidFill>
            </c:spPr>
          </c:dPt>
          <c:dPt>
            <c:idx val="1"/>
            <c:spPr>
              <a:solidFill>
                <a:srgbClr val="92D050"/>
              </a:solidFill>
            </c:spPr>
          </c:dPt>
          <c:dLbls>
            <c:txPr>
              <a:bodyPr/>
              <a:lstStyle/>
              <a:p>
                <a:pPr>
                  <a:defRPr sz="800"/>
                </a:pPr>
                <a:endParaRPr lang="en-US"/>
              </a:p>
            </c:txPr>
            <c:showVal val="1"/>
            <c:showLeaderLines val="1"/>
          </c:dLbls>
          <c:cat>
            <c:strRef>
              <c:f>'Channel Analysis-Volume Sha ppt'!$B$51:$D$51</c:f>
              <c:strCache>
                <c:ptCount val="3"/>
                <c:pt idx="0">
                  <c:v>Modern</c:v>
                </c:pt>
                <c:pt idx="1">
                  <c:v>Traditional</c:v>
                </c:pt>
                <c:pt idx="2">
                  <c:v>On-Premise (Bar)</c:v>
                </c:pt>
              </c:strCache>
            </c:strRef>
          </c:cat>
          <c:val>
            <c:numRef>
              <c:f>'Channel Analysis-Volume Sha ppt'!$B$56:$D$56</c:f>
              <c:numCache>
                <c:formatCode>0%</c:formatCode>
                <c:ptCount val="3"/>
                <c:pt idx="0">
                  <c:v>0.79063407092102289</c:v>
                </c:pt>
                <c:pt idx="1">
                  <c:v>0.20936589120061377</c:v>
                </c:pt>
              </c:numCache>
            </c:numRef>
          </c:val>
        </c:ser>
        <c:firstSliceAng val="0"/>
        <c:holeSize val="50"/>
      </c:doughnutChart>
    </c:plotArea>
    <c:plotVisOnly val="1"/>
    <c:dispBlanksAs val="zero"/>
  </c:chart>
  <c:externalData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US:  Food and Dairy Volume</a:t>
            </a:r>
            <a:r>
              <a:rPr lang="en-US" baseline="0"/>
              <a:t> Growth </a:t>
            </a:r>
          </a:p>
          <a:p>
            <a:pPr>
              <a:defRPr/>
            </a:pPr>
            <a:r>
              <a:rPr lang="en-US" baseline="0"/>
              <a:t>2009 to 2011</a:t>
            </a:r>
            <a:endParaRPr lang="en-US"/>
          </a:p>
        </c:rich>
      </c:tx>
      <c:layout/>
    </c:title>
    <c:plotArea>
      <c:layout/>
      <c:barChart>
        <c:barDir val="col"/>
        <c:grouping val="clustered"/>
        <c:ser>
          <c:idx val="0"/>
          <c:order val="0"/>
          <c:spPr>
            <a:solidFill>
              <a:srgbClr val="558ED5"/>
            </a:solidFill>
          </c:spPr>
          <c:invertIfNegative val="1"/>
          <c:cat>
            <c:strRef>
              <c:f>'Qty. Shift  (2)'!$D$2:$D$9</c:f>
              <c:strCache>
                <c:ptCount val="8"/>
                <c:pt idx="0">
                  <c:v>Milk</c:v>
                </c:pt>
                <c:pt idx="1">
                  <c:v>Oil</c:v>
                </c:pt>
                <c:pt idx="2">
                  <c:v>Cookies</c:v>
                </c:pt>
                <c:pt idx="3">
                  <c:v>Yogurt</c:v>
                </c:pt>
                <c:pt idx="4">
                  <c:v>Chocolate</c:v>
                </c:pt>
                <c:pt idx="5">
                  <c:v>Chips/Crisps</c:v>
                </c:pt>
                <c:pt idx="6">
                  <c:v>Non-Chocolate Candy</c:v>
                </c:pt>
                <c:pt idx="7">
                  <c:v>Butter</c:v>
                </c:pt>
              </c:strCache>
            </c:strRef>
          </c:cat>
          <c:val>
            <c:numRef>
              <c:f>'Qty. Shift  (2)'!$N$2:$N$9</c:f>
              <c:numCache>
                <c:formatCode>0%</c:formatCode>
                <c:ptCount val="8"/>
                <c:pt idx="0">
                  <c:v>-1.5032517441770367E-2</c:v>
                </c:pt>
                <c:pt idx="1">
                  <c:v>2.1160070105916695E-3</c:v>
                </c:pt>
                <c:pt idx="2">
                  <c:v>1.0819114438644917E-3</c:v>
                </c:pt>
                <c:pt idx="3">
                  <c:v>7.8937657757740531E-2</c:v>
                </c:pt>
                <c:pt idx="4">
                  <c:v>6.8580464169596192E-2</c:v>
                </c:pt>
                <c:pt idx="5">
                  <c:v>1.3936957364098617E-2</c:v>
                </c:pt>
                <c:pt idx="6">
                  <c:v>3.6504079999837735E-2</c:v>
                </c:pt>
                <c:pt idx="7">
                  <c:v>-9.8746315252480395E-3</c:v>
                </c:pt>
              </c:numCache>
            </c:numRef>
          </c:val>
          <c:extLst>
            <c:ext xmlns:c14="http://schemas.microsoft.com/office/drawing/2007/8/2/chart" uri="{6F2FDCE9-48DA-4B69-8628-5D25D57E5C99}">
              <c14:invertSolidFillFmt>
                <c14:spPr xmlns:c14="http://schemas.microsoft.com/office/drawing/2007/8/2/chart">
                  <a:solidFill>
                    <a:srgbClr val="D99694"/>
                  </a:solidFill>
                </c14:spPr>
              </c14:invertSolidFillFmt>
            </c:ext>
          </c:extLst>
        </c:ser>
        <c:ser>
          <c:idx val="1"/>
          <c:order val="1"/>
          <c:spPr>
            <a:solidFill>
              <a:srgbClr val="17375E"/>
            </a:solidFill>
          </c:spPr>
          <c:invertIfNegative val="1"/>
          <c:cat>
            <c:strRef>
              <c:f>'Qty. Shift  (2)'!$D$2:$D$9</c:f>
              <c:strCache>
                <c:ptCount val="8"/>
                <c:pt idx="0">
                  <c:v>Milk</c:v>
                </c:pt>
                <c:pt idx="1">
                  <c:v>Oil</c:v>
                </c:pt>
                <c:pt idx="2">
                  <c:v>Cookies</c:v>
                </c:pt>
                <c:pt idx="3">
                  <c:v>Yogurt</c:v>
                </c:pt>
                <c:pt idx="4">
                  <c:v>Chocolate</c:v>
                </c:pt>
                <c:pt idx="5">
                  <c:v>Chips/Crisps</c:v>
                </c:pt>
                <c:pt idx="6">
                  <c:v>Non-Chocolate Candy</c:v>
                </c:pt>
                <c:pt idx="7">
                  <c:v>Butter</c:v>
                </c:pt>
              </c:strCache>
            </c:strRef>
          </c:cat>
          <c:val>
            <c:numRef>
              <c:f>'Qty. Shift  (2)'!$O$2:$O$9</c:f>
              <c:numCache>
                <c:formatCode>0%</c:formatCode>
                <c:ptCount val="8"/>
                <c:pt idx="0">
                  <c:v>-3.1105796022974259E-2</c:v>
                </c:pt>
                <c:pt idx="1">
                  <c:v>-1.9567180531960396E-2</c:v>
                </c:pt>
                <c:pt idx="2">
                  <c:v>-1.1854283420514639E-2</c:v>
                </c:pt>
                <c:pt idx="3">
                  <c:v>-9.940810560132407E-3</c:v>
                </c:pt>
                <c:pt idx="4">
                  <c:v>-7.5794787794606971E-3</c:v>
                </c:pt>
                <c:pt idx="5">
                  <c:v>-6.6938907461793224E-3</c:v>
                </c:pt>
                <c:pt idx="6">
                  <c:v>1.5203275844922627E-2</c:v>
                </c:pt>
                <c:pt idx="7">
                  <c:v>2.6553861226588316E-2</c:v>
                </c:pt>
              </c:numCache>
            </c:numRef>
          </c:val>
          <c:extLst>
            <c:ext xmlns:c14="http://schemas.microsoft.com/office/drawing/2007/8/2/chart" uri="{6F2FDCE9-48DA-4B69-8628-5D25D57E5C99}">
              <c14:invertSolidFillFmt>
                <c14:spPr xmlns:c14="http://schemas.microsoft.com/office/drawing/2007/8/2/chart">
                  <a:solidFill>
                    <a:srgbClr val="953735"/>
                  </a:solidFill>
                </c14:spPr>
              </c14:invertSolidFillFmt>
            </c:ext>
          </c:extLst>
        </c:ser>
        <c:axId val="171666816"/>
        <c:axId val="171684992"/>
      </c:barChart>
      <c:catAx>
        <c:axId val="171666816"/>
        <c:scaling>
          <c:orientation val="minMax"/>
        </c:scaling>
        <c:axPos val="b"/>
        <c:tickLblPos val="low"/>
        <c:crossAx val="171684992"/>
        <c:crosses val="autoZero"/>
        <c:auto val="1"/>
        <c:lblAlgn val="ctr"/>
        <c:lblOffset val="100"/>
      </c:catAx>
      <c:valAx>
        <c:axId val="171684992"/>
        <c:scaling>
          <c:orientation val="minMax"/>
        </c:scaling>
        <c:axPos val="l"/>
        <c:numFmt formatCode="0%" sourceLinked="1"/>
        <c:tickLblPos val="nextTo"/>
        <c:crossAx val="171666816"/>
        <c:crosses val="autoZero"/>
        <c:crossBetween val="between"/>
      </c:valAx>
    </c:plotArea>
    <c:plotVisOnly val="1"/>
    <c:dispBlanksAs val="gap"/>
  </c:chart>
  <c:externalData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Brazil:  Food and Dairy Volume Growth 2009 to 2011</a:t>
            </a:r>
          </a:p>
        </c:rich>
      </c:tx>
      <c:layout/>
    </c:title>
    <c:plotArea>
      <c:layout/>
      <c:barChart>
        <c:barDir val="col"/>
        <c:grouping val="clustered"/>
        <c:ser>
          <c:idx val="0"/>
          <c:order val="0"/>
          <c:tx>
            <c:v>2011 Growth</c:v>
          </c:tx>
          <c:spPr>
            <a:solidFill>
              <a:srgbClr val="558ED5"/>
            </a:solidFill>
          </c:spPr>
          <c:invertIfNegative val="1"/>
          <c:cat>
            <c:strRef>
              <c:f>'Total_backend (2)'!$P$29:$P$36</c:f>
              <c:strCache>
                <c:ptCount val="8"/>
                <c:pt idx="0">
                  <c:v>Milk</c:v>
                </c:pt>
                <c:pt idx="1">
                  <c:v>Oil</c:v>
                </c:pt>
                <c:pt idx="2">
                  <c:v>Cookies</c:v>
                </c:pt>
                <c:pt idx="3">
                  <c:v>Yogurt</c:v>
                </c:pt>
                <c:pt idx="4">
                  <c:v>Chocolate</c:v>
                </c:pt>
                <c:pt idx="5">
                  <c:v>Chips/Crisps</c:v>
                </c:pt>
                <c:pt idx="6">
                  <c:v>Non-chocolate candy</c:v>
                </c:pt>
                <c:pt idx="7">
                  <c:v>Margarine</c:v>
                </c:pt>
              </c:strCache>
            </c:strRef>
          </c:cat>
          <c:val>
            <c:numRef>
              <c:f>'Total_backend (2)'!$T$29:$T$36</c:f>
              <c:numCache>
                <c:formatCode>0%</c:formatCode>
                <c:ptCount val="8"/>
                <c:pt idx="0">
                  <c:v>3.0765962927191491E-2</c:v>
                </c:pt>
                <c:pt idx="1">
                  <c:v>-2.2895676126353508E-2</c:v>
                </c:pt>
                <c:pt idx="2">
                  <c:v>8.1909936115285298E-3</c:v>
                </c:pt>
                <c:pt idx="3">
                  <c:v>4.9382805912376621E-2</c:v>
                </c:pt>
                <c:pt idx="4">
                  <c:v>8.8781983350761498E-2</c:v>
                </c:pt>
                <c:pt idx="5">
                  <c:v>9.8844570835966566E-2</c:v>
                </c:pt>
                <c:pt idx="6">
                  <c:v>1.7689238648227981E-2</c:v>
                </c:pt>
                <c:pt idx="7">
                  <c:v>8.0522570155959483E-3</c:v>
                </c:pt>
              </c:numCache>
            </c:numRef>
          </c:val>
          <c:extLst>
            <c:ext xmlns:c14="http://schemas.microsoft.com/office/drawing/2007/8/2/chart" uri="{6F2FDCE9-48DA-4B69-8628-5D25D57E5C99}">
              <c14:invertSolidFillFmt>
                <c14:spPr xmlns:c14="http://schemas.microsoft.com/office/drawing/2007/8/2/chart">
                  <a:solidFill>
                    <a:srgbClr val="D99694"/>
                  </a:solidFill>
                </c14:spPr>
              </c14:invertSolidFillFmt>
            </c:ext>
          </c:extLst>
        </c:ser>
        <c:ser>
          <c:idx val="1"/>
          <c:order val="1"/>
          <c:tx>
            <c:v>2012 Growth</c:v>
          </c:tx>
          <c:spPr>
            <a:solidFill>
              <a:srgbClr val="17375E"/>
            </a:solidFill>
          </c:spPr>
          <c:invertIfNegative val="1"/>
          <c:dPt>
            <c:idx val="7"/>
            <c:invertIfNegative val="1"/>
          </c:dPt>
          <c:cat>
            <c:strRef>
              <c:f>'Total_backend (2)'!$P$29:$P$36</c:f>
              <c:strCache>
                <c:ptCount val="8"/>
                <c:pt idx="0">
                  <c:v>Milk</c:v>
                </c:pt>
                <c:pt idx="1">
                  <c:v>Oil</c:v>
                </c:pt>
                <c:pt idx="2">
                  <c:v>Cookies</c:v>
                </c:pt>
                <c:pt idx="3">
                  <c:v>Yogurt</c:v>
                </c:pt>
                <c:pt idx="4">
                  <c:v>Chocolate</c:v>
                </c:pt>
                <c:pt idx="5">
                  <c:v>Chips/Crisps</c:v>
                </c:pt>
                <c:pt idx="6">
                  <c:v>Non-chocolate candy</c:v>
                </c:pt>
                <c:pt idx="7">
                  <c:v>Margarine</c:v>
                </c:pt>
              </c:strCache>
            </c:strRef>
          </c:cat>
          <c:val>
            <c:numRef>
              <c:f>'Total_backend (2)'!$U$29:$U$36</c:f>
              <c:numCache>
                <c:formatCode>0%</c:formatCode>
                <c:ptCount val="8"/>
                <c:pt idx="0">
                  <c:v>-5.4797888111557504E-3</c:v>
                </c:pt>
                <c:pt idx="1">
                  <c:v>-5.9731272187930534E-2</c:v>
                </c:pt>
                <c:pt idx="2">
                  <c:v>-3.6542032954070068E-2</c:v>
                </c:pt>
                <c:pt idx="3">
                  <c:v>2.4091290632035408E-2</c:v>
                </c:pt>
                <c:pt idx="4">
                  <c:v>9.2211102517575153E-2</c:v>
                </c:pt>
                <c:pt idx="5">
                  <c:v>6.7733477927055974E-2</c:v>
                </c:pt>
                <c:pt idx="6">
                  <c:v>-9.3494613447986548E-3</c:v>
                </c:pt>
                <c:pt idx="7">
                  <c:v>-3.9831156697664689E-2</c:v>
                </c:pt>
              </c:numCache>
            </c:numRef>
          </c:val>
          <c:extLst>
            <c:ext xmlns:c14="http://schemas.microsoft.com/office/drawing/2007/8/2/chart" uri="{6F2FDCE9-48DA-4B69-8628-5D25D57E5C99}">
              <c14:invertSolidFillFmt>
                <c14:spPr xmlns:c14="http://schemas.microsoft.com/office/drawing/2007/8/2/chart">
                  <a:solidFill>
                    <a:srgbClr val="953735"/>
                  </a:solidFill>
                </c14:spPr>
              </c14:invertSolidFillFmt>
            </c:ext>
          </c:extLst>
        </c:ser>
        <c:axId val="171739008"/>
        <c:axId val="171740544"/>
      </c:barChart>
      <c:catAx>
        <c:axId val="171739008"/>
        <c:scaling>
          <c:orientation val="minMax"/>
        </c:scaling>
        <c:axPos val="b"/>
        <c:tickLblPos val="low"/>
        <c:crossAx val="171740544"/>
        <c:crosses val="autoZero"/>
        <c:auto val="1"/>
        <c:lblAlgn val="ctr"/>
        <c:lblOffset val="100"/>
      </c:catAx>
      <c:valAx>
        <c:axId val="171740544"/>
        <c:scaling>
          <c:orientation val="minMax"/>
        </c:scaling>
        <c:axPos val="l"/>
        <c:numFmt formatCode="0%" sourceLinked="1"/>
        <c:tickLblPos val="nextTo"/>
        <c:crossAx val="171739008"/>
        <c:crosses val="autoZero"/>
        <c:crossBetween val="between"/>
      </c:valAx>
    </c:plotArea>
    <c:plotVisOnly val="1"/>
    <c:dispBlanksAs val="gap"/>
  </c:chart>
  <c:externalData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China:  Food and Dairy Volume Growth 2009 to 2011</a:t>
            </a:r>
          </a:p>
        </c:rich>
      </c:tx>
      <c:layout>
        <c:manualLayout>
          <c:xMode val="edge"/>
          <c:yMode val="edge"/>
          <c:x val="0.14054593077835631"/>
          <c:y val="7.0856837704764503E-2"/>
        </c:manualLayout>
      </c:layout>
    </c:title>
    <c:plotArea>
      <c:layout/>
      <c:barChart>
        <c:barDir val="col"/>
        <c:grouping val="clustered"/>
        <c:ser>
          <c:idx val="0"/>
          <c:order val="0"/>
          <c:spPr>
            <a:solidFill>
              <a:srgbClr val="558ED5"/>
            </a:solidFill>
          </c:spPr>
          <c:invertIfNegative val="1"/>
          <c:dPt>
            <c:idx val="0"/>
            <c:invertIfNegative val="1"/>
          </c:dPt>
          <c:cat>
            <c:strRef>
              <c:f>'Vol Val Price Growth (2)'!$C$19:$C$26</c:f>
              <c:strCache>
                <c:ptCount val="7"/>
                <c:pt idx="0">
                  <c:v>Milk</c:v>
                </c:pt>
                <c:pt idx="1">
                  <c:v>Oil</c:v>
                </c:pt>
                <c:pt idx="3">
                  <c:v>Yoghurt</c:v>
                </c:pt>
                <c:pt idx="4">
                  <c:v>Chocolate</c:v>
                </c:pt>
                <c:pt idx="5">
                  <c:v>Chips/crisps</c:v>
                </c:pt>
                <c:pt idx="6">
                  <c:v>Non-chocolate candy</c:v>
                </c:pt>
              </c:strCache>
            </c:strRef>
          </c:cat>
          <c:val>
            <c:numRef>
              <c:f>'Vol Val Price Growth (2)'!$M$19:$M$26</c:f>
              <c:numCache>
                <c:formatCode>0%</c:formatCode>
                <c:ptCount val="8"/>
                <c:pt idx="0">
                  <c:v>8.1485993387475045E-2</c:v>
                </c:pt>
                <c:pt idx="1">
                  <c:v>5.2411832263337572E-2</c:v>
                </c:pt>
                <c:pt idx="3">
                  <c:v>0.10145185316854999</c:v>
                </c:pt>
                <c:pt idx="4">
                  <c:v>0.25395566883487686</c:v>
                </c:pt>
                <c:pt idx="5">
                  <c:v>0.12522429053759745</c:v>
                </c:pt>
                <c:pt idx="6">
                  <c:v>8.2211549837410719E-2</c:v>
                </c:pt>
              </c:numCache>
            </c:numRef>
          </c:val>
          <c:extLst>
            <c:ext xmlns:c14="http://schemas.microsoft.com/office/drawing/2007/8/2/chart" uri="{6F2FDCE9-48DA-4B69-8628-5D25D57E5C99}">
              <c14:invertSolidFillFmt>
                <c14:spPr xmlns:c14="http://schemas.microsoft.com/office/drawing/2007/8/2/chart">
                  <a:solidFill>
                    <a:srgbClr val="FFFFFF"/>
                  </a:solidFill>
                </c14:spPr>
              </c14:invertSolidFillFmt>
            </c:ext>
          </c:extLst>
        </c:ser>
        <c:ser>
          <c:idx val="1"/>
          <c:order val="1"/>
          <c:spPr>
            <a:solidFill>
              <a:srgbClr val="17375E"/>
            </a:solidFill>
          </c:spPr>
          <c:invertIfNegative val="1"/>
          <c:cat>
            <c:strRef>
              <c:f>'Vol Val Price Growth (2)'!$C$19:$C$26</c:f>
              <c:strCache>
                <c:ptCount val="7"/>
                <c:pt idx="0">
                  <c:v>Milk</c:v>
                </c:pt>
                <c:pt idx="1">
                  <c:v>Oil</c:v>
                </c:pt>
                <c:pt idx="3">
                  <c:v>Yoghurt</c:v>
                </c:pt>
                <c:pt idx="4">
                  <c:v>Chocolate</c:v>
                </c:pt>
                <c:pt idx="5">
                  <c:v>Chips/crisps</c:v>
                </c:pt>
                <c:pt idx="6">
                  <c:v>Non-chocolate candy</c:v>
                </c:pt>
              </c:strCache>
            </c:strRef>
          </c:cat>
          <c:val>
            <c:numRef>
              <c:f>'Vol Val Price Growth (2)'!$N$19:$N$26</c:f>
              <c:numCache>
                <c:formatCode>0%</c:formatCode>
                <c:ptCount val="8"/>
                <c:pt idx="0">
                  <c:v>8.9321385320470015E-2</c:v>
                </c:pt>
                <c:pt idx="1">
                  <c:v>0.13318901703281782</c:v>
                </c:pt>
                <c:pt idx="3">
                  <c:v>5.5298335852127914E-2</c:v>
                </c:pt>
                <c:pt idx="4">
                  <c:v>5.6191641301982509E-2</c:v>
                </c:pt>
                <c:pt idx="5">
                  <c:v>8.1032992930394204E-2</c:v>
                </c:pt>
                <c:pt idx="6">
                  <c:v>0.11633881483282868</c:v>
                </c:pt>
              </c:numCache>
            </c:numRef>
          </c:val>
          <c:extLst>
            <c:ext xmlns:c14="http://schemas.microsoft.com/office/drawing/2007/8/2/chart" uri="{6F2FDCE9-48DA-4B69-8628-5D25D57E5C99}">
              <c14:invertSolidFillFmt>
                <c14:spPr xmlns:c14="http://schemas.microsoft.com/office/drawing/2007/8/2/chart">
                  <a:solidFill>
                    <a:srgbClr val="953735"/>
                  </a:solidFill>
                </c14:spPr>
              </c14:invertSolidFillFmt>
            </c:ext>
          </c:extLst>
        </c:ser>
        <c:axId val="171806080"/>
        <c:axId val="171824256"/>
      </c:barChart>
      <c:catAx>
        <c:axId val="171806080"/>
        <c:scaling>
          <c:orientation val="minMax"/>
        </c:scaling>
        <c:axPos val="b"/>
        <c:tickLblPos val="nextTo"/>
        <c:crossAx val="171824256"/>
        <c:crosses val="autoZero"/>
        <c:auto val="1"/>
        <c:lblAlgn val="ctr"/>
        <c:lblOffset val="100"/>
      </c:catAx>
      <c:valAx>
        <c:axId val="171824256"/>
        <c:scaling>
          <c:orientation val="minMax"/>
        </c:scaling>
        <c:axPos val="l"/>
        <c:numFmt formatCode="0%" sourceLinked="1"/>
        <c:tickLblPos val="nextTo"/>
        <c:crossAx val="171806080"/>
        <c:crosses val="autoZero"/>
        <c:crossBetween val="between"/>
      </c:valAx>
    </c:plotArea>
    <c:plotVisOnly val="1"/>
    <c:dispBlanksAs val="gap"/>
  </c:chart>
  <c:externalData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050"/>
            </a:pPr>
            <a:r>
              <a:rPr lang="en-US" sz="1050"/>
              <a:t>Milk Volume Distribution, 2011</a:t>
            </a:r>
          </a:p>
        </c:rich>
      </c:tx>
      <c:layout/>
    </c:title>
    <c:plotArea>
      <c:layout>
        <c:manualLayout>
          <c:layoutTarget val="inner"/>
          <c:xMode val="edge"/>
          <c:yMode val="edge"/>
          <c:x val="0.30590802861971189"/>
          <c:y val="0.26499600593404354"/>
          <c:w val="0.33888613238414034"/>
          <c:h val="0.53779755791395645"/>
        </c:manualLayout>
      </c:layout>
      <c:pieChart>
        <c:varyColors val="1"/>
        <c:ser>
          <c:idx val="0"/>
          <c:order val="0"/>
          <c:dLbls>
            <c:showVal val="1"/>
            <c:showLeaderLines val="1"/>
          </c:dLbls>
          <c:cat>
            <c:strRef>
              <c:f>'Attribute Level'!$C$8:$C$9</c:f>
              <c:strCache>
                <c:ptCount val="2"/>
                <c:pt idx="0">
                  <c:v>Light</c:v>
                </c:pt>
                <c:pt idx="1">
                  <c:v>Regular</c:v>
                </c:pt>
              </c:strCache>
            </c:strRef>
          </c:cat>
          <c:val>
            <c:numRef>
              <c:f>'Attribute Level'!$H$8:$H$9</c:f>
              <c:numCache>
                <c:formatCode>0%</c:formatCode>
                <c:ptCount val="2"/>
                <c:pt idx="0">
                  <c:v>3.7993160941116752E-2</c:v>
                </c:pt>
                <c:pt idx="1">
                  <c:v>0.96200683905888773</c:v>
                </c:pt>
              </c:numCache>
            </c:numRef>
          </c:val>
        </c:ser>
        <c:firstSliceAng val="0"/>
      </c:pieChart>
    </c:plotArea>
    <c:legend>
      <c:legendPos val="b"/>
      <c:layout>
        <c:manualLayout>
          <c:xMode val="edge"/>
          <c:yMode val="edge"/>
          <c:x val="0.32817998777550372"/>
          <c:y val="0.82548613488530986"/>
          <c:w val="0.39843454499694603"/>
          <c:h val="0.13103560424512153"/>
        </c:manualLayout>
      </c:layout>
      <c:txPr>
        <a:bodyPr/>
        <a:lstStyle/>
        <a:p>
          <a:pPr rtl="0">
            <a:defRPr/>
          </a:pPr>
          <a:endParaRPr lang="en-US"/>
        </a:p>
      </c:txPr>
    </c:legend>
    <c:plotVisOnly val="1"/>
    <c:dispBlanksAs val="zero"/>
  </c:chart>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drawing1.xml><?xml version="1.0" encoding="utf-8"?>
<c:userShapes xmlns:c="http://schemas.openxmlformats.org/drawingml/2006/chart">
  <cdr:relSizeAnchor xmlns:cdr="http://schemas.openxmlformats.org/drawingml/2006/chartDrawing">
    <cdr:from>
      <cdr:x>0.87531</cdr:x>
      <cdr:y>0.1549</cdr:y>
    </cdr:from>
    <cdr:to>
      <cdr:x>1</cdr:x>
      <cdr:y>0.38613</cdr:y>
    </cdr:to>
    <cdr:sp macro="" textlink="">
      <cdr:nvSpPr>
        <cdr:cNvPr id="7" name="TextBox 6"/>
        <cdr:cNvSpPr txBox="1"/>
      </cdr:nvSpPr>
      <cdr:spPr>
        <a:xfrm xmlns:a="http://schemas.openxmlformats.org/drawingml/2006/main">
          <a:off x="7896446" y="618526"/>
          <a:ext cx="1124837" cy="923330"/>
        </a:xfrm>
        <a:prstGeom xmlns:a="http://schemas.openxmlformats.org/drawingml/2006/main" prst="rect">
          <a:avLst/>
        </a:prstGeom>
      </cdr:spPr>
      <cdr:txBody>
        <a:bodyPr xmlns:a="http://schemas.openxmlformats.org/drawingml/2006/main" vertOverflow="clip" wrap="square" rtlCol="0">
          <a:spAutoFit/>
        </a:bodyPr>
        <a:lstStyle xmlns:a="http://schemas.openxmlformats.org/drawingml/2006/main"/>
        <a:p xmlns:a="http://schemas.openxmlformats.org/drawingml/2006/main">
          <a:pPr>
            <a:lnSpc>
              <a:spcPct val="150000"/>
            </a:lnSpc>
          </a:pPr>
          <a:r>
            <a:rPr lang="en-US" sz="900" dirty="0"/>
            <a:t>Juice</a:t>
          </a:r>
        </a:p>
        <a:p xmlns:a="http://schemas.openxmlformats.org/drawingml/2006/main">
          <a:pPr>
            <a:lnSpc>
              <a:spcPct val="150000"/>
            </a:lnSpc>
          </a:pPr>
          <a:r>
            <a:rPr lang="en-US" sz="900" dirty="0" smtClean="0"/>
            <a:t>CSD’s</a:t>
          </a:r>
          <a:endParaRPr lang="en-US" sz="900" dirty="0"/>
        </a:p>
        <a:p xmlns:a="http://schemas.openxmlformats.org/drawingml/2006/main">
          <a:pPr>
            <a:lnSpc>
              <a:spcPct val="150000"/>
            </a:lnSpc>
          </a:pPr>
          <a:r>
            <a:rPr lang="en-US" sz="900" dirty="0" smtClean="0"/>
            <a:t>Functional Drinks</a:t>
          </a:r>
          <a:endParaRPr lang="en-US" sz="900" baseline="0" dirty="0"/>
        </a:p>
        <a:p xmlns:a="http://schemas.openxmlformats.org/drawingml/2006/main">
          <a:pPr>
            <a:lnSpc>
              <a:spcPct val="150000"/>
            </a:lnSpc>
          </a:pPr>
          <a:r>
            <a:rPr lang="en-US" sz="900" baseline="0" dirty="0"/>
            <a:t>Tea</a:t>
          </a:r>
          <a:endParaRPr lang="en-US" sz="9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1"/>
          <p:cNvSpPr>
            <a:spLocks noGrp="1" noRot="1" noChangeAspect="1" noChangeArrowheads="1" noTextEdit="1"/>
          </p:cNvSpPr>
          <p:nvPr>
            <p:ph type="sldImg"/>
          </p:nvPr>
        </p:nvSpPr>
        <p:spPr bwMode="auto">
          <a:xfrm>
            <a:off x="1158875" y="692150"/>
            <a:ext cx="4616450" cy="3462338"/>
          </a:xfrm>
          <a:prstGeom prst="rect">
            <a:avLst/>
          </a:prstGeom>
          <a:noFill/>
          <a:ln w="9525">
            <a:solidFill>
              <a:srgbClr val="000000"/>
            </a:solidFill>
            <a:miter lim="800000"/>
            <a:headEnd/>
            <a:tailEnd/>
          </a:ln>
        </p:spPr>
      </p:sp>
      <p:sp>
        <p:nvSpPr>
          <p:cNvPr id="5122" name="Rectangle 2"/>
          <p:cNvSpPr>
            <a:spLocks noGrp="1" noChangeArrowheads="1"/>
          </p:cNvSpPr>
          <p:nvPr>
            <p:ph type="body" sz="quarter" idx="1"/>
          </p:nvPr>
        </p:nvSpPr>
        <p:spPr bwMode="auto">
          <a:xfrm>
            <a:off x="693738" y="4386263"/>
            <a:ext cx="5546725" cy="4154487"/>
          </a:xfrm>
          <a:prstGeom prst="rect">
            <a:avLst/>
          </a:prstGeom>
          <a:noFill/>
          <a:ln>
            <a:noFill/>
          </a:ln>
          <a:effectLst/>
          <a:extLst>
            <a:ext uri="{909E8E84-426E-40DD-AFC4-6F175D3DCCD1}"/>
            <a:ext uri="{91240B29-F687-4F45-9708-019B960494DF}"/>
            <a:ext uri="{AF507438-7753-43E0-B8FC-AC1667EBCBE1}"/>
            <a:ext uri="{53640926-AAD7-44D8-BBD7-CCE9431645EC}"/>
          </a:extLst>
        </p:spPr>
        <p:txBody>
          <a:bodyPr vert="horz" wrap="square" lIns="92382" tIns="46191" rIns="92382" bIns="4619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cck.go.ke/resc/downloads/SECTOR_STATISTICS_REPORT_Q1_11-12.pdf" TargetMode="External"/><Relationship Id="rId3" Type="http://schemas.openxmlformats.org/officeDocument/2006/relationships/hyperlink" Target="http://gain.fas.usda.gov/Recent%20GAIN%20Publications/India's%20Food%20Retail%20Sector%20Growing_New%20Delhi_India_4-24-2012.pdf" TargetMode="External"/><Relationship Id="rId7" Type="http://schemas.openxmlformats.org/officeDocument/2006/relationships/hyperlink" Target="http://blog.nielsen.com/nielsenwire/global/one-size-does-not-fit-all-asias-multi-channel-opportunity/"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cia.gov/library/publications/the-world-factbook/geos/br.html" TargetMode="External"/><Relationship Id="rId5" Type="http://schemas.openxmlformats.org/officeDocument/2006/relationships/hyperlink" Target="http://en.wikipedia.org/wiki/List_of_cities_in_the_People's_Republic_of_China_by_population" TargetMode="External"/><Relationship Id="rId4" Type="http://schemas.openxmlformats.org/officeDocument/2006/relationships/hyperlink" Target="http://www.chinatoday.com/city/a.ht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ln/>
        </p:spPr>
      </p:sp>
      <p:sp>
        <p:nvSpPr>
          <p:cNvPr id="71682" name="Rectangle 3"/>
          <p:cNvSpPr>
            <a:spLocks noGrp="1" noChangeArrowheads="1"/>
          </p:cNvSpPr>
          <p:nvPr>
            <p:ph type="body" idx="1"/>
          </p:nvPr>
        </p:nvSpPr>
        <p:spPr>
          <a:noFill/>
        </p:spPr>
        <p:txBody>
          <a:bodyPr/>
          <a:lstStyle/>
          <a:p>
            <a:r>
              <a:rPr lang="en-US" smtClean="0">
                <a:latin typeface="Arial" charset="0"/>
              </a:rPr>
              <a:t>Hi My name is karen watson, I am the managing director of Nielsen Government and Public sector, a separate subsidiary of Nielsen, estabilished four years ago to serve public policy makers, academics and the public sector..</a:t>
            </a:r>
          </a:p>
          <a:p>
            <a:endParaRPr lang="en-US" smtClean="0">
              <a:latin typeface="Arial" charset="0"/>
            </a:endParaRPr>
          </a:p>
          <a:p>
            <a:r>
              <a:rPr lang="en-US" smtClean="0">
                <a:latin typeface="Arial" charset="0"/>
              </a:rPr>
              <a:t>Nielsen collects data about what people buy in 110 countries around the world, We monitor television viewing and Ad expenditures in 85 countries around the world and in a smaller subset we look at what people are saying in social media..  We work with every major Manufacturer and retailer and we collect information about what is advertised, what people are doing with their phones and what hey are talking about as they share information over the internet. </a:t>
            </a:r>
          </a:p>
          <a:p>
            <a:endParaRPr 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Rectangle 1"/>
          <p:cNvSpPr>
            <a:spLocks noGrp="1" noRot="1" noChangeAspect="1" noChangeArrowheads="1" noTextEdit="1"/>
          </p:cNvSpPr>
          <p:nvPr>
            <p:ph type="sldImg"/>
          </p:nvPr>
        </p:nvSpPr>
        <p:spPr>
          <a:solidFill>
            <a:srgbClr val="FFFFFF"/>
          </a:solidFill>
          <a:ln/>
        </p:spPr>
      </p:sp>
      <p:sp>
        <p:nvSpPr>
          <p:cNvPr id="221186" name="Rectangle 2"/>
          <p:cNvSpPr>
            <a:spLocks noGrp="1" noChangeArrowheads="1"/>
          </p:cNvSpPr>
          <p:nvPr>
            <p:ph type="body" idx="1"/>
          </p:nvPr>
        </p:nvSpPr>
        <p:spPr>
          <a:noFill/>
        </p:spPr>
        <p:txBody>
          <a:bodyPr/>
          <a:lstStyle/>
          <a:p>
            <a:pPr marL="39688" eaLnBrk="1" hangingPunct="1">
              <a:lnSpc>
                <a:spcPct val="80000"/>
              </a:lnSpc>
              <a:spcBef>
                <a:spcPts val="413"/>
              </a:spcBef>
            </a:pPr>
            <a:r>
              <a:rPr lang="en-US" sz="800" smtClean="0">
                <a:solidFill>
                  <a:srgbClr val="000000"/>
                </a:solidFill>
                <a:latin typeface="Lucida Grande"/>
                <a:sym typeface="Lucida Grande"/>
              </a:rPr>
              <a:t>Let’s compare Brazil and China for Beverage sales .</a:t>
            </a:r>
          </a:p>
          <a:p>
            <a:pPr marL="39688" eaLnBrk="1" hangingPunct="1">
              <a:lnSpc>
                <a:spcPct val="80000"/>
              </a:lnSpc>
              <a:spcBef>
                <a:spcPts val="413"/>
              </a:spcBef>
            </a:pPr>
            <a:endParaRPr lang="en-US" sz="800" smtClean="0">
              <a:solidFill>
                <a:srgbClr val="000000"/>
              </a:solidFill>
              <a:latin typeface="Lucida Grande"/>
              <a:sym typeface="Lucida Grande"/>
            </a:endParaRPr>
          </a:p>
          <a:p>
            <a:pPr marL="39688" eaLnBrk="1" hangingPunct="1">
              <a:lnSpc>
                <a:spcPct val="80000"/>
              </a:lnSpc>
              <a:spcBef>
                <a:spcPts val="413"/>
              </a:spcBef>
            </a:pPr>
            <a:r>
              <a:rPr lang="en-US" sz="800" smtClean="0">
                <a:solidFill>
                  <a:srgbClr val="000000"/>
                </a:solidFill>
                <a:latin typeface="Lucida Grande"/>
                <a:sym typeface="Lucida Grande"/>
              </a:rPr>
              <a:t>Brazil is a mostly a modern trade market But sales in China are still overwhelmingly made in tradtional venues.</a:t>
            </a:r>
          </a:p>
          <a:p>
            <a:pPr marL="39688" eaLnBrk="1" hangingPunct="1">
              <a:lnSpc>
                <a:spcPct val="80000"/>
              </a:lnSpc>
              <a:spcBef>
                <a:spcPts val="413"/>
              </a:spcBef>
            </a:pPr>
            <a:endParaRPr lang="en-US" sz="800" smtClean="0">
              <a:solidFill>
                <a:srgbClr val="000000"/>
              </a:solidFill>
              <a:latin typeface="Lucida Grande"/>
              <a:sym typeface="Lucida Grande"/>
            </a:endParaRPr>
          </a:p>
          <a:p>
            <a:pPr marL="39688" eaLnBrk="1" hangingPunct="1">
              <a:lnSpc>
                <a:spcPct val="80000"/>
              </a:lnSpc>
              <a:spcBef>
                <a:spcPts val="413"/>
              </a:spcBef>
            </a:pPr>
            <a:r>
              <a:rPr lang="en-US" sz="800" smtClean="0">
                <a:solidFill>
                  <a:srgbClr val="000000"/>
                </a:solidFill>
                <a:latin typeface="Lucida Grande"/>
                <a:sym typeface="Lucida Grande"/>
              </a:rPr>
              <a:t>In Brazil, where 87% of the population lives in Cities. Even though, Most of the sales are conducted by modern trade the volume of soft drink purchases is almost evenly split between modern and traditional trade. That means people are buying in smaller markets, restaurants and bars, open air markets and at street vendors.</a:t>
            </a:r>
          </a:p>
          <a:p>
            <a:pPr marL="39688" eaLnBrk="1" hangingPunct="1">
              <a:lnSpc>
                <a:spcPct val="80000"/>
              </a:lnSpc>
              <a:spcBef>
                <a:spcPts val="413"/>
              </a:spcBef>
            </a:pPr>
            <a:endParaRPr lang="en-US" sz="800" smtClean="0">
              <a:solidFill>
                <a:srgbClr val="000000"/>
              </a:solidFill>
              <a:latin typeface="Lucida Grande"/>
              <a:sym typeface="Lucida Grande"/>
            </a:endParaRPr>
          </a:p>
          <a:p>
            <a:pPr marL="39688" eaLnBrk="1" hangingPunct="1">
              <a:lnSpc>
                <a:spcPct val="80000"/>
              </a:lnSpc>
              <a:spcBef>
                <a:spcPts val="413"/>
              </a:spcBef>
            </a:pPr>
            <a:r>
              <a:rPr lang="en-US" sz="800" smtClean="0">
                <a:solidFill>
                  <a:srgbClr val="000000"/>
                </a:solidFill>
                <a:latin typeface="Lucida Grande"/>
                <a:sym typeface="Lucida Grande"/>
              </a:rPr>
              <a:t>In China 73% of CSD purchase take place in traditional trade including on Premise. As in Brazil, Juice is the most likely of these four products to be bought in a modern trade / or grocery store.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Rectangle 2"/>
          <p:cNvSpPr>
            <a:spLocks noGrp="1" noRot="1" noChangeAspect="1" noChangeArrowheads="1" noTextEdit="1"/>
          </p:cNvSpPr>
          <p:nvPr>
            <p:ph type="sldImg"/>
          </p:nvPr>
        </p:nvSpPr>
        <p:spPr>
          <a:ln/>
        </p:spPr>
      </p:sp>
      <p:sp>
        <p:nvSpPr>
          <p:cNvPr id="223234" name="Rectangle 3"/>
          <p:cNvSpPr>
            <a:spLocks noGrp="1" noChangeArrowheads="1"/>
          </p:cNvSpPr>
          <p:nvPr>
            <p:ph type="body" idx="1"/>
          </p:nvPr>
        </p:nvSpPr>
        <p:spPr>
          <a:noFill/>
        </p:spPr>
        <p:txBody>
          <a:bodyPr/>
          <a:lstStyle/>
          <a:p>
            <a:pPr eaLnBrk="1" hangingPunct="1">
              <a:buFontTx/>
              <a:buChar char="•"/>
            </a:pPr>
            <a:r>
              <a:rPr lang="en-US" smtClean="0">
                <a:latin typeface="Arial" charset="0"/>
              </a:rPr>
              <a:t>Yogurt, chocolate and chips grew between 2009 and 2010 and faced small decreases in volume growth  in 2011</a:t>
            </a:r>
          </a:p>
          <a:p>
            <a:pPr eaLnBrk="1" hangingPunct="1">
              <a:buFontTx/>
              <a:buChar char="•"/>
            </a:pPr>
            <a:r>
              <a:rPr lang="en-US" smtClean="0">
                <a:latin typeface="Arial" charset="0"/>
              </a:rPr>
              <a:t>While non chocolate candy grew both years. Milk was down two years in a row.</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Rectangle 2"/>
          <p:cNvSpPr>
            <a:spLocks noGrp="1" noRot="1" noChangeAspect="1" noChangeArrowheads="1" noTextEdit="1"/>
          </p:cNvSpPr>
          <p:nvPr>
            <p:ph type="sldImg"/>
          </p:nvPr>
        </p:nvSpPr>
        <p:spPr>
          <a:ln/>
        </p:spPr>
      </p:sp>
      <p:sp>
        <p:nvSpPr>
          <p:cNvPr id="225282" name="Rectangle 3"/>
          <p:cNvSpPr>
            <a:spLocks noGrp="1" noChangeArrowheads="1"/>
          </p:cNvSpPr>
          <p:nvPr>
            <p:ph type="body" idx="1"/>
          </p:nvPr>
        </p:nvSpPr>
        <p:spPr>
          <a:noFill/>
        </p:spPr>
        <p:txBody>
          <a:bodyPr/>
          <a:lstStyle/>
          <a:p>
            <a:pPr eaLnBrk="1" hangingPunct="1">
              <a:buFontTx/>
              <a:buChar char="•"/>
            </a:pPr>
            <a:r>
              <a:rPr lang="en-US" smtClean="0">
                <a:latin typeface="Arial" charset="0"/>
              </a:rPr>
              <a:t>While in Brazil and china yogurt, chocolate and crisps all went up.</a:t>
            </a:r>
          </a:p>
          <a:p>
            <a:pPr eaLnBrk="1" hangingPunct="1">
              <a:buFontTx/>
              <a:buChar char="•"/>
            </a:pPr>
            <a:r>
              <a:rPr lang="en-US" smtClean="0">
                <a:latin typeface="Arial" charset="0"/>
              </a:rPr>
              <a:t>While milk faces negative growth in the U.S., the story is very different in Brazil in China.</a:t>
            </a:r>
          </a:p>
          <a:p>
            <a:pPr eaLnBrk="1" hangingPunct="1">
              <a:buFontTx/>
              <a:buChar char="•"/>
            </a:pPr>
            <a:r>
              <a:rPr lang="en-US" smtClean="0">
                <a:latin typeface="Arial" charset="0"/>
              </a:rPr>
              <a:t>In 2009, there was a spike in milk purchases and small negative growth in the year after. Between 2009 and 2011, the volume of milk purchases went up in Brazil.</a:t>
            </a:r>
          </a:p>
          <a:p>
            <a:pPr eaLnBrk="1" hangingPunct="1">
              <a:buFontTx/>
              <a:buChar char="•"/>
            </a:pPr>
            <a:r>
              <a:rPr lang="en-US" smtClean="0">
                <a:latin typeface="Arial" charset="0"/>
              </a:rPr>
              <a:t>As for China, milk has seen positive growth every year between 2009 and 2011, almost reaching the double digits between 2010 and 2011.</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Rectangle 1"/>
          <p:cNvSpPr>
            <a:spLocks noGrp="1" noRot="1" noChangeAspect="1" noChangeArrowheads="1" noTextEdit="1"/>
          </p:cNvSpPr>
          <p:nvPr>
            <p:ph type="sldImg"/>
          </p:nvPr>
        </p:nvSpPr>
        <p:spPr>
          <a:solidFill>
            <a:srgbClr val="FFFFFF"/>
          </a:solidFill>
          <a:ln/>
        </p:spPr>
      </p:sp>
      <p:sp>
        <p:nvSpPr>
          <p:cNvPr id="227330" name="Rectangle 2"/>
          <p:cNvSpPr>
            <a:spLocks noGrp="1" noChangeArrowheads="1"/>
          </p:cNvSpPr>
          <p:nvPr>
            <p:ph type="body" idx="1"/>
          </p:nvPr>
        </p:nvSpPr>
        <p:spPr>
          <a:noFill/>
        </p:spPr>
        <p:txBody>
          <a:bodyPr/>
          <a:lstStyle/>
          <a:p>
            <a:pPr marL="39688" eaLnBrk="1" hangingPunct="1">
              <a:spcBef>
                <a:spcPts val="413"/>
              </a:spcBef>
            </a:pPr>
            <a:r>
              <a:rPr lang="en-US" smtClean="0">
                <a:solidFill>
                  <a:srgbClr val="000000"/>
                </a:solidFill>
                <a:latin typeface="Lucida Grande"/>
                <a:sym typeface="Lucida Grande"/>
              </a:rPr>
              <a:t>While dairy sales are heavily skewed towards regular fat products in China and Brazil, the skew towards low and reduced fat items in the US is quite pronounced.</a:t>
            </a: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r>
              <a:rPr lang="en-US" b="1" smtClean="0">
                <a:solidFill>
                  <a:srgbClr val="000000"/>
                </a:solidFill>
                <a:latin typeface="Lucida Grande"/>
                <a:sym typeface="Lucida Grande"/>
              </a:rPr>
              <a:t>Now on to advertising.</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a:ln/>
        </p:spPr>
      </p:sp>
      <p:sp>
        <p:nvSpPr>
          <p:cNvPr id="231426" name="Notes Placeholder 2"/>
          <p:cNvSpPr>
            <a:spLocks noGrp="1"/>
          </p:cNvSpPr>
          <p:nvPr>
            <p:ph type="body" idx="1"/>
          </p:nvPr>
        </p:nvSpPr>
        <p:spPr>
          <a:noFill/>
        </p:spPr>
        <p:txBody>
          <a:bodyPr/>
          <a:lstStyle/>
          <a:p>
            <a:pPr>
              <a:buFontTx/>
              <a:buChar char="•"/>
            </a:pPr>
            <a:r>
              <a:rPr lang="en-US" smtClean="0">
                <a:latin typeface="Arial" charset="0"/>
              </a:rPr>
              <a:t>In the interest of time, we will not go into all of the categories for which we pulled advertising data.  I thought it might be important to mention however, </a:t>
            </a:r>
            <a:r>
              <a:rPr lang="en-US" b="1" smtClean="0">
                <a:latin typeface="Arial" charset="0"/>
              </a:rPr>
              <a:t>in the non-alcoholic</a:t>
            </a:r>
            <a:r>
              <a:rPr lang="en-US" smtClean="0">
                <a:latin typeface="Arial" charset="0"/>
              </a:rPr>
              <a:t> </a:t>
            </a:r>
            <a:r>
              <a:rPr lang="en-US" b="1" smtClean="0">
                <a:latin typeface="Arial" charset="0"/>
              </a:rPr>
              <a:t>beverages category, advertising rose in all three countries.  In Brazil, we saw growth of over 30% between from 2010 to 2012.</a:t>
            </a:r>
          </a:p>
          <a:p>
            <a:endParaRPr lang="en-US" b="1" smtClean="0">
              <a:latin typeface="Arial" charset="0"/>
            </a:endParaRPr>
          </a:p>
          <a:p>
            <a:pPr>
              <a:buFontTx/>
              <a:buChar char="•"/>
            </a:pPr>
            <a:r>
              <a:rPr lang="en-US" smtClean="0">
                <a:latin typeface="Arial" charset="0"/>
              </a:rPr>
              <a:t>T this chart looks  at  dairy  advert spend per category, per nation over 2010, 2011 and the first two quarters of 2012.   </a:t>
            </a:r>
          </a:p>
          <a:p>
            <a:pPr>
              <a:buFontTx/>
              <a:buChar char="•"/>
            </a:pPr>
            <a:endParaRPr lang="en-US" smtClean="0">
              <a:latin typeface="Arial" charset="0"/>
            </a:endParaRPr>
          </a:p>
          <a:p>
            <a:pPr>
              <a:buFontTx/>
              <a:buChar char="•"/>
            </a:pPr>
            <a:r>
              <a:rPr lang="en-US" smtClean="0">
                <a:latin typeface="Arial" charset="0"/>
              </a:rPr>
              <a:t>Note that </a:t>
            </a:r>
            <a:r>
              <a:rPr lang="en-US" b="1" smtClean="0">
                <a:latin typeface="Arial" charset="0"/>
              </a:rPr>
              <a:t>this is advertising spend and not incidence</a:t>
            </a:r>
            <a:r>
              <a:rPr lang="en-US" smtClean="0">
                <a:latin typeface="Arial" charset="0"/>
              </a:rPr>
              <a:t>.  Although we do have incidence of ads at a very granular level – but here is just spend.</a:t>
            </a:r>
          </a:p>
          <a:p>
            <a:pPr>
              <a:buFontTx/>
              <a:buChar char="•"/>
            </a:pPr>
            <a:endParaRPr lang="en-US" smtClean="0">
              <a:latin typeface="Arial" charset="0"/>
            </a:endParaRPr>
          </a:p>
          <a:p>
            <a:pPr>
              <a:buFontTx/>
              <a:buChar char="•"/>
            </a:pPr>
            <a:r>
              <a:rPr lang="en-US" smtClean="0">
                <a:latin typeface="Arial" charset="0"/>
              </a:rPr>
              <a:t>In the year 2011, ad spend on dairy rose by almost 15% in China.  </a:t>
            </a:r>
            <a:r>
              <a:rPr lang="en-US" b="1" smtClean="0">
                <a:latin typeface="Arial" charset="0"/>
              </a:rPr>
              <a:t>Volume of sales went up by 7%.</a:t>
            </a:r>
            <a:r>
              <a:rPr lang="en-US" smtClean="0">
                <a:latin typeface="Arial" charset="0"/>
              </a:rPr>
              <a:t>  Consumer spend, however, went up 15%.  People are buying more AND paying more.  Advertisers are also spending significantly more.</a:t>
            </a:r>
          </a:p>
          <a:p>
            <a:pPr>
              <a:buFontTx/>
              <a:buChar char="•"/>
            </a:pPr>
            <a:endParaRPr lang="en-US" smtClean="0">
              <a:latin typeface="Arial" charset="0"/>
            </a:endParaRPr>
          </a:p>
          <a:p>
            <a:pPr>
              <a:buFontTx/>
              <a:buChar char="•"/>
            </a:pPr>
            <a:r>
              <a:rPr lang="en-US" smtClean="0">
                <a:latin typeface="Arial" charset="0"/>
              </a:rPr>
              <a:t>I know I’m running out of time, so I want to very quickly show you what we picked up in social media conversations about what people think it means to be healthy and some of the behaviors associated with healthy living.</a:t>
            </a:r>
          </a:p>
          <a:p>
            <a:pPr>
              <a:buFontTx/>
              <a:buChar char="•"/>
            </a:pPr>
            <a:endParaRPr lang="en-US" smtClean="0">
              <a:latin typeface="Arial" charset="0"/>
            </a:endParaRPr>
          </a:p>
          <a:p>
            <a:pPr>
              <a:buFontTx/>
              <a:buChar char="•"/>
            </a:pPr>
            <a:r>
              <a:rPr lang="en-US" smtClean="0">
                <a:latin typeface="Arial" charset="0"/>
              </a:rPr>
              <a:t>We looked at the U.S. and U.K.</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Slide Image Placeholder 1"/>
          <p:cNvSpPr>
            <a:spLocks noGrp="1" noRot="1" noChangeAspect="1"/>
          </p:cNvSpPr>
          <p:nvPr>
            <p:ph type="sldImg"/>
          </p:nvPr>
        </p:nvSpPr>
        <p:spPr>
          <a:ln/>
        </p:spPr>
      </p:sp>
      <p:sp>
        <p:nvSpPr>
          <p:cNvPr id="235522" name="Notes Placeholder 2"/>
          <p:cNvSpPr>
            <a:spLocks noGrp="1"/>
          </p:cNvSpPr>
          <p:nvPr>
            <p:ph type="body" idx="1"/>
          </p:nvPr>
        </p:nvSpPr>
        <p:spPr>
          <a:noFill/>
        </p:spPr>
        <p:txBody>
          <a:bodyPr/>
          <a:lstStyle/>
          <a:p>
            <a:pPr defTabSz="460375">
              <a:spcBef>
                <a:spcPts val="600"/>
              </a:spcBef>
              <a:buClr>
                <a:srgbClr val="000066"/>
              </a:buClr>
              <a:buFontTx/>
              <a:buChar char="•"/>
            </a:pPr>
            <a:r>
              <a:rPr lang="en-US" smtClean="0">
                <a:solidFill>
                  <a:srgbClr val="808080"/>
                </a:solidFill>
                <a:latin typeface="Arial" charset="0"/>
                <a:ea typeface="ＭＳ Ｐゴシック"/>
                <a:cs typeface="Arial" charset="0"/>
              </a:rPr>
              <a:t> Consumers associate “healthy” more with eating than with exercise.</a:t>
            </a:r>
          </a:p>
          <a:p>
            <a:pPr defTabSz="460375">
              <a:spcBef>
                <a:spcPts val="600"/>
              </a:spcBef>
              <a:buClr>
                <a:srgbClr val="000066"/>
              </a:buClr>
              <a:buFontTx/>
              <a:buChar char="•"/>
            </a:pPr>
            <a:r>
              <a:rPr lang="en-US" smtClean="0">
                <a:solidFill>
                  <a:srgbClr val="808080"/>
                </a:solidFill>
                <a:latin typeface="Arial" charset="0"/>
                <a:ea typeface="ＭＳ Ｐゴシック"/>
                <a:cs typeface="Arial" charset="0"/>
              </a:rPr>
              <a:t> Some focus on healthy aesthetics for body, skin and hair.</a:t>
            </a:r>
          </a:p>
          <a:p>
            <a:pPr defTabSz="460375">
              <a:spcBef>
                <a:spcPts val="600"/>
              </a:spcBef>
              <a:buClr>
                <a:srgbClr val="000066"/>
              </a:buClr>
              <a:buFontTx/>
              <a:buChar char="•"/>
            </a:pPr>
            <a:r>
              <a:rPr lang="en-US" smtClean="0">
                <a:solidFill>
                  <a:srgbClr val="808080"/>
                </a:solidFill>
                <a:latin typeface="Arial" charset="0"/>
                <a:ea typeface="ＭＳ Ｐゴシック"/>
                <a:cs typeface="Arial" charset="0"/>
              </a:rPr>
              <a:t> Moms discuss ways to keep families healthy with a focus on kids</a:t>
            </a:r>
          </a:p>
          <a:p>
            <a:pPr defTabSz="460375">
              <a:spcBef>
                <a:spcPts val="600"/>
              </a:spcBef>
              <a:buClr>
                <a:srgbClr val="000066"/>
              </a:buClr>
              <a:buFontTx/>
              <a:buChar char="•"/>
            </a:pPr>
            <a:r>
              <a:rPr lang="en-US" smtClean="0">
                <a:solidFill>
                  <a:srgbClr val="808080"/>
                </a:solidFill>
                <a:latin typeface="Arial" charset="0"/>
                <a:ea typeface="ＭＳ Ｐゴシック"/>
                <a:cs typeface="Arial" charset="0"/>
              </a:rPr>
              <a:t>Some consumers associate healthy with natural ingredients in food or Products</a:t>
            </a:r>
          </a:p>
          <a:p>
            <a:pPr defTabSz="460375">
              <a:spcBef>
                <a:spcPts val="600"/>
              </a:spcBef>
              <a:buClr>
                <a:srgbClr val="000066"/>
              </a:buClr>
              <a:buFontTx/>
              <a:buChar char="•"/>
            </a:pPr>
            <a:r>
              <a:rPr lang="en-US" smtClean="0">
                <a:solidFill>
                  <a:srgbClr val="808080"/>
                </a:solidFill>
                <a:latin typeface="Arial" charset="0"/>
                <a:ea typeface="ＭＳ Ｐゴシック"/>
                <a:cs typeface="Arial" charset="0"/>
              </a:rPr>
              <a:t> This quote too is representative of what people have said and one of the recurring sentiments that people expressed is a need for help in maintaining their plans towards healthy living:</a:t>
            </a:r>
          </a:p>
          <a:p>
            <a:pPr defTabSz="460375">
              <a:spcBef>
                <a:spcPts val="600"/>
              </a:spcBef>
              <a:buClr>
                <a:srgbClr val="000066"/>
              </a:buClr>
              <a:buFontTx/>
              <a:buChar char="•"/>
            </a:pPr>
            <a:endParaRPr lang="en-US" smtClean="0">
              <a:solidFill>
                <a:srgbClr val="808080"/>
              </a:solidFill>
              <a:latin typeface="Arial" charset="0"/>
              <a:ea typeface="ＭＳ Ｐゴシック"/>
              <a:cs typeface="Arial" charset="0"/>
            </a:endParaRPr>
          </a:p>
          <a:p>
            <a:pPr defTabSz="460375">
              <a:buClr>
                <a:srgbClr val="000066"/>
              </a:buClr>
            </a:pPr>
            <a:r>
              <a:rPr lang="en-US" smtClean="0">
                <a:latin typeface="Arial" charset="0"/>
                <a:ea typeface="ＭＳ Ｐゴシック"/>
                <a:cs typeface="Arial" charset="0"/>
              </a:rPr>
              <a:t>“</a:t>
            </a:r>
            <a:r>
              <a:rPr lang="en-US" b="1" smtClean="0">
                <a:latin typeface="Arial" charset="0"/>
                <a:ea typeface="ＭＳ Ｐゴシック"/>
                <a:cs typeface="Arial" charset="0"/>
              </a:rPr>
              <a:t>Rright now my head is spinning over food and food choices.</a:t>
            </a:r>
            <a:r>
              <a:rPr lang="en-US" smtClean="0">
                <a:latin typeface="Arial" charset="0"/>
                <a:ea typeface="ＭＳ Ｐゴシック"/>
                <a:cs typeface="Arial" charset="0"/>
              </a:rPr>
              <a:t> </a:t>
            </a:r>
            <a:r>
              <a:rPr lang="en-US" b="1" smtClean="0">
                <a:latin typeface="Arial" charset="0"/>
                <a:ea typeface="ＭＳ Ｐゴシック"/>
                <a:cs typeface="Arial" charset="0"/>
              </a:rPr>
              <a:t>The food we eat can make us sick or healthy. It is so expensive and so much work to eat all real food all the time.</a:t>
            </a:r>
            <a:r>
              <a:rPr lang="en-US" smtClean="0">
                <a:latin typeface="Arial" charset="0"/>
                <a:ea typeface="ＭＳ Ｐゴシック"/>
                <a:cs typeface="Arial" charset="0"/>
              </a:rPr>
              <a:t> We cannot afford it and we don't have the time to cook it. </a:t>
            </a:r>
            <a:r>
              <a:rPr lang="en-US" b="1" smtClean="0">
                <a:latin typeface="Arial" charset="0"/>
                <a:ea typeface="ＭＳ Ｐゴシック"/>
                <a:cs typeface="Arial" charset="0"/>
              </a:rPr>
              <a:t>I hate cooking. . . I grew up having packaged brownies and mountain dew for breakfast. On a regular basis. "healthy" breakfasts were eggos covered in freezer jam or lucky charms. . . Comparatively, I'm doing awesome. We don't eat much processed food and what we do is low in preservatives. Sometimes we eat organic. . . This is hard for people raised on terrible foods to figure out. It is really expensive. And it can be very crazy-making. </a:t>
            </a:r>
            <a:r>
              <a:rPr lang="en-US" smtClean="0">
                <a:latin typeface="Arial" charset="0"/>
                <a:ea typeface="ＭＳ Ｐゴシック"/>
                <a:cs typeface="Arial" charset="0"/>
              </a:rPr>
              <a:t>I do the best I can but we have a long way to ideal. Right now I'm lucky if I remember to feed myself...” </a:t>
            </a:r>
            <a:r>
              <a:rPr lang="en-US" b="1" smtClean="0">
                <a:latin typeface="Arial" charset="0"/>
                <a:ea typeface="ＭＳ Ｐゴシック"/>
                <a:cs typeface="Arial" charset="0"/>
              </a:rPr>
              <a:t>Gentlechristianmothers.com, 28 Feb 2012</a:t>
            </a:r>
          </a:p>
          <a:p>
            <a:pPr defTabSz="460375">
              <a:buClr>
                <a:srgbClr val="000066"/>
              </a:buClr>
            </a:pPr>
            <a:endParaRPr lang="en-US" smtClean="0">
              <a:solidFill>
                <a:srgbClr val="808080"/>
              </a:solidFill>
              <a:latin typeface="Arial" charset="0"/>
              <a:ea typeface="ＭＳ Ｐゴシック"/>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Slide Image Placeholder 1"/>
          <p:cNvSpPr>
            <a:spLocks noGrp="1" noRot="1" noChangeAspect="1" noTextEdit="1"/>
          </p:cNvSpPr>
          <p:nvPr>
            <p:ph type="sldImg"/>
          </p:nvPr>
        </p:nvSpPr>
        <p:spPr>
          <a:ln/>
        </p:spPr>
      </p:sp>
      <p:sp>
        <p:nvSpPr>
          <p:cNvPr id="237570" name="Notes Placeholder 2"/>
          <p:cNvSpPr>
            <a:spLocks noGrp="1"/>
          </p:cNvSpPr>
          <p:nvPr>
            <p:ph type="body" idx="1"/>
          </p:nvPr>
        </p:nvSpPr>
        <p:spPr>
          <a:noFill/>
        </p:spPr>
        <p:txBody>
          <a:bodyPr/>
          <a:lstStyle/>
          <a:p>
            <a:pPr eaLnBrk="1" hangingPunct="1"/>
            <a:r>
              <a:rPr lang="en-US" smtClean="0">
                <a:latin typeface="Arial" charset="0"/>
              </a:rPr>
              <a:t>Of course we realize that Tobacco and food are not in the same category but wanted to show an illustration of how ad volume and sales can be correlated to understand the relationship between the two. </a:t>
            </a:r>
          </a:p>
          <a:p>
            <a:pPr eaLnBrk="1" hangingPunct="1"/>
            <a:endParaRPr lang="en-US" dirty="0" smtClean="0">
              <a:latin typeface="Arial" charset="0"/>
            </a:endParaRPr>
          </a:p>
          <a:p>
            <a:pPr eaLnBrk="1" hangingPunct="1"/>
            <a:r>
              <a:rPr lang="en-US" dirty="0" smtClean="0">
                <a:latin typeface="Arial" charset="0"/>
              </a:rPr>
              <a:t>This is a look at an the UK spending on Cigarette ads. At the same time there was a major government initiative to get people to quit smoking with the hand out of kits etc. We tracked ads by county and we looked at what people were saying about the difficulty of quitting smoking.</a:t>
            </a:r>
          </a:p>
          <a:p>
            <a:pPr eaLnBrk="1" hangingPunct="1"/>
            <a:endParaRPr lang="en-US" dirty="0" smtClean="0">
              <a:latin typeface="Arial" charset="0"/>
            </a:endParaRPr>
          </a:p>
          <a:p>
            <a:pPr eaLnBrk="1" hangingPunct="1"/>
            <a:r>
              <a:rPr lang="en-US" dirty="0" smtClean="0">
                <a:latin typeface="Arial" charset="0"/>
              </a:rPr>
              <a:t>Volume of cigarettes purchased falls into 2010, despite spurts of advertisement expenditure; the decline serves as a result of public health investment and changing consumer tastes.</a:t>
            </a:r>
          </a:p>
          <a:p>
            <a:pPr>
              <a:buFontTx/>
              <a:buChar char="•"/>
            </a:pPr>
            <a:endParaRPr lang="en-US" dirty="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Grp="1" noRot="1" noChangeAspect="1" noChangeArrowheads="1" noTextEdit="1"/>
          </p:cNvSpPr>
          <p:nvPr>
            <p:ph type="sldImg"/>
          </p:nvPr>
        </p:nvSpPr>
        <p:spPr>
          <a:solidFill>
            <a:srgbClr val="FFFFFF"/>
          </a:solidFill>
          <a:ln/>
        </p:spPr>
      </p:sp>
      <p:sp>
        <p:nvSpPr>
          <p:cNvPr id="73730" name="Rectangle 2"/>
          <p:cNvSpPr>
            <a:spLocks noGrp="1" noChangeArrowheads="1"/>
          </p:cNvSpPr>
          <p:nvPr>
            <p:ph type="body" idx="1"/>
          </p:nvPr>
        </p:nvSpPr>
        <p:spPr>
          <a:noFill/>
        </p:spPr>
        <p:txBody>
          <a:bodyPr/>
          <a:lstStyle/>
          <a:p>
            <a:pPr marL="39688" eaLnBrk="1" hangingPunct="1">
              <a:spcBef>
                <a:spcPts val="413"/>
              </a:spcBef>
              <a:buFontTx/>
              <a:buChar char="•"/>
            </a:pPr>
            <a:r>
              <a:rPr lang="en-US" smtClean="0">
                <a:solidFill>
                  <a:srgbClr val="000000"/>
                </a:solidFill>
                <a:latin typeface="Lucida Grande"/>
                <a:sym typeface="Lucida Grande"/>
              </a:rPr>
              <a:t>At least  three of the data sets most widely used by industry---our retail data, our advertising and consumer conversation could help establish an important baseline for what habits are now and--- as policy seek to influence purchase and consumption– how that behaviour is changing over time ..</a:t>
            </a:r>
          </a:p>
          <a:p>
            <a:pPr marL="39688" eaLnBrk="1" hangingPunct="1">
              <a:spcBef>
                <a:spcPts val="413"/>
              </a:spcBef>
            </a:pPr>
            <a:r>
              <a:rPr lang="en-US" smtClean="0">
                <a:solidFill>
                  <a:srgbClr val="000000"/>
                </a:solidFill>
                <a:latin typeface="Lucida Grande"/>
                <a:sym typeface="Lucida Grande"/>
              </a:rPr>
              <a:t>-</a:t>
            </a:r>
          </a:p>
          <a:p>
            <a:pPr marL="39688" eaLnBrk="1" hangingPunct="1">
              <a:spcBef>
                <a:spcPts val="413"/>
              </a:spcBef>
            </a:pPr>
            <a:r>
              <a:rPr lang="en-US" smtClean="0">
                <a:solidFill>
                  <a:srgbClr val="000000"/>
                </a:solidFill>
                <a:latin typeface="Lucida Grande"/>
                <a:sym typeface="Lucida Grande"/>
              </a:rPr>
              <a:t>Once healthy eating guidelines are set in each nation… understanding whether we’re moving toward the goal or away from it is important and potentially puts policy makers in a better position to understand the marketplace.</a:t>
            </a: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r>
              <a:rPr lang="en-US" smtClean="0">
                <a:solidFill>
                  <a:srgbClr val="000000"/>
                </a:solidFill>
                <a:latin typeface="Lucida Grande"/>
                <a:sym typeface="Lucida Grande"/>
              </a:rPr>
              <a:t>So we’re going to look at examples of purchase behavior in a Non Alcoholic Beverages, particularly Carbonated Soft Drinks and we’re going to look at food purchases, particularly Dairy, chips and candy. In Three countries: the US. Brazil and China.</a:t>
            </a: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r>
              <a:rPr lang="en-US" smtClean="0">
                <a:solidFill>
                  <a:srgbClr val="000000"/>
                </a:solidFill>
                <a:latin typeface="Lucida Grande"/>
                <a:sym typeface="Lucida Grande"/>
              </a:rPr>
              <a:t>Then we’re going to get a sense of how those  categories in those same countries are advertised.</a:t>
            </a: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r>
              <a:rPr lang="en-US" smtClean="0">
                <a:solidFill>
                  <a:srgbClr val="000000"/>
                </a:solidFill>
                <a:latin typeface="Lucida Grande"/>
                <a:sym typeface="Lucida Grande"/>
              </a:rPr>
              <a:t>  </a:t>
            </a:r>
          </a:p>
          <a:p>
            <a:pPr marL="39688" eaLnBrk="1" hangingPunct="1">
              <a:spcBef>
                <a:spcPts val="413"/>
              </a:spcBef>
            </a:pPr>
            <a:endParaRPr lang="en-US" smtClean="0">
              <a:solidFill>
                <a:srgbClr val="000000"/>
              </a:solidFill>
              <a:latin typeface="Lucida Grande"/>
              <a:sym typeface="Lucida Grande"/>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TextEdit="1"/>
          </p:cNvSpPr>
          <p:nvPr>
            <p:ph type="sldImg"/>
          </p:nvPr>
        </p:nvSpPr>
        <p:spPr>
          <a:ln/>
        </p:spPr>
      </p:sp>
      <p:sp>
        <p:nvSpPr>
          <p:cNvPr id="75778" name="Rectangle 3"/>
          <p:cNvSpPr>
            <a:spLocks noGrp="1"/>
          </p:cNvSpPr>
          <p:nvPr>
            <p:ph type="body" idx="1"/>
          </p:nvPr>
        </p:nvSpPr>
        <p:spPr>
          <a:noFill/>
        </p:spPr>
        <p:txBody>
          <a:bodyPr/>
          <a:lstStyle/>
          <a:p>
            <a:pPr eaLnBrk="1" hangingPunct="1">
              <a:lnSpc>
                <a:spcPct val="80000"/>
              </a:lnSpc>
            </a:pPr>
            <a:r>
              <a:rPr lang="en-US" sz="1000" smtClean="0">
                <a:latin typeface="Arial" charset="0"/>
              </a:rPr>
              <a:t>Shoppers around the world behave very differently. Emerging markets present a very different challenge than established or developed markets. Traditional trade or what some call informal trade is much more common than modern trade right now, but that is changing more rapidly than ever.</a:t>
            </a:r>
          </a:p>
          <a:p>
            <a:pPr eaLnBrk="1" hangingPunct="1">
              <a:lnSpc>
                <a:spcPct val="80000"/>
              </a:lnSpc>
            </a:pPr>
            <a:endParaRPr lang="en-US" sz="1000" smtClean="0">
              <a:latin typeface="Arial" charset="0"/>
            </a:endParaRPr>
          </a:p>
          <a:p>
            <a:pPr eaLnBrk="1" hangingPunct="1">
              <a:lnSpc>
                <a:spcPct val="80000"/>
              </a:lnSpc>
              <a:buFontTx/>
              <a:buChar char="•"/>
            </a:pPr>
            <a:r>
              <a:rPr lang="en-US" sz="1000" smtClean="0">
                <a:latin typeface="Arial" charset="0"/>
              </a:rPr>
              <a:t>The pace of modernization of the grocery retailer on a global scale is quickening . </a:t>
            </a:r>
          </a:p>
          <a:p>
            <a:pPr eaLnBrk="1" hangingPunct="1">
              <a:lnSpc>
                <a:spcPct val="80000"/>
              </a:lnSpc>
              <a:buFontTx/>
              <a:buChar char="•"/>
            </a:pPr>
            <a:r>
              <a:rPr lang="en-US" sz="1000" smtClean="0">
                <a:latin typeface="Arial" charset="0"/>
              </a:rPr>
              <a:t>By 2016 modern grocery retail channel will account for more than 50% of the value sales in all but two regions, Latin America, the Middle East and Africa. </a:t>
            </a:r>
          </a:p>
          <a:p>
            <a:pPr eaLnBrk="1" hangingPunct="1">
              <a:lnSpc>
                <a:spcPct val="80000"/>
              </a:lnSpc>
              <a:buFontTx/>
              <a:buChar char="•"/>
            </a:pPr>
            <a:r>
              <a:rPr lang="en-US" sz="1000" smtClean="0">
                <a:latin typeface="Arial" charset="0"/>
              </a:rPr>
              <a:t>The strongest shifts away from traditional grocery channels will occur in Eastern Europe the middle east and Aftrica.</a:t>
            </a:r>
          </a:p>
          <a:p>
            <a:pPr eaLnBrk="1" hangingPunct="1">
              <a:lnSpc>
                <a:spcPct val="80000"/>
              </a:lnSpc>
            </a:pPr>
            <a:endParaRPr lang="en-US" sz="1000" smtClean="0">
              <a:latin typeface="Arial" charset="0"/>
            </a:endParaRPr>
          </a:p>
          <a:p>
            <a:pPr eaLnBrk="1" hangingPunct="1">
              <a:lnSpc>
                <a:spcPct val="80000"/>
              </a:lnSpc>
              <a:buFontTx/>
              <a:buChar char="•"/>
            </a:pPr>
            <a:r>
              <a:rPr lang="en-US" sz="1000" smtClean="0">
                <a:latin typeface="Arial" charset="0"/>
              </a:rPr>
              <a:t>That means manufacturers such as Wal-Mart, Tesco, Carrefour in the west and Cecosud SA in Latam and Lawson Inc or Itochu in Asia will have much greater power. Independent small grocers have seen their share of packaged food sales falling</a:t>
            </a:r>
          </a:p>
          <a:p>
            <a:pPr eaLnBrk="1" hangingPunct="1">
              <a:lnSpc>
                <a:spcPct val="80000"/>
              </a:lnSpc>
            </a:pPr>
            <a:endParaRPr lang="en-US" sz="1000" smtClean="0">
              <a:latin typeface="Arial" charset="0"/>
            </a:endParaRPr>
          </a:p>
          <a:p>
            <a:pPr eaLnBrk="1" hangingPunct="1">
              <a:lnSpc>
                <a:spcPct val="80000"/>
              </a:lnSpc>
            </a:pPr>
            <a:r>
              <a:rPr lang="en-US" sz="1000" smtClean="0">
                <a:latin typeface="Arial" charset="0"/>
              </a:rPr>
              <a:t>Two other trends to watch,</a:t>
            </a:r>
          </a:p>
          <a:p>
            <a:pPr eaLnBrk="1" hangingPunct="1">
              <a:lnSpc>
                <a:spcPct val="80000"/>
              </a:lnSpc>
            </a:pPr>
            <a:r>
              <a:rPr lang="en-US" sz="1000" smtClean="0">
                <a:latin typeface="Arial" charset="0"/>
              </a:rPr>
              <a:t>1. Ecommerce, by next year over 100 billion dollars worth Consumer Product goods will have been purchased over the internet</a:t>
            </a:r>
          </a:p>
          <a:p>
            <a:pPr eaLnBrk="1" hangingPunct="1">
              <a:lnSpc>
                <a:spcPct val="80000"/>
              </a:lnSpc>
            </a:pPr>
            <a:r>
              <a:rPr lang="en-US" sz="1000" smtClean="0">
                <a:latin typeface="Arial" charset="0"/>
              </a:rPr>
              <a:t>2. And, according to Euromonitor, 27% of retailers say they would consider setting up their own ecommerce sites to sell directly to the consumer.</a:t>
            </a:r>
          </a:p>
          <a:p>
            <a:pPr eaLnBrk="1" hangingPunct="1">
              <a:lnSpc>
                <a:spcPct val="80000"/>
              </a:lnSpc>
            </a:pPr>
            <a:endParaRPr lang="en-US" sz="1000" smtClean="0">
              <a:latin typeface="Arial" charset="0"/>
            </a:endParaRPr>
          </a:p>
          <a:p>
            <a:pPr eaLnBrk="1" hangingPunct="1">
              <a:lnSpc>
                <a:spcPct val="80000"/>
              </a:lnSpc>
            </a:pPr>
            <a:r>
              <a:rPr lang="en-US" sz="700" b="1" u="sng" smtClean="0">
                <a:latin typeface="Arial" charset="0"/>
              </a:rPr>
              <a:t>Emerging markets </a:t>
            </a:r>
            <a:r>
              <a:rPr lang="en-US" sz="700" smtClean="0">
                <a:latin typeface="Arial" charset="0"/>
              </a:rPr>
              <a:t>- Emerging markets will be 80% of world GDP growth by when?</a:t>
            </a:r>
          </a:p>
          <a:p>
            <a:pPr eaLnBrk="1" hangingPunct="1">
              <a:lnSpc>
                <a:spcPct val="80000"/>
              </a:lnSpc>
            </a:pPr>
            <a:r>
              <a:rPr lang="en-GB" sz="500" smtClean="0">
                <a:latin typeface="Arial" charset="0"/>
              </a:rPr>
              <a:t>-----------------------------------------</a:t>
            </a:r>
          </a:p>
          <a:p>
            <a:pPr eaLnBrk="1" hangingPunct="1">
              <a:lnSpc>
                <a:spcPct val="80000"/>
              </a:lnSpc>
            </a:pPr>
            <a:r>
              <a:rPr lang="en-GB" sz="500" smtClean="0">
                <a:latin typeface="Arial" charset="0"/>
              </a:rPr>
              <a:t>Sources:</a:t>
            </a:r>
          </a:p>
          <a:p>
            <a:pPr eaLnBrk="1" hangingPunct="1">
              <a:lnSpc>
                <a:spcPct val="80000"/>
              </a:lnSpc>
            </a:pPr>
            <a:r>
              <a:rPr lang="en-GB" sz="500" b="1" u="sng" smtClean="0">
                <a:latin typeface="Arial" charset="0"/>
              </a:rPr>
              <a:t>Modern Trade</a:t>
            </a:r>
            <a:r>
              <a:rPr lang="en-GB" sz="500" smtClean="0">
                <a:latin typeface="Arial" charset="0"/>
              </a:rPr>
              <a:t>:</a:t>
            </a:r>
          </a:p>
          <a:p>
            <a:pPr eaLnBrk="1" hangingPunct="1">
              <a:lnSpc>
                <a:spcPct val="80000"/>
              </a:lnSpc>
            </a:pPr>
            <a:r>
              <a:rPr lang="en-GB" sz="500" smtClean="0">
                <a:latin typeface="Arial" charset="0"/>
              </a:rPr>
              <a:t>1. </a:t>
            </a:r>
            <a:r>
              <a:rPr lang="en-US" sz="500" smtClean="0">
                <a:latin typeface="Arial" charset="0"/>
              </a:rPr>
              <a:t>Euromonitor, http://retailtimes.co.uk/retail-spotlight-modern-grocery-retailing-puts-manufacturers-under-pressure/ </a:t>
            </a:r>
            <a:r>
              <a:rPr lang="en-GB" sz="500" smtClean="0">
                <a:latin typeface="Arial" charset="0"/>
              </a:rPr>
              <a:t> </a:t>
            </a:r>
          </a:p>
          <a:p>
            <a:pPr eaLnBrk="1" hangingPunct="1">
              <a:lnSpc>
                <a:spcPct val="80000"/>
              </a:lnSpc>
            </a:pPr>
            <a:r>
              <a:rPr lang="en-GB" sz="500" smtClean="0">
                <a:latin typeface="Arial" charset="0"/>
              </a:rPr>
              <a:t>2. </a:t>
            </a:r>
            <a:r>
              <a:rPr lang="en-US" sz="500" smtClean="0">
                <a:latin typeface="Arial" charset="0"/>
              </a:rPr>
              <a:t>Nielsen SCANTRACK Grocery</a:t>
            </a:r>
            <a:endParaRPr lang="en-GB" sz="500" smtClean="0">
              <a:latin typeface="Arial" charset="0"/>
            </a:endParaRPr>
          </a:p>
          <a:p>
            <a:pPr eaLnBrk="1" hangingPunct="1">
              <a:lnSpc>
                <a:spcPct val="80000"/>
              </a:lnSpc>
            </a:pPr>
            <a:r>
              <a:rPr lang="en-GB" sz="500" smtClean="0">
                <a:latin typeface="Arial" charset="0"/>
              </a:rPr>
              <a:t>3. Nielsen TDLinx All Commodity Volume </a:t>
            </a:r>
          </a:p>
          <a:p>
            <a:pPr eaLnBrk="1" hangingPunct="1">
              <a:lnSpc>
                <a:spcPct val="80000"/>
              </a:lnSpc>
            </a:pPr>
            <a:r>
              <a:rPr lang="en-GB" sz="500" smtClean="0">
                <a:latin typeface="Arial" charset="0"/>
              </a:rPr>
              <a:t>4. </a:t>
            </a:r>
            <a:r>
              <a:rPr lang="en-US" sz="500" smtClean="0">
                <a:latin typeface="Arial" charset="0"/>
              </a:rPr>
              <a:t>Nielsen Homescan for grocery, excludes gas-only or Rx-only trips (US Retail trends PPT, Slide 148)</a:t>
            </a:r>
            <a:endParaRPr lang="en-GB" sz="500" smtClean="0">
              <a:latin typeface="Arial" charset="0"/>
            </a:endParaRPr>
          </a:p>
          <a:p>
            <a:pPr eaLnBrk="1" hangingPunct="1">
              <a:lnSpc>
                <a:spcPct val="80000"/>
              </a:lnSpc>
            </a:pPr>
            <a:endParaRPr lang="en-GB" sz="500" smtClean="0">
              <a:latin typeface="Arial" charset="0"/>
            </a:endParaRPr>
          </a:p>
          <a:p>
            <a:pPr eaLnBrk="1" hangingPunct="1">
              <a:lnSpc>
                <a:spcPct val="80000"/>
              </a:lnSpc>
            </a:pPr>
            <a:r>
              <a:rPr lang="en-GB" sz="500" b="1" u="sng" smtClean="0">
                <a:latin typeface="Arial" charset="0"/>
              </a:rPr>
              <a:t>Traditional Trade</a:t>
            </a:r>
            <a:r>
              <a:rPr lang="en-GB" sz="500" smtClean="0">
                <a:latin typeface="Arial" charset="0"/>
              </a:rPr>
              <a:t>:</a:t>
            </a:r>
          </a:p>
          <a:p>
            <a:pPr eaLnBrk="1" hangingPunct="1">
              <a:lnSpc>
                <a:spcPct val="80000"/>
              </a:lnSpc>
            </a:pPr>
            <a:r>
              <a:rPr lang="en-GB" sz="500" smtClean="0">
                <a:latin typeface="Arial" charset="0"/>
              </a:rPr>
              <a:t>1. World Ban k</a:t>
            </a:r>
            <a:r>
              <a:rPr lang="en-US" sz="500" smtClean="0">
                <a:latin typeface="Arial" charset="0"/>
              </a:rPr>
              <a:t>http://www.worldbank.org/depweb/beyond/beyondco/beg_03.pdf </a:t>
            </a:r>
            <a:endParaRPr lang="en-GB" sz="500" smtClean="0">
              <a:latin typeface="Arial" charset="0"/>
            </a:endParaRPr>
          </a:p>
          <a:p>
            <a:pPr eaLnBrk="1" hangingPunct="1">
              <a:lnSpc>
                <a:spcPct val="80000"/>
              </a:lnSpc>
            </a:pPr>
            <a:r>
              <a:rPr lang="en-GB" sz="500" smtClean="0">
                <a:latin typeface="Arial" charset="0"/>
              </a:rPr>
              <a:t>2. Kirana shop definition</a:t>
            </a:r>
          </a:p>
          <a:p>
            <a:pPr eaLnBrk="1" hangingPunct="1">
              <a:lnSpc>
                <a:spcPct val="80000"/>
              </a:lnSpc>
            </a:pPr>
            <a:r>
              <a:rPr lang="en-GB" sz="500" smtClean="0">
                <a:latin typeface="Arial" charset="0"/>
              </a:rPr>
              <a:t>3. Kirana shop definition</a:t>
            </a:r>
          </a:p>
          <a:p>
            <a:pPr eaLnBrk="1" hangingPunct="1">
              <a:lnSpc>
                <a:spcPct val="80000"/>
              </a:lnSpc>
            </a:pPr>
            <a:r>
              <a:rPr lang="en-GB" sz="500" smtClean="0">
                <a:latin typeface="Arial" charset="0"/>
              </a:rPr>
              <a:t>4. Nielsen shopper research</a:t>
            </a:r>
          </a:p>
          <a:p>
            <a:pPr eaLnBrk="1" hangingPunct="1">
              <a:lnSpc>
                <a:spcPct val="80000"/>
              </a:lnSpc>
            </a:pPr>
            <a:endParaRPr lang="en-US" sz="1000" smtClean="0">
              <a:latin typeface="Arial" charset="0"/>
            </a:endParaRPr>
          </a:p>
          <a:p>
            <a:pPr eaLnBrk="1" hangingPunct="1">
              <a:lnSpc>
                <a:spcPct val="80000"/>
              </a:lnSpc>
            </a:pPr>
            <a:r>
              <a:rPr lang="en-US" sz="700" smtClean="0">
                <a:latin typeface="Arial" charset="0"/>
              </a:rPr>
              <a:t>----------------------</a:t>
            </a:r>
          </a:p>
          <a:p>
            <a:pPr eaLnBrk="1" hangingPunct="1">
              <a:lnSpc>
                <a:spcPct val="80000"/>
              </a:lnSpc>
            </a:pPr>
            <a:r>
              <a:rPr lang="en-US" sz="400" smtClean="0">
                <a:latin typeface="Arial" charset="0"/>
              </a:rPr>
              <a:t>Sources:</a:t>
            </a:r>
          </a:p>
          <a:p>
            <a:pPr eaLnBrk="1" hangingPunct="1">
              <a:lnSpc>
                <a:spcPct val="80000"/>
              </a:lnSpc>
            </a:pPr>
            <a:r>
              <a:rPr lang="en-US" sz="400" smtClean="0">
                <a:latin typeface="Arial" charset="0"/>
              </a:rPr>
              <a:t>India: IN2059 – India’s Food Retail Sector Growing </a:t>
            </a:r>
            <a:r>
              <a:rPr lang="en-US" sz="400" smtClean="0">
                <a:latin typeface="Arial" charset="0"/>
                <a:hlinkClick r:id="rId3"/>
              </a:rPr>
              <a:t>http://gain.fas.usda.gov/Recent%20GAIN%20Publications/India's%20Food%20Retail%20Sector%20Growing_New%20Delhi_India_4-24-2012.pdf</a:t>
            </a:r>
            <a:r>
              <a:rPr lang="en-US" sz="400" smtClean="0">
                <a:latin typeface="Arial" charset="0"/>
              </a:rPr>
              <a:t> </a:t>
            </a:r>
          </a:p>
          <a:p>
            <a:pPr eaLnBrk="1" hangingPunct="1">
              <a:lnSpc>
                <a:spcPct val="80000"/>
              </a:lnSpc>
            </a:pPr>
            <a:r>
              <a:rPr lang="en-US" sz="400" smtClean="0">
                <a:latin typeface="Arial" charset="0"/>
              </a:rPr>
              <a:t>China: </a:t>
            </a:r>
            <a:r>
              <a:rPr lang="en-US" sz="400" smtClean="0">
                <a:latin typeface="Arial" charset="0"/>
                <a:hlinkClick r:id="rId4"/>
              </a:rPr>
              <a:t>http://www.chinatoday.com/city/a.htm</a:t>
            </a:r>
            <a:r>
              <a:rPr lang="en-US" sz="400" smtClean="0">
                <a:latin typeface="Arial" charset="0"/>
              </a:rPr>
              <a:t> based on 2010 Census, </a:t>
            </a:r>
            <a:r>
              <a:rPr lang="en-US" sz="400" smtClean="0">
                <a:latin typeface="Arial" charset="0"/>
                <a:hlinkClick r:id="rId5"/>
              </a:rPr>
              <a:t>http://en.wikipedia.org/wiki/List_of_cities_in_the_People's_Republic_of_China_by_population</a:t>
            </a:r>
            <a:r>
              <a:rPr lang="en-US" sz="400" smtClean="0">
                <a:latin typeface="Arial" charset="0"/>
              </a:rPr>
              <a:t> </a:t>
            </a:r>
          </a:p>
          <a:p>
            <a:pPr eaLnBrk="1" hangingPunct="1">
              <a:lnSpc>
                <a:spcPct val="80000"/>
              </a:lnSpc>
            </a:pPr>
            <a:r>
              <a:rPr lang="en-US" sz="400" smtClean="0">
                <a:latin typeface="Arial" charset="0"/>
              </a:rPr>
              <a:t>Brazil: </a:t>
            </a:r>
            <a:r>
              <a:rPr lang="en-US" sz="400" smtClean="0">
                <a:latin typeface="Arial" charset="0"/>
                <a:hlinkClick r:id="rId6"/>
              </a:rPr>
              <a:t>https://www.cia.gov/library/publications/the-world-factbook/geos/br.html</a:t>
            </a:r>
            <a:r>
              <a:rPr lang="en-US" sz="400" smtClean="0">
                <a:latin typeface="Arial" charset="0"/>
              </a:rPr>
              <a:t> </a:t>
            </a:r>
          </a:p>
          <a:p>
            <a:pPr eaLnBrk="1" hangingPunct="1">
              <a:lnSpc>
                <a:spcPct val="80000"/>
              </a:lnSpc>
            </a:pPr>
            <a:r>
              <a:rPr lang="en-US" sz="400" smtClean="0">
                <a:latin typeface="Arial" charset="0"/>
              </a:rPr>
              <a:t>S. Korea: </a:t>
            </a:r>
            <a:r>
              <a:rPr lang="en-US" sz="400" smtClean="0">
                <a:latin typeface="Arial" charset="0"/>
                <a:hlinkClick r:id="rId7"/>
              </a:rPr>
              <a:t>http://blog.nielsen.com/nielsenwire/global/one-size-does-not-fit-all-asias-multi-channel-opportunity/</a:t>
            </a:r>
            <a:r>
              <a:rPr lang="en-US" sz="400" smtClean="0">
                <a:latin typeface="Arial" charset="0"/>
              </a:rPr>
              <a:t> </a:t>
            </a:r>
          </a:p>
          <a:p>
            <a:pPr eaLnBrk="1" hangingPunct="1">
              <a:lnSpc>
                <a:spcPct val="80000"/>
              </a:lnSpc>
            </a:pPr>
            <a:r>
              <a:rPr lang="en-US" sz="400" smtClean="0">
                <a:latin typeface="Arial" charset="0"/>
              </a:rPr>
              <a:t>Kenya: </a:t>
            </a:r>
            <a:r>
              <a:rPr lang="en-US" sz="400" smtClean="0">
                <a:latin typeface="Arial" charset="0"/>
                <a:hlinkClick r:id="rId8"/>
              </a:rPr>
              <a:t>http://www.cck.go.ke/resc/downloads/SECTOR_STATISTICS_REPORT_Q1_11-12.pdf</a:t>
            </a:r>
            <a:r>
              <a:rPr lang="en-US" sz="400" smtClean="0">
                <a:latin typeface="Arial" charset="0"/>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spect="1" noTextEdit="1"/>
          </p:cNvSpPr>
          <p:nvPr>
            <p:ph type="sldImg"/>
          </p:nvPr>
        </p:nvSpPr>
        <p:spPr>
          <a:ln/>
        </p:spPr>
      </p:sp>
      <p:sp>
        <p:nvSpPr>
          <p:cNvPr id="77826" name="Rectangle 3"/>
          <p:cNvSpPr>
            <a:spLocks noGrp="1"/>
          </p:cNvSpPr>
          <p:nvPr>
            <p:ph type="body" idx="1"/>
          </p:nvPr>
        </p:nvSpPr>
        <p:spPr>
          <a:noFill/>
        </p:spPr>
        <p:txBody>
          <a:bodyPr/>
          <a:lstStyle/>
          <a:p>
            <a:pPr eaLnBrk="1" hangingPunct="1">
              <a:lnSpc>
                <a:spcPct val="80000"/>
              </a:lnSpc>
              <a:buFontTx/>
              <a:buChar char="•"/>
            </a:pPr>
            <a:r>
              <a:rPr lang="en-GB" sz="1000" smtClean="0">
                <a:latin typeface="Arial" charset="0"/>
              </a:rPr>
              <a:t>Influencing shopper behaviour, understanding the  sophisticated way the manufacturer and the retailer collaborate to reach the consumer could be important for policy makers as they seek to exert their own influence on consumption behaviour for a better health outcome. </a:t>
            </a:r>
          </a:p>
          <a:p>
            <a:pPr eaLnBrk="1" hangingPunct="1">
              <a:lnSpc>
                <a:spcPct val="80000"/>
              </a:lnSpc>
              <a:buFontTx/>
              <a:buChar char="•"/>
            </a:pPr>
            <a:r>
              <a:rPr lang="en-GB" sz="1000" smtClean="0">
                <a:latin typeface="Arial" charset="0"/>
              </a:rPr>
              <a:t>In the modern trade arena, our research suggests 60% of category purchase are pre-planned by the shopper, almost 70 of the decisions about which brand to buy are made in the store.</a:t>
            </a:r>
          </a:p>
          <a:p>
            <a:pPr eaLnBrk="1" hangingPunct="1">
              <a:lnSpc>
                <a:spcPct val="80000"/>
              </a:lnSpc>
              <a:buFontTx/>
              <a:buChar char="•"/>
            </a:pPr>
            <a:r>
              <a:rPr lang="en-GB" sz="1000" smtClean="0">
                <a:latin typeface="Arial" charset="0"/>
              </a:rPr>
              <a:t>Store advertising, things like shelf advertising, circulars and displays placement of products on shelves all have an important influence in choice.</a:t>
            </a:r>
          </a:p>
          <a:p>
            <a:pPr eaLnBrk="1" hangingPunct="1"/>
            <a:endParaRPr lang="en-US" sz="1000" b="1" smtClean="0">
              <a:solidFill>
                <a:srgbClr val="000000"/>
              </a:solidFill>
              <a:latin typeface="Lucida Grande"/>
              <a:sym typeface="Lucida Grande"/>
            </a:endParaRPr>
          </a:p>
          <a:p>
            <a:pPr eaLnBrk="1" hangingPunct="1"/>
            <a:r>
              <a:rPr lang="en-US" sz="1000" b="1" smtClean="0">
                <a:solidFill>
                  <a:srgbClr val="000000"/>
                </a:solidFill>
                <a:latin typeface="Lucida Grande"/>
                <a:sym typeface="Lucida Grande"/>
              </a:rPr>
              <a:t>Notes-</a:t>
            </a:r>
          </a:p>
          <a:p>
            <a:pPr eaLnBrk="1" hangingPunct="1">
              <a:buFontTx/>
              <a:buChar char="•"/>
            </a:pPr>
            <a:r>
              <a:rPr lang="en-US" sz="1000" b="1" smtClean="0">
                <a:solidFill>
                  <a:srgbClr val="000000"/>
                </a:solidFill>
                <a:latin typeface="Lucida Grande"/>
                <a:sym typeface="Lucida Grande"/>
              </a:rPr>
              <a:t>Formal market// Modern Stores </a:t>
            </a:r>
            <a:r>
              <a:rPr lang="en-US" sz="1000" smtClean="0">
                <a:solidFill>
                  <a:srgbClr val="000000"/>
                </a:solidFill>
                <a:latin typeface="Lucida Grande"/>
                <a:sym typeface="Lucida Grande"/>
              </a:rPr>
              <a:t>– These are large format stores which either have self-service facility or are part of a Chain of stores and also provide shopping carts. </a:t>
            </a:r>
          </a:p>
          <a:p>
            <a:pPr lvl="1" eaLnBrk="1" hangingPunct="1">
              <a:buFontTx/>
              <a:buChar char="•"/>
            </a:pPr>
            <a:r>
              <a:rPr lang="en-US" sz="1000" smtClean="0">
                <a:solidFill>
                  <a:srgbClr val="000000"/>
                </a:solidFill>
                <a:latin typeface="Lucida Grande"/>
                <a:sym typeface="Lucida Grande"/>
              </a:rPr>
              <a:t>main characteristic = a “check out” with a cash register, computer terminal, calculator machine or any other equipment that allows summing and checking the purchases. </a:t>
            </a:r>
          </a:p>
          <a:p>
            <a:pPr lvl="1" eaLnBrk="1" hangingPunct="1">
              <a:buFontTx/>
              <a:buChar char="•"/>
            </a:pPr>
            <a:r>
              <a:rPr lang="en-US" sz="1000" smtClean="0">
                <a:solidFill>
                  <a:srgbClr val="000000"/>
                </a:solidFill>
                <a:latin typeface="Lucida Grande"/>
                <a:sym typeface="Lucida Grande"/>
              </a:rPr>
              <a:t>trolleys or baskets available to the customers. </a:t>
            </a:r>
          </a:p>
          <a:p>
            <a:pPr lvl="1" eaLnBrk="1" hangingPunct="1">
              <a:buFontTx/>
              <a:buChar char="•"/>
            </a:pPr>
            <a:r>
              <a:rPr lang="en-US" sz="1000" smtClean="0">
                <a:solidFill>
                  <a:srgbClr val="000000"/>
                </a:solidFill>
                <a:latin typeface="Lucida Grande"/>
                <a:sym typeface="Lucida Grande"/>
              </a:rPr>
              <a:t>products in these stores is exposed in an accessible manner, allowing customer to serve himself. </a:t>
            </a:r>
          </a:p>
          <a:p>
            <a:pPr eaLnBrk="1" hangingPunct="1">
              <a:buFontTx/>
              <a:buChar char="•"/>
            </a:pPr>
            <a:r>
              <a:rPr lang="en-US" sz="1000" b="1" smtClean="0">
                <a:solidFill>
                  <a:srgbClr val="000000"/>
                </a:solidFill>
                <a:latin typeface="Lucida Grande"/>
                <a:sym typeface="Lucida Grande"/>
              </a:rPr>
              <a:t>Informal market // Traditional </a:t>
            </a:r>
            <a:r>
              <a:rPr lang="en-US" sz="1000" smtClean="0">
                <a:solidFill>
                  <a:srgbClr val="000000"/>
                </a:solidFill>
                <a:latin typeface="Lucida Grande"/>
                <a:sym typeface="Lucida Grande"/>
              </a:rPr>
              <a:t>– includes stores that typically require presence of sales people. </a:t>
            </a:r>
          </a:p>
          <a:p>
            <a:pPr lvl="1" eaLnBrk="1" hangingPunct="1">
              <a:buFontTx/>
              <a:buChar char="•"/>
            </a:pPr>
            <a:r>
              <a:rPr lang="en-US" sz="1000" b="1" smtClean="0">
                <a:solidFill>
                  <a:srgbClr val="000000"/>
                </a:solidFill>
                <a:latin typeface="Arial Bold" pitchFamily="34" charset="0"/>
                <a:cs typeface="Arial Bold" pitchFamily="34" charset="0"/>
                <a:sym typeface="Arial Bold" pitchFamily="34" charset="0"/>
              </a:rPr>
              <a:t>Traditional Grocery Stores</a:t>
            </a:r>
            <a:r>
              <a:rPr lang="en-US" sz="1000" b="1" smtClean="0">
                <a:solidFill>
                  <a:srgbClr val="000000"/>
                </a:solidFill>
                <a:latin typeface="Lucida Grande"/>
                <a:sym typeface="Lucida Grande"/>
              </a:rPr>
              <a:t>: </a:t>
            </a:r>
            <a:r>
              <a:rPr lang="en-US" sz="1000" smtClean="0">
                <a:solidFill>
                  <a:srgbClr val="000000"/>
                </a:solidFill>
                <a:latin typeface="Arial" charset="0"/>
                <a:cs typeface="Arial" charset="0"/>
                <a:sym typeface="Arial" charset="0"/>
              </a:rPr>
              <a:t>Pure Food stores and grocery stores selling predominantly food categories with health and beauty aides (HBA)  categories</a:t>
            </a:r>
          </a:p>
          <a:p>
            <a:pPr lvl="2" eaLnBrk="1" hangingPunct="1">
              <a:buFontTx/>
              <a:buChar char="•"/>
            </a:pPr>
            <a:r>
              <a:rPr lang="en-US" sz="1000" smtClean="0">
                <a:solidFill>
                  <a:srgbClr val="000000"/>
                </a:solidFill>
                <a:latin typeface="Arial" charset="0"/>
                <a:cs typeface="Arial" charset="0"/>
                <a:sym typeface="Arial" charset="0"/>
              </a:rPr>
              <a:t>With selling area up to 100 m2 and/or mostly clerk-service.</a:t>
            </a:r>
            <a:endParaRPr lang="en-US" sz="1000" smtClean="0">
              <a:solidFill>
                <a:srgbClr val="000000"/>
              </a:solidFill>
              <a:latin typeface="Lucida Grande"/>
              <a:sym typeface="Lucida Grande"/>
            </a:endParaRPr>
          </a:p>
          <a:p>
            <a:pPr lvl="1" eaLnBrk="1" hangingPunct="1">
              <a:buFontTx/>
              <a:buChar char="•"/>
            </a:pPr>
            <a:r>
              <a:rPr lang="en-US" sz="1000" b="1" smtClean="0">
                <a:solidFill>
                  <a:srgbClr val="000000"/>
                </a:solidFill>
                <a:latin typeface="Arial Bold" pitchFamily="34" charset="0"/>
                <a:cs typeface="Arial Bold" pitchFamily="34" charset="0"/>
                <a:sym typeface="Arial Bold" pitchFamily="34" charset="0"/>
              </a:rPr>
              <a:t>Open Markets</a:t>
            </a:r>
            <a:r>
              <a:rPr lang="en-US" sz="1000" b="1" smtClean="0">
                <a:solidFill>
                  <a:srgbClr val="000000"/>
                </a:solidFill>
                <a:latin typeface="Lucida Grande"/>
                <a:sym typeface="Lucida Grande"/>
              </a:rPr>
              <a:t>: </a:t>
            </a:r>
          </a:p>
          <a:p>
            <a:pPr lvl="2" eaLnBrk="1" hangingPunct="1">
              <a:buFontTx/>
              <a:buChar char="•"/>
            </a:pPr>
            <a:r>
              <a:rPr lang="en-US" sz="1000" smtClean="0">
                <a:solidFill>
                  <a:srgbClr val="000000"/>
                </a:solidFill>
                <a:latin typeface="Arial" charset="0"/>
                <a:cs typeface="Arial" charset="0"/>
                <a:sym typeface="Arial" charset="0"/>
              </a:rPr>
              <a:t>Stores in open area, without fixed structure (stalls or semi-fixed stand) selling all sorts of good. </a:t>
            </a:r>
          </a:p>
          <a:p>
            <a:pPr lvl="2" eaLnBrk="1" hangingPunct="1">
              <a:buFontTx/>
              <a:buChar char="•"/>
            </a:pPr>
            <a:r>
              <a:rPr lang="en-US" sz="1000" smtClean="0">
                <a:solidFill>
                  <a:srgbClr val="000000"/>
                </a:solidFill>
                <a:latin typeface="Arial" charset="0"/>
                <a:cs typeface="Arial" charset="0"/>
                <a:sym typeface="Arial" charset="0"/>
              </a:rPr>
              <a:t>Market is organized and controlled by formal or informal authorities and sellers rent a place to participate in the market.</a:t>
            </a:r>
            <a:endParaRPr lang="en-US" sz="1000" smtClean="0">
              <a:solidFill>
                <a:srgbClr val="000000"/>
              </a:solidFill>
              <a:latin typeface="Lucida Grande"/>
              <a:cs typeface="Arial" charset="0"/>
              <a:sym typeface="Lucida Grande"/>
            </a:endParaRPr>
          </a:p>
          <a:p>
            <a:pPr lvl="1" eaLnBrk="1" hangingPunct="1">
              <a:buFontTx/>
              <a:buChar char="•"/>
            </a:pPr>
            <a:r>
              <a:rPr lang="en-US" sz="1000" b="1" smtClean="0">
                <a:solidFill>
                  <a:srgbClr val="000000"/>
                </a:solidFill>
                <a:latin typeface="Arial Bold" pitchFamily="34" charset="0"/>
                <a:cs typeface="Arial Bold" pitchFamily="34" charset="0"/>
                <a:sym typeface="Arial Bold" pitchFamily="34" charset="0"/>
              </a:rPr>
              <a:t>Street Vendors</a:t>
            </a:r>
            <a:r>
              <a:rPr lang="en-US" sz="1000" smtClean="0">
                <a:solidFill>
                  <a:srgbClr val="000000"/>
                </a:solidFill>
                <a:latin typeface="Lucida Grande"/>
                <a:sym typeface="Lucida Grande"/>
              </a:rPr>
              <a:t>: </a:t>
            </a:r>
          </a:p>
          <a:p>
            <a:pPr lvl="2" eaLnBrk="1" hangingPunct="1">
              <a:buFontTx/>
              <a:buChar char="•"/>
            </a:pPr>
            <a:r>
              <a:rPr lang="en-US" sz="1000" smtClean="0">
                <a:solidFill>
                  <a:srgbClr val="000000"/>
                </a:solidFill>
                <a:latin typeface="Arial" charset="0"/>
                <a:cs typeface="Arial" charset="0"/>
                <a:sym typeface="Arial" charset="0"/>
              </a:rPr>
              <a:t>Stores in open area, without fixed structure (stalls or semi-fixed stand) selling all sorts of good. </a:t>
            </a:r>
          </a:p>
          <a:p>
            <a:pPr lvl="2" eaLnBrk="1" hangingPunct="1">
              <a:buFontTx/>
              <a:buChar char="•"/>
            </a:pPr>
            <a:r>
              <a:rPr lang="en-US" sz="1000" smtClean="0">
                <a:solidFill>
                  <a:srgbClr val="000000"/>
                </a:solidFill>
                <a:latin typeface="Arial" charset="0"/>
                <a:cs typeface="Arial" charset="0"/>
                <a:sym typeface="Arial" charset="0"/>
              </a:rPr>
              <a:t>Individual stores without any formal or informal organization.</a:t>
            </a:r>
            <a:endParaRPr lang="en-US" sz="1000" smtClean="0">
              <a:solidFill>
                <a:srgbClr val="000000"/>
              </a:solidFill>
              <a:latin typeface="Lucida Grande"/>
              <a:sym typeface="Lucida Grande"/>
            </a:endParaRPr>
          </a:p>
          <a:p>
            <a:pPr lvl="1" eaLnBrk="1" hangingPunct="1">
              <a:buFontTx/>
              <a:buChar char="•"/>
            </a:pPr>
            <a:r>
              <a:rPr lang="en-US" sz="1000" b="1" smtClean="0">
                <a:solidFill>
                  <a:srgbClr val="000000"/>
                </a:solidFill>
                <a:latin typeface="Arial Bold" pitchFamily="34" charset="0"/>
                <a:cs typeface="Arial Bold" pitchFamily="34" charset="0"/>
                <a:sym typeface="Arial Bold" pitchFamily="34" charset="0"/>
              </a:rPr>
              <a:t>Kiosks</a:t>
            </a:r>
            <a:r>
              <a:rPr lang="en-US" sz="1000" b="1" smtClean="0">
                <a:solidFill>
                  <a:srgbClr val="000000"/>
                </a:solidFill>
                <a:latin typeface="Lucida Grande"/>
                <a:sym typeface="Lucida Grande"/>
              </a:rPr>
              <a:t>: </a:t>
            </a:r>
          </a:p>
          <a:p>
            <a:pPr lvl="2" eaLnBrk="1" hangingPunct="1">
              <a:buFontTx/>
              <a:buChar char="•"/>
            </a:pPr>
            <a:r>
              <a:rPr lang="en-US" sz="1000" smtClean="0">
                <a:solidFill>
                  <a:srgbClr val="000000"/>
                </a:solidFill>
                <a:latin typeface="Arial" charset="0"/>
                <a:cs typeface="Arial" charset="0"/>
                <a:sym typeface="Arial" charset="0"/>
              </a:rPr>
              <a:t>Small stores with a </a:t>
            </a:r>
            <a:r>
              <a:rPr lang="en-US" sz="1000" u="sng" smtClean="0">
                <a:solidFill>
                  <a:srgbClr val="000000"/>
                </a:solidFill>
                <a:latin typeface="Arial" charset="0"/>
                <a:cs typeface="Arial" charset="0"/>
                <a:sym typeface="Arial" charset="0"/>
              </a:rPr>
              <a:t>fixed</a:t>
            </a:r>
            <a:r>
              <a:rPr lang="en-US" sz="1000" smtClean="0">
                <a:solidFill>
                  <a:srgbClr val="000000"/>
                </a:solidFill>
                <a:latin typeface="Arial" charset="0"/>
                <a:cs typeface="Arial" charset="0"/>
                <a:sym typeface="Arial" charset="0"/>
              </a:rPr>
              <a:t> structure where products are sold through a window. Mostly sell impulse categories: confectionary, CSD, cigarettes, snacks, but also newspapers and magazines. </a:t>
            </a:r>
          </a:p>
          <a:p>
            <a:pPr lvl="2" eaLnBrk="1" hangingPunct="1">
              <a:buFontTx/>
              <a:buChar char="•"/>
            </a:pPr>
            <a:r>
              <a:rPr lang="en-US" sz="1000" smtClean="0">
                <a:solidFill>
                  <a:srgbClr val="000000"/>
                </a:solidFill>
                <a:latin typeface="Arial" charset="0"/>
                <a:cs typeface="Arial" charset="0"/>
                <a:sym typeface="Arial" charset="0"/>
              </a:rPr>
              <a:t>More than 50% of sales come from impulse categories.</a:t>
            </a:r>
            <a:endParaRPr lang="en-US" sz="1000" smtClean="0">
              <a:solidFill>
                <a:srgbClr val="000000"/>
              </a:solidFill>
              <a:latin typeface="Lucida Grande"/>
              <a:sym typeface="Lucida Grande"/>
            </a:endParaRPr>
          </a:p>
          <a:p>
            <a:pPr lvl="1" eaLnBrk="1" hangingPunct="1">
              <a:buFontTx/>
              <a:buChar char="•"/>
            </a:pPr>
            <a:r>
              <a:rPr lang="en-US" sz="1000" b="1" smtClean="0">
                <a:solidFill>
                  <a:srgbClr val="000000"/>
                </a:solidFill>
                <a:latin typeface="Arial Bold" pitchFamily="34" charset="0"/>
                <a:cs typeface="Arial Bold" pitchFamily="34" charset="0"/>
                <a:sym typeface="Arial Bold" pitchFamily="34" charset="0"/>
              </a:rPr>
              <a:t>CTN's (Confectionary, Tobacco, Newpaper)</a:t>
            </a:r>
            <a:r>
              <a:rPr lang="en-US" sz="1000" b="1" smtClean="0">
                <a:solidFill>
                  <a:srgbClr val="000000"/>
                </a:solidFill>
                <a:latin typeface="Lucida Grande"/>
                <a:sym typeface="Lucida Grande"/>
              </a:rPr>
              <a:t>: </a:t>
            </a:r>
          </a:p>
          <a:p>
            <a:pPr lvl="2" eaLnBrk="1" hangingPunct="1">
              <a:buFontTx/>
              <a:buChar char="•"/>
            </a:pPr>
            <a:r>
              <a:rPr lang="en-US" sz="1000" smtClean="0">
                <a:solidFill>
                  <a:srgbClr val="000000"/>
                </a:solidFill>
                <a:latin typeface="Arial" charset="0"/>
                <a:cs typeface="Arial" charset="0"/>
                <a:sym typeface="Arial" charset="0"/>
              </a:rPr>
              <a:t>Small stores with a </a:t>
            </a:r>
            <a:r>
              <a:rPr lang="en-US" sz="1000" u="sng" smtClean="0">
                <a:solidFill>
                  <a:srgbClr val="000000"/>
                </a:solidFill>
                <a:latin typeface="Arial" charset="0"/>
                <a:cs typeface="Arial" charset="0"/>
                <a:sym typeface="Arial" charset="0"/>
              </a:rPr>
              <a:t>fixed</a:t>
            </a:r>
            <a:r>
              <a:rPr lang="en-US" sz="1000" smtClean="0">
                <a:solidFill>
                  <a:srgbClr val="000000"/>
                </a:solidFill>
                <a:latin typeface="Arial" charset="0"/>
                <a:cs typeface="Arial" charset="0"/>
                <a:sym typeface="Arial" charset="0"/>
              </a:rPr>
              <a:t> structure where products are sold through a window. </a:t>
            </a:r>
          </a:p>
          <a:p>
            <a:pPr lvl="2" eaLnBrk="1" hangingPunct="1">
              <a:buFontTx/>
              <a:buChar char="•"/>
            </a:pPr>
            <a:r>
              <a:rPr lang="en-US" sz="1000" smtClean="0">
                <a:solidFill>
                  <a:srgbClr val="000000"/>
                </a:solidFill>
                <a:latin typeface="Arial" charset="0"/>
                <a:cs typeface="Arial" charset="0"/>
                <a:sym typeface="Arial" charset="0"/>
              </a:rPr>
              <a:t>Mostly sell newspapers and magazines but also impulse categories: confectionary, CSD, cigarettes, snacks. </a:t>
            </a:r>
          </a:p>
          <a:p>
            <a:pPr lvl="2" eaLnBrk="1" hangingPunct="1">
              <a:buFontTx/>
              <a:buChar char="•"/>
            </a:pPr>
            <a:r>
              <a:rPr lang="en-US" sz="1000" smtClean="0">
                <a:solidFill>
                  <a:srgbClr val="000000"/>
                </a:solidFill>
                <a:latin typeface="Arial" charset="0"/>
                <a:cs typeface="Arial" charset="0"/>
                <a:sym typeface="Arial" charset="0"/>
              </a:rPr>
              <a:t>More than 50% of sales come from newspapers and magazines.</a:t>
            </a:r>
            <a:endParaRPr lang="en-US" sz="1000" smtClean="0">
              <a:solidFill>
                <a:srgbClr val="000000"/>
              </a:solidFill>
              <a:latin typeface="Lucida Grande"/>
              <a:sym typeface="Lucida Grande"/>
            </a:endParaRPr>
          </a:p>
          <a:p>
            <a:pPr lvl="1" eaLnBrk="1" hangingPunct="1">
              <a:buFontTx/>
              <a:buChar char="•"/>
            </a:pPr>
            <a:r>
              <a:rPr lang="en-US" sz="1000" b="1" smtClean="0">
                <a:solidFill>
                  <a:srgbClr val="000000"/>
                </a:solidFill>
                <a:latin typeface="Arial Bold" pitchFamily="34" charset="0"/>
                <a:cs typeface="Arial Bold" pitchFamily="34" charset="0"/>
                <a:sym typeface="Arial Bold" pitchFamily="34" charset="0"/>
              </a:rPr>
              <a:t>Gas Stations</a:t>
            </a:r>
            <a:r>
              <a:rPr lang="en-US" sz="1000" b="1" smtClean="0">
                <a:solidFill>
                  <a:srgbClr val="000000"/>
                </a:solidFill>
                <a:latin typeface="Lucida Grande"/>
                <a:sym typeface="Lucida Grande"/>
              </a:rPr>
              <a:t>: </a:t>
            </a:r>
          </a:p>
          <a:p>
            <a:pPr lvl="2" eaLnBrk="1" hangingPunct="1">
              <a:buFontTx/>
              <a:buChar char="•"/>
            </a:pPr>
            <a:r>
              <a:rPr lang="en-US" sz="1000" smtClean="0">
                <a:solidFill>
                  <a:srgbClr val="000000"/>
                </a:solidFill>
                <a:latin typeface="Arial" charset="0"/>
                <a:cs typeface="Arial" charset="0"/>
                <a:sym typeface="Arial" charset="0"/>
              </a:rPr>
              <a:t>Chain or independent stores, with 1-2 checkouts</a:t>
            </a:r>
          </a:p>
          <a:p>
            <a:pPr lvl="2" eaLnBrk="1" hangingPunct="1">
              <a:buFontTx/>
              <a:buChar char="•"/>
            </a:pPr>
            <a:r>
              <a:rPr lang="en-US" sz="1000" smtClean="0">
                <a:solidFill>
                  <a:srgbClr val="000000"/>
                </a:solidFill>
                <a:latin typeface="Arial" charset="0"/>
                <a:cs typeface="Arial" charset="0"/>
                <a:sym typeface="Arial" charset="0"/>
              </a:rPr>
              <a:t> sales area smaller than 300 m2, open more than 16 hours a day</a:t>
            </a:r>
          </a:p>
          <a:p>
            <a:pPr lvl="2" eaLnBrk="1" hangingPunct="1">
              <a:buFontTx/>
              <a:buChar char="•"/>
            </a:pPr>
            <a:r>
              <a:rPr lang="en-US" sz="1000" smtClean="0">
                <a:solidFill>
                  <a:srgbClr val="000000"/>
                </a:solidFill>
                <a:latin typeface="Arial" charset="0"/>
                <a:cs typeface="Arial" charset="0"/>
                <a:sym typeface="Arial" charset="0"/>
              </a:rPr>
              <a:t> located at or adjacent to a gas station </a:t>
            </a:r>
          </a:p>
          <a:p>
            <a:pPr lvl="2" eaLnBrk="1" hangingPunct="1">
              <a:buFontTx/>
              <a:buChar char="•"/>
            </a:pPr>
            <a:r>
              <a:rPr lang="en-US" sz="1000" smtClean="0">
                <a:solidFill>
                  <a:srgbClr val="000000"/>
                </a:solidFill>
                <a:latin typeface="Arial" charset="0"/>
                <a:cs typeface="Arial" charset="0"/>
                <a:sym typeface="Arial" charset="0"/>
              </a:rPr>
              <a:t>product mix includes: liquor, drinks, beer, cigarettes, and snacks. </a:t>
            </a:r>
            <a:endParaRPr lang="en-US" sz="1000" smtClean="0">
              <a:solidFill>
                <a:srgbClr val="000000"/>
              </a:solidFill>
              <a:latin typeface="Lucida Grande"/>
              <a:sym typeface="Lucida Grande"/>
            </a:endParaRPr>
          </a:p>
          <a:p>
            <a:pPr lvl="1" eaLnBrk="1" hangingPunct="1">
              <a:buFontTx/>
              <a:buChar char="•"/>
            </a:pPr>
            <a:r>
              <a:rPr lang="en-US" sz="1000" b="1" smtClean="0">
                <a:solidFill>
                  <a:srgbClr val="000000"/>
                </a:solidFill>
                <a:latin typeface="Lucida Grande"/>
                <a:sym typeface="Lucida Grande"/>
              </a:rPr>
              <a:t>On premise: </a:t>
            </a:r>
          </a:p>
          <a:p>
            <a:pPr lvl="2" eaLnBrk="1" hangingPunct="1">
              <a:buFontTx/>
              <a:buChar char="•"/>
            </a:pPr>
            <a:r>
              <a:rPr lang="en-US" sz="1000" smtClean="0">
                <a:solidFill>
                  <a:srgbClr val="000000"/>
                </a:solidFill>
                <a:latin typeface="Lucida Grande"/>
                <a:sym typeface="Lucida Grande"/>
              </a:rPr>
              <a:t>Where beverages are sold for local consumption - same location where they are bought (includes for examples: eateries, bars)</a:t>
            </a:r>
            <a:endParaRPr lang="en-GB" sz="1000"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p:cNvSpPr txBox="1">
            <a:spLocks noGrp="1" noChangeArrowheads="1"/>
          </p:cNvSpPr>
          <p:nvPr/>
        </p:nvSpPr>
        <p:spPr bwMode="auto">
          <a:xfrm>
            <a:off x="3927475" y="8769350"/>
            <a:ext cx="3005138" cy="461963"/>
          </a:xfrm>
          <a:prstGeom prst="rect">
            <a:avLst/>
          </a:prstGeom>
          <a:noFill/>
          <a:ln w="9525">
            <a:noFill/>
            <a:miter lim="800000"/>
            <a:headEnd/>
            <a:tailEnd/>
          </a:ln>
        </p:spPr>
        <p:txBody>
          <a:bodyPr lIns="92382" tIns="46191" rIns="92382" bIns="46191" anchor="b"/>
          <a:lstStyle/>
          <a:p>
            <a:pPr algn="r" defTabSz="923925"/>
            <a:fld id="{F8D524FD-BB5E-48F4-9BC6-73906E710BCE}" type="slidenum">
              <a:rPr lang="fr-FR" sz="1200">
                <a:solidFill>
                  <a:schemeClr val="tx1"/>
                </a:solidFill>
                <a:ea typeface="ＭＳ Ｐゴシック"/>
                <a:cs typeface="ＭＳ Ｐゴシック"/>
              </a:rPr>
              <a:pPr algn="r" defTabSz="923925"/>
              <a:t>5</a:t>
            </a:fld>
            <a:endParaRPr lang="fr-FR" sz="1200">
              <a:solidFill>
                <a:schemeClr val="tx1"/>
              </a:solidFill>
              <a:ea typeface="ＭＳ Ｐゴシック"/>
              <a:cs typeface="ＭＳ Ｐゴシック"/>
            </a:endParaRPr>
          </a:p>
        </p:txBody>
      </p:sp>
      <p:sp>
        <p:nvSpPr>
          <p:cNvPr id="210946" name="Rectangle 2"/>
          <p:cNvSpPr>
            <a:spLocks noGrp="1" noRot="1" noChangeAspect="1" noTextEdit="1"/>
          </p:cNvSpPr>
          <p:nvPr>
            <p:ph type="sldImg"/>
          </p:nvPr>
        </p:nvSpPr>
        <p:spPr>
          <a:ln/>
        </p:spPr>
      </p:sp>
      <p:sp>
        <p:nvSpPr>
          <p:cNvPr id="210947" name="Rectangle 3"/>
          <p:cNvSpPr>
            <a:spLocks noGrp="1"/>
          </p:cNvSpPr>
          <p:nvPr>
            <p:ph type="body" idx="1"/>
          </p:nvPr>
        </p:nvSpPr>
        <p:spPr>
          <a:xfrm>
            <a:off x="692150" y="4386263"/>
            <a:ext cx="5549900" cy="4154487"/>
          </a:xfrm>
          <a:noFill/>
        </p:spPr>
        <p:txBody>
          <a:bodyPr/>
          <a:lstStyle/>
          <a:p>
            <a:r>
              <a:rPr lang="en-US" smtClean="0">
                <a:latin typeface="Arial" charset="0"/>
              </a:rPr>
              <a:t>Today we’re going to focus mostly on USA, Brazil and China. And within those countries, we’re focusing on Packaged foods.</a:t>
            </a:r>
          </a:p>
          <a:p>
            <a:endParaRPr lang="en-US" smtClean="0">
              <a:latin typeface="Arial" charset="0"/>
            </a:endParaRPr>
          </a:p>
          <a:p>
            <a:r>
              <a:rPr lang="en-US" smtClean="0">
                <a:latin typeface="Arial" charset="0"/>
              </a:rPr>
              <a:t> But I received this chart late yesterday on a survey we did of European shoppers and their average monthly food spending and the proportion of spend between grocery –packaged foods, personal care versus Fresh </a:t>
            </a:r>
          </a:p>
          <a:p>
            <a:endParaRPr lang="en-US" smtClean="0">
              <a:latin typeface="Arial" charset="0"/>
            </a:endParaRPr>
          </a:p>
          <a:p>
            <a:pPr eaLnBrk="1" hangingPunct="1">
              <a:lnSpc>
                <a:spcPct val="90000"/>
              </a:lnSpc>
              <a:spcAft>
                <a:spcPts val="1200"/>
              </a:spcAft>
              <a:buClr>
                <a:srgbClr val="0082D1"/>
              </a:buClr>
            </a:pPr>
            <a:r>
              <a:rPr lang="fr-FR" b="1" smtClean="0">
                <a:solidFill>
                  <a:srgbClr val="0082D1"/>
                </a:solidFill>
                <a:latin typeface="Arial" charset="0"/>
              </a:rPr>
              <a:t>Fresh food represents between 40% and 50% of food+personal care expenses in almost all European countries </a:t>
            </a:r>
            <a:r>
              <a:rPr lang="fr-FR" b="1" smtClean="0">
                <a:latin typeface="Arial" charset="0"/>
              </a:rPr>
              <a:t>(64% in Romania)</a:t>
            </a:r>
            <a:r>
              <a:rPr lang="fr-FR" b="1" smtClean="0">
                <a:solidFill>
                  <a:srgbClr val="0082D1"/>
                </a:solidFill>
                <a:latin typeface="Arial" charset="0"/>
              </a:rPr>
              <a:t> and more than 50% in Asian countries</a:t>
            </a:r>
            <a:endParaRPr lang="en-US" b="1" smtClean="0">
              <a:solidFill>
                <a:srgbClr val="616365"/>
              </a:solidFill>
              <a:latin typeface="Arial" charset="0"/>
            </a:endParaRPr>
          </a:p>
          <a:p>
            <a:endParaRPr lang="en-US" b="1" smtClean="0">
              <a:latin typeface="Arial" charset="0"/>
            </a:endParaRPr>
          </a:p>
          <a:p>
            <a:pPr eaLnBrk="1" hangingPunct="1">
              <a:lnSpc>
                <a:spcPct val="90000"/>
              </a:lnSpc>
              <a:spcAft>
                <a:spcPts val="1200"/>
              </a:spcAft>
              <a:buClr>
                <a:srgbClr val="0082D1"/>
              </a:buClr>
            </a:pPr>
            <a:r>
              <a:rPr lang="en-US" smtClean="0">
                <a:solidFill>
                  <a:srgbClr val="0082D1"/>
                </a:solidFill>
                <a:latin typeface="Arial" charset="0"/>
              </a:rPr>
              <a:t>83% to 93% of European shoppers claim that prices are increasing </a:t>
            </a:r>
            <a:r>
              <a:rPr lang="en-US" smtClean="0">
                <a:solidFill>
                  <a:srgbClr val="616365"/>
                </a:solidFill>
                <a:latin typeface="Arial" charset="0"/>
              </a:rPr>
              <a:t>in their countries. </a:t>
            </a:r>
            <a:r>
              <a:rPr lang="fr-FR" smtClean="0">
                <a:latin typeface="Arial" charset="0"/>
              </a:rPr>
              <a:t>The main responses to rising food price are to « Buy only the essentials » and « look for promotions »</a:t>
            </a:r>
          </a:p>
          <a:p>
            <a:endParaRPr lang="en-US" b="1" smtClean="0">
              <a:latin typeface="Arial" charset="0"/>
            </a:endParaRPr>
          </a:p>
          <a:p>
            <a:r>
              <a:rPr lang="en-US" smtClean="0">
                <a:latin typeface="Arial" charset="0"/>
              </a:rPr>
              <a:t>This Chart is in Euros.  The proportion of spend on fresh fruits and Vegetables has also gone up in the United States.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1"/>
          <p:cNvSpPr>
            <a:spLocks noGrp="1" noRot="1" noChangeAspect="1" noChangeArrowheads="1" noTextEdit="1"/>
          </p:cNvSpPr>
          <p:nvPr>
            <p:ph type="sldImg"/>
          </p:nvPr>
        </p:nvSpPr>
        <p:spPr>
          <a:solidFill>
            <a:srgbClr val="FFFFFF"/>
          </a:solidFill>
          <a:ln/>
        </p:spPr>
      </p:sp>
      <p:sp>
        <p:nvSpPr>
          <p:cNvPr id="212994" name="Rectangle 2"/>
          <p:cNvSpPr>
            <a:spLocks noGrp="1" noChangeArrowheads="1"/>
          </p:cNvSpPr>
          <p:nvPr>
            <p:ph type="body" idx="1"/>
          </p:nvPr>
        </p:nvSpPr>
        <p:spPr>
          <a:noFill/>
        </p:spPr>
        <p:txBody>
          <a:bodyPr/>
          <a:lstStyle/>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buFontTx/>
              <a:buChar char="-"/>
            </a:pPr>
            <a:r>
              <a:rPr lang="en-US" smtClean="0">
                <a:solidFill>
                  <a:srgbClr val="000000"/>
                </a:solidFill>
                <a:latin typeface="Lucida Grande"/>
                <a:sym typeface="Lucida Grande"/>
              </a:rPr>
              <a:t>In the United States and Western Europe, where sales are basically flat.  Modern trade represents. 90% of purchase activity.</a:t>
            </a:r>
          </a:p>
          <a:p>
            <a:pPr marL="39688" eaLnBrk="1" hangingPunct="1">
              <a:spcBef>
                <a:spcPts val="413"/>
              </a:spcBef>
              <a:buFontTx/>
              <a:buChar char="-"/>
            </a:pPr>
            <a:endParaRPr lang="en-US" smtClean="0">
              <a:solidFill>
                <a:srgbClr val="000000"/>
              </a:solidFill>
              <a:latin typeface="Lucida Grande"/>
              <a:sym typeface="Lucida Grande"/>
            </a:endParaRPr>
          </a:p>
          <a:p>
            <a:pPr marL="39688" eaLnBrk="1" hangingPunct="1">
              <a:spcBef>
                <a:spcPts val="413"/>
              </a:spcBef>
            </a:pPr>
            <a:r>
              <a:rPr lang="en-US" smtClean="0">
                <a:solidFill>
                  <a:srgbClr val="000000"/>
                </a:solidFill>
                <a:latin typeface="Lucida Grande"/>
                <a:sym typeface="Lucida Grande"/>
              </a:rPr>
              <a:t>This is an example, of four subcategories in the overall category of non alcoholic beverages. </a:t>
            </a: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r>
              <a:rPr lang="en-US" smtClean="0">
                <a:solidFill>
                  <a:srgbClr val="000000"/>
                </a:solidFill>
                <a:latin typeface="Lucida Grande"/>
                <a:sym typeface="Lucida Grande"/>
              </a:rPr>
              <a:t>Even though they decreased by 3% carbonated soft drinks are still 80% of the four subcategories that we highlighted. It seems that price has played a role here prices have gone up for CSDs by 2% and 5% between 2009 and 2011. Sports drinks, which have gone down in price have maintained positive growth.</a:t>
            </a: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endParaRPr lang="en-US" b="1" smtClean="0">
              <a:solidFill>
                <a:srgbClr val="000000"/>
              </a:solidFill>
              <a:latin typeface="Lucida Grande"/>
              <a:sym typeface="Lucida Grande"/>
            </a:endParaRPr>
          </a:p>
          <a:p>
            <a:pPr marL="39688" eaLnBrk="1" hangingPunct="1">
              <a:spcBef>
                <a:spcPts val="413"/>
              </a:spcBef>
            </a:pPr>
            <a:endParaRPr lang="en-US" b="1" smtClean="0">
              <a:solidFill>
                <a:srgbClr val="000000"/>
              </a:solidFill>
              <a:latin typeface="Lucida Grande"/>
              <a:sym typeface="Lucida Grande"/>
            </a:endParaRPr>
          </a:p>
          <a:p>
            <a:pPr marL="39688" eaLnBrk="1" hangingPunct="1">
              <a:spcBef>
                <a:spcPts val="413"/>
              </a:spcBef>
            </a:pPr>
            <a:endParaRPr lang="en-US" b="1" smtClean="0">
              <a:solidFill>
                <a:srgbClr val="000000"/>
              </a:solidFill>
              <a:latin typeface="Lucida Grande"/>
              <a:sym typeface="Lucida Grande"/>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Slide Image Placeholder 1"/>
          <p:cNvSpPr>
            <a:spLocks noGrp="1" noRot="1" noChangeAspect="1" noTextEdit="1"/>
          </p:cNvSpPr>
          <p:nvPr>
            <p:ph type="sldImg"/>
          </p:nvPr>
        </p:nvSpPr>
        <p:spPr>
          <a:ln/>
        </p:spPr>
      </p:sp>
      <p:sp>
        <p:nvSpPr>
          <p:cNvPr id="215042" name="Notes Placeholder 2"/>
          <p:cNvSpPr>
            <a:spLocks noGrp="1"/>
          </p:cNvSpPr>
          <p:nvPr>
            <p:ph type="body" idx="1"/>
          </p:nvPr>
        </p:nvSpPr>
        <p:spPr>
          <a:noFill/>
        </p:spPr>
        <p:txBody>
          <a:bodyPr/>
          <a:lstStyle/>
          <a:p>
            <a:pPr>
              <a:buFontTx/>
              <a:buChar char="•"/>
            </a:pPr>
            <a:r>
              <a:rPr lang="en-US" smtClean="0">
                <a:latin typeface="Arial" charset="0"/>
              </a:rPr>
              <a:t>16 ounce drinks</a:t>
            </a:r>
          </a:p>
          <a:p>
            <a:pPr>
              <a:buFontTx/>
              <a:buChar char="•"/>
            </a:pPr>
            <a:endParaRPr lang="en-US" smtClean="0">
              <a:latin typeface="Arial" charset="0"/>
            </a:endParaRPr>
          </a:p>
          <a:p>
            <a:pPr>
              <a:buFontTx/>
              <a:buChar char="•"/>
            </a:pPr>
            <a:r>
              <a:rPr lang="en-US" b="1" smtClean="0">
                <a:latin typeface="Arial" charset="0"/>
              </a:rPr>
              <a:t>TOTAL 2011</a:t>
            </a:r>
            <a:r>
              <a:rPr lang="en-US" smtClean="0">
                <a:latin typeface="Arial" charset="0"/>
              </a:rPr>
              <a:t> </a:t>
            </a:r>
            <a:r>
              <a:rPr lang="en-US" b="1" smtClean="0">
                <a:latin typeface="Arial" charset="0"/>
              </a:rPr>
              <a:t>CARBONATED BEVERAGES</a:t>
            </a:r>
            <a:r>
              <a:rPr lang="en-US" smtClean="0">
                <a:latin typeface="Arial" charset="0"/>
              </a:rPr>
              <a:t>  =  2,819,980,831      </a:t>
            </a:r>
          </a:p>
          <a:p>
            <a:pPr lvl="1">
              <a:buFontTx/>
              <a:buChar char="•"/>
            </a:pPr>
            <a:r>
              <a:rPr lang="en-US" smtClean="0">
                <a:latin typeface="Arial" charset="0"/>
              </a:rPr>
              <a:t>DIET = 953,710,759      </a:t>
            </a:r>
          </a:p>
          <a:p>
            <a:pPr lvl="1">
              <a:buFontTx/>
              <a:buChar char="•"/>
            </a:pPr>
            <a:r>
              <a:rPr lang="en-US" smtClean="0">
                <a:latin typeface="Arial" charset="0"/>
              </a:rPr>
              <a:t>REGULAR  = 1,866,270,072 </a:t>
            </a:r>
          </a:p>
          <a:p>
            <a:pPr>
              <a:buFontTx/>
              <a:buChar char="•"/>
            </a:pPr>
            <a:r>
              <a:rPr lang="en-US" b="1" smtClean="0">
                <a:latin typeface="Arial" charset="0"/>
              </a:rPr>
              <a:t>TOTAL 2009</a:t>
            </a:r>
            <a:r>
              <a:rPr lang="en-US" smtClean="0">
                <a:latin typeface="Arial" charset="0"/>
              </a:rPr>
              <a:t> </a:t>
            </a:r>
            <a:r>
              <a:rPr lang="en-US" b="1" smtClean="0">
                <a:latin typeface="Arial" charset="0"/>
              </a:rPr>
              <a:t>CARBONATED BEVERAGES</a:t>
            </a:r>
            <a:r>
              <a:rPr lang="en-US" smtClean="0">
                <a:latin typeface="Arial" charset="0"/>
              </a:rPr>
              <a:t>  =  2,869,607,450      </a:t>
            </a:r>
          </a:p>
          <a:p>
            <a:pPr lvl="1">
              <a:buFontTx/>
              <a:buChar char="•"/>
            </a:pPr>
            <a:r>
              <a:rPr lang="en-US" smtClean="0">
                <a:latin typeface="Arial" charset="0"/>
              </a:rPr>
              <a:t>DIET  = 985,586,605     </a:t>
            </a:r>
          </a:p>
          <a:p>
            <a:pPr lvl="1">
              <a:buFontTx/>
              <a:buChar char="•"/>
            </a:pPr>
            <a:r>
              <a:rPr lang="en-US" smtClean="0">
                <a:latin typeface="Arial" charset="0"/>
              </a:rPr>
              <a:t> REGULAR  = 1,884,020,845 </a:t>
            </a:r>
          </a:p>
          <a:p>
            <a:pPr>
              <a:buFontTx/>
              <a:buChar char="•"/>
            </a:pPr>
            <a:r>
              <a:rPr lang="en-US" b="1" smtClean="0">
                <a:latin typeface="Arial" charset="0"/>
              </a:rPr>
              <a:t>TOTAL 2010</a:t>
            </a:r>
            <a:r>
              <a:rPr lang="en-US" smtClean="0">
                <a:latin typeface="Arial" charset="0"/>
              </a:rPr>
              <a:t> </a:t>
            </a:r>
            <a:r>
              <a:rPr lang="en-US" b="1" smtClean="0">
                <a:latin typeface="Arial" charset="0"/>
              </a:rPr>
              <a:t>CARBONATED BEVERAGES</a:t>
            </a:r>
            <a:r>
              <a:rPr lang="en-US" smtClean="0">
                <a:latin typeface="Arial" charset="0"/>
              </a:rPr>
              <a:t>  = 2,891,840,610      </a:t>
            </a:r>
          </a:p>
          <a:p>
            <a:pPr lvl="1">
              <a:buFontTx/>
              <a:buChar char="•"/>
            </a:pPr>
            <a:r>
              <a:rPr lang="en-US" smtClean="0">
                <a:latin typeface="Arial" charset="0"/>
              </a:rPr>
              <a:t>DIET  = 983,082,566      </a:t>
            </a:r>
          </a:p>
          <a:p>
            <a:pPr lvl="1">
              <a:buFontTx/>
              <a:buChar char="•"/>
            </a:pPr>
            <a:r>
              <a:rPr lang="en-US" smtClean="0">
                <a:latin typeface="Arial" charset="0"/>
              </a:rPr>
              <a:t>REGULAR  = 1,908,758,044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Rectangle 1"/>
          <p:cNvSpPr>
            <a:spLocks noGrp="1" noRot="1" noChangeAspect="1" noChangeArrowheads="1" noTextEdit="1"/>
          </p:cNvSpPr>
          <p:nvPr>
            <p:ph type="sldImg"/>
          </p:nvPr>
        </p:nvSpPr>
        <p:spPr>
          <a:solidFill>
            <a:srgbClr val="FFFFFF"/>
          </a:solidFill>
          <a:ln/>
        </p:spPr>
      </p:sp>
      <p:sp>
        <p:nvSpPr>
          <p:cNvPr id="217090" name="Rectangle 2"/>
          <p:cNvSpPr>
            <a:spLocks noGrp="1" noChangeArrowheads="1"/>
          </p:cNvSpPr>
          <p:nvPr>
            <p:ph type="body" idx="1"/>
          </p:nvPr>
        </p:nvSpPr>
        <p:spPr>
          <a:noFill/>
        </p:spPr>
        <p:txBody>
          <a:bodyPr/>
          <a:lstStyle/>
          <a:p>
            <a:pPr marL="39688" eaLnBrk="1" hangingPunct="1">
              <a:spcBef>
                <a:spcPts val="413"/>
              </a:spcBef>
            </a:pPr>
            <a:r>
              <a:rPr lang="en-US" smtClean="0">
                <a:latin typeface="Lucida Grande"/>
                <a:sym typeface="Lucida Grande"/>
              </a:rPr>
              <a:t>Point #1: CSDs </a:t>
            </a:r>
            <a:r>
              <a:rPr lang="en-US" b="1" smtClean="0">
                <a:latin typeface="Lucida Grande"/>
                <a:sym typeface="Lucida Grande"/>
              </a:rPr>
              <a:t>in Brazil </a:t>
            </a:r>
            <a:r>
              <a:rPr lang="en-US" smtClean="0">
                <a:latin typeface="Lucida Grande"/>
                <a:sym typeface="Lucida Grande"/>
              </a:rPr>
              <a:t>account for over 90% of the category.</a:t>
            </a:r>
          </a:p>
          <a:p>
            <a:pPr marL="39688" eaLnBrk="1" hangingPunct="1">
              <a:spcBef>
                <a:spcPts val="413"/>
              </a:spcBef>
            </a:pPr>
            <a:r>
              <a:rPr lang="en-US" smtClean="0">
                <a:latin typeface="Lucida Grande"/>
                <a:sym typeface="Lucida Grande"/>
              </a:rPr>
              <a:t>Point #2: Consumer beverages purchase preferences shifted away from alcoholic to </a:t>
            </a:r>
            <a:r>
              <a:rPr lang="en-US" b="1" smtClean="0">
                <a:latin typeface="Lucida Grande"/>
                <a:sym typeface="Lucida Grande"/>
              </a:rPr>
              <a:t>non-alcoholic beverages</a:t>
            </a:r>
            <a:r>
              <a:rPr lang="en-US" smtClean="0">
                <a:latin typeface="Lucida Grande"/>
                <a:sym typeface="Lucida Grande"/>
              </a:rPr>
              <a:t>, </a:t>
            </a:r>
            <a:r>
              <a:rPr lang="en-US" b="1" smtClean="0">
                <a:latin typeface="Lucida Grande"/>
                <a:sym typeface="Lucida Grande"/>
              </a:rPr>
              <a:t>and we saw volume growth of 2% --apparently fueled by decline in price in CSD</a:t>
            </a:r>
          </a:p>
          <a:p>
            <a:pPr marL="39688" eaLnBrk="1" hangingPunct="1">
              <a:spcBef>
                <a:spcPts val="413"/>
              </a:spcBef>
            </a:pPr>
            <a:endParaRPr lang="en-US" b="1" smtClean="0">
              <a:latin typeface="Lucida Grande"/>
              <a:sym typeface="Lucida Grande"/>
            </a:endParaRPr>
          </a:p>
          <a:p>
            <a:pPr marL="39688" eaLnBrk="1" hangingPunct="1">
              <a:spcBef>
                <a:spcPts val="413"/>
              </a:spcBef>
            </a:pPr>
            <a:endParaRPr lang="en-US" b="1" smtClean="0">
              <a:latin typeface="Lucida Grande"/>
              <a:sym typeface="Lucida Grande"/>
            </a:endParaRPr>
          </a:p>
          <a:p>
            <a:pPr marL="39688" eaLnBrk="1" hangingPunct="1">
              <a:spcBef>
                <a:spcPts val="413"/>
              </a:spcBef>
            </a:pPr>
            <a:r>
              <a:rPr lang="en-US" smtClean="0">
                <a:latin typeface="Lucida Grande"/>
                <a:sym typeface="Lucida Grande"/>
              </a:rPr>
              <a:t>Point #3: </a:t>
            </a:r>
            <a:r>
              <a:rPr lang="en-US" b="1" smtClean="0">
                <a:latin typeface="Lucida Grande"/>
                <a:sym typeface="Lucida Grande"/>
              </a:rPr>
              <a:t>In China</a:t>
            </a:r>
            <a:r>
              <a:rPr lang="en-US" smtClean="0">
                <a:latin typeface="Lucida Grande"/>
                <a:sym typeface="Lucida Grande"/>
              </a:rPr>
              <a:t>, growth was consistent across all categories except for CSDs where minimal positive growth was followed by minimal negative growth.</a:t>
            </a:r>
          </a:p>
          <a:p>
            <a:pPr marL="39688" eaLnBrk="1" hangingPunct="1">
              <a:spcBef>
                <a:spcPts val="413"/>
              </a:spcBef>
            </a:pPr>
            <a:r>
              <a:rPr lang="en-US" smtClean="0">
                <a:latin typeface="Lucida Grande"/>
                <a:sym typeface="Lucida Grande"/>
              </a:rPr>
              <a:t>Point #4:The big story in China  is the huge and consistent growth from year to year in the functional drinks  or sports drinks category. </a:t>
            </a:r>
            <a:endParaRPr lang="en-US" smtClean="0">
              <a:solidFill>
                <a:srgbClr val="303133"/>
              </a:solidFill>
              <a:latin typeface="Lucida Grande"/>
              <a:sym typeface="Lucida Grande"/>
            </a:endParaRPr>
          </a:p>
          <a:p>
            <a:pPr marL="39688" eaLnBrk="1" hangingPunct="1">
              <a:spcBef>
                <a:spcPts val="413"/>
              </a:spcBef>
            </a:pPr>
            <a:endParaRPr lang="en-US" smtClean="0">
              <a:solidFill>
                <a:srgbClr val="000000"/>
              </a:solidFill>
              <a:latin typeface="Lucida Grande"/>
              <a:sym typeface="Lucida Grande"/>
            </a:endParaRPr>
          </a:p>
          <a:p>
            <a:pPr marL="39688" eaLnBrk="1" hangingPunct="1">
              <a:spcBef>
                <a:spcPts val="413"/>
              </a:spcBef>
            </a:pPr>
            <a:endParaRPr lang="en-US" b="1" smtClean="0">
              <a:solidFill>
                <a:srgbClr val="000000"/>
              </a:solidFill>
              <a:latin typeface="Lucida Grande"/>
              <a:sym typeface="Lucida Grande"/>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Rectangle 1"/>
          <p:cNvSpPr>
            <a:spLocks noGrp="1" noRot="1" noChangeAspect="1" noChangeArrowheads="1" noTextEdit="1"/>
          </p:cNvSpPr>
          <p:nvPr>
            <p:ph type="sldImg"/>
          </p:nvPr>
        </p:nvSpPr>
        <p:spPr>
          <a:solidFill>
            <a:srgbClr val="FFFFFF"/>
          </a:solidFill>
          <a:ln/>
        </p:spPr>
      </p:sp>
      <p:sp>
        <p:nvSpPr>
          <p:cNvPr id="219138" name="Rectangle 2"/>
          <p:cNvSpPr>
            <a:spLocks noGrp="1" noChangeArrowheads="1"/>
          </p:cNvSpPr>
          <p:nvPr>
            <p:ph type="body" idx="1"/>
          </p:nvPr>
        </p:nvSpPr>
        <p:spPr>
          <a:noFill/>
        </p:spPr>
        <p:txBody>
          <a:bodyPr/>
          <a:lstStyle/>
          <a:p>
            <a:pPr marL="39688" eaLnBrk="1" hangingPunct="1">
              <a:spcBef>
                <a:spcPts val="413"/>
              </a:spcBef>
            </a:pPr>
            <a:r>
              <a:rPr lang="en-US" smtClean="0">
                <a:latin typeface="Lucida Grande"/>
                <a:sym typeface="Lucida Grande"/>
              </a:rPr>
              <a:t>We looked at the breakdown between low sugar or light in Brazil. In both the carbonated soft drink and juice subcategories.</a:t>
            </a:r>
            <a:endParaRPr lang="en-US" b="1" smtClean="0">
              <a:solidFill>
                <a:srgbClr val="000000"/>
              </a:solidFill>
              <a:latin typeface="Lucida Grande"/>
              <a:sym typeface="Lucida Grande"/>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1.wmf"/><Relationship Id="rId4"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5" Type="http://schemas.openxmlformats.org/officeDocument/2006/relationships/image" Target="../media/image1.wmf"/><Relationship Id="rId4"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 Id="rId5" Type="http://schemas.openxmlformats.org/officeDocument/2006/relationships/image" Target="../media/image1.wmf"/><Relationship Id="rId4"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0082D1"/>
        </a:solidFill>
        <a:effectLst/>
      </p:bgPr>
    </p:bg>
    <p:spTree>
      <p:nvGrpSpPr>
        <p:cNvPr id="1" name=""/>
        <p:cNvGrpSpPr/>
        <p:nvPr/>
      </p:nvGrpSpPr>
      <p:grpSpPr>
        <a:xfrm>
          <a:off x="0" y="0"/>
          <a:ext cx="0" cy="0"/>
          <a:chOff x="0" y="0"/>
          <a:chExt cx="0" cy="0"/>
        </a:xfrm>
      </p:grpSpPr>
      <p:grpSp>
        <p:nvGrpSpPr>
          <p:cNvPr id="4" name="Group 6"/>
          <p:cNvGrpSpPr>
            <a:grpSpLocks/>
          </p:cNvGrpSpPr>
          <p:nvPr/>
        </p:nvGrpSpPr>
        <p:grpSpPr bwMode="auto">
          <a:xfrm>
            <a:off x="6396038" y="4587875"/>
            <a:ext cx="1828800" cy="1828800"/>
            <a:chOff x="4032" y="2880"/>
            <a:chExt cx="1152" cy="1152"/>
          </a:xfrm>
        </p:grpSpPr>
        <p:sp>
          <p:nvSpPr>
            <p:cNvPr id="5" name="Oval 4"/>
            <p:cNvSpPr>
              <a:spLocks noChangeArrowheads="1"/>
            </p:cNvSpPr>
            <p:nvPr/>
          </p:nvSpPr>
          <p:spPr bwMode="auto">
            <a:xfrm>
              <a:off x="4032" y="2880"/>
              <a:ext cx="1152" cy="1152"/>
            </a:xfrm>
            <a:prstGeom prst="ellipse">
              <a:avLst/>
            </a:prstGeom>
            <a:solidFill>
              <a:schemeClr val="bg1"/>
            </a:solidFill>
            <a:ln w="9525">
              <a:noFill/>
              <a:round/>
              <a:headEnd/>
              <a:tailEnd/>
            </a:ln>
            <a:effectLst/>
          </p:spPr>
          <p:txBody>
            <a:bodyPr wrap="none" anchor="ctr"/>
            <a:lstStyle/>
            <a:p>
              <a:pPr defTabSz="457200">
                <a:defRPr/>
              </a:pPr>
              <a:endParaRPr lang="en-US" sz="2800" dirty="0">
                <a:latin typeface="Arial"/>
                <a:ea typeface="MS PGothic"/>
                <a:cs typeface="MS PGothic"/>
                <a:sym typeface="Arial" pitchFamily="34" charset="0"/>
              </a:endParaRPr>
            </a:p>
          </p:txBody>
        </p:sp>
        <p:pic>
          <p:nvPicPr>
            <p:cNvPr id="6" name="Picture 12" descr="Nielsen_V_300dpi"/>
            <p:cNvPicPr>
              <a:picLocks noChangeAspect="1" noChangeArrowheads="1"/>
            </p:cNvPicPr>
            <p:nvPr/>
          </p:nvPicPr>
          <p:blipFill>
            <a:blip r:embed="rId2" cstate="print"/>
            <a:srcRect/>
            <a:stretch>
              <a:fillRect/>
            </a:stretch>
          </p:blipFill>
          <p:spPr bwMode="auto">
            <a:xfrm>
              <a:off x="4176" y="3237"/>
              <a:ext cx="864" cy="305"/>
            </a:xfrm>
            <a:prstGeom prst="rect">
              <a:avLst/>
            </a:prstGeom>
            <a:noFill/>
            <a:ln w="9525">
              <a:noFill/>
              <a:miter lim="800000"/>
              <a:headEnd/>
              <a:tailEnd/>
            </a:ln>
          </p:spPr>
        </p:pic>
      </p:grpSp>
      <p:sp>
        <p:nvSpPr>
          <p:cNvPr id="7" name="Freeform 19"/>
          <p:cNvSpPr>
            <a:spLocks noChangeAspect="1"/>
          </p:cNvSpPr>
          <p:nvPr/>
        </p:nvSpPr>
        <p:spPr bwMode="auto">
          <a:xfrm>
            <a:off x="0" y="5594350"/>
            <a:ext cx="9140825" cy="1263650"/>
          </a:xfrm>
          <a:custGeom>
            <a:avLst/>
            <a:gdLst/>
            <a:ahLst/>
            <a:cxnLst>
              <a:cxn ang="0">
                <a:pos x="2880" y="398"/>
              </a:cxn>
              <a:cxn ang="0">
                <a:pos x="0" y="398"/>
              </a:cxn>
              <a:cxn ang="0">
                <a:pos x="0" y="0"/>
              </a:cxn>
              <a:cxn ang="0">
                <a:pos x="1440" y="199"/>
              </a:cxn>
              <a:cxn ang="0">
                <a:pos x="2880" y="0"/>
              </a:cxn>
              <a:cxn ang="0">
                <a:pos x="2880" y="398"/>
              </a:cxn>
            </a:cxnLst>
            <a:rect l="0" t="0" r="r" b="b"/>
            <a:pathLst>
              <a:path w="2880" h="398">
                <a:moveTo>
                  <a:pt x="2880" y="398"/>
                </a:moveTo>
                <a:cubicBezTo>
                  <a:pt x="0" y="398"/>
                  <a:pt x="0" y="398"/>
                  <a:pt x="0" y="398"/>
                </a:cubicBezTo>
                <a:cubicBezTo>
                  <a:pt x="0" y="0"/>
                  <a:pt x="0" y="0"/>
                  <a:pt x="0" y="0"/>
                </a:cubicBezTo>
                <a:cubicBezTo>
                  <a:pt x="0" y="0"/>
                  <a:pt x="621" y="199"/>
                  <a:pt x="1440" y="199"/>
                </a:cubicBezTo>
                <a:cubicBezTo>
                  <a:pt x="2291" y="199"/>
                  <a:pt x="2880" y="0"/>
                  <a:pt x="2880" y="0"/>
                </a:cubicBezTo>
                <a:lnTo>
                  <a:pt x="2880" y="398"/>
                </a:lnTo>
                <a:close/>
              </a:path>
            </a:pathLst>
          </a:custGeom>
          <a:solidFill>
            <a:srgbClr val="6D6F71"/>
          </a:solidFill>
          <a:ln w="9525">
            <a:noFill/>
            <a:round/>
            <a:headEnd/>
            <a:tailEnd/>
          </a:ln>
        </p:spPr>
        <p:txBody>
          <a:bodyPr/>
          <a:lstStyle/>
          <a:p>
            <a:pPr defTabSz="457200">
              <a:defRPr/>
            </a:pPr>
            <a:endParaRPr lang="en-US" b="1" dirty="0">
              <a:latin typeface="Arial"/>
              <a:ea typeface="MS PGothic"/>
              <a:cs typeface="MS PGothic"/>
              <a:sym typeface="Arial" pitchFamily="34" charset="0"/>
            </a:endParaRPr>
          </a:p>
        </p:txBody>
      </p:sp>
      <p:sp>
        <p:nvSpPr>
          <p:cNvPr id="8" name="Freeform 20"/>
          <p:cNvSpPr>
            <a:spLocks noChangeAspect="1"/>
          </p:cNvSpPr>
          <p:nvPr/>
        </p:nvSpPr>
        <p:spPr bwMode="auto">
          <a:xfrm>
            <a:off x="-17463" y="5562600"/>
            <a:ext cx="9186863" cy="636588"/>
          </a:xfrm>
          <a:custGeom>
            <a:avLst/>
            <a:gdLst/>
            <a:ahLst/>
            <a:cxnLst>
              <a:cxn ang="0">
                <a:pos x="0" y="0"/>
              </a:cxn>
              <a:cxn ang="0">
                <a:pos x="1440" y="199"/>
              </a:cxn>
              <a:cxn ang="0">
                <a:pos x="2880" y="0"/>
              </a:cxn>
            </a:cxnLst>
            <a:rect l="0" t="0" r="r" b="b"/>
            <a:pathLst>
              <a:path w="2880" h="199">
                <a:moveTo>
                  <a:pt x="0" y="0"/>
                </a:moveTo>
                <a:cubicBezTo>
                  <a:pt x="0" y="0"/>
                  <a:pt x="621" y="199"/>
                  <a:pt x="1440" y="199"/>
                </a:cubicBezTo>
                <a:cubicBezTo>
                  <a:pt x="2291" y="199"/>
                  <a:pt x="2880" y="0"/>
                  <a:pt x="2880" y="0"/>
                </a:cubicBezTo>
              </a:path>
            </a:pathLst>
          </a:custGeom>
          <a:noFill/>
          <a:ln w="60325" cap="flat">
            <a:solidFill>
              <a:schemeClr val="bg1"/>
            </a:solidFill>
            <a:prstDash val="solid"/>
            <a:miter lim="800000"/>
            <a:headEnd/>
            <a:tailEnd/>
          </a:ln>
        </p:spPr>
        <p:txBody>
          <a:bodyPr/>
          <a:lstStyle/>
          <a:p>
            <a:pPr defTabSz="457200">
              <a:defRPr/>
            </a:pPr>
            <a:endParaRPr lang="en-US" b="1" dirty="0">
              <a:latin typeface="Arial"/>
              <a:ea typeface="MS PGothic"/>
              <a:cs typeface="MS PGothic"/>
              <a:sym typeface="Arial" pitchFamily="34" charset="0"/>
            </a:endParaRPr>
          </a:p>
        </p:txBody>
      </p:sp>
      <p:sp>
        <p:nvSpPr>
          <p:cNvPr id="25602" name="Rectangle 3"/>
          <p:cNvSpPr>
            <a:spLocks noGrp="1" noChangeArrowheads="1"/>
          </p:cNvSpPr>
          <p:nvPr>
            <p:ph type="subTitle" idx="1"/>
          </p:nvPr>
        </p:nvSpPr>
        <p:spPr>
          <a:xfrm>
            <a:off x="609600" y="2622550"/>
            <a:ext cx="6400800" cy="1752600"/>
          </a:xfrm>
        </p:spPr>
        <p:txBody>
          <a:bodyPr/>
          <a:lstStyle>
            <a:lvl1pPr marL="0" indent="0">
              <a:buFont typeface="Times"/>
              <a:buNone/>
              <a:defRPr smtClean="0">
                <a:solidFill>
                  <a:schemeClr val="bg1"/>
                </a:solidFill>
              </a:defRPr>
            </a:lvl1pPr>
          </a:lstStyle>
          <a:p>
            <a:r>
              <a:rPr lang="en-US" smtClean="0"/>
              <a:t>Click to edit Master subtitle style</a:t>
            </a:r>
          </a:p>
        </p:txBody>
      </p:sp>
      <p:sp>
        <p:nvSpPr>
          <p:cNvPr id="25603" name="Rectangle 4"/>
          <p:cNvSpPr>
            <a:spLocks noGrp="1" noChangeArrowheads="1"/>
          </p:cNvSpPr>
          <p:nvPr>
            <p:ph type="ctrTitle"/>
          </p:nvPr>
        </p:nvSpPr>
        <p:spPr>
          <a:xfrm>
            <a:off x="609600" y="1058863"/>
            <a:ext cx="7772400" cy="1470025"/>
          </a:xfrm>
        </p:spPr>
        <p:txBody>
          <a:bodyPr/>
          <a:lstStyle>
            <a:lvl1pPr>
              <a:defRPr sz="3600" smtClean="0">
                <a:solidFill>
                  <a:schemeClr val="bg1"/>
                </a:solidFill>
              </a:defRPr>
            </a:lvl1pPr>
          </a:lstStyle>
          <a:p>
            <a:r>
              <a:rPr lang="en-US" smtClean="0"/>
              <a:t>Click to edit Master title style</a:t>
            </a:r>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82613" y="274638"/>
            <a:ext cx="8191500" cy="6583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Box 3"/>
          <p:cNvSpPr txBox="1">
            <a:spLocks noGrp="1" noChangeArrowheads="1"/>
          </p:cNvSpPr>
          <p:nvPr>
            <p:ph type="sldNum" sz="quarter" idx="10"/>
          </p:nvPr>
        </p:nvSpPr>
        <p:spPr>
          <a:xfrm>
            <a:off x="8524875" y="6146800"/>
            <a:ext cx="339725" cy="317500"/>
          </a:xfrm>
          <a:prstGeom prst="rect">
            <a:avLst/>
          </a:prstGeom>
        </p:spPr>
        <p:txBody>
          <a:bodyPr/>
          <a:lstStyle>
            <a:lvl1pPr>
              <a:defRPr>
                <a:latin typeface="Arial" pitchFamily="34" charset="0"/>
                <a:sym typeface="Arial" pitchFamily="34" charset="0"/>
              </a:defRPr>
            </a:lvl1pPr>
          </a:lstStyle>
          <a:p>
            <a:pPr>
              <a:defRPr/>
            </a:pPr>
            <a:fld id="{6108025E-8B12-44CF-8A9A-91017169EAE5}"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82613" y="1125538"/>
            <a:ext cx="4019550" cy="5732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4563" y="1125538"/>
            <a:ext cx="4019550" cy="5732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pitchFamily="34"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6238" y="274638"/>
            <a:ext cx="2047875" cy="6583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82613" y="274638"/>
            <a:ext cx="5991225" cy="6583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0082D1"/>
        </a:solidFill>
        <a:effectLst/>
      </p:bgPr>
    </p:bg>
    <p:spTree>
      <p:nvGrpSpPr>
        <p:cNvPr id="1" name=""/>
        <p:cNvGrpSpPr/>
        <p:nvPr/>
      </p:nvGrpSpPr>
      <p:grpSpPr>
        <a:xfrm>
          <a:off x="0" y="0"/>
          <a:ext cx="0" cy="0"/>
          <a:chOff x="0" y="0"/>
          <a:chExt cx="0" cy="0"/>
        </a:xfrm>
      </p:grpSpPr>
      <p:grpSp>
        <p:nvGrpSpPr>
          <p:cNvPr id="4" name="Group 6"/>
          <p:cNvGrpSpPr>
            <a:grpSpLocks/>
          </p:cNvGrpSpPr>
          <p:nvPr/>
        </p:nvGrpSpPr>
        <p:grpSpPr bwMode="auto">
          <a:xfrm>
            <a:off x="6396038" y="4587875"/>
            <a:ext cx="1828800" cy="1828800"/>
            <a:chOff x="4032" y="2880"/>
            <a:chExt cx="1152" cy="1152"/>
          </a:xfrm>
        </p:grpSpPr>
        <p:sp>
          <p:nvSpPr>
            <p:cNvPr id="5" name="Oval 4"/>
            <p:cNvSpPr>
              <a:spLocks noChangeArrowheads="1"/>
            </p:cNvSpPr>
            <p:nvPr/>
          </p:nvSpPr>
          <p:spPr bwMode="auto">
            <a:xfrm>
              <a:off x="4032" y="2880"/>
              <a:ext cx="1152" cy="1152"/>
            </a:xfrm>
            <a:prstGeom prst="ellipse">
              <a:avLst/>
            </a:prstGeom>
            <a:solidFill>
              <a:schemeClr val="bg1"/>
            </a:solidFill>
            <a:ln w="9525">
              <a:noFill/>
              <a:round/>
              <a:headEnd/>
              <a:tailEnd/>
            </a:ln>
            <a:effectLst/>
          </p:spPr>
          <p:txBody>
            <a:bodyPr wrap="none" anchor="ctr"/>
            <a:lstStyle/>
            <a:p>
              <a:pPr defTabSz="457200">
                <a:defRPr/>
              </a:pPr>
              <a:endParaRPr lang="en-US" sz="2800" dirty="0">
                <a:latin typeface="Arial"/>
                <a:ea typeface="MS PGothic"/>
                <a:cs typeface="MS PGothic"/>
                <a:sym typeface="Arial" pitchFamily="34" charset="0"/>
              </a:endParaRPr>
            </a:p>
          </p:txBody>
        </p:sp>
        <p:pic>
          <p:nvPicPr>
            <p:cNvPr id="6" name="Picture 12" descr="Nielsen_V_300dpi"/>
            <p:cNvPicPr>
              <a:picLocks noChangeAspect="1" noChangeArrowheads="1"/>
            </p:cNvPicPr>
            <p:nvPr/>
          </p:nvPicPr>
          <p:blipFill>
            <a:blip r:embed="rId2" cstate="print"/>
            <a:srcRect/>
            <a:stretch>
              <a:fillRect/>
            </a:stretch>
          </p:blipFill>
          <p:spPr bwMode="auto">
            <a:xfrm>
              <a:off x="4176" y="3237"/>
              <a:ext cx="864" cy="305"/>
            </a:xfrm>
            <a:prstGeom prst="rect">
              <a:avLst/>
            </a:prstGeom>
            <a:noFill/>
            <a:ln w="9525">
              <a:noFill/>
              <a:miter lim="800000"/>
              <a:headEnd/>
              <a:tailEnd/>
            </a:ln>
          </p:spPr>
        </p:pic>
      </p:grpSp>
      <p:sp>
        <p:nvSpPr>
          <p:cNvPr id="7" name="Freeform 19"/>
          <p:cNvSpPr>
            <a:spLocks noChangeAspect="1"/>
          </p:cNvSpPr>
          <p:nvPr/>
        </p:nvSpPr>
        <p:spPr bwMode="auto">
          <a:xfrm>
            <a:off x="0" y="5594350"/>
            <a:ext cx="9140825" cy="1263650"/>
          </a:xfrm>
          <a:custGeom>
            <a:avLst/>
            <a:gdLst/>
            <a:ahLst/>
            <a:cxnLst>
              <a:cxn ang="0">
                <a:pos x="2880" y="398"/>
              </a:cxn>
              <a:cxn ang="0">
                <a:pos x="0" y="398"/>
              </a:cxn>
              <a:cxn ang="0">
                <a:pos x="0" y="0"/>
              </a:cxn>
              <a:cxn ang="0">
                <a:pos x="1440" y="199"/>
              </a:cxn>
              <a:cxn ang="0">
                <a:pos x="2880" y="0"/>
              </a:cxn>
              <a:cxn ang="0">
                <a:pos x="2880" y="398"/>
              </a:cxn>
            </a:cxnLst>
            <a:rect l="0" t="0" r="r" b="b"/>
            <a:pathLst>
              <a:path w="2880" h="398">
                <a:moveTo>
                  <a:pt x="2880" y="398"/>
                </a:moveTo>
                <a:cubicBezTo>
                  <a:pt x="0" y="398"/>
                  <a:pt x="0" y="398"/>
                  <a:pt x="0" y="398"/>
                </a:cubicBezTo>
                <a:cubicBezTo>
                  <a:pt x="0" y="0"/>
                  <a:pt x="0" y="0"/>
                  <a:pt x="0" y="0"/>
                </a:cubicBezTo>
                <a:cubicBezTo>
                  <a:pt x="0" y="0"/>
                  <a:pt x="621" y="199"/>
                  <a:pt x="1440" y="199"/>
                </a:cubicBezTo>
                <a:cubicBezTo>
                  <a:pt x="2291" y="199"/>
                  <a:pt x="2880" y="0"/>
                  <a:pt x="2880" y="0"/>
                </a:cubicBezTo>
                <a:lnTo>
                  <a:pt x="2880" y="398"/>
                </a:lnTo>
                <a:close/>
              </a:path>
            </a:pathLst>
          </a:custGeom>
          <a:solidFill>
            <a:srgbClr val="6D6F71"/>
          </a:solidFill>
          <a:ln w="9525">
            <a:noFill/>
            <a:round/>
            <a:headEnd/>
            <a:tailEnd/>
          </a:ln>
        </p:spPr>
        <p:txBody>
          <a:bodyPr/>
          <a:lstStyle/>
          <a:p>
            <a:pPr defTabSz="457200">
              <a:defRPr/>
            </a:pPr>
            <a:endParaRPr lang="en-US" b="1" dirty="0">
              <a:latin typeface="Arial"/>
              <a:ea typeface="MS PGothic"/>
              <a:cs typeface="MS PGothic"/>
              <a:sym typeface="Arial" pitchFamily="34" charset="0"/>
            </a:endParaRPr>
          </a:p>
        </p:txBody>
      </p:sp>
      <p:sp>
        <p:nvSpPr>
          <p:cNvPr id="8" name="Freeform 20"/>
          <p:cNvSpPr>
            <a:spLocks noChangeAspect="1"/>
          </p:cNvSpPr>
          <p:nvPr/>
        </p:nvSpPr>
        <p:spPr bwMode="auto">
          <a:xfrm>
            <a:off x="-17463" y="5562600"/>
            <a:ext cx="9186863" cy="636588"/>
          </a:xfrm>
          <a:custGeom>
            <a:avLst/>
            <a:gdLst/>
            <a:ahLst/>
            <a:cxnLst>
              <a:cxn ang="0">
                <a:pos x="0" y="0"/>
              </a:cxn>
              <a:cxn ang="0">
                <a:pos x="1440" y="199"/>
              </a:cxn>
              <a:cxn ang="0">
                <a:pos x="2880" y="0"/>
              </a:cxn>
            </a:cxnLst>
            <a:rect l="0" t="0" r="r" b="b"/>
            <a:pathLst>
              <a:path w="2880" h="199">
                <a:moveTo>
                  <a:pt x="0" y="0"/>
                </a:moveTo>
                <a:cubicBezTo>
                  <a:pt x="0" y="0"/>
                  <a:pt x="621" y="199"/>
                  <a:pt x="1440" y="199"/>
                </a:cubicBezTo>
                <a:cubicBezTo>
                  <a:pt x="2291" y="199"/>
                  <a:pt x="2880" y="0"/>
                  <a:pt x="2880" y="0"/>
                </a:cubicBezTo>
              </a:path>
            </a:pathLst>
          </a:custGeom>
          <a:noFill/>
          <a:ln w="60325" cap="flat">
            <a:solidFill>
              <a:schemeClr val="bg1"/>
            </a:solidFill>
            <a:prstDash val="solid"/>
            <a:miter lim="800000"/>
            <a:headEnd/>
            <a:tailEnd/>
          </a:ln>
        </p:spPr>
        <p:txBody>
          <a:bodyPr/>
          <a:lstStyle/>
          <a:p>
            <a:pPr defTabSz="457200">
              <a:defRPr/>
            </a:pPr>
            <a:endParaRPr lang="en-US" b="1" dirty="0">
              <a:latin typeface="Arial"/>
              <a:ea typeface="MS PGothic"/>
              <a:cs typeface="MS PGothic"/>
              <a:sym typeface="Arial" pitchFamily="34" charset="0"/>
            </a:endParaRPr>
          </a:p>
        </p:txBody>
      </p:sp>
      <p:sp>
        <p:nvSpPr>
          <p:cNvPr id="25602" name="Rectangle 3"/>
          <p:cNvSpPr>
            <a:spLocks noGrp="1" noChangeArrowheads="1"/>
          </p:cNvSpPr>
          <p:nvPr>
            <p:ph type="subTitle" idx="1"/>
          </p:nvPr>
        </p:nvSpPr>
        <p:spPr>
          <a:xfrm>
            <a:off x="609600" y="2622550"/>
            <a:ext cx="6400800" cy="1752600"/>
          </a:xfrm>
        </p:spPr>
        <p:txBody>
          <a:bodyPr/>
          <a:lstStyle>
            <a:lvl1pPr marL="0" indent="0">
              <a:buFont typeface="Times"/>
              <a:buNone/>
              <a:defRPr smtClean="0">
                <a:solidFill>
                  <a:schemeClr val="bg1"/>
                </a:solidFill>
              </a:defRPr>
            </a:lvl1pPr>
          </a:lstStyle>
          <a:p>
            <a:r>
              <a:rPr lang="en-US" smtClean="0"/>
              <a:t>Click to edit Master subtitle style</a:t>
            </a:r>
          </a:p>
        </p:txBody>
      </p:sp>
      <p:sp>
        <p:nvSpPr>
          <p:cNvPr id="25603" name="Rectangle 4"/>
          <p:cNvSpPr>
            <a:spLocks noGrp="1" noChangeArrowheads="1"/>
          </p:cNvSpPr>
          <p:nvPr>
            <p:ph type="ctrTitle"/>
          </p:nvPr>
        </p:nvSpPr>
        <p:spPr>
          <a:xfrm>
            <a:off x="609600" y="1058863"/>
            <a:ext cx="7772400" cy="1470025"/>
          </a:xfrm>
        </p:spPr>
        <p:txBody>
          <a:bodyPr/>
          <a:lstStyle>
            <a:lvl1pPr>
              <a:defRPr sz="3600" smtClean="0">
                <a:solidFill>
                  <a:schemeClr val="bg1"/>
                </a:solidFill>
              </a:defRPr>
            </a:lvl1pPr>
          </a:lstStyle>
          <a:p>
            <a:r>
              <a:rPr lang="en-US" smtClean="0"/>
              <a:t>Click to edit Master title style</a:t>
            </a:r>
          </a:p>
        </p:txBody>
      </p:sp>
    </p:spTree>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AU" smtClean="0"/>
              <a:t>Click to edit Master title style</a:t>
            </a:r>
            <a:endParaRPr lang="en-US"/>
          </a:p>
        </p:txBody>
      </p:sp>
      <p:sp>
        <p:nvSpPr>
          <p:cNvPr id="3" name="Table Placeholder 2"/>
          <p:cNvSpPr>
            <a:spLocks noGrp="1"/>
          </p:cNvSpPr>
          <p:nvPr>
            <p:ph type="tbl" idx="1"/>
          </p:nvPr>
        </p:nvSpPr>
        <p:spPr>
          <a:xfrm>
            <a:off x="582613" y="1481138"/>
            <a:ext cx="8191500" cy="4427537"/>
          </a:xfrm>
        </p:spPr>
        <p:txBody>
          <a:bodyPr/>
          <a:lstStyle/>
          <a:p>
            <a:pPr lvl="0"/>
            <a:endParaRPr lang="en-US" noProof="0" dirty="0"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AU" smtClean="0"/>
              <a:t>Click to edit Master title style</a:t>
            </a:r>
            <a:endParaRPr lang="en-US"/>
          </a:p>
        </p:txBody>
      </p:sp>
      <p:sp>
        <p:nvSpPr>
          <p:cNvPr id="3" name="Text Placeholder 2"/>
          <p:cNvSpPr>
            <a:spLocks noGrp="1"/>
          </p:cNvSpPr>
          <p:nvPr>
            <p:ph type="body" sz="half" idx="1"/>
          </p:nvPr>
        </p:nvSpPr>
        <p:spPr>
          <a:xfrm>
            <a:off x="582613" y="1125538"/>
            <a:ext cx="4019550" cy="4427537"/>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hart Placeholder 3"/>
          <p:cNvSpPr>
            <a:spLocks noGrp="1"/>
          </p:cNvSpPr>
          <p:nvPr>
            <p:ph type="chart" sz="half" idx="2"/>
          </p:nvPr>
        </p:nvSpPr>
        <p:spPr>
          <a:xfrm>
            <a:off x="4754563" y="1125538"/>
            <a:ext cx="4019550" cy="4427537"/>
          </a:xfrm>
        </p:spPr>
        <p:txBody>
          <a:bodyPr/>
          <a:lstStyle/>
          <a:p>
            <a:pPr lvl="0"/>
            <a:endParaRPr lang="en-US"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0082D1"/>
        </a:solidFill>
        <a:effectLst/>
      </p:bgPr>
    </p:bg>
    <p:spTree>
      <p:nvGrpSpPr>
        <p:cNvPr id="1" name=""/>
        <p:cNvGrpSpPr/>
        <p:nvPr/>
      </p:nvGrpSpPr>
      <p:grpSpPr>
        <a:xfrm>
          <a:off x="0" y="0"/>
          <a:ext cx="0" cy="0"/>
          <a:chOff x="0" y="0"/>
          <a:chExt cx="0" cy="0"/>
        </a:xfrm>
      </p:grpSpPr>
      <p:grpSp>
        <p:nvGrpSpPr>
          <p:cNvPr id="4" name="Group 6"/>
          <p:cNvGrpSpPr>
            <a:grpSpLocks/>
          </p:cNvGrpSpPr>
          <p:nvPr/>
        </p:nvGrpSpPr>
        <p:grpSpPr bwMode="auto">
          <a:xfrm>
            <a:off x="6396038" y="4587875"/>
            <a:ext cx="1828800" cy="1828800"/>
            <a:chOff x="4032" y="2880"/>
            <a:chExt cx="1152" cy="1152"/>
          </a:xfrm>
        </p:grpSpPr>
        <p:sp>
          <p:nvSpPr>
            <p:cNvPr id="5" name="Oval 4"/>
            <p:cNvSpPr>
              <a:spLocks noChangeArrowheads="1"/>
            </p:cNvSpPr>
            <p:nvPr/>
          </p:nvSpPr>
          <p:spPr bwMode="auto">
            <a:xfrm>
              <a:off x="4032" y="2880"/>
              <a:ext cx="1152" cy="1152"/>
            </a:xfrm>
            <a:prstGeom prst="ellipse">
              <a:avLst/>
            </a:prstGeom>
            <a:solidFill>
              <a:schemeClr val="bg1"/>
            </a:solidFill>
            <a:ln w="9525">
              <a:noFill/>
              <a:round/>
              <a:headEnd/>
              <a:tailEnd/>
            </a:ln>
            <a:effectLst/>
          </p:spPr>
          <p:txBody>
            <a:bodyPr wrap="none" anchor="ctr"/>
            <a:lstStyle/>
            <a:p>
              <a:pPr defTabSz="457200">
                <a:defRPr/>
              </a:pPr>
              <a:endParaRPr lang="en-US" sz="2800" dirty="0">
                <a:latin typeface="Arial"/>
                <a:ea typeface="MS PGothic"/>
                <a:cs typeface="MS PGothic"/>
                <a:sym typeface="Arial" pitchFamily="34" charset="0"/>
              </a:endParaRPr>
            </a:p>
          </p:txBody>
        </p:sp>
        <p:pic>
          <p:nvPicPr>
            <p:cNvPr id="6" name="Picture 12" descr="Nielsen_V_300dpi"/>
            <p:cNvPicPr>
              <a:picLocks noChangeAspect="1" noChangeArrowheads="1"/>
            </p:cNvPicPr>
            <p:nvPr/>
          </p:nvPicPr>
          <p:blipFill>
            <a:blip r:embed="rId2" cstate="print"/>
            <a:srcRect/>
            <a:stretch>
              <a:fillRect/>
            </a:stretch>
          </p:blipFill>
          <p:spPr bwMode="auto">
            <a:xfrm>
              <a:off x="4176" y="3237"/>
              <a:ext cx="864" cy="305"/>
            </a:xfrm>
            <a:prstGeom prst="rect">
              <a:avLst/>
            </a:prstGeom>
            <a:noFill/>
            <a:ln w="9525">
              <a:noFill/>
              <a:miter lim="800000"/>
              <a:headEnd/>
              <a:tailEnd/>
            </a:ln>
          </p:spPr>
        </p:pic>
      </p:grpSp>
      <p:sp>
        <p:nvSpPr>
          <p:cNvPr id="7" name="Freeform 19"/>
          <p:cNvSpPr>
            <a:spLocks noChangeAspect="1"/>
          </p:cNvSpPr>
          <p:nvPr/>
        </p:nvSpPr>
        <p:spPr bwMode="auto">
          <a:xfrm>
            <a:off x="0" y="5594350"/>
            <a:ext cx="9140825" cy="1263650"/>
          </a:xfrm>
          <a:custGeom>
            <a:avLst/>
            <a:gdLst/>
            <a:ahLst/>
            <a:cxnLst>
              <a:cxn ang="0">
                <a:pos x="2880" y="398"/>
              </a:cxn>
              <a:cxn ang="0">
                <a:pos x="0" y="398"/>
              </a:cxn>
              <a:cxn ang="0">
                <a:pos x="0" y="0"/>
              </a:cxn>
              <a:cxn ang="0">
                <a:pos x="1440" y="199"/>
              </a:cxn>
              <a:cxn ang="0">
                <a:pos x="2880" y="0"/>
              </a:cxn>
              <a:cxn ang="0">
                <a:pos x="2880" y="398"/>
              </a:cxn>
            </a:cxnLst>
            <a:rect l="0" t="0" r="r" b="b"/>
            <a:pathLst>
              <a:path w="2880" h="398">
                <a:moveTo>
                  <a:pt x="2880" y="398"/>
                </a:moveTo>
                <a:cubicBezTo>
                  <a:pt x="0" y="398"/>
                  <a:pt x="0" y="398"/>
                  <a:pt x="0" y="398"/>
                </a:cubicBezTo>
                <a:cubicBezTo>
                  <a:pt x="0" y="0"/>
                  <a:pt x="0" y="0"/>
                  <a:pt x="0" y="0"/>
                </a:cubicBezTo>
                <a:cubicBezTo>
                  <a:pt x="0" y="0"/>
                  <a:pt x="621" y="199"/>
                  <a:pt x="1440" y="199"/>
                </a:cubicBezTo>
                <a:cubicBezTo>
                  <a:pt x="2291" y="199"/>
                  <a:pt x="2880" y="0"/>
                  <a:pt x="2880" y="0"/>
                </a:cubicBezTo>
                <a:lnTo>
                  <a:pt x="2880" y="398"/>
                </a:lnTo>
                <a:close/>
              </a:path>
            </a:pathLst>
          </a:custGeom>
          <a:solidFill>
            <a:srgbClr val="6D6F71"/>
          </a:solidFill>
          <a:ln w="9525">
            <a:noFill/>
            <a:round/>
            <a:headEnd/>
            <a:tailEnd/>
          </a:ln>
        </p:spPr>
        <p:txBody>
          <a:bodyPr/>
          <a:lstStyle/>
          <a:p>
            <a:pPr defTabSz="457200">
              <a:defRPr/>
            </a:pPr>
            <a:endParaRPr lang="en-US" b="1" dirty="0">
              <a:latin typeface="Arial"/>
              <a:ea typeface="MS PGothic"/>
              <a:cs typeface="MS PGothic"/>
              <a:sym typeface="Arial" pitchFamily="34" charset="0"/>
            </a:endParaRPr>
          </a:p>
        </p:txBody>
      </p:sp>
      <p:sp>
        <p:nvSpPr>
          <p:cNvPr id="8" name="Freeform 20"/>
          <p:cNvSpPr>
            <a:spLocks noChangeAspect="1"/>
          </p:cNvSpPr>
          <p:nvPr/>
        </p:nvSpPr>
        <p:spPr bwMode="auto">
          <a:xfrm>
            <a:off x="-17463" y="5562600"/>
            <a:ext cx="9186863" cy="636588"/>
          </a:xfrm>
          <a:custGeom>
            <a:avLst/>
            <a:gdLst/>
            <a:ahLst/>
            <a:cxnLst>
              <a:cxn ang="0">
                <a:pos x="0" y="0"/>
              </a:cxn>
              <a:cxn ang="0">
                <a:pos x="1440" y="199"/>
              </a:cxn>
              <a:cxn ang="0">
                <a:pos x="2880" y="0"/>
              </a:cxn>
            </a:cxnLst>
            <a:rect l="0" t="0" r="r" b="b"/>
            <a:pathLst>
              <a:path w="2880" h="199">
                <a:moveTo>
                  <a:pt x="0" y="0"/>
                </a:moveTo>
                <a:cubicBezTo>
                  <a:pt x="0" y="0"/>
                  <a:pt x="621" y="199"/>
                  <a:pt x="1440" y="199"/>
                </a:cubicBezTo>
                <a:cubicBezTo>
                  <a:pt x="2291" y="199"/>
                  <a:pt x="2880" y="0"/>
                  <a:pt x="2880" y="0"/>
                </a:cubicBezTo>
              </a:path>
            </a:pathLst>
          </a:custGeom>
          <a:noFill/>
          <a:ln w="60325" cap="flat">
            <a:solidFill>
              <a:schemeClr val="bg1"/>
            </a:solidFill>
            <a:prstDash val="solid"/>
            <a:miter lim="800000"/>
            <a:headEnd/>
            <a:tailEnd/>
          </a:ln>
        </p:spPr>
        <p:txBody>
          <a:bodyPr/>
          <a:lstStyle/>
          <a:p>
            <a:pPr defTabSz="457200">
              <a:defRPr/>
            </a:pPr>
            <a:endParaRPr lang="en-US" b="1" dirty="0">
              <a:latin typeface="Arial"/>
              <a:ea typeface="MS PGothic"/>
              <a:cs typeface="MS PGothic"/>
              <a:sym typeface="Arial" pitchFamily="34" charset="0"/>
            </a:endParaRPr>
          </a:p>
        </p:txBody>
      </p:sp>
      <p:sp>
        <p:nvSpPr>
          <p:cNvPr id="25602" name="Rectangle 3"/>
          <p:cNvSpPr>
            <a:spLocks noGrp="1" noChangeArrowheads="1"/>
          </p:cNvSpPr>
          <p:nvPr>
            <p:ph type="subTitle" idx="1"/>
          </p:nvPr>
        </p:nvSpPr>
        <p:spPr>
          <a:xfrm>
            <a:off x="609600" y="2622550"/>
            <a:ext cx="6400800" cy="1752600"/>
          </a:xfrm>
        </p:spPr>
        <p:txBody>
          <a:bodyPr/>
          <a:lstStyle>
            <a:lvl1pPr marL="0" indent="0">
              <a:buFont typeface="Times"/>
              <a:buNone/>
              <a:defRPr smtClean="0">
                <a:solidFill>
                  <a:schemeClr val="bg1"/>
                </a:solidFill>
              </a:defRPr>
            </a:lvl1pPr>
          </a:lstStyle>
          <a:p>
            <a:r>
              <a:rPr lang="en-US" smtClean="0"/>
              <a:t>Click to edit Master subtitle style</a:t>
            </a:r>
          </a:p>
        </p:txBody>
      </p:sp>
      <p:sp>
        <p:nvSpPr>
          <p:cNvPr id="25603" name="Rectangle 4"/>
          <p:cNvSpPr>
            <a:spLocks noGrp="1" noChangeArrowheads="1"/>
          </p:cNvSpPr>
          <p:nvPr>
            <p:ph type="ctrTitle"/>
          </p:nvPr>
        </p:nvSpPr>
        <p:spPr>
          <a:xfrm>
            <a:off x="609600" y="1058863"/>
            <a:ext cx="7772400" cy="1470025"/>
          </a:xfrm>
        </p:spPr>
        <p:txBody>
          <a:bodyPr/>
          <a:lstStyle>
            <a:lvl1pPr>
              <a:defRPr sz="3600" smtClean="0">
                <a:solidFill>
                  <a:schemeClr val="bg1"/>
                </a:solidFill>
              </a:defRPr>
            </a:lvl1pPr>
          </a:lstStyle>
          <a:p>
            <a:r>
              <a:rPr lang="en-US" smtClean="0"/>
              <a:t>Click to edit Master title style</a:t>
            </a:r>
          </a:p>
        </p:txBody>
      </p:sp>
    </p:spTree>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AU" smtClean="0"/>
              <a:t>Click to edit Master title style</a:t>
            </a:r>
            <a:endParaRPr lang="en-US"/>
          </a:p>
        </p:txBody>
      </p:sp>
      <p:sp>
        <p:nvSpPr>
          <p:cNvPr id="3" name="Table Placeholder 2"/>
          <p:cNvSpPr>
            <a:spLocks noGrp="1"/>
          </p:cNvSpPr>
          <p:nvPr>
            <p:ph type="tbl" idx="1"/>
          </p:nvPr>
        </p:nvSpPr>
        <p:spPr>
          <a:xfrm>
            <a:off x="582613" y="1481138"/>
            <a:ext cx="8191500" cy="4427537"/>
          </a:xfrm>
        </p:spPr>
        <p:txBody>
          <a:bodyPr/>
          <a:lstStyle/>
          <a:p>
            <a:pPr lvl="0"/>
            <a:endParaRPr lang="en-US" noProof="0" dirty="0" smtClean="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AU" smtClean="0"/>
              <a:t>Click to edit Master title style</a:t>
            </a:r>
            <a:endParaRPr lang="en-US"/>
          </a:p>
        </p:txBody>
      </p:sp>
      <p:sp>
        <p:nvSpPr>
          <p:cNvPr id="3" name="Text Placeholder 2"/>
          <p:cNvSpPr>
            <a:spLocks noGrp="1"/>
          </p:cNvSpPr>
          <p:nvPr>
            <p:ph type="body" sz="half" idx="1"/>
          </p:nvPr>
        </p:nvSpPr>
        <p:spPr>
          <a:xfrm>
            <a:off x="582613" y="1125538"/>
            <a:ext cx="4019550" cy="4427537"/>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hart Placeholder 3"/>
          <p:cNvSpPr>
            <a:spLocks noGrp="1"/>
          </p:cNvSpPr>
          <p:nvPr>
            <p:ph type="chart" sz="half" idx="2"/>
          </p:nvPr>
        </p:nvSpPr>
        <p:spPr>
          <a:xfrm>
            <a:off x="4754563" y="1125538"/>
            <a:ext cx="4019550" cy="4427537"/>
          </a:xfrm>
        </p:spPr>
        <p:txBody>
          <a:bodyPr/>
          <a:lstStyle/>
          <a:p>
            <a:pPr lvl="0"/>
            <a:endParaRPr lang="en-US" noProof="0"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AU" smtClean="0"/>
              <a:t>Click to edit Master title style</a:t>
            </a:r>
            <a:endParaRPr lang="en-US"/>
          </a:p>
        </p:txBody>
      </p:sp>
      <p:sp>
        <p:nvSpPr>
          <p:cNvPr id="3" name="Table Placeholder 2"/>
          <p:cNvSpPr>
            <a:spLocks noGrp="1"/>
          </p:cNvSpPr>
          <p:nvPr>
            <p:ph type="tbl" idx="1"/>
          </p:nvPr>
        </p:nvSpPr>
        <p:spPr>
          <a:xfrm>
            <a:off x="582613" y="1481138"/>
            <a:ext cx="8191500" cy="4427537"/>
          </a:xfrm>
        </p:spPr>
        <p:txBody>
          <a:bodyPr/>
          <a:lstStyle/>
          <a:p>
            <a:pPr lvl="0"/>
            <a:endParaRPr lang="en-US" noProof="0" dirty="0" smtClean="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8"/>
          <p:cNvGrpSpPr>
            <a:grpSpLocks/>
          </p:cNvGrpSpPr>
          <p:nvPr/>
        </p:nvGrpSpPr>
        <p:grpSpPr bwMode="auto">
          <a:xfrm>
            <a:off x="-17463" y="0"/>
            <a:ext cx="9186863" cy="6858000"/>
            <a:chOff x="-17463" y="0"/>
            <a:chExt cx="9186863" cy="6858000"/>
          </a:xfrm>
        </p:grpSpPr>
        <p:pic>
          <p:nvPicPr>
            <p:cNvPr id="5" name="Picture 2" descr="Full_Sheet_Blu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6" name="Group 6"/>
            <p:cNvGrpSpPr>
              <a:grpSpLocks/>
            </p:cNvGrpSpPr>
            <p:nvPr userDrawn="1"/>
          </p:nvGrpSpPr>
          <p:grpSpPr bwMode="auto">
            <a:xfrm>
              <a:off x="6396038" y="4587875"/>
              <a:ext cx="1828800" cy="1828800"/>
              <a:chOff x="4032" y="2880"/>
              <a:chExt cx="1152" cy="1152"/>
            </a:xfrm>
          </p:grpSpPr>
          <p:sp>
            <p:nvSpPr>
              <p:cNvPr id="8" name="Oval 4"/>
              <p:cNvSpPr>
                <a:spLocks noChangeArrowheads="1"/>
              </p:cNvSpPr>
              <p:nvPr/>
            </p:nvSpPr>
            <p:spPr bwMode="auto">
              <a:xfrm>
                <a:off x="4032" y="2880"/>
                <a:ext cx="1152" cy="1152"/>
              </a:xfrm>
              <a:prstGeom prst="ellipse">
                <a:avLst/>
              </a:prstGeom>
              <a:solidFill>
                <a:schemeClr val="bg1"/>
              </a:solidFill>
              <a:ln w="9525">
                <a:noFill/>
                <a:round/>
                <a:headEnd/>
                <a:tailEnd/>
              </a:ln>
              <a:effectLst/>
            </p:spPr>
            <p:txBody>
              <a:bodyPr wrap="none" anchor="ctr"/>
              <a:lstStyle/>
              <a:p>
                <a:pPr defTabSz="457200">
                  <a:defRPr/>
                </a:pPr>
                <a:endParaRPr lang="en-US" sz="2800" b="1" dirty="0">
                  <a:latin typeface="Arial"/>
                  <a:ea typeface="MS PGothic"/>
                  <a:sym typeface="Arial" pitchFamily="34" charset="0"/>
                </a:endParaRPr>
              </a:p>
            </p:txBody>
          </p:sp>
          <p:pic>
            <p:nvPicPr>
              <p:cNvPr id="9" name="Picture 5" descr="Nielsen_V_300dpi"/>
              <p:cNvPicPr>
                <a:picLocks noChangeAspect="1" noChangeArrowheads="1"/>
              </p:cNvPicPr>
              <p:nvPr/>
            </p:nvPicPr>
            <p:blipFill>
              <a:blip r:embed="rId3" cstate="print"/>
              <a:srcRect/>
              <a:stretch>
                <a:fillRect/>
              </a:stretch>
            </p:blipFill>
            <p:spPr bwMode="auto">
              <a:xfrm>
                <a:off x="4176" y="3237"/>
                <a:ext cx="864" cy="305"/>
              </a:xfrm>
              <a:prstGeom prst="rect">
                <a:avLst/>
              </a:prstGeom>
              <a:noFill/>
              <a:ln w="9525">
                <a:noFill/>
                <a:miter lim="800000"/>
                <a:headEnd/>
                <a:tailEnd/>
              </a:ln>
            </p:spPr>
          </p:pic>
        </p:grpSp>
        <p:pic>
          <p:nvPicPr>
            <p:cNvPr id="7" name="Picture 12" descr="GRAYBend_300"/>
            <p:cNvPicPr>
              <a:picLocks noChangeAspect="1" noChangeArrowheads="1"/>
            </p:cNvPicPr>
            <p:nvPr userDrawn="1"/>
          </p:nvPicPr>
          <p:blipFill>
            <a:blip r:embed="rId4" cstate="print"/>
            <a:srcRect/>
            <a:stretch>
              <a:fillRect/>
            </a:stretch>
          </p:blipFill>
          <p:spPr bwMode="auto">
            <a:xfrm>
              <a:off x="-17463" y="5526088"/>
              <a:ext cx="9186863" cy="1331912"/>
            </a:xfrm>
            <a:prstGeom prst="rect">
              <a:avLst/>
            </a:prstGeom>
            <a:noFill/>
            <a:ln w="9525">
              <a:noFill/>
              <a:miter lim="800000"/>
              <a:headEnd/>
              <a:tailEnd/>
            </a:ln>
          </p:spPr>
        </p:pic>
      </p:grpSp>
      <p:pic>
        <p:nvPicPr>
          <p:cNvPr id="10" name="Picture 3" descr="Nielsen_R"/>
          <p:cNvPicPr>
            <a:picLocks noChangeAspect="1" noChangeArrowheads="1"/>
          </p:cNvPicPr>
          <p:nvPr/>
        </p:nvPicPr>
        <p:blipFill>
          <a:blip r:embed="rId5" cstate="print"/>
          <a:srcRect/>
          <a:stretch>
            <a:fillRect/>
          </a:stretch>
        </p:blipFill>
        <p:spPr bwMode="auto">
          <a:xfrm>
            <a:off x="228600" y="6238875"/>
            <a:ext cx="1060450" cy="374650"/>
          </a:xfrm>
          <a:prstGeom prst="rect">
            <a:avLst/>
          </a:prstGeom>
          <a:noFill/>
          <a:ln w="9525">
            <a:noFill/>
            <a:miter lim="800000"/>
            <a:headEnd/>
            <a:tailEnd/>
          </a:ln>
        </p:spPr>
      </p:pic>
      <p:sp>
        <p:nvSpPr>
          <p:cNvPr id="11"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eaLnBrk="0" fontAlgn="auto" hangingPunct="0">
              <a:spcBef>
                <a:spcPts val="0"/>
              </a:spcBef>
              <a:spcAft>
                <a:spcPts val="300"/>
              </a:spcAft>
              <a:defRPr/>
            </a:pPr>
            <a:r>
              <a:rPr lang="en-US" sz="800" kern="0" dirty="0">
                <a:solidFill>
                  <a:srgbClr val="FFFFFF"/>
                </a:solidFill>
                <a:latin typeface="Arial"/>
                <a:ea typeface="MS PGothic"/>
                <a:sym typeface="Arial" pitchFamily="34" charset="0"/>
              </a:rPr>
              <a:t>Copyright © 2012 Nielsen. Confidential and proprietary.</a:t>
            </a:r>
          </a:p>
        </p:txBody>
      </p:sp>
      <p:sp>
        <p:nvSpPr>
          <p:cNvPr id="2" name="Title 1"/>
          <p:cNvSpPr>
            <a:spLocks noGrp="1"/>
          </p:cNvSpPr>
          <p:nvPr>
            <p:ph type="ctrTitle"/>
          </p:nvPr>
        </p:nvSpPr>
        <p:spPr>
          <a:xfrm>
            <a:off x="677174" y="1371600"/>
            <a:ext cx="7772400" cy="1470025"/>
          </a:xfrm>
        </p:spPr>
        <p:txBody>
          <a:bodyPr anchor="t">
            <a:norm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7174" y="2971800"/>
            <a:ext cx="6400800" cy="17526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footer</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footer</a:t>
            </a:r>
          </a:p>
        </p:txBody>
      </p:sp>
    </p:spTree>
  </p:cSld>
  <p:clrMapOvr>
    <a:masterClrMapping/>
  </p:clrMapOvr>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82613" y="1481138"/>
            <a:ext cx="8191500" cy="4427537"/>
          </a:xfrm>
        </p:spPr>
        <p:txBody>
          <a:bodyPr rtlCol="0">
            <a:normAutofit/>
          </a:bodyPr>
          <a:lstStyle/>
          <a:p>
            <a:pPr lvl="0"/>
            <a:r>
              <a:rPr lang="en-US" noProof="0" dirty="0" smtClean="0"/>
              <a:t>Click icon to add table</a:t>
            </a:r>
          </a:p>
        </p:txBody>
      </p:sp>
      <p:sp>
        <p:nvSpPr>
          <p:cNvPr id="4"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82613" y="1125538"/>
            <a:ext cx="4019550" cy="4427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hart Placeholder 3"/>
          <p:cNvSpPr>
            <a:spLocks noGrp="1"/>
          </p:cNvSpPr>
          <p:nvPr>
            <p:ph type="chart" sz="half" idx="2"/>
          </p:nvPr>
        </p:nvSpPr>
        <p:spPr>
          <a:xfrm>
            <a:off x="4754563" y="1125538"/>
            <a:ext cx="4019550" cy="4427537"/>
          </a:xfrm>
        </p:spPr>
        <p:txBody>
          <a:bodyPr rtlCol="0">
            <a:normAutofit/>
          </a:bodyPr>
          <a:lstStyle/>
          <a:p>
            <a:pPr lvl="0"/>
            <a:r>
              <a:rPr lang="en-US" noProof="0" dirty="0" smtClean="0"/>
              <a:t>Click icon to add chart</a:t>
            </a:r>
            <a:endParaRPr lang="en-US" noProof="0" dirty="0"/>
          </a:p>
        </p:txBody>
      </p:sp>
      <p:sp>
        <p:nvSpPr>
          <p:cNvPr id="5"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xfrm>
            <a:off x="6173788" y="6448425"/>
            <a:ext cx="823912" cy="252413"/>
          </a:xfrm>
          <a:prstGeom prst="rect">
            <a:avLst/>
          </a:prstGeom>
        </p:spPr>
        <p:txBody>
          <a:bodyPr vert="horz" wrap="square" lIns="91440" tIns="45720" rIns="91440" bIns="45720" numCol="1" anchor="t" anchorCtr="0" compatLnSpc="1">
            <a:prstTxWarp prst="textNoShape">
              <a:avLst/>
            </a:prstTxWarp>
          </a:bodyPr>
          <a:lstStyle>
            <a:lvl1pPr>
              <a:defRPr sz="2500">
                <a:ea typeface="MS PGothic"/>
                <a:cs typeface="MS PGothic"/>
              </a:defRPr>
            </a:lvl1pPr>
          </a:lstStyle>
          <a:p>
            <a:pPr>
              <a:defRPr/>
            </a:pPr>
            <a:r>
              <a:rPr lang="en-US"/>
              <a:t>Page #</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8"/>
          <p:cNvGrpSpPr>
            <a:grpSpLocks/>
          </p:cNvGrpSpPr>
          <p:nvPr/>
        </p:nvGrpSpPr>
        <p:grpSpPr bwMode="auto">
          <a:xfrm>
            <a:off x="-17463" y="0"/>
            <a:ext cx="9186863" cy="6858000"/>
            <a:chOff x="-17463" y="0"/>
            <a:chExt cx="9186863" cy="6858000"/>
          </a:xfrm>
        </p:grpSpPr>
        <p:pic>
          <p:nvPicPr>
            <p:cNvPr id="5" name="Picture 2" descr="Full_Sheet_Blu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6" name="Group 6"/>
            <p:cNvGrpSpPr>
              <a:grpSpLocks/>
            </p:cNvGrpSpPr>
            <p:nvPr userDrawn="1"/>
          </p:nvGrpSpPr>
          <p:grpSpPr bwMode="auto">
            <a:xfrm>
              <a:off x="6396038" y="4587875"/>
              <a:ext cx="1828800" cy="1828800"/>
              <a:chOff x="4032" y="2880"/>
              <a:chExt cx="1152" cy="1152"/>
            </a:xfrm>
          </p:grpSpPr>
          <p:sp>
            <p:nvSpPr>
              <p:cNvPr id="8" name="Oval 4"/>
              <p:cNvSpPr>
                <a:spLocks noChangeArrowheads="1"/>
              </p:cNvSpPr>
              <p:nvPr/>
            </p:nvSpPr>
            <p:spPr bwMode="auto">
              <a:xfrm>
                <a:off x="4032" y="2880"/>
                <a:ext cx="1152" cy="1152"/>
              </a:xfrm>
              <a:prstGeom prst="ellipse">
                <a:avLst/>
              </a:prstGeom>
              <a:solidFill>
                <a:schemeClr val="bg1"/>
              </a:solidFill>
              <a:ln w="9525">
                <a:noFill/>
                <a:round/>
                <a:headEnd/>
                <a:tailEnd/>
              </a:ln>
              <a:effectLst/>
            </p:spPr>
            <p:txBody>
              <a:bodyPr wrap="none" anchor="ctr"/>
              <a:lstStyle/>
              <a:p>
                <a:pPr defTabSz="457200">
                  <a:defRPr/>
                </a:pPr>
                <a:endParaRPr lang="en-US" sz="2800" b="1" dirty="0">
                  <a:latin typeface="Arial"/>
                  <a:ea typeface="MS PGothic"/>
                  <a:sym typeface="Arial" pitchFamily="34" charset="0"/>
                </a:endParaRPr>
              </a:p>
            </p:txBody>
          </p:sp>
          <p:pic>
            <p:nvPicPr>
              <p:cNvPr id="9" name="Picture 5" descr="Nielsen_V_300dpi"/>
              <p:cNvPicPr>
                <a:picLocks noChangeAspect="1" noChangeArrowheads="1"/>
              </p:cNvPicPr>
              <p:nvPr/>
            </p:nvPicPr>
            <p:blipFill>
              <a:blip r:embed="rId3" cstate="print"/>
              <a:srcRect/>
              <a:stretch>
                <a:fillRect/>
              </a:stretch>
            </p:blipFill>
            <p:spPr bwMode="auto">
              <a:xfrm>
                <a:off x="4176" y="3237"/>
                <a:ext cx="864" cy="305"/>
              </a:xfrm>
              <a:prstGeom prst="rect">
                <a:avLst/>
              </a:prstGeom>
              <a:noFill/>
              <a:ln w="9525">
                <a:noFill/>
                <a:miter lim="800000"/>
                <a:headEnd/>
                <a:tailEnd/>
              </a:ln>
            </p:spPr>
          </p:pic>
        </p:grpSp>
        <p:pic>
          <p:nvPicPr>
            <p:cNvPr id="7" name="Picture 12" descr="GRAYBend_300"/>
            <p:cNvPicPr>
              <a:picLocks noChangeAspect="1" noChangeArrowheads="1"/>
            </p:cNvPicPr>
            <p:nvPr userDrawn="1"/>
          </p:nvPicPr>
          <p:blipFill>
            <a:blip r:embed="rId4" cstate="print"/>
            <a:srcRect/>
            <a:stretch>
              <a:fillRect/>
            </a:stretch>
          </p:blipFill>
          <p:spPr bwMode="auto">
            <a:xfrm>
              <a:off x="-17463" y="5526088"/>
              <a:ext cx="9186863" cy="1331912"/>
            </a:xfrm>
            <a:prstGeom prst="rect">
              <a:avLst/>
            </a:prstGeom>
            <a:noFill/>
            <a:ln w="9525">
              <a:noFill/>
              <a:miter lim="800000"/>
              <a:headEnd/>
              <a:tailEnd/>
            </a:ln>
          </p:spPr>
        </p:pic>
      </p:grpSp>
      <p:pic>
        <p:nvPicPr>
          <p:cNvPr id="10" name="Picture 3" descr="Nielsen_R"/>
          <p:cNvPicPr>
            <a:picLocks noChangeAspect="1" noChangeArrowheads="1"/>
          </p:cNvPicPr>
          <p:nvPr/>
        </p:nvPicPr>
        <p:blipFill>
          <a:blip r:embed="rId5" cstate="print"/>
          <a:srcRect/>
          <a:stretch>
            <a:fillRect/>
          </a:stretch>
        </p:blipFill>
        <p:spPr bwMode="auto">
          <a:xfrm>
            <a:off x="228600" y="6238875"/>
            <a:ext cx="1060450" cy="374650"/>
          </a:xfrm>
          <a:prstGeom prst="rect">
            <a:avLst/>
          </a:prstGeom>
          <a:noFill/>
          <a:ln w="9525">
            <a:noFill/>
            <a:miter lim="800000"/>
            <a:headEnd/>
            <a:tailEnd/>
          </a:ln>
        </p:spPr>
      </p:pic>
      <p:sp>
        <p:nvSpPr>
          <p:cNvPr id="11"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eaLnBrk="0" fontAlgn="auto" hangingPunct="0">
              <a:spcBef>
                <a:spcPts val="0"/>
              </a:spcBef>
              <a:spcAft>
                <a:spcPts val="300"/>
              </a:spcAft>
              <a:defRPr/>
            </a:pPr>
            <a:r>
              <a:rPr lang="en-US" sz="800" kern="0" dirty="0">
                <a:solidFill>
                  <a:srgbClr val="FFFFFF"/>
                </a:solidFill>
                <a:latin typeface="Arial"/>
                <a:ea typeface="MS PGothic"/>
                <a:sym typeface="Arial" pitchFamily="34" charset="0"/>
              </a:rPr>
              <a:t>Copyright © 2012 Nielsen. Confidential and proprietary.</a:t>
            </a:r>
          </a:p>
        </p:txBody>
      </p:sp>
      <p:sp>
        <p:nvSpPr>
          <p:cNvPr id="2" name="Title 1"/>
          <p:cNvSpPr>
            <a:spLocks noGrp="1"/>
          </p:cNvSpPr>
          <p:nvPr>
            <p:ph type="ctrTitle"/>
          </p:nvPr>
        </p:nvSpPr>
        <p:spPr>
          <a:xfrm>
            <a:off x="677174" y="1371600"/>
            <a:ext cx="7772400" cy="1470025"/>
          </a:xfrm>
        </p:spPr>
        <p:txBody>
          <a:bodyPr anchor="t">
            <a:norm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7174" y="2971800"/>
            <a:ext cx="6400800" cy="17526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footer</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footer</a:t>
            </a:r>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AU" smtClean="0"/>
              <a:t>Click to edit Master title style</a:t>
            </a:r>
            <a:endParaRPr lang="en-US"/>
          </a:p>
        </p:txBody>
      </p:sp>
      <p:sp>
        <p:nvSpPr>
          <p:cNvPr id="3" name="Text Placeholder 2"/>
          <p:cNvSpPr>
            <a:spLocks noGrp="1"/>
          </p:cNvSpPr>
          <p:nvPr>
            <p:ph type="body" sz="half" idx="1"/>
          </p:nvPr>
        </p:nvSpPr>
        <p:spPr>
          <a:xfrm>
            <a:off x="582613" y="1125538"/>
            <a:ext cx="4019550" cy="4427537"/>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hart Placeholder 3"/>
          <p:cNvSpPr>
            <a:spLocks noGrp="1"/>
          </p:cNvSpPr>
          <p:nvPr>
            <p:ph type="chart" sz="half" idx="2"/>
          </p:nvPr>
        </p:nvSpPr>
        <p:spPr>
          <a:xfrm>
            <a:off x="4754563" y="1125538"/>
            <a:ext cx="4019550" cy="4427537"/>
          </a:xfrm>
        </p:spPr>
        <p:txBody>
          <a:bodyPr/>
          <a:lstStyle/>
          <a:p>
            <a:pPr lvl="0"/>
            <a:endParaRPr lang="en-US" noProof="0"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82613" y="1481138"/>
            <a:ext cx="8191500" cy="4427537"/>
          </a:xfrm>
        </p:spPr>
        <p:txBody>
          <a:bodyPr rtlCol="0">
            <a:normAutofit/>
          </a:bodyPr>
          <a:lstStyle/>
          <a:p>
            <a:pPr lvl="0"/>
            <a:r>
              <a:rPr lang="en-US" noProof="0" dirty="0" smtClean="0"/>
              <a:t>Click icon to add table</a:t>
            </a:r>
          </a:p>
        </p:txBody>
      </p:sp>
      <p:sp>
        <p:nvSpPr>
          <p:cNvPr id="4"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82613" y="1125538"/>
            <a:ext cx="4019550" cy="4427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hart Placeholder 3"/>
          <p:cNvSpPr>
            <a:spLocks noGrp="1"/>
          </p:cNvSpPr>
          <p:nvPr>
            <p:ph type="chart" sz="half" idx="2"/>
          </p:nvPr>
        </p:nvSpPr>
        <p:spPr>
          <a:xfrm>
            <a:off x="4754563" y="1125538"/>
            <a:ext cx="4019550" cy="4427537"/>
          </a:xfrm>
        </p:spPr>
        <p:txBody>
          <a:bodyPr rtlCol="0">
            <a:normAutofit/>
          </a:bodyPr>
          <a:lstStyle/>
          <a:p>
            <a:pPr lvl="0"/>
            <a:r>
              <a:rPr lang="en-US" noProof="0" dirty="0" smtClean="0"/>
              <a:t>Click icon to add chart</a:t>
            </a:r>
            <a:endParaRPr lang="en-US" noProof="0" dirty="0"/>
          </a:p>
        </p:txBody>
      </p:sp>
      <p:sp>
        <p:nvSpPr>
          <p:cNvPr id="5"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xfrm>
            <a:off x="6173788" y="6448425"/>
            <a:ext cx="823912" cy="252413"/>
          </a:xfrm>
          <a:prstGeom prst="rect">
            <a:avLst/>
          </a:prstGeom>
        </p:spPr>
        <p:txBody>
          <a:bodyPr vert="horz" wrap="square" lIns="91440" tIns="45720" rIns="91440" bIns="45720" numCol="1" anchor="t" anchorCtr="0" compatLnSpc="1">
            <a:prstTxWarp prst="textNoShape">
              <a:avLst/>
            </a:prstTxWarp>
          </a:bodyPr>
          <a:lstStyle>
            <a:lvl1pPr>
              <a:defRPr sz="2500">
                <a:ea typeface="MS PGothic"/>
                <a:cs typeface="MS PGothic"/>
              </a:defRPr>
            </a:lvl1pPr>
          </a:lstStyle>
          <a:p>
            <a:pPr>
              <a:defRPr/>
            </a:pPr>
            <a:r>
              <a:rPr lang="en-US"/>
              <a:t>Page #</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8"/>
          <p:cNvGrpSpPr>
            <a:grpSpLocks/>
          </p:cNvGrpSpPr>
          <p:nvPr/>
        </p:nvGrpSpPr>
        <p:grpSpPr bwMode="auto">
          <a:xfrm>
            <a:off x="-17463" y="0"/>
            <a:ext cx="9186863" cy="6858000"/>
            <a:chOff x="-17463" y="0"/>
            <a:chExt cx="9186863" cy="6858000"/>
          </a:xfrm>
        </p:grpSpPr>
        <p:pic>
          <p:nvPicPr>
            <p:cNvPr id="5" name="Picture 2" descr="Full_Sheet_Blu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6" name="Group 6"/>
            <p:cNvGrpSpPr>
              <a:grpSpLocks/>
            </p:cNvGrpSpPr>
            <p:nvPr userDrawn="1"/>
          </p:nvGrpSpPr>
          <p:grpSpPr bwMode="auto">
            <a:xfrm>
              <a:off x="6396038" y="4587875"/>
              <a:ext cx="1828800" cy="1828800"/>
              <a:chOff x="4032" y="2880"/>
              <a:chExt cx="1152" cy="1152"/>
            </a:xfrm>
          </p:grpSpPr>
          <p:sp>
            <p:nvSpPr>
              <p:cNvPr id="8" name="Oval 4"/>
              <p:cNvSpPr>
                <a:spLocks noChangeArrowheads="1"/>
              </p:cNvSpPr>
              <p:nvPr/>
            </p:nvSpPr>
            <p:spPr bwMode="auto">
              <a:xfrm>
                <a:off x="4032" y="2880"/>
                <a:ext cx="1152" cy="1152"/>
              </a:xfrm>
              <a:prstGeom prst="ellipse">
                <a:avLst/>
              </a:prstGeom>
              <a:solidFill>
                <a:schemeClr val="bg1"/>
              </a:solidFill>
              <a:ln w="9525">
                <a:noFill/>
                <a:round/>
                <a:headEnd/>
                <a:tailEnd/>
              </a:ln>
              <a:effectLst/>
            </p:spPr>
            <p:txBody>
              <a:bodyPr wrap="none" anchor="ctr"/>
              <a:lstStyle/>
              <a:p>
                <a:pPr defTabSz="457200">
                  <a:defRPr/>
                </a:pPr>
                <a:endParaRPr lang="en-US" sz="2800" b="1" dirty="0">
                  <a:latin typeface="Arial"/>
                  <a:ea typeface="MS PGothic"/>
                  <a:sym typeface="Arial" pitchFamily="34" charset="0"/>
                </a:endParaRPr>
              </a:p>
            </p:txBody>
          </p:sp>
          <p:pic>
            <p:nvPicPr>
              <p:cNvPr id="9" name="Picture 5" descr="Nielsen_V_300dpi"/>
              <p:cNvPicPr>
                <a:picLocks noChangeAspect="1" noChangeArrowheads="1"/>
              </p:cNvPicPr>
              <p:nvPr/>
            </p:nvPicPr>
            <p:blipFill>
              <a:blip r:embed="rId3" cstate="print"/>
              <a:srcRect/>
              <a:stretch>
                <a:fillRect/>
              </a:stretch>
            </p:blipFill>
            <p:spPr bwMode="auto">
              <a:xfrm>
                <a:off x="4176" y="3237"/>
                <a:ext cx="864" cy="305"/>
              </a:xfrm>
              <a:prstGeom prst="rect">
                <a:avLst/>
              </a:prstGeom>
              <a:noFill/>
              <a:ln w="9525">
                <a:noFill/>
                <a:miter lim="800000"/>
                <a:headEnd/>
                <a:tailEnd/>
              </a:ln>
            </p:spPr>
          </p:pic>
        </p:grpSp>
        <p:pic>
          <p:nvPicPr>
            <p:cNvPr id="7" name="Picture 12" descr="GRAYBend_300"/>
            <p:cNvPicPr>
              <a:picLocks noChangeAspect="1" noChangeArrowheads="1"/>
            </p:cNvPicPr>
            <p:nvPr userDrawn="1"/>
          </p:nvPicPr>
          <p:blipFill>
            <a:blip r:embed="rId4" cstate="print"/>
            <a:srcRect/>
            <a:stretch>
              <a:fillRect/>
            </a:stretch>
          </p:blipFill>
          <p:spPr bwMode="auto">
            <a:xfrm>
              <a:off x="-17463" y="5526088"/>
              <a:ext cx="9186863" cy="1331912"/>
            </a:xfrm>
            <a:prstGeom prst="rect">
              <a:avLst/>
            </a:prstGeom>
            <a:noFill/>
            <a:ln w="9525">
              <a:noFill/>
              <a:miter lim="800000"/>
              <a:headEnd/>
              <a:tailEnd/>
            </a:ln>
          </p:spPr>
        </p:pic>
      </p:grpSp>
      <p:pic>
        <p:nvPicPr>
          <p:cNvPr id="10" name="Picture 3" descr="Nielsen_R"/>
          <p:cNvPicPr>
            <a:picLocks noChangeAspect="1" noChangeArrowheads="1"/>
          </p:cNvPicPr>
          <p:nvPr/>
        </p:nvPicPr>
        <p:blipFill>
          <a:blip r:embed="rId5" cstate="print"/>
          <a:srcRect/>
          <a:stretch>
            <a:fillRect/>
          </a:stretch>
        </p:blipFill>
        <p:spPr bwMode="auto">
          <a:xfrm>
            <a:off x="228600" y="6238875"/>
            <a:ext cx="1060450" cy="374650"/>
          </a:xfrm>
          <a:prstGeom prst="rect">
            <a:avLst/>
          </a:prstGeom>
          <a:noFill/>
          <a:ln w="9525">
            <a:noFill/>
            <a:miter lim="800000"/>
            <a:headEnd/>
            <a:tailEnd/>
          </a:ln>
        </p:spPr>
      </p:pic>
      <p:sp>
        <p:nvSpPr>
          <p:cNvPr id="11"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eaLnBrk="0" fontAlgn="auto" hangingPunct="0">
              <a:spcBef>
                <a:spcPts val="0"/>
              </a:spcBef>
              <a:spcAft>
                <a:spcPts val="300"/>
              </a:spcAft>
              <a:defRPr/>
            </a:pPr>
            <a:r>
              <a:rPr lang="en-US" sz="800" kern="0" dirty="0">
                <a:solidFill>
                  <a:srgbClr val="FFFFFF"/>
                </a:solidFill>
                <a:latin typeface="Arial"/>
                <a:ea typeface="MS PGothic"/>
                <a:sym typeface="Arial" pitchFamily="34" charset="0"/>
              </a:rPr>
              <a:t>Copyright © 2012 Nielsen. Confidential and proprietary.</a:t>
            </a:r>
          </a:p>
        </p:txBody>
      </p:sp>
      <p:sp>
        <p:nvSpPr>
          <p:cNvPr id="2" name="Title 1"/>
          <p:cNvSpPr>
            <a:spLocks noGrp="1"/>
          </p:cNvSpPr>
          <p:nvPr>
            <p:ph type="ctrTitle"/>
          </p:nvPr>
        </p:nvSpPr>
        <p:spPr>
          <a:xfrm>
            <a:off x="677174" y="1371600"/>
            <a:ext cx="7772400" cy="1470025"/>
          </a:xfrm>
        </p:spPr>
        <p:txBody>
          <a:bodyPr anchor="t">
            <a:norm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7174" y="2971800"/>
            <a:ext cx="6400800" cy="17526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hf sldNum="0" hd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footer</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footer</a:t>
            </a:r>
          </a:p>
        </p:txBody>
      </p:sp>
    </p:spTree>
  </p:cSld>
  <p:clrMapOvr>
    <a:masterClrMapping/>
  </p:clrMapOvr>
  <p:hf sldNum="0" hd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82613" y="1481138"/>
            <a:ext cx="8191500" cy="4427537"/>
          </a:xfrm>
        </p:spPr>
        <p:txBody>
          <a:bodyPr rtlCol="0">
            <a:normAutofit/>
          </a:bodyPr>
          <a:lstStyle/>
          <a:p>
            <a:pPr lvl="0"/>
            <a:r>
              <a:rPr lang="en-US" noProof="0" dirty="0" smtClean="0"/>
              <a:t>Click icon to add table</a:t>
            </a:r>
          </a:p>
        </p:txBody>
      </p:sp>
      <p:sp>
        <p:nvSpPr>
          <p:cNvPr id="4"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90550" y="274638"/>
            <a:ext cx="7918450" cy="6016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82613" y="1125538"/>
            <a:ext cx="4019550" cy="4427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hart Placeholder 3"/>
          <p:cNvSpPr>
            <a:spLocks noGrp="1"/>
          </p:cNvSpPr>
          <p:nvPr>
            <p:ph type="chart" sz="half" idx="2"/>
          </p:nvPr>
        </p:nvSpPr>
        <p:spPr>
          <a:xfrm>
            <a:off x="4754563" y="1125538"/>
            <a:ext cx="4019550" cy="4427537"/>
          </a:xfrm>
        </p:spPr>
        <p:txBody>
          <a:bodyPr rtlCol="0">
            <a:normAutofit/>
          </a:bodyPr>
          <a:lstStyle/>
          <a:p>
            <a:pPr lvl="0"/>
            <a:r>
              <a:rPr lang="en-US" noProof="0" dirty="0" smtClean="0"/>
              <a:t>Click icon to add chart</a:t>
            </a:r>
            <a:endParaRPr lang="en-US" noProof="0" dirty="0"/>
          </a:p>
        </p:txBody>
      </p:sp>
      <p:sp>
        <p:nvSpPr>
          <p:cNvPr id="5" name="Footer Placeholder 13"/>
          <p:cNvSpPr>
            <a:spLocks noGrp="1"/>
          </p:cNvSpPr>
          <p:nvPr>
            <p:ph type="ftr" sz="quarter" idx="10"/>
          </p:nvPr>
        </p:nvSpPr>
        <p:spPr/>
        <p:txBody>
          <a:bodyPr rtlCol="0"/>
          <a:lstStyle>
            <a:lvl1pPr algn="r">
              <a:defRPr sz="1400" b="0">
                <a:solidFill>
                  <a:srgbClr val="FFFFFF"/>
                </a:solidFill>
                <a:latin typeface="Arial" pitchFamily="34" charset="0"/>
                <a:ea typeface="+mn-ea"/>
                <a:cs typeface="+mn-cs"/>
                <a:sym typeface="Arial" pitchFamily="34" charset="0"/>
              </a:defRPr>
            </a:lvl1pPr>
          </a:lstStyle>
          <a:p>
            <a:pPr>
              <a:defRPr/>
            </a:pPr>
            <a:r>
              <a:rPr lang="en-US"/>
              <a:t>Category Forecasting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xfrm>
            <a:off x="6173788" y="6448425"/>
            <a:ext cx="823912" cy="252413"/>
          </a:xfrm>
          <a:prstGeom prst="rect">
            <a:avLst/>
          </a:prstGeom>
        </p:spPr>
        <p:txBody>
          <a:bodyPr vert="horz" wrap="square" lIns="91440" tIns="45720" rIns="91440" bIns="45720" numCol="1" anchor="t" anchorCtr="0" compatLnSpc="1">
            <a:prstTxWarp prst="textNoShape">
              <a:avLst/>
            </a:prstTxWarp>
          </a:bodyPr>
          <a:lstStyle>
            <a:lvl1pPr>
              <a:defRPr sz="2500">
                <a:ea typeface="MS PGothic"/>
                <a:cs typeface="MS PGothic"/>
              </a:defRPr>
            </a:lvl1pPr>
          </a:lstStyle>
          <a:p>
            <a:pPr>
              <a:defRPr/>
            </a:pPr>
            <a:r>
              <a:rPr lang="en-US"/>
              <a:t>Page #</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wmf"/><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image" Target="../media/image1.wmf"/><Relationship Id="rId5" Type="http://schemas.openxmlformats.org/officeDocument/2006/relationships/slideLayout" Target="../slideLayouts/slideLayout35.xml"/><Relationship Id="rId10" Type="http://schemas.openxmlformats.org/officeDocument/2006/relationships/theme" Target="../theme/theme4.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10" Type="http://schemas.openxmlformats.org/officeDocument/2006/relationships/image" Target="../media/image1.wmf"/><Relationship Id="rId4" Type="http://schemas.openxmlformats.org/officeDocument/2006/relationships/slideLayout" Target="../slideLayouts/slideLayout43.xml"/><Relationship Id="rId9"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10" Type="http://schemas.openxmlformats.org/officeDocument/2006/relationships/image" Target="../media/image1.wmf"/><Relationship Id="rId4" Type="http://schemas.openxmlformats.org/officeDocument/2006/relationships/slideLayout" Target="../slideLayouts/slideLayout50.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10" Type="http://schemas.openxmlformats.org/officeDocument/2006/relationships/image" Target="../media/image1.wmf"/><Relationship Id="rId4" Type="http://schemas.openxmlformats.org/officeDocument/2006/relationships/slideLayout" Target="../slideLayouts/slideLayout57.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35" name="Freeform 11"/>
          <p:cNvSpPr>
            <a:spLocks noChangeAspect="1"/>
          </p:cNvSpPr>
          <p:nvPr/>
        </p:nvSpPr>
        <p:spPr bwMode="auto">
          <a:xfrm>
            <a:off x="0" y="5937250"/>
            <a:ext cx="9140825" cy="944563"/>
          </a:xfrm>
          <a:custGeom>
            <a:avLst/>
            <a:gdLst/>
            <a:ahLst/>
            <a:cxnLst>
              <a:cxn ang="0">
                <a:pos x="2880" y="398"/>
              </a:cxn>
              <a:cxn ang="0">
                <a:pos x="0" y="398"/>
              </a:cxn>
              <a:cxn ang="0">
                <a:pos x="0" y="0"/>
              </a:cxn>
              <a:cxn ang="0">
                <a:pos x="1440" y="199"/>
              </a:cxn>
              <a:cxn ang="0">
                <a:pos x="2880" y="0"/>
              </a:cxn>
              <a:cxn ang="0">
                <a:pos x="2880" y="398"/>
              </a:cxn>
            </a:cxnLst>
            <a:rect l="0" t="0" r="r" b="b"/>
            <a:pathLst>
              <a:path w="2880" h="398">
                <a:moveTo>
                  <a:pt x="2880" y="398"/>
                </a:moveTo>
                <a:cubicBezTo>
                  <a:pt x="0" y="398"/>
                  <a:pt x="0" y="398"/>
                  <a:pt x="0" y="398"/>
                </a:cubicBezTo>
                <a:cubicBezTo>
                  <a:pt x="0" y="0"/>
                  <a:pt x="0" y="0"/>
                  <a:pt x="0" y="0"/>
                </a:cubicBezTo>
                <a:cubicBezTo>
                  <a:pt x="0" y="0"/>
                  <a:pt x="621" y="199"/>
                  <a:pt x="1440" y="199"/>
                </a:cubicBezTo>
                <a:cubicBezTo>
                  <a:pt x="2291" y="199"/>
                  <a:pt x="2880" y="0"/>
                  <a:pt x="2880" y="0"/>
                </a:cubicBezTo>
                <a:lnTo>
                  <a:pt x="2880" y="398"/>
                </a:lnTo>
                <a:close/>
              </a:path>
            </a:pathLst>
          </a:custGeom>
          <a:solidFill>
            <a:srgbClr val="0082D1"/>
          </a:solidFill>
          <a:ln w="9525">
            <a:noFill/>
            <a:round/>
            <a:headEnd/>
            <a:tailEnd/>
          </a:ln>
        </p:spPr>
        <p:txBody>
          <a:bodyPr/>
          <a:lstStyle/>
          <a:p>
            <a:pPr defTabSz="457200">
              <a:defRPr/>
            </a:pPr>
            <a:endParaRPr lang="en-US" b="1" dirty="0">
              <a:latin typeface="Arial"/>
              <a:ea typeface="MS PGothic"/>
              <a:cs typeface="MS PGothic"/>
              <a:sym typeface="Arial" pitchFamily="34" charset="0"/>
            </a:endParaRPr>
          </a:p>
        </p:txBody>
      </p:sp>
      <p:sp>
        <p:nvSpPr>
          <p:cNvPr id="1027" name="Rectangle 3"/>
          <p:cNvSpPr>
            <a:spLocks noGrp="1" noChangeArrowheads="1"/>
          </p:cNvSpPr>
          <p:nvPr>
            <p:ph type="body" idx="1"/>
          </p:nvPr>
        </p:nvSpPr>
        <p:spPr bwMode="auto">
          <a:xfrm>
            <a:off x="582613" y="1125538"/>
            <a:ext cx="8191500" cy="4427537"/>
          </a:xfrm>
          <a:prstGeom prst="rect">
            <a:avLst/>
          </a:prstGeom>
          <a:noFill/>
          <a:ln w="9525">
            <a:noFill/>
            <a:miter lim="800000"/>
            <a:headEnd/>
            <a:tailEnd/>
          </a:ln>
        </p:spPr>
        <p:txBody>
          <a:bodyPr vert="horz" wrap="square" lIns="91426" tIns="45713" rIns="91426" bIns="4571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 Fifth level</a:t>
            </a:r>
          </a:p>
        </p:txBody>
      </p:sp>
      <p:sp>
        <p:nvSpPr>
          <p:cNvPr id="1028" name="Rectangle 4"/>
          <p:cNvSpPr>
            <a:spLocks noGrp="1" noChangeArrowheads="1"/>
          </p:cNvSpPr>
          <p:nvPr>
            <p:ph type="title"/>
          </p:nvPr>
        </p:nvSpPr>
        <p:spPr bwMode="auto">
          <a:xfrm>
            <a:off x="590550" y="274638"/>
            <a:ext cx="7918450" cy="601662"/>
          </a:xfrm>
          <a:prstGeom prst="rect">
            <a:avLst/>
          </a:prstGeom>
          <a:noFill/>
          <a:ln w="9525">
            <a:noFill/>
            <a:miter lim="800000"/>
            <a:headEnd/>
            <a:tailEnd/>
          </a:ln>
        </p:spPr>
        <p:txBody>
          <a:bodyPr vert="horz" wrap="square" lIns="91426" tIns="45713" rIns="91426" bIns="45713" numCol="1" anchor="t" anchorCtr="0" compatLnSpc="1">
            <a:prstTxWarp prst="textNoShape">
              <a:avLst/>
            </a:prstTxWarp>
          </a:bodyPr>
          <a:lstStyle/>
          <a:p>
            <a:pPr lvl="0"/>
            <a:r>
              <a:rPr lang="en-US" smtClean="0"/>
              <a:t>Click to edit Master title style</a:t>
            </a:r>
          </a:p>
        </p:txBody>
      </p:sp>
      <p:pic>
        <p:nvPicPr>
          <p:cNvPr id="1029" name="Picture 3" descr="Nielsen_R"/>
          <p:cNvPicPr>
            <a:picLocks noChangeAspect="1" noChangeArrowheads="1"/>
          </p:cNvPicPr>
          <p:nvPr/>
        </p:nvPicPr>
        <p:blipFill>
          <a:blip r:embed="rId12" cstate="print"/>
          <a:srcRect/>
          <a:stretch>
            <a:fillRect/>
          </a:stretch>
        </p:blipFill>
        <p:spPr bwMode="auto">
          <a:xfrm>
            <a:off x="228600" y="6238875"/>
            <a:ext cx="1060450" cy="374650"/>
          </a:xfrm>
          <a:prstGeom prst="rect">
            <a:avLst/>
          </a:prstGeom>
          <a:noFill/>
          <a:ln w="9525">
            <a:noFill/>
            <a:miter lim="800000"/>
            <a:headEnd/>
            <a:tailEnd/>
          </a:ln>
        </p:spPr>
      </p:pic>
      <p:sp>
        <p:nvSpPr>
          <p:cNvPr id="10" name="Oval 5"/>
          <p:cNvSpPr>
            <a:spLocks noChangeArrowheads="1"/>
          </p:cNvSpPr>
          <p:nvPr/>
        </p:nvSpPr>
        <p:spPr bwMode="auto">
          <a:xfrm>
            <a:off x="8421688" y="6013450"/>
            <a:ext cx="547687" cy="547688"/>
          </a:xfrm>
          <a:prstGeom prst="ellipse">
            <a:avLst/>
          </a:prstGeom>
          <a:solidFill>
            <a:srgbClr val="C0C0C0"/>
          </a:solidFill>
          <a:ln w="9525">
            <a:noFill/>
            <a:round/>
            <a:headEnd/>
            <a:tailEnd/>
          </a:ln>
          <a:effectLst/>
        </p:spPr>
        <p:txBody>
          <a:bodyPr wrap="none" anchor="ctr"/>
          <a:lstStyle/>
          <a:p>
            <a:pPr algn="ctr" defTabSz="457200">
              <a:defRPr/>
            </a:pPr>
            <a:endParaRPr lang="en-US" b="1" dirty="0">
              <a:solidFill>
                <a:srgbClr val="FFFFFF"/>
              </a:solidFill>
              <a:latin typeface="Arial"/>
              <a:ea typeface="MS PGothic"/>
              <a:cs typeface="MS PGothic"/>
              <a:sym typeface="Arial" pitchFamily="34" charset="0"/>
            </a:endParaRPr>
          </a:p>
        </p:txBody>
      </p:sp>
      <p:sp>
        <p:nvSpPr>
          <p:cNvPr id="63505" name="Text Box 17"/>
          <p:cNvSpPr txBox="1">
            <a:spLocks noChangeArrowheads="1"/>
          </p:cNvSpPr>
          <p:nvPr/>
        </p:nvSpPr>
        <p:spPr bwMode="auto">
          <a:xfrm>
            <a:off x="8421688" y="6146800"/>
            <a:ext cx="547687" cy="336550"/>
          </a:xfrm>
          <a:prstGeom prst="rect">
            <a:avLst/>
          </a:prstGeom>
          <a:noFill/>
          <a:ln w="9525">
            <a:noFill/>
            <a:miter lim="800000"/>
            <a:headEnd/>
            <a:tailEnd/>
          </a:ln>
          <a:effectLst/>
        </p:spPr>
        <p:txBody>
          <a:bodyPr>
            <a:spAutoFit/>
          </a:bodyPr>
          <a:lstStyle/>
          <a:p>
            <a:pPr algn="ctr">
              <a:spcBef>
                <a:spcPct val="50000"/>
              </a:spcBef>
              <a:defRPr/>
            </a:pPr>
            <a:fld id="{9BC781BB-4414-42F8-93DB-BE24C008071C}" type="slidenum">
              <a:rPr lang="en-US" sz="1600" b="1">
                <a:solidFill>
                  <a:srgbClr val="FFFFFF"/>
                </a:solidFill>
                <a:latin typeface="Arial"/>
                <a:ea typeface="MS PGothic"/>
                <a:cs typeface="MS PGothic"/>
                <a:sym typeface="Arial" pitchFamily="34" charset="0"/>
              </a:rPr>
              <a:pPr algn="ctr">
                <a:spcBef>
                  <a:spcPct val="50000"/>
                </a:spcBef>
                <a:defRPr/>
              </a:pPr>
              <a:t>‹#›</a:t>
            </a:fld>
            <a:endParaRPr lang="en-US" sz="1600" b="1" dirty="0">
              <a:solidFill>
                <a:srgbClr val="FFFFFF"/>
              </a:solidFill>
              <a:latin typeface="Arial"/>
              <a:ea typeface="MS PGothic"/>
              <a:cs typeface="MS PGothic"/>
              <a:sym typeface="Arial" pitchFamily="34" charset="0"/>
            </a:endParaRPr>
          </a:p>
        </p:txBody>
      </p:sp>
      <p:sp>
        <p:nvSpPr>
          <p:cNvPr id="9"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defTabSz="457200" eaLnBrk="0" hangingPunct="0">
              <a:spcAft>
                <a:spcPts val="300"/>
              </a:spcAft>
              <a:defRPr/>
            </a:pPr>
            <a:r>
              <a:rPr lang="en-US" sz="800" dirty="0">
                <a:solidFill>
                  <a:srgbClr val="FFFFFF"/>
                </a:solidFill>
                <a:latin typeface="Arial"/>
                <a:ea typeface="MS PGothic"/>
                <a:cs typeface="MS PGothic"/>
                <a:sym typeface="Arial" pitchFamily="34" charset="0"/>
              </a:rPr>
              <a:t>Copyright © 2012 The Nielsen Company. Confidential and proprietary.</a:t>
            </a:r>
          </a:p>
        </p:txBody>
      </p:sp>
    </p:spTree>
  </p:cSld>
  <p:clrMap bg1="lt1" tx1="dk1" bg2="lt2" tx2="dk2" accent1="accent1" accent2="accent2" accent3="accent3" accent4="accent4" accent5="accent5" accent6="accent6" hlink="hlink" folHlink="folHlink"/>
  <p:sldLayoutIdLst>
    <p:sldLayoutId id="2147483793" r:id="rId1"/>
    <p:sldLayoutId id="2147483765" r:id="rId2"/>
    <p:sldLayoutId id="2147483764" r:id="rId3"/>
    <p:sldLayoutId id="2147483763" r:id="rId4"/>
    <p:sldLayoutId id="2147483762" r:id="rId5"/>
    <p:sldLayoutId id="2147483761" r:id="rId6"/>
    <p:sldLayoutId id="2147483760" r:id="rId7"/>
    <p:sldLayoutId id="2147483759" r:id="rId8"/>
    <p:sldLayoutId id="2147483758" r:id="rId9"/>
    <p:sldLayoutId id="2147483794" r:id="rId10"/>
  </p:sldLayoutIdLst>
  <p:hf sldNum="0" hdr="0" dt="0"/>
  <p:txStyles>
    <p:titleStyle>
      <a:lvl1pPr algn="l" rtl="0" eaLnBrk="0" fontAlgn="base" hangingPunct="0">
        <a:lnSpc>
          <a:spcPct val="95000"/>
        </a:lnSpc>
        <a:spcBef>
          <a:spcPct val="0"/>
        </a:spcBef>
        <a:spcAft>
          <a:spcPct val="0"/>
        </a:spcAft>
        <a:defRPr sz="3200">
          <a:solidFill>
            <a:srgbClr val="0082D1"/>
          </a:solidFill>
          <a:latin typeface="+mj-lt"/>
          <a:ea typeface="ＭＳ Ｐゴシック"/>
          <a:cs typeface="ＭＳ Ｐゴシック"/>
        </a:defRPr>
      </a:lvl1pPr>
      <a:lvl2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2pPr>
      <a:lvl3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3pPr>
      <a:lvl4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4pPr>
      <a:lvl5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5pPr>
      <a:lvl6pPr marL="457200" algn="l" rtl="0" fontAlgn="base">
        <a:lnSpc>
          <a:spcPct val="95000"/>
        </a:lnSpc>
        <a:spcBef>
          <a:spcPct val="0"/>
        </a:spcBef>
        <a:spcAft>
          <a:spcPct val="0"/>
        </a:spcAft>
        <a:defRPr sz="3200">
          <a:solidFill>
            <a:srgbClr val="0082D1"/>
          </a:solidFill>
          <a:latin typeface="Arial" charset="0"/>
        </a:defRPr>
      </a:lvl6pPr>
      <a:lvl7pPr marL="914400" algn="l" rtl="0" fontAlgn="base">
        <a:lnSpc>
          <a:spcPct val="95000"/>
        </a:lnSpc>
        <a:spcBef>
          <a:spcPct val="0"/>
        </a:spcBef>
        <a:spcAft>
          <a:spcPct val="0"/>
        </a:spcAft>
        <a:defRPr sz="3200">
          <a:solidFill>
            <a:srgbClr val="0082D1"/>
          </a:solidFill>
          <a:latin typeface="Arial" charset="0"/>
        </a:defRPr>
      </a:lvl7pPr>
      <a:lvl8pPr marL="1371600" algn="l" rtl="0" fontAlgn="base">
        <a:lnSpc>
          <a:spcPct val="95000"/>
        </a:lnSpc>
        <a:spcBef>
          <a:spcPct val="0"/>
        </a:spcBef>
        <a:spcAft>
          <a:spcPct val="0"/>
        </a:spcAft>
        <a:defRPr sz="3200">
          <a:solidFill>
            <a:srgbClr val="0082D1"/>
          </a:solidFill>
          <a:latin typeface="Arial" charset="0"/>
        </a:defRPr>
      </a:lvl8pPr>
      <a:lvl9pPr marL="1828800" algn="l" rtl="0" fontAlgn="base">
        <a:lnSpc>
          <a:spcPct val="95000"/>
        </a:lnSpc>
        <a:spcBef>
          <a:spcPct val="0"/>
        </a:spcBef>
        <a:spcAft>
          <a:spcPct val="0"/>
        </a:spcAft>
        <a:defRPr sz="3200">
          <a:solidFill>
            <a:srgbClr val="0082D1"/>
          </a:solidFill>
          <a:latin typeface="Arial" charset="0"/>
        </a:defRPr>
      </a:lvl9pPr>
    </p:titleStyle>
    <p:bodyStyle>
      <a:lvl1pPr marL="169863" indent="-169863" algn="l" rtl="0" eaLnBrk="0" fontAlgn="base" hangingPunct="0">
        <a:spcBef>
          <a:spcPct val="0"/>
        </a:spcBef>
        <a:spcAft>
          <a:spcPct val="0"/>
        </a:spcAft>
        <a:buClr>
          <a:srgbClr val="0082D1"/>
        </a:buClr>
        <a:buFont typeface="Times" pitchFamily="18" charset="0"/>
        <a:buChar char="•"/>
        <a:defRPr sz="2400">
          <a:solidFill>
            <a:schemeClr val="tx1"/>
          </a:solidFill>
          <a:latin typeface="+mn-lt"/>
          <a:ea typeface="ＭＳ Ｐゴシック"/>
          <a:cs typeface="ＭＳ Ｐゴシック"/>
        </a:defRPr>
      </a:lvl1pPr>
      <a:lvl2pPr marL="455613" indent="-171450" algn="l" rtl="0" eaLnBrk="0" fontAlgn="base" hangingPunct="0">
        <a:spcBef>
          <a:spcPct val="0"/>
        </a:spcBef>
        <a:spcAft>
          <a:spcPct val="0"/>
        </a:spcAft>
        <a:buClr>
          <a:srgbClr val="0082D1"/>
        </a:buClr>
        <a:buFont typeface="Times" pitchFamily="18" charset="0"/>
        <a:buChar char="–"/>
        <a:defRPr sz="2000">
          <a:solidFill>
            <a:schemeClr val="tx1"/>
          </a:solidFill>
          <a:latin typeface="+mn-lt"/>
          <a:ea typeface="ＭＳ Ｐゴシック"/>
          <a:cs typeface="ＭＳ Ｐゴシック"/>
        </a:defRPr>
      </a:lvl2pPr>
      <a:lvl3pPr marL="747713" indent="-177800" algn="l" rtl="0" eaLnBrk="0" fontAlgn="base" hangingPunct="0">
        <a:spcBef>
          <a:spcPct val="0"/>
        </a:spcBef>
        <a:spcAft>
          <a:spcPct val="0"/>
        </a:spcAft>
        <a:buClr>
          <a:srgbClr val="0082D1"/>
        </a:buClr>
        <a:buFont typeface="Times" pitchFamily="18" charset="0"/>
        <a:buChar char="–"/>
        <a:defRPr sz="1900">
          <a:solidFill>
            <a:schemeClr val="tx1"/>
          </a:solidFill>
          <a:latin typeface="+mn-lt"/>
          <a:ea typeface="ＭＳ Ｐゴシック"/>
          <a:cs typeface="ＭＳ Ｐゴシック"/>
        </a:defRPr>
      </a:lvl3pPr>
      <a:lvl4pPr marL="1033463" indent="-171450" algn="l" rtl="0" eaLnBrk="0" fontAlgn="base" hangingPunct="0">
        <a:spcBef>
          <a:spcPct val="0"/>
        </a:spcBef>
        <a:spcAft>
          <a:spcPct val="0"/>
        </a:spcAft>
        <a:buClr>
          <a:srgbClr val="0082D1"/>
        </a:buClr>
        <a:buFont typeface="Times" pitchFamily="18" charset="0"/>
        <a:buChar char="–"/>
        <a:defRPr sz="1700">
          <a:solidFill>
            <a:schemeClr val="tx1"/>
          </a:solidFill>
          <a:latin typeface="+mn-lt"/>
          <a:ea typeface="ＭＳ Ｐゴシック"/>
          <a:cs typeface="ＭＳ Ｐゴシック"/>
        </a:defRPr>
      </a:lvl4pPr>
      <a:lvl5pPr marL="1260475" indent="-112713" algn="l" rtl="0" eaLnBrk="0" fontAlgn="base" hangingPunct="0">
        <a:spcBef>
          <a:spcPct val="0"/>
        </a:spcBef>
        <a:spcAft>
          <a:spcPct val="0"/>
        </a:spcAft>
        <a:buClr>
          <a:srgbClr val="0082D1"/>
        </a:buClr>
        <a:buFont typeface="Times" pitchFamily="18" charset="0"/>
        <a:buChar char="•"/>
        <a:defRPr sz="1600">
          <a:solidFill>
            <a:schemeClr val="tx1"/>
          </a:solidFill>
          <a:latin typeface="+mn-lt"/>
          <a:ea typeface="ＭＳ Ｐゴシック"/>
          <a:cs typeface="ＭＳ Ｐゴシック"/>
        </a:defRPr>
      </a:lvl5pPr>
      <a:lvl6pPr marL="17176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6pPr>
      <a:lvl7pPr marL="21748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7pPr>
      <a:lvl8pPr marL="26320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8pPr>
      <a:lvl9pPr marL="30892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
          <p:cNvSpPr>
            <a:spLocks noGrp="1" noChangeArrowheads="1"/>
          </p:cNvSpPr>
          <p:nvPr>
            <p:ph type="body" idx="1"/>
          </p:nvPr>
        </p:nvSpPr>
        <p:spPr bwMode="auto">
          <a:xfrm>
            <a:off x="582613" y="1125538"/>
            <a:ext cx="8191500" cy="5732462"/>
          </a:xfrm>
          <a:prstGeom prst="rect">
            <a:avLst/>
          </a:prstGeom>
          <a:noFill/>
          <a:ln w="9525">
            <a:noFill/>
            <a:miter lim="800000"/>
            <a:headEnd/>
            <a:tailEnd/>
          </a:ln>
        </p:spPr>
        <p:txBody>
          <a:bodyPr vert="horz" wrap="square" lIns="50800" tIns="50800" rIns="91426" bIns="50800" numCol="1" anchor="t" anchorCtr="0" compatLnSpc="1">
            <a:prstTxWarp prst="textNoShape">
              <a:avLst/>
            </a:prstTxWarp>
          </a:body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p>
        </p:txBody>
      </p:sp>
      <p:sp>
        <p:nvSpPr>
          <p:cNvPr id="12291" name="Rectangle 2"/>
          <p:cNvSpPr>
            <a:spLocks noGrp="1" noChangeArrowheads="1"/>
          </p:cNvSpPr>
          <p:nvPr>
            <p:ph type="title"/>
          </p:nvPr>
        </p:nvSpPr>
        <p:spPr bwMode="auto">
          <a:xfrm>
            <a:off x="590550" y="274638"/>
            <a:ext cx="7918450" cy="850900"/>
          </a:xfrm>
          <a:prstGeom prst="rect">
            <a:avLst/>
          </a:prstGeom>
          <a:noFill/>
          <a:ln w="9525">
            <a:noFill/>
            <a:miter lim="800000"/>
            <a:headEnd/>
            <a:tailEnd/>
          </a:ln>
        </p:spPr>
        <p:txBody>
          <a:bodyPr vert="horz" wrap="square" lIns="50800" tIns="50800" rIns="91426" bIns="50800" numCol="1" anchor="t" anchorCtr="0" compatLnSpc="1">
            <a:prstTxWarp prst="textNoShape">
              <a:avLst/>
            </a:prstTxWarp>
          </a:bodyPr>
          <a:lstStyle/>
          <a:p>
            <a:pPr lvl="0"/>
            <a:r>
              <a:rPr lang="en-US" smtClean="0">
                <a:sym typeface="Arial" charset="0"/>
              </a:rPr>
              <a:t>Click to edit Master title style</a:t>
            </a:r>
          </a:p>
        </p:txBody>
      </p:sp>
    </p:spTree>
  </p:cSld>
  <p:clrMap bg1="lt1" tx1="dk1" bg2="lt2" tx2="dk2" accent1="accent1" accent2="accent2" accent3="accent3" accent4="accent4" accent5="accent5" accent6="accent6" hlink="hlink" folHlink="folHlink"/>
  <p:sldLayoutIdLst>
    <p:sldLayoutId id="2147483776" r:id="rId1"/>
    <p:sldLayoutId id="2147483775" r:id="rId2"/>
    <p:sldLayoutId id="2147483774" r:id="rId3"/>
    <p:sldLayoutId id="2147483773" r:id="rId4"/>
    <p:sldLayoutId id="2147483772" r:id="rId5"/>
    <p:sldLayoutId id="2147483771" r:id="rId6"/>
    <p:sldLayoutId id="2147483770" r:id="rId7"/>
    <p:sldLayoutId id="2147483769" r:id="rId8"/>
    <p:sldLayoutId id="2147483768" r:id="rId9"/>
    <p:sldLayoutId id="2147483767" r:id="rId10"/>
    <p:sldLayoutId id="2147483766" r:id="rId11"/>
  </p:sldLayoutIdLst>
  <p:transition/>
  <p:txStyles>
    <p:titleStyle>
      <a:lvl1pPr marL="39688" indent="-39688" algn="l" rtl="0" eaLnBrk="0" fontAlgn="base" hangingPunct="0">
        <a:lnSpc>
          <a:spcPct val="95000"/>
        </a:lnSpc>
        <a:spcBef>
          <a:spcPct val="0"/>
        </a:spcBef>
        <a:spcAft>
          <a:spcPct val="0"/>
        </a:spcAft>
        <a:defRPr sz="3200">
          <a:solidFill>
            <a:srgbClr val="0082D1"/>
          </a:solidFill>
          <a:latin typeface="+mj-lt"/>
          <a:ea typeface="+mj-ea"/>
          <a:cs typeface="+mj-cs"/>
          <a:sym typeface="Arial" charset="0"/>
        </a:defRPr>
      </a:lvl1pPr>
      <a:lvl2pPr marL="39688" indent="-39688" algn="l" rtl="0" eaLnBrk="0" fontAlgn="base" hangingPunct="0">
        <a:lnSpc>
          <a:spcPct val="95000"/>
        </a:lnSpc>
        <a:spcBef>
          <a:spcPct val="0"/>
        </a:spcBef>
        <a:spcAft>
          <a:spcPct val="0"/>
        </a:spcAft>
        <a:defRPr sz="3200">
          <a:solidFill>
            <a:srgbClr val="0082D1"/>
          </a:solidFill>
          <a:latin typeface="Arial" pitchFamily="34" charset="0"/>
          <a:sym typeface="Arial" charset="0"/>
        </a:defRPr>
      </a:lvl2pPr>
      <a:lvl3pPr marL="39688" indent="-39688" algn="l" rtl="0" eaLnBrk="0" fontAlgn="base" hangingPunct="0">
        <a:lnSpc>
          <a:spcPct val="95000"/>
        </a:lnSpc>
        <a:spcBef>
          <a:spcPct val="0"/>
        </a:spcBef>
        <a:spcAft>
          <a:spcPct val="0"/>
        </a:spcAft>
        <a:defRPr sz="3200">
          <a:solidFill>
            <a:srgbClr val="0082D1"/>
          </a:solidFill>
          <a:latin typeface="Arial" pitchFamily="34" charset="0"/>
          <a:sym typeface="Arial" charset="0"/>
        </a:defRPr>
      </a:lvl3pPr>
      <a:lvl4pPr marL="39688" indent="-39688" algn="l" rtl="0" eaLnBrk="0" fontAlgn="base" hangingPunct="0">
        <a:lnSpc>
          <a:spcPct val="95000"/>
        </a:lnSpc>
        <a:spcBef>
          <a:spcPct val="0"/>
        </a:spcBef>
        <a:spcAft>
          <a:spcPct val="0"/>
        </a:spcAft>
        <a:defRPr sz="3200">
          <a:solidFill>
            <a:srgbClr val="0082D1"/>
          </a:solidFill>
          <a:latin typeface="Arial" pitchFamily="34" charset="0"/>
          <a:sym typeface="Arial" charset="0"/>
        </a:defRPr>
      </a:lvl4pPr>
      <a:lvl5pPr marL="39688" indent="-39688" algn="l" rtl="0" eaLnBrk="0" fontAlgn="base" hangingPunct="0">
        <a:lnSpc>
          <a:spcPct val="95000"/>
        </a:lnSpc>
        <a:spcBef>
          <a:spcPct val="0"/>
        </a:spcBef>
        <a:spcAft>
          <a:spcPct val="0"/>
        </a:spcAft>
        <a:defRPr sz="3200">
          <a:solidFill>
            <a:srgbClr val="0082D1"/>
          </a:solidFill>
          <a:latin typeface="Arial" pitchFamily="34" charset="0"/>
          <a:sym typeface="Arial" charset="0"/>
        </a:defRPr>
      </a:lvl5pPr>
      <a:lvl6pPr marL="496888" algn="l" rtl="0" fontAlgn="base">
        <a:lnSpc>
          <a:spcPct val="95000"/>
        </a:lnSpc>
        <a:spcBef>
          <a:spcPct val="0"/>
        </a:spcBef>
        <a:spcAft>
          <a:spcPct val="0"/>
        </a:spcAft>
        <a:defRPr sz="3200">
          <a:solidFill>
            <a:srgbClr val="0082D1"/>
          </a:solidFill>
          <a:latin typeface="Arial" pitchFamily="34" charset="0"/>
          <a:sym typeface="Arial" pitchFamily="34" charset="0"/>
        </a:defRPr>
      </a:lvl6pPr>
      <a:lvl7pPr marL="954088" algn="l" rtl="0" fontAlgn="base">
        <a:lnSpc>
          <a:spcPct val="95000"/>
        </a:lnSpc>
        <a:spcBef>
          <a:spcPct val="0"/>
        </a:spcBef>
        <a:spcAft>
          <a:spcPct val="0"/>
        </a:spcAft>
        <a:defRPr sz="3200">
          <a:solidFill>
            <a:srgbClr val="0082D1"/>
          </a:solidFill>
          <a:latin typeface="Arial" pitchFamily="34" charset="0"/>
          <a:sym typeface="Arial" pitchFamily="34" charset="0"/>
        </a:defRPr>
      </a:lvl7pPr>
      <a:lvl8pPr marL="1411288" algn="l" rtl="0" fontAlgn="base">
        <a:lnSpc>
          <a:spcPct val="95000"/>
        </a:lnSpc>
        <a:spcBef>
          <a:spcPct val="0"/>
        </a:spcBef>
        <a:spcAft>
          <a:spcPct val="0"/>
        </a:spcAft>
        <a:defRPr sz="3200">
          <a:solidFill>
            <a:srgbClr val="0082D1"/>
          </a:solidFill>
          <a:latin typeface="Arial" pitchFamily="34" charset="0"/>
          <a:sym typeface="Arial" pitchFamily="34" charset="0"/>
        </a:defRPr>
      </a:lvl8pPr>
      <a:lvl9pPr marL="1868488" algn="l" rtl="0" fontAlgn="base">
        <a:lnSpc>
          <a:spcPct val="95000"/>
        </a:lnSpc>
        <a:spcBef>
          <a:spcPct val="0"/>
        </a:spcBef>
        <a:spcAft>
          <a:spcPct val="0"/>
        </a:spcAft>
        <a:defRPr sz="3200">
          <a:solidFill>
            <a:srgbClr val="0082D1"/>
          </a:solidFill>
          <a:latin typeface="Arial" pitchFamily="34" charset="0"/>
          <a:sym typeface="Arial" pitchFamily="34" charset="0"/>
        </a:defRPr>
      </a:lvl9pPr>
    </p:titleStyle>
    <p:bodyStyle>
      <a:lvl1pPr marL="209550" indent="-169863" algn="l" rtl="0" eaLnBrk="0" fontAlgn="base" hangingPunct="0">
        <a:spcBef>
          <a:spcPct val="0"/>
        </a:spcBef>
        <a:spcAft>
          <a:spcPct val="0"/>
        </a:spcAft>
        <a:buClr>
          <a:srgbClr val="0082D1"/>
        </a:buClr>
        <a:buSzPct val="100000"/>
        <a:buFont typeface="Times" pitchFamily="18" charset="0"/>
        <a:buChar char="•"/>
        <a:defRPr sz="2400">
          <a:solidFill>
            <a:schemeClr val="tx1"/>
          </a:solidFill>
          <a:latin typeface="+mn-lt"/>
          <a:ea typeface="+mn-ea"/>
          <a:cs typeface="+mn-cs"/>
          <a:sym typeface="Arial" charset="0"/>
        </a:defRPr>
      </a:lvl1pPr>
      <a:lvl2pPr marL="444500" indent="-171450" algn="l" rtl="0" eaLnBrk="0" fontAlgn="base" hangingPunct="0">
        <a:spcBef>
          <a:spcPct val="0"/>
        </a:spcBef>
        <a:spcAft>
          <a:spcPct val="0"/>
        </a:spcAft>
        <a:buClr>
          <a:srgbClr val="0082D1"/>
        </a:buClr>
        <a:buSzPct val="100000"/>
        <a:buFont typeface="Times" pitchFamily="18" charset="0"/>
        <a:buChar char="–"/>
        <a:defRPr sz="2000">
          <a:solidFill>
            <a:schemeClr val="tx1"/>
          </a:solidFill>
          <a:latin typeface="+mn-lt"/>
          <a:sym typeface="Arial" charset="0"/>
        </a:defRPr>
      </a:lvl2pPr>
      <a:lvl3pPr marL="736600" indent="-177800" algn="l" rtl="0" eaLnBrk="0" fontAlgn="base" hangingPunct="0">
        <a:spcBef>
          <a:spcPct val="0"/>
        </a:spcBef>
        <a:spcAft>
          <a:spcPct val="0"/>
        </a:spcAft>
        <a:buClr>
          <a:srgbClr val="0082D1"/>
        </a:buClr>
        <a:buSzPct val="100000"/>
        <a:buFont typeface="Times" pitchFamily="18" charset="0"/>
        <a:buChar char="–"/>
        <a:defRPr sz="1900">
          <a:solidFill>
            <a:schemeClr val="tx1"/>
          </a:solidFill>
          <a:latin typeface="+mn-lt"/>
          <a:sym typeface="Arial" charset="0"/>
        </a:defRPr>
      </a:lvl3pPr>
      <a:lvl4pPr marL="1022350" indent="-171450" algn="l" rtl="0" eaLnBrk="0" fontAlgn="base" hangingPunct="0">
        <a:spcBef>
          <a:spcPct val="0"/>
        </a:spcBef>
        <a:spcAft>
          <a:spcPct val="0"/>
        </a:spcAft>
        <a:buClr>
          <a:srgbClr val="0082D1"/>
        </a:buClr>
        <a:buSzPct val="100000"/>
        <a:buFont typeface="Times" pitchFamily="18" charset="0"/>
        <a:buChar char="–"/>
        <a:defRPr sz="1700">
          <a:solidFill>
            <a:schemeClr val="tx1"/>
          </a:solidFill>
          <a:latin typeface="+mn-lt"/>
          <a:sym typeface="Arial" charset="0"/>
        </a:defRPr>
      </a:lvl4pPr>
      <a:lvl5pPr marL="1249363" indent="-112713" algn="l" rtl="0" eaLnBrk="0" fontAlgn="base" hangingPunct="0">
        <a:spcBef>
          <a:spcPct val="0"/>
        </a:spcBef>
        <a:spcAft>
          <a:spcPct val="0"/>
        </a:spcAft>
        <a:buClr>
          <a:srgbClr val="0082D1"/>
        </a:buClr>
        <a:buSzPct val="100000"/>
        <a:buFont typeface="Times" pitchFamily="18" charset="0"/>
        <a:buChar char="•"/>
        <a:defRPr sz="1600">
          <a:solidFill>
            <a:schemeClr val="tx1"/>
          </a:solidFill>
          <a:latin typeface="+mn-lt"/>
          <a:sym typeface="Arial" charset="0"/>
        </a:defRPr>
      </a:lvl5pPr>
      <a:lvl6pPr marL="1706563" indent="-112713" algn="l" rtl="0" fontAlgn="base">
        <a:spcBef>
          <a:spcPct val="0"/>
        </a:spcBef>
        <a:spcAft>
          <a:spcPct val="0"/>
        </a:spcAft>
        <a:buClr>
          <a:srgbClr val="0082D1"/>
        </a:buClr>
        <a:buSzPct val="100000"/>
        <a:buFont typeface="Times" charset="0"/>
        <a:buChar char="•"/>
        <a:defRPr sz="1600">
          <a:solidFill>
            <a:schemeClr val="tx1"/>
          </a:solidFill>
          <a:latin typeface="+mn-lt"/>
          <a:sym typeface="Arial" pitchFamily="34" charset="0"/>
        </a:defRPr>
      </a:lvl6pPr>
      <a:lvl7pPr marL="2163763" indent="-112713" algn="l" rtl="0" fontAlgn="base">
        <a:spcBef>
          <a:spcPct val="0"/>
        </a:spcBef>
        <a:spcAft>
          <a:spcPct val="0"/>
        </a:spcAft>
        <a:buClr>
          <a:srgbClr val="0082D1"/>
        </a:buClr>
        <a:buSzPct val="100000"/>
        <a:buFont typeface="Times" charset="0"/>
        <a:buChar char="•"/>
        <a:defRPr sz="1600">
          <a:solidFill>
            <a:schemeClr val="tx1"/>
          </a:solidFill>
          <a:latin typeface="+mn-lt"/>
          <a:sym typeface="Arial" pitchFamily="34" charset="0"/>
        </a:defRPr>
      </a:lvl7pPr>
      <a:lvl8pPr marL="2620963" indent="-112713" algn="l" rtl="0" fontAlgn="base">
        <a:spcBef>
          <a:spcPct val="0"/>
        </a:spcBef>
        <a:spcAft>
          <a:spcPct val="0"/>
        </a:spcAft>
        <a:buClr>
          <a:srgbClr val="0082D1"/>
        </a:buClr>
        <a:buSzPct val="100000"/>
        <a:buFont typeface="Times" charset="0"/>
        <a:buChar char="•"/>
        <a:defRPr sz="1600">
          <a:solidFill>
            <a:schemeClr val="tx1"/>
          </a:solidFill>
          <a:latin typeface="+mn-lt"/>
          <a:sym typeface="Arial" pitchFamily="34" charset="0"/>
        </a:defRPr>
      </a:lvl8pPr>
      <a:lvl9pPr marL="3078163" indent="-112713" algn="l" rtl="0" fontAlgn="base">
        <a:spcBef>
          <a:spcPct val="0"/>
        </a:spcBef>
        <a:spcAft>
          <a:spcPct val="0"/>
        </a:spcAft>
        <a:buClr>
          <a:srgbClr val="0082D1"/>
        </a:buClr>
        <a:buSzPct val="100000"/>
        <a:buFont typeface="Times" charset="0"/>
        <a:buChar char="•"/>
        <a:defRPr sz="1600">
          <a:solidFill>
            <a:schemeClr val="tx1"/>
          </a:solidFill>
          <a:latin typeface="+mn-lt"/>
          <a:sym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35" name="Freeform 11"/>
          <p:cNvSpPr>
            <a:spLocks noChangeAspect="1"/>
          </p:cNvSpPr>
          <p:nvPr/>
        </p:nvSpPr>
        <p:spPr bwMode="auto">
          <a:xfrm>
            <a:off x="0" y="5937250"/>
            <a:ext cx="9140825" cy="944563"/>
          </a:xfrm>
          <a:custGeom>
            <a:avLst/>
            <a:gdLst/>
            <a:ahLst/>
            <a:cxnLst>
              <a:cxn ang="0">
                <a:pos x="2880" y="398"/>
              </a:cxn>
              <a:cxn ang="0">
                <a:pos x="0" y="398"/>
              </a:cxn>
              <a:cxn ang="0">
                <a:pos x="0" y="0"/>
              </a:cxn>
              <a:cxn ang="0">
                <a:pos x="1440" y="199"/>
              </a:cxn>
              <a:cxn ang="0">
                <a:pos x="2880" y="0"/>
              </a:cxn>
              <a:cxn ang="0">
                <a:pos x="2880" y="398"/>
              </a:cxn>
            </a:cxnLst>
            <a:rect l="0" t="0" r="r" b="b"/>
            <a:pathLst>
              <a:path w="2880" h="398">
                <a:moveTo>
                  <a:pt x="2880" y="398"/>
                </a:moveTo>
                <a:cubicBezTo>
                  <a:pt x="0" y="398"/>
                  <a:pt x="0" y="398"/>
                  <a:pt x="0" y="398"/>
                </a:cubicBezTo>
                <a:cubicBezTo>
                  <a:pt x="0" y="0"/>
                  <a:pt x="0" y="0"/>
                  <a:pt x="0" y="0"/>
                </a:cubicBezTo>
                <a:cubicBezTo>
                  <a:pt x="0" y="0"/>
                  <a:pt x="621" y="199"/>
                  <a:pt x="1440" y="199"/>
                </a:cubicBezTo>
                <a:cubicBezTo>
                  <a:pt x="2291" y="199"/>
                  <a:pt x="2880" y="0"/>
                  <a:pt x="2880" y="0"/>
                </a:cubicBezTo>
                <a:lnTo>
                  <a:pt x="2880" y="398"/>
                </a:lnTo>
                <a:close/>
              </a:path>
            </a:pathLst>
          </a:custGeom>
          <a:solidFill>
            <a:srgbClr val="0082D1"/>
          </a:solidFill>
          <a:ln w="9525">
            <a:noFill/>
            <a:round/>
            <a:headEnd/>
            <a:tailEnd/>
          </a:ln>
        </p:spPr>
        <p:txBody>
          <a:bodyPr/>
          <a:lstStyle/>
          <a:p>
            <a:pPr defTabSz="457200">
              <a:defRPr/>
            </a:pPr>
            <a:endParaRPr lang="en-US" b="1" dirty="0">
              <a:latin typeface="Arial"/>
              <a:ea typeface="MS PGothic"/>
              <a:cs typeface="MS PGothic"/>
              <a:sym typeface="Arial" pitchFamily="34" charset="0"/>
            </a:endParaRPr>
          </a:p>
        </p:txBody>
      </p:sp>
      <p:sp>
        <p:nvSpPr>
          <p:cNvPr id="24579" name="Rectangle 3"/>
          <p:cNvSpPr>
            <a:spLocks noGrp="1" noChangeArrowheads="1"/>
          </p:cNvSpPr>
          <p:nvPr>
            <p:ph type="body" idx="1"/>
          </p:nvPr>
        </p:nvSpPr>
        <p:spPr bwMode="auto">
          <a:xfrm>
            <a:off x="582613" y="1125538"/>
            <a:ext cx="8191500" cy="4427537"/>
          </a:xfrm>
          <a:prstGeom prst="rect">
            <a:avLst/>
          </a:prstGeom>
          <a:noFill/>
          <a:ln w="9525">
            <a:noFill/>
            <a:miter lim="800000"/>
            <a:headEnd/>
            <a:tailEnd/>
          </a:ln>
        </p:spPr>
        <p:txBody>
          <a:bodyPr vert="horz" wrap="square" lIns="91426" tIns="45713" rIns="91426" bIns="4571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 Fifth level</a:t>
            </a:r>
          </a:p>
        </p:txBody>
      </p:sp>
      <p:sp>
        <p:nvSpPr>
          <p:cNvPr id="24580" name="Rectangle 4"/>
          <p:cNvSpPr>
            <a:spLocks noGrp="1" noChangeArrowheads="1"/>
          </p:cNvSpPr>
          <p:nvPr>
            <p:ph type="title"/>
          </p:nvPr>
        </p:nvSpPr>
        <p:spPr bwMode="auto">
          <a:xfrm>
            <a:off x="590550" y="274638"/>
            <a:ext cx="7918450" cy="601662"/>
          </a:xfrm>
          <a:prstGeom prst="rect">
            <a:avLst/>
          </a:prstGeom>
          <a:noFill/>
          <a:ln w="9525">
            <a:noFill/>
            <a:miter lim="800000"/>
            <a:headEnd/>
            <a:tailEnd/>
          </a:ln>
        </p:spPr>
        <p:txBody>
          <a:bodyPr vert="horz" wrap="square" lIns="91426" tIns="45713" rIns="91426" bIns="45713" numCol="1" anchor="t" anchorCtr="0" compatLnSpc="1">
            <a:prstTxWarp prst="textNoShape">
              <a:avLst/>
            </a:prstTxWarp>
          </a:bodyPr>
          <a:lstStyle/>
          <a:p>
            <a:pPr lvl="0"/>
            <a:r>
              <a:rPr lang="en-US" smtClean="0"/>
              <a:t>Click to edit Master title style</a:t>
            </a:r>
          </a:p>
        </p:txBody>
      </p:sp>
      <p:pic>
        <p:nvPicPr>
          <p:cNvPr id="24581" name="Picture 3" descr="Nielsen_R"/>
          <p:cNvPicPr>
            <a:picLocks noChangeAspect="1" noChangeArrowheads="1"/>
          </p:cNvPicPr>
          <p:nvPr/>
        </p:nvPicPr>
        <p:blipFill>
          <a:blip r:embed="rId11" cstate="print"/>
          <a:srcRect/>
          <a:stretch>
            <a:fillRect/>
          </a:stretch>
        </p:blipFill>
        <p:spPr bwMode="auto">
          <a:xfrm>
            <a:off x="228600" y="6238875"/>
            <a:ext cx="1060450" cy="374650"/>
          </a:xfrm>
          <a:prstGeom prst="rect">
            <a:avLst/>
          </a:prstGeom>
          <a:noFill/>
          <a:ln w="9525">
            <a:noFill/>
            <a:miter lim="800000"/>
            <a:headEnd/>
            <a:tailEnd/>
          </a:ln>
        </p:spPr>
      </p:pic>
      <p:sp>
        <p:nvSpPr>
          <p:cNvPr id="10" name="Oval 5"/>
          <p:cNvSpPr>
            <a:spLocks noChangeArrowheads="1"/>
          </p:cNvSpPr>
          <p:nvPr/>
        </p:nvSpPr>
        <p:spPr bwMode="auto">
          <a:xfrm>
            <a:off x="8421688" y="6013450"/>
            <a:ext cx="547687" cy="547688"/>
          </a:xfrm>
          <a:prstGeom prst="ellipse">
            <a:avLst/>
          </a:prstGeom>
          <a:solidFill>
            <a:srgbClr val="C0C0C0"/>
          </a:solidFill>
          <a:ln w="9525">
            <a:noFill/>
            <a:round/>
            <a:headEnd/>
            <a:tailEnd/>
          </a:ln>
          <a:effectLst/>
        </p:spPr>
        <p:txBody>
          <a:bodyPr wrap="none" anchor="ctr"/>
          <a:lstStyle/>
          <a:p>
            <a:pPr algn="ctr" defTabSz="457200">
              <a:defRPr/>
            </a:pPr>
            <a:endParaRPr lang="en-US" b="1" dirty="0">
              <a:solidFill>
                <a:srgbClr val="FFFFFF"/>
              </a:solidFill>
              <a:latin typeface="Arial"/>
              <a:ea typeface="MS PGothic"/>
              <a:cs typeface="MS PGothic"/>
              <a:sym typeface="Arial" pitchFamily="34" charset="0"/>
            </a:endParaRPr>
          </a:p>
        </p:txBody>
      </p:sp>
      <p:sp>
        <p:nvSpPr>
          <p:cNvPr id="63505" name="Text Box 17"/>
          <p:cNvSpPr txBox="1">
            <a:spLocks noChangeArrowheads="1"/>
          </p:cNvSpPr>
          <p:nvPr/>
        </p:nvSpPr>
        <p:spPr bwMode="auto">
          <a:xfrm>
            <a:off x="8421688" y="6146800"/>
            <a:ext cx="547687" cy="336550"/>
          </a:xfrm>
          <a:prstGeom prst="rect">
            <a:avLst/>
          </a:prstGeom>
          <a:noFill/>
          <a:ln w="9525">
            <a:noFill/>
            <a:miter lim="800000"/>
            <a:headEnd/>
            <a:tailEnd/>
          </a:ln>
          <a:effectLst/>
        </p:spPr>
        <p:txBody>
          <a:bodyPr>
            <a:spAutoFit/>
          </a:bodyPr>
          <a:lstStyle/>
          <a:p>
            <a:pPr algn="ctr">
              <a:spcBef>
                <a:spcPct val="50000"/>
              </a:spcBef>
              <a:defRPr/>
            </a:pPr>
            <a:fld id="{0049F4F7-6935-480D-9BC3-8E3791F1A596}" type="slidenum">
              <a:rPr lang="en-US" sz="1600" b="1">
                <a:solidFill>
                  <a:srgbClr val="FFFFFF"/>
                </a:solidFill>
                <a:latin typeface="Arial"/>
                <a:ea typeface="MS PGothic"/>
                <a:cs typeface="MS PGothic"/>
                <a:sym typeface="Arial" pitchFamily="34" charset="0"/>
              </a:rPr>
              <a:pPr algn="ctr">
                <a:spcBef>
                  <a:spcPct val="50000"/>
                </a:spcBef>
                <a:defRPr/>
              </a:pPr>
              <a:t>‹#›</a:t>
            </a:fld>
            <a:endParaRPr lang="en-US" sz="1600" b="1" dirty="0">
              <a:solidFill>
                <a:srgbClr val="FFFFFF"/>
              </a:solidFill>
              <a:latin typeface="Arial"/>
              <a:ea typeface="MS PGothic"/>
              <a:cs typeface="MS PGothic"/>
              <a:sym typeface="Arial" pitchFamily="34" charset="0"/>
            </a:endParaRPr>
          </a:p>
        </p:txBody>
      </p:sp>
      <p:sp>
        <p:nvSpPr>
          <p:cNvPr id="9"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defTabSz="457200" eaLnBrk="0" hangingPunct="0">
              <a:spcAft>
                <a:spcPts val="300"/>
              </a:spcAft>
              <a:defRPr/>
            </a:pPr>
            <a:r>
              <a:rPr lang="en-US" sz="800" dirty="0">
                <a:solidFill>
                  <a:srgbClr val="FFFFFF"/>
                </a:solidFill>
                <a:latin typeface="Arial"/>
                <a:ea typeface="MS PGothic"/>
                <a:cs typeface="MS PGothic"/>
                <a:sym typeface="Arial" pitchFamily="34" charset="0"/>
              </a:rPr>
              <a:t>Copyright © 2012 The Nielsen Company. Confidential and proprietary.</a:t>
            </a:r>
          </a:p>
        </p:txBody>
      </p:sp>
    </p:spTree>
  </p:cSld>
  <p:clrMap bg1="lt1" tx1="dk1" bg2="lt2" tx2="dk2" accent1="accent1" accent2="accent2" accent3="accent3" accent4="accent4" accent5="accent5" accent6="accent6" hlink="hlink" folHlink="folHlink"/>
  <p:sldLayoutIdLst>
    <p:sldLayoutId id="2147483795" r:id="rId1"/>
    <p:sldLayoutId id="2147483784" r:id="rId2"/>
    <p:sldLayoutId id="2147483783" r:id="rId3"/>
    <p:sldLayoutId id="2147483782" r:id="rId4"/>
    <p:sldLayoutId id="2147483781" r:id="rId5"/>
    <p:sldLayoutId id="2147483780" r:id="rId6"/>
    <p:sldLayoutId id="2147483779" r:id="rId7"/>
    <p:sldLayoutId id="2147483778" r:id="rId8"/>
    <p:sldLayoutId id="2147483777" r:id="rId9"/>
  </p:sldLayoutIdLst>
  <p:hf sldNum="0" hdr="0" dt="0"/>
  <p:txStyles>
    <p:titleStyle>
      <a:lvl1pPr algn="l" rtl="0" eaLnBrk="0" fontAlgn="base" hangingPunct="0">
        <a:lnSpc>
          <a:spcPct val="95000"/>
        </a:lnSpc>
        <a:spcBef>
          <a:spcPct val="0"/>
        </a:spcBef>
        <a:spcAft>
          <a:spcPct val="0"/>
        </a:spcAft>
        <a:defRPr sz="3200">
          <a:solidFill>
            <a:srgbClr val="0082D1"/>
          </a:solidFill>
          <a:latin typeface="+mj-lt"/>
          <a:ea typeface="ＭＳ Ｐゴシック"/>
          <a:cs typeface="ＭＳ Ｐゴシック"/>
        </a:defRPr>
      </a:lvl1pPr>
      <a:lvl2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2pPr>
      <a:lvl3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3pPr>
      <a:lvl4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4pPr>
      <a:lvl5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5pPr>
      <a:lvl6pPr marL="457200" algn="l" rtl="0" fontAlgn="base">
        <a:lnSpc>
          <a:spcPct val="95000"/>
        </a:lnSpc>
        <a:spcBef>
          <a:spcPct val="0"/>
        </a:spcBef>
        <a:spcAft>
          <a:spcPct val="0"/>
        </a:spcAft>
        <a:defRPr sz="3200">
          <a:solidFill>
            <a:srgbClr val="0082D1"/>
          </a:solidFill>
          <a:latin typeface="Arial" charset="0"/>
        </a:defRPr>
      </a:lvl6pPr>
      <a:lvl7pPr marL="914400" algn="l" rtl="0" fontAlgn="base">
        <a:lnSpc>
          <a:spcPct val="95000"/>
        </a:lnSpc>
        <a:spcBef>
          <a:spcPct val="0"/>
        </a:spcBef>
        <a:spcAft>
          <a:spcPct val="0"/>
        </a:spcAft>
        <a:defRPr sz="3200">
          <a:solidFill>
            <a:srgbClr val="0082D1"/>
          </a:solidFill>
          <a:latin typeface="Arial" charset="0"/>
        </a:defRPr>
      </a:lvl7pPr>
      <a:lvl8pPr marL="1371600" algn="l" rtl="0" fontAlgn="base">
        <a:lnSpc>
          <a:spcPct val="95000"/>
        </a:lnSpc>
        <a:spcBef>
          <a:spcPct val="0"/>
        </a:spcBef>
        <a:spcAft>
          <a:spcPct val="0"/>
        </a:spcAft>
        <a:defRPr sz="3200">
          <a:solidFill>
            <a:srgbClr val="0082D1"/>
          </a:solidFill>
          <a:latin typeface="Arial" charset="0"/>
        </a:defRPr>
      </a:lvl8pPr>
      <a:lvl9pPr marL="1828800" algn="l" rtl="0" fontAlgn="base">
        <a:lnSpc>
          <a:spcPct val="95000"/>
        </a:lnSpc>
        <a:spcBef>
          <a:spcPct val="0"/>
        </a:spcBef>
        <a:spcAft>
          <a:spcPct val="0"/>
        </a:spcAft>
        <a:defRPr sz="3200">
          <a:solidFill>
            <a:srgbClr val="0082D1"/>
          </a:solidFill>
          <a:latin typeface="Arial" charset="0"/>
        </a:defRPr>
      </a:lvl9pPr>
    </p:titleStyle>
    <p:bodyStyle>
      <a:lvl1pPr marL="169863" indent="-169863" algn="l" rtl="0" eaLnBrk="0" fontAlgn="base" hangingPunct="0">
        <a:spcBef>
          <a:spcPct val="0"/>
        </a:spcBef>
        <a:spcAft>
          <a:spcPct val="0"/>
        </a:spcAft>
        <a:buClr>
          <a:srgbClr val="0082D1"/>
        </a:buClr>
        <a:buFont typeface="Times" pitchFamily="18" charset="0"/>
        <a:buChar char="•"/>
        <a:defRPr sz="2400">
          <a:solidFill>
            <a:schemeClr val="tx1"/>
          </a:solidFill>
          <a:latin typeface="+mn-lt"/>
          <a:ea typeface="ＭＳ Ｐゴシック"/>
          <a:cs typeface="ＭＳ Ｐゴシック"/>
        </a:defRPr>
      </a:lvl1pPr>
      <a:lvl2pPr marL="455613" indent="-171450" algn="l" rtl="0" eaLnBrk="0" fontAlgn="base" hangingPunct="0">
        <a:spcBef>
          <a:spcPct val="0"/>
        </a:spcBef>
        <a:spcAft>
          <a:spcPct val="0"/>
        </a:spcAft>
        <a:buClr>
          <a:srgbClr val="0082D1"/>
        </a:buClr>
        <a:buFont typeface="Times" pitchFamily="18" charset="0"/>
        <a:buChar char="–"/>
        <a:defRPr sz="2000">
          <a:solidFill>
            <a:schemeClr val="tx1"/>
          </a:solidFill>
          <a:latin typeface="+mn-lt"/>
          <a:ea typeface="ＭＳ Ｐゴシック"/>
          <a:cs typeface="ＭＳ Ｐゴシック"/>
        </a:defRPr>
      </a:lvl2pPr>
      <a:lvl3pPr marL="747713" indent="-177800" algn="l" rtl="0" eaLnBrk="0" fontAlgn="base" hangingPunct="0">
        <a:spcBef>
          <a:spcPct val="0"/>
        </a:spcBef>
        <a:spcAft>
          <a:spcPct val="0"/>
        </a:spcAft>
        <a:buClr>
          <a:srgbClr val="0082D1"/>
        </a:buClr>
        <a:buFont typeface="Times" pitchFamily="18" charset="0"/>
        <a:buChar char="–"/>
        <a:defRPr sz="1900">
          <a:solidFill>
            <a:schemeClr val="tx1"/>
          </a:solidFill>
          <a:latin typeface="+mn-lt"/>
          <a:ea typeface="ＭＳ Ｐゴシック"/>
          <a:cs typeface="ＭＳ Ｐゴシック"/>
        </a:defRPr>
      </a:lvl3pPr>
      <a:lvl4pPr marL="1033463" indent="-171450" algn="l" rtl="0" eaLnBrk="0" fontAlgn="base" hangingPunct="0">
        <a:spcBef>
          <a:spcPct val="0"/>
        </a:spcBef>
        <a:spcAft>
          <a:spcPct val="0"/>
        </a:spcAft>
        <a:buClr>
          <a:srgbClr val="0082D1"/>
        </a:buClr>
        <a:buFont typeface="Times" pitchFamily="18" charset="0"/>
        <a:buChar char="–"/>
        <a:defRPr sz="1700">
          <a:solidFill>
            <a:schemeClr val="tx1"/>
          </a:solidFill>
          <a:latin typeface="+mn-lt"/>
          <a:ea typeface="ＭＳ Ｐゴシック"/>
          <a:cs typeface="ＭＳ Ｐゴシック"/>
        </a:defRPr>
      </a:lvl4pPr>
      <a:lvl5pPr marL="1260475" indent="-112713" algn="l" rtl="0" eaLnBrk="0" fontAlgn="base" hangingPunct="0">
        <a:spcBef>
          <a:spcPct val="0"/>
        </a:spcBef>
        <a:spcAft>
          <a:spcPct val="0"/>
        </a:spcAft>
        <a:buClr>
          <a:srgbClr val="0082D1"/>
        </a:buClr>
        <a:buFont typeface="Times" pitchFamily="18" charset="0"/>
        <a:buChar char="•"/>
        <a:defRPr sz="1600">
          <a:solidFill>
            <a:schemeClr val="tx1"/>
          </a:solidFill>
          <a:latin typeface="+mn-lt"/>
          <a:ea typeface="ＭＳ Ｐゴシック"/>
          <a:cs typeface="ＭＳ Ｐゴシック"/>
        </a:defRPr>
      </a:lvl5pPr>
      <a:lvl6pPr marL="17176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6pPr>
      <a:lvl7pPr marL="21748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7pPr>
      <a:lvl8pPr marL="26320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8pPr>
      <a:lvl9pPr marL="30892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35" name="Freeform 11"/>
          <p:cNvSpPr>
            <a:spLocks noChangeAspect="1"/>
          </p:cNvSpPr>
          <p:nvPr/>
        </p:nvSpPr>
        <p:spPr bwMode="auto">
          <a:xfrm>
            <a:off x="0" y="5937250"/>
            <a:ext cx="9140825" cy="944563"/>
          </a:xfrm>
          <a:custGeom>
            <a:avLst/>
            <a:gdLst/>
            <a:ahLst/>
            <a:cxnLst>
              <a:cxn ang="0">
                <a:pos x="2880" y="398"/>
              </a:cxn>
              <a:cxn ang="0">
                <a:pos x="0" y="398"/>
              </a:cxn>
              <a:cxn ang="0">
                <a:pos x="0" y="0"/>
              </a:cxn>
              <a:cxn ang="0">
                <a:pos x="1440" y="199"/>
              </a:cxn>
              <a:cxn ang="0">
                <a:pos x="2880" y="0"/>
              </a:cxn>
              <a:cxn ang="0">
                <a:pos x="2880" y="398"/>
              </a:cxn>
            </a:cxnLst>
            <a:rect l="0" t="0" r="r" b="b"/>
            <a:pathLst>
              <a:path w="2880" h="398">
                <a:moveTo>
                  <a:pt x="2880" y="398"/>
                </a:moveTo>
                <a:cubicBezTo>
                  <a:pt x="0" y="398"/>
                  <a:pt x="0" y="398"/>
                  <a:pt x="0" y="398"/>
                </a:cubicBezTo>
                <a:cubicBezTo>
                  <a:pt x="0" y="0"/>
                  <a:pt x="0" y="0"/>
                  <a:pt x="0" y="0"/>
                </a:cubicBezTo>
                <a:cubicBezTo>
                  <a:pt x="0" y="0"/>
                  <a:pt x="621" y="199"/>
                  <a:pt x="1440" y="199"/>
                </a:cubicBezTo>
                <a:cubicBezTo>
                  <a:pt x="2291" y="199"/>
                  <a:pt x="2880" y="0"/>
                  <a:pt x="2880" y="0"/>
                </a:cubicBezTo>
                <a:lnTo>
                  <a:pt x="2880" y="398"/>
                </a:lnTo>
                <a:close/>
              </a:path>
            </a:pathLst>
          </a:custGeom>
          <a:solidFill>
            <a:srgbClr val="0082D1"/>
          </a:solidFill>
          <a:ln w="9525">
            <a:noFill/>
            <a:round/>
            <a:headEnd/>
            <a:tailEnd/>
          </a:ln>
        </p:spPr>
        <p:txBody>
          <a:bodyPr/>
          <a:lstStyle/>
          <a:p>
            <a:pPr defTabSz="457200">
              <a:defRPr/>
            </a:pPr>
            <a:endParaRPr lang="en-US" b="1" dirty="0">
              <a:latin typeface="Arial"/>
              <a:ea typeface="MS PGothic"/>
              <a:cs typeface="MS PGothic"/>
              <a:sym typeface="Arial" pitchFamily="34" charset="0"/>
            </a:endParaRPr>
          </a:p>
        </p:txBody>
      </p:sp>
      <p:sp>
        <p:nvSpPr>
          <p:cNvPr id="34819" name="Rectangle 3"/>
          <p:cNvSpPr>
            <a:spLocks noGrp="1" noChangeArrowheads="1"/>
          </p:cNvSpPr>
          <p:nvPr>
            <p:ph type="body" idx="1"/>
          </p:nvPr>
        </p:nvSpPr>
        <p:spPr bwMode="auto">
          <a:xfrm>
            <a:off x="582613" y="1125538"/>
            <a:ext cx="8191500" cy="4427537"/>
          </a:xfrm>
          <a:prstGeom prst="rect">
            <a:avLst/>
          </a:prstGeom>
          <a:noFill/>
          <a:ln w="9525">
            <a:noFill/>
            <a:miter lim="800000"/>
            <a:headEnd/>
            <a:tailEnd/>
          </a:ln>
        </p:spPr>
        <p:txBody>
          <a:bodyPr vert="horz" wrap="square" lIns="91426" tIns="45713" rIns="91426" bIns="4571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 Fifth level</a:t>
            </a:r>
          </a:p>
        </p:txBody>
      </p:sp>
      <p:sp>
        <p:nvSpPr>
          <p:cNvPr id="34820" name="Rectangle 4"/>
          <p:cNvSpPr>
            <a:spLocks noGrp="1" noChangeArrowheads="1"/>
          </p:cNvSpPr>
          <p:nvPr>
            <p:ph type="title"/>
          </p:nvPr>
        </p:nvSpPr>
        <p:spPr bwMode="auto">
          <a:xfrm>
            <a:off x="590550" y="274638"/>
            <a:ext cx="7918450" cy="601662"/>
          </a:xfrm>
          <a:prstGeom prst="rect">
            <a:avLst/>
          </a:prstGeom>
          <a:noFill/>
          <a:ln w="9525">
            <a:noFill/>
            <a:miter lim="800000"/>
            <a:headEnd/>
            <a:tailEnd/>
          </a:ln>
        </p:spPr>
        <p:txBody>
          <a:bodyPr vert="horz" wrap="square" lIns="91426" tIns="45713" rIns="91426" bIns="45713" numCol="1" anchor="t" anchorCtr="0" compatLnSpc="1">
            <a:prstTxWarp prst="textNoShape">
              <a:avLst/>
            </a:prstTxWarp>
          </a:bodyPr>
          <a:lstStyle/>
          <a:p>
            <a:pPr lvl="0"/>
            <a:r>
              <a:rPr lang="en-US" smtClean="0"/>
              <a:t>Click to edit Master title style</a:t>
            </a:r>
          </a:p>
        </p:txBody>
      </p:sp>
      <p:pic>
        <p:nvPicPr>
          <p:cNvPr id="34821" name="Picture 3" descr="Nielsen_R"/>
          <p:cNvPicPr>
            <a:picLocks noChangeAspect="1" noChangeArrowheads="1"/>
          </p:cNvPicPr>
          <p:nvPr/>
        </p:nvPicPr>
        <p:blipFill>
          <a:blip r:embed="rId11" cstate="print"/>
          <a:srcRect/>
          <a:stretch>
            <a:fillRect/>
          </a:stretch>
        </p:blipFill>
        <p:spPr bwMode="auto">
          <a:xfrm>
            <a:off x="228600" y="6238875"/>
            <a:ext cx="1060450" cy="374650"/>
          </a:xfrm>
          <a:prstGeom prst="rect">
            <a:avLst/>
          </a:prstGeom>
          <a:noFill/>
          <a:ln w="9525">
            <a:noFill/>
            <a:miter lim="800000"/>
            <a:headEnd/>
            <a:tailEnd/>
          </a:ln>
        </p:spPr>
      </p:pic>
      <p:sp>
        <p:nvSpPr>
          <p:cNvPr id="10" name="Oval 5"/>
          <p:cNvSpPr>
            <a:spLocks noChangeArrowheads="1"/>
          </p:cNvSpPr>
          <p:nvPr/>
        </p:nvSpPr>
        <p:spPr bwMode="auto">
          <a:xfrm>
            <a:off x="8421688" y="6013450"/>
            <a:ext cx="547687" cy="547688"/>
          </a:xfrm>
          <a:prstGeom prst="ellipse">
            <a:avLst/>
          </a:prstGeom>
          <a:solidFill>
            <a:srgbClr val="C0C0C0"/>
          </a:solidFill>
          <a:ln w="9525">
            <a:noFill/>
            <a:round/>
            <a:headEnd/>
            <a:tailEnd/>
          </a:ln>
          <a:effectLst/>
        </p:spPr>
        <p:txBody>
          <a:bodyPr wrap="none" anchor="ctr"/>
          <a:lstStyle/>
          <a:p>
            <a:pPr algn="ctr" defTabSz="457200">
              <a:defRPr/>
            </a:pPr>
            <a:endParaRPr lang="en-US" b="1" dirty="0">
              <a:solidFill>
                <a:srgbClr val="FFFFFF"/>
              </a:solidFill>
              <a:latin typeface="Arial"/>
              <a:ea typeface="MS PGothic"/>
              <a:cs typeface="MS PGothic"/>
              <a:sym typeface="Arial" pitchFamily="34" charset="0"/>
            </a:endParaRPr>
          </a:p>
        </p:txBody>
      </p:sp>
      <p:sp>
        <p:nvSpPr>
          <p:cNvPr id="63505" name="Text Box 17"/>
          <p:cNvSpPr txBox="1">
            <a:spLocks noChangeArrowheads="1"/>
          </p:cNvSpPr>
          <p:nvPr/>
        </p:nvSpPr>
        <p:spPr bwMode="auto">
          <a:xfrm>
            <a:off x="8421688" y="6146800"/>
            <a:ext cx="547687" cy="336550"/>
          </a:xfrm>
          <a:prstGeom prst="rect">
            <a:avLst/>
          </a:prstGeom>
          <a:noFill/>
          <a:ln w="9525">
            <a:noFill/>
            <a:miter lim="800000"/>
            <a:headEnd/>
            <a:tailEnd/>
          </a:ln>
          <a:effectLst/>
        </p:spPr>
        <p:txBody>
          <a:bodyPr>
            <a:spAutoFit/>
          </a:bodyPr>
          <a:lstStyle/>
          <a:p>
            <a:pPr algn="ctr">
              <a:spcBef>
                <a:spcPct val="50000"/>
              </a:spcBef>
              <a:defRPr/>
            </a:pPr>
            <a:fld id="{8F0B9F39-E785-4628-80B1-C10457C92C15}" type="slidenum">
              <a:rPr lang="en-US" sz="1600" b="1">
                <a:solidFill>
                  <a:srgbClr val="FFFFFF"/>
                </a:solidFill>
                <a:latin typeface="Arial"/>
                <a:ea typeface="MS PGothic"/>
                <a:cs typeface="MS PGothic"/>
                <a:sym typeface="Arial" pitchFamily="34" charset="0"/>
              </a:rPr>
              <a:pPr algn="ctr">
                <a:spcBef>
                  <a:spcPct val="50000"/>
                </a:spcBef>
                <a:defRPr/>
              </a:pPr>
              <a:t>‹#›</a:t>
            </a:fld>
            <a:endParaRPr lang="en-US" sz="1600" b="1" dirty="0">
              <a:solidFill>
                <a:srgbClr val="FFFFFF"/>
              </a:solidFill>
              <a:latin typeface="Arial"/>
              <a:ea typeface="MS PGothic"/>
              <a:cs typeface="MS PGothic"/>
              <a:sym typeface="Arial" pitchFamily="34" charset="0"/>
            </a:endParaRPr>
          </a:p>
        </p:txBody>
      </p:sp>
      <p:sp>
        <p:nvSpPr>
          <p:cNvPr id="9"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defTabSz="457200" eaLnBrk="0" hangingPunct="0">
              <a:spcAft>
                <a:spcPts val="300"/>
              </a:spcAft>
              <a:defRPr/>
            </a:pPr>
            <a:r>
              <a:rPr lang="en-US" sz="800" dirty="0">
                <a:solidFill>
                  <a:srgbClr val="FFFFFF"/>
                </a:solidFill>
                <a:latin typeface="Arial"/>
                <a:ea typeface="MS PGothic"/>
                <a:cs typeface="MS PGothic"/>
                <a:sym typeface="Arial" pitchFamily="34" charset="0"/>
              </a:rPr>
              <a:t>Copyright © 2012 The Nielsen Company. Confidential and proprietary.</a:t>
            </a:r>
          </a:p>
        </p:txBody>
      </p:sp>
    </p:spTree>
  </p:cSld>
  <p:clrMap bg1="lt1" tx1="dk1" bg2="lt2" tx2="dk2" accent1="accent1" accent2="accent2" accent3="accent3" accent4="accent4" accent5="accent5" accent6="accent6" hlink="hlink" folHlink="folHlink"/>
  <p:sldLayoutIdLst>
    <p:sldLayoutId id="2147483796" r:id="rId1"/>
    <p:sldLayoutId id="2147483792" r:id="rId2"/>
    <p:sldLayoutId id="2147483791" r:id="rId3"/>
    <p:sldLayoutId id="2147483790" r:id="rId4"/>
    <p:sldLayoutId id="2147483789" r:id="rId5"/>
    <p:sldLayoutId id="2147483788" r:id="rId6"/>
    <p:sldLayoutId id="2147483787" r:id="rId7"/>
    <p:sldLayoutId id="2147483786" r:id="rId8"/>
    <p:sldLayoutId id="2147483785" r:id="rId9"/>
  </p:sldLayoutIdLst>
  <p:hf sldNum="0" hdr="0" dt="0"/>
  <p:txStyles>
    <p:titleStyle>
      <a:lvl1pPr algn="l" rtl="0" eaLnBrk="0" fontAlgn="base" hangingPunct="0">
        <a:lnSpc>
          <a:spcPct val="95000"/>
        </a:lnSpc>
        <a:spcBef>
          <a:spcPct val="0"/>
        </a:spcBef>
        <a:spcAft>
          <a:spcPct val="0"/>
        </a:spcAft>
        <a:defRPr sz="3200">
          <a:solidFill>
            <a:srgbClr val="0082D1"/>
          </a:solidFill>
          <a:latin typeface="+mj-lt"/>
          <a:ea typeface="ＭＳ Ｐゴシック"/>
          <a:cs typeface="ＭＳ Ｐゴシック"/>
        </a:defRPr>
      </a:lvl1pPr>
      <a:lvl2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2pPr>
      <a:lvl3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3pPr>
      <a:lvl4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4pPr>
      <a:lvl5pPr algn="l" rtl="0" eaLnBrk="0" fontAlgn="base" hangingPunct="0">
        <a:lnSpc>
          <a:spcPct val="95000"/>
        </a:lnSpc>
        <a:spcBef>
          <a:spcPct val="0"/>
        </a:spcBef>
        <a:spcAft>
          <a:spcPct val="0"/>
        </a:spcAft>
        <a:defRPr sz="3200">
          <a:solidFill>
            <a:srgbClr val="0082D1"/>
          </a:solidFill>
          <a:latin typeface="Arial" charset="0"/>
          <a:ea typeface="ＭＳ Ｐゴシック"/>
          <a:cs typeface="ＭＳ Ｐゴシック"/>
        </a:defRPr>
      </a:lvl5pPr>
      <a:lvl6pPr marL="457200" algn="l" rtl="0" fontAlgn="base">
        <a:lnSpc>
          <a:spcPct val="95000"/>
        </a:lnSpc>
        <a:spcBef>
          <a:spcPct val="0"/>
        </a:spcBef>
        <a:spcAft>
          <a:spcPct val="0"/>
        </a:spcAft>
        <a:defRPr sz="3200">
          <a:solidFill>
            <a:srgbClr val="0082D1"/>
          </a:solidFill>
          <a:latin typeface="Arial" charset="0"/>
        </a:defRPr>
      </a:lvl6pPr>
      <a:lvl7pPr marL="914400" algn="l" rtl="0" fontAlgn="base">
        <a:lnSpc>
          <a:spcPct val="95000"/>
        </a:lnSpc>
        <a:spcBef>
          <a:spcPct val="0"/>
        </a:spcBef>
        <a:spcAft>
          <a:spcPct val="0"/>
        </a:spcAft>
        <a:defRPr sz="3200">
          <a:solidFill>
            <a:srgbClr val="0082D1"/>
          </a:solidFill>
          <a:latin typeface="Arial" charset="0"/>
        </a:defRPr>
      </a:lvl7pPr>
      <a:lvl8pPr marL="1371600" algn="l" rtl="0" fontAlgn="base">
        <a:lnSpc>
          <a:spcPct val="95000"/>
        </a:lnSpc>
        <a:spcBef>
          <a:spcPct val="0"/>
        </a:spcBef>
        <a:spcAft>
          <a:spcPct val="0"/>
        </a:spcAft>
        <a:defRPr sz="3200">
          <a:solidFill>
            <a:srgbClr val="0082D1"/>
          </a:solidFill>
          <a:latin typeface="Arial" charset="0"/>
        </a:defRPr>
      </a:lvl8pPr>
      <a:lvl9pPr marL="1828800" algn="l" rtl="0" fontAlgn="base">
        <a:lnSpc>
          <a:spcPct val="95000"/>
        </a:lnSpc>
        <a:spcBef>
          <a:spcPct val="0"/>
        </a:spcBef>
        <a:spcAft>
          <a:spcPct val="0"/>
        </a:spcAft>
        <a:defRPr sz="3200">
          <a:solidFill>
            <a:srgbClr val="0082D1"/>
          </a:solidFill>
          <a:latin typeface="Arial" charset="0"/>
        </a:defRPr>
      </a:lvl9pPr>
    </p:titleStyle>
    <p:bodyStyle>
      <a:lvl1pPr marL="169863" indent="-169863" algn="l" rtl="0" eaLnBrk="0" fontAlgn="base" hangingPunct="0">
        <a:spcBef>
          <a:spcPct val="0"/>
        </a:spcBef>
        <a:spcAft>
          <a:spcPct val="0"/>
        </a:spcAft>
        <a:buClr>
          <a:srgbClr val="0082D1"/>
        </a:buClr>
        <a:buFont typeface="Times" pitchFamily="18" charset="0"/>
        <a:buChar char="•"/>
        <a:defRPr sz="2400">
          <a:solidFill>
            <a:schemeClr val="tx1"/>
          </a:solidFill>
          <a:latin typeface="+mn-lt"/>
          <a:ea typeface="ＭＳ Ｐゴシック"/>
          <a:cs typeface="ＭＳ Ｐゴシック"/>
        </a:defRPr>
      </a:lvl1pPr>
      <a:lvl2pPr marL="455613" indent="-171450" algn="l" rtl="0" eaLnBrk="0" fontAlgn="base" hangingPunct="0">
        <a:spcBef>
          <a:spcPct val="0"/>
        </a:spcBef>
        <a:spcAft>
          <a:spcPct val="0"/>
        </a:spcAft>
        <a:buClr>
          <a:srgbClr val="0082D1"/>
        </a:buClr>
        <a:buFont typeface="Times" pitchFamily="18" charset="0"/>
        <a:buChar char="–"/>
        <a:defRPr sz="2000">
          <a:solidFill>
            <a:schemeClr val="tx1"/>
          </a:solidFill>
          <a:latin typeface="+mn-lt"/>
          <a:ea typeface="ＭＳ Ｐゴシック"/>
          <a:cs typeface="ＭＳ Ｐゴシック"/>
        </a:defRPr>
      </a:lvl2pPr>
      <a:lvl3pPr marL="747713" indent="-177800" algn="l" rtl="0" eaLnBrk="0" fontAlgn="base" hangingPunct="0">
        <a:spcBef>
          <a:spcPct val="0"/>
        </a:spcBef>
        <a:spcAft>
          <a:spcPct val="0"/>
        </a:spcAft>
        <a:buClr>
          <a:srgbClr val="0082D1"/>
        </a:buClr>
        <a:buFont typeface="Times" pitchFamily="18" charset="0"/>
        <a:buChar char="–"/>
        <a:defRPr sz="1900">
          <a:solidFill>
            <a:schemeClr val="tx1"/>
          </a:solidFill>
          <a:latin typeface="+mn-lt"/>
          <a:ea typeface="ＭＳ Ｐゴシック"/>
          <a:cs typeface="ＭＳ Ｐゴシック"/>
        </a:defRPr>
      </a:lvl3pPr>
      <a:lvl4pPr marL="1033463" indent="-171450" algn="l" rtl="0" eaLnBrk="0" fontAlgn="base" hangingPunct="0">
        <a:spcBef>
          <a:spcPct val="0"/>
        </a:spcBef>
        <a:spcAft>
          <a:spcPct val="0"/>
        </a:spcAft>
        <a:buClr>
          <a:srgbClr val="0082D1"/>
        </a:buClr>
        <a:buFont typeface="Times" pitchFamily="18" charset="0"/>
        <a:buChar char="–"/>
        <a:defRPr sz="1700">
          <a:solidFill>
            <a:schemeClr val="tx1"/>
          </a:solidFill>
          <a:latin typeface="+mn-lt"/>
          <a:ea typeface="ＭＳ Ｐゴシック"/>
          <a:cs typeface="ＭＳ Ｐゴシック"/>
        </a:defRPr>
      </a:lvl4pPr>
      <a:lvl5pPr marL="1260475" indent="-112713" algn="l" rtl="0" eaLnBrk="0" fontAlgn="base" hangingPunct="0">
        <a:spcBef>
          <a:spcPct val="0"/>
        </a:spcBef>
        <a:spcAft>
          <a:spcPct val="0"/>
        </a:spcAft>
        <a:buClr>
          <a:srgbClr val="0082D1"/>
        </a:buClr>
        <a:buFont typeface="Times" pitchFamily="18" charset="0"/>
        <a:buChar char="•"/>
        <a:defRPr sz="1600">
          <a:solidFill>
            <a:schemeClr val="tx1"/>
          </a:solidFill>
          <a:latin typeface="+mn-lt"/>
          <a:ea typeface="ＭＳ Ｐゴシック"/>
          <a:cs typeface="ＭＳ Ｐゴシック"/>
        </a:defRPr>
      </a:lvl5pPr>
      <a:lvl6pPr marL="17176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6pPr>
      <a:lvl7pPr marL="21748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7pPr>
      <a:lvl8pPr marL="26320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8pPr>
      <a:lvl9pPr marL="3089275" indent="-112713" algn="l" rtl="0" fontAlgn="base">
        <a:spcBef>
          <a:spcPct val="0"/>
        </a:spcBef>
        <a:spcAft>
          <a:spcPct val="0"/>
        </a:spcAft>
        <a:buClr>
          <a:srgbClr val="0082D1"/>
        </a:buClr>
        <a:buFont typeface="Times" charset="0"/>
        <a:buChar char="•"/>
        <a:defRPr sz="16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5058" name="Picture 10" descr="BlueBend_300"/>
          <p:cNvPicPr>
            <a:picLocks noChangeAspect="1" noChangeArrowheads="1"/>
          </p:cNvPicPr>
          <p:nvPr/>
        </p:nvPicPr>
        <p:blipFill>
          <a:blip r:embed="rId9" cstate="print"/>
          <a:srcRect/>
          <a:stretch>
            <a:fillRect/>
          </a:stretch>
        </p:blipFill>
        <p:spPr bwMode="auto">
          <a:xfrm>
            <a:off x="0" y="5553075"/>
            <a:ext cx="9144000" cy="1304925"/>
          </a:xfrm>
          <a:prstGeom prst="rect">
            <a:avLst/>
          </a:prstGeom>
          <a:noFill/>
          <a:ln w="9525">
            <a:noFill/>
            <a:miter lim="800000"/>
            <a:headEnd/>
            <a:tailEnd/>
          </a:ln>
        </p:spPr>
      </p:pic>
      <p:pic>
        <p:nvPicPr>
          <p:cNvPr id="45059" name="Picture 3" descr="Nielsen_R"/>
          <p:cNvPicPr>
            <a:picLocks noChangeAspect="1" noChangeArrowheads="1"/>
          </p:cNvPicPr>
          <p:nvPr/>
        </p:nvPicPr>
        <p:blipFill>
          <a:blip r:embed="rId10" cstate="print"/>
          <a:srcRect/>
          <a:stretch>
            <a:fillRect/>
          </a:stretch>
        </p:blipFill>
        <p:spPr bwMode="auto">
          <a:xfrm>
            <a:off x="228600" y="6238875"/>
            <a:ext cx="1060450" cy="374650"/>
          </a:xfrm>
          <a:prstGeom prst="rect">
            <a:avLst/>
          </a:prstGeom>
          <a:noFill/>
          <a:ln w="9525">
            <a:noFill/>
            <a:miter lim="800000"/>
            <a:headEnd/>
            <a:tailEnd/>
          </a:ln>
        </p:spPr>
      </p:pic>
      <p:sp>
        <p:nvSpPr>
          <p:cNvPr id="9" name="Oval 5"/>
          <p:cNvSpPr>
            <a:spLocks noChangeArrowheads="1"/>
          </p:cNvSpPr>
          <p:nvPr/>
        </p:nvSpPr>
        <p:spPr bwMode="auto">
          <a:xfrm>
            <a:off x="8326438" y="5467350"/>
            <a:ext cx="547687" cy="547688"/>
          </a:xfrm>
          <a:prstGeom prst="ellipse">
            <a:avLst/>
          </a:prstGeom>
          <a:solidFill>
            <a:srgbClr val="C0C0C0"/>
          </a:solidFill>
          <a:ln w="9525">
            <a:noFill/>
            <a:round/>
            <a:headEnd/>
            <a:tailEnd/>
          </a:ln>
          <a:effectLst/>
        </p:spPr>
        <p:txBody>
          <a:bodyPr wrap="none" anchor="ctr"/>
          <a:lstStyle/>
          <a:p>
            <a:pPr algn="ctr" defTabSz="457200">
              <a:defRPr/>
            </a:pPr>
            <a:endParaRPr lang="en-US" b="1" dirty="0">
              <a:solidFill>
                <a:srgbClr val="FFFFFF"/>
              </a:solidFill>
              <a:latin typeface="Arial"/>
              <a:ea typeface="MS PGothic"/>
              <a:sym typeface="Arial" pitchFamily="34" charset="0"/>
            </a:endParaRPr>
          </a:p>
        </p:txBody>
      </p:sp>
      <p:sp>
        <p:nvSpPr>
          <p:cNvPr id="10" name="Text Box 17"/>
          <p:cNvSpPr txBox="1">
            <a:spLocks noChangeArrowheads="1"/>
          </p:cNvSpPr>
          <p:nvPr/>
        </p:nvSpPr>
        <p:spPr bwMode="auto">
          <a:xfrm>
            <a:off x="8326438" y="5553075"/>
            <a:ext cx="547687" cy="336550"/>
          </a:xfrm>
          <a:prstGeom prst="rect">
            <a:avLst/>
          </a:prstGeom>
          <a:noFill/>
          <a:ln w="9525">
            <a:noFill/>
            <a:miter lim="800000"/>
            <a:headEnd/>
            <a:tailEnd/>
          </a:ln>
          <a:effectLst/>
        </p:spPr>
        <p:txBody>
          <a:bodyPr>
            <a:spAutoFit/>
          </a:bodyPr>
          <a:lstStyle/>
          <a:p>
            <a:pPr algn="ctr">
              <a:spcBef>
                <a:spcPct val="50000"/>
              </a:spcBef>
              <a:defRPr/>
            </a:pPr>
            <a:fld id="{A0E9B046-8F4E-4B91-889E-4F2375F8D22A}" type="slidenum">
              <a:rPr lang="en-US" sz="1600" b="1">
                <a:solidFill>
                  <a:srgbClr val="FFFFFF"/>
                </a:solidFill>
                <a:latin typeface="Arial"/>
                <a:ea typeface="MS PGothic"/>
                <a:sym typeface="Arial" pitchFamily="34" charset="0"/>
              </a:rPr>
              <a:pPr algn="ctr">
                <a:spcBef>
                  <a:spcPct val="50000"/>
                </a:spcBef>
                <a:defRPr/>
              </a:pPr>
              <a:t>‹#›</a:t>
            </a:fld>
            <a:endParaRPr lang="en-US" sz="1600" b="1" dirty="0">
              <a:solidFill>
                <a:srgbClr val="FFFFFF"/>
              </a:solidFill>
              <a:latin typeface="Arial"/>
              <a:ea typeface="MS PGothic"/>
              <a:sym typeface="Arial" pitchFamily="34" charset="0"/>
            </a:endParaRPr>
          </a:p>
        </p:txBody>
      </p:sp>
      <p:sp>
        <p:nvSpPr>
          <p:cNvPr id="11"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defTabSz="457200" eaLnBrk="0" hangingPunct="0">
              <a:spcAft>
                <a:spcPts val="300"/>
              </a:spcAft>
              <a:defRPr/>
            </a:pPr>
            <a:r>
              <a:rPr lang="en-US" sz="800" kern="0" dirty="0">
                <a:solidFill>
                  <a:srgbClr val="FFFFFF"/>
                </a:solidFill>
                <a:latin typeface="Arial"/>
                <a:ea typeface="MS PGothic"/>
                <a:sym typeface="Arial" pitchFamily="34" charset="0"/>
              </a:rPr>
              <a:t>Copyright © 2012 Nielsen. Confidential and proprietary</a:t>
            </a:r>
            <a:endParaRPr lang="en-US" sz="800" b="1" dirty="0">
              <a:solidFill>
                <a:srgbClr val="FFFFFF"/>
              </a:solidFill>
              <a:latin typeface="Arial"/>
              <a:ea typeface="MS PGothic"/>
              <a:sym typeface="Arial" pitchFamily="34" charset="0"/>
            </a:endParaRPr>
          </a:p>
        </p:txBody>
      </p:sp>
      <p:sp>
        <p:nvSpPr>
          <p:cNvPr id="45063" name="Title Placeholder 1"/>
          <p:cNvSpPr>
            <a:spLocks noGrp="1"/>
          </p:cNvSpPr>
          <p:nvPr>
            <p:ph type="title"/>
          </p:nvPr>
        </p:nvSpPr>
        <p:spPr bwMode="auto">
          <a:xfrm>
            <a:off x="457200" y="274638"/>
            <a:ext cx="8229600" cy="6397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5064" name="Text Placeholder 2"/>
          <p:cNvSpPr>
            <a:spLocks noGrp="1"/>
          </p:cNvSpPr>
          <p:nvPr>
            <p:ph type="body" idx="1"/>
          </p:nvPr>
        </p:nvSpPr>
        <p:spPr bwMode="auto">
          <a:xfrm>
            <a:off x="457200" y="10668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 name="Footer Placeholder 13"/>
          <p:cNvSpPr>
            <a:spLocks noGrp="1"/>
          </p:cNvSpPr>
          <p:nvPr>
            <p:ph type="ftr" sz="quarter" idx="3"/>
          </p:nvPr>
        </p:nvSpPr>
        <p:spPr>
          <a:xfrm>
            <a:off x="5951538" y="6264275"/>
            <a:ext cx="2971800" cy="365125"/>
          </a:xfrm>
          <a:prstGeom prst="rect">
            <a:avLst/>
          </a:prstGeom>
        </p:spPr>
        <p:txBody>
          <a:bodyPr vert="horz" wrap="square" lIns="91440" tIns="45720" rIns="91440" bIns="45720" numCol="1" anchor="b" anchorCtr="0" compatLnSpc="1">
            <a:prstTxWarp prst="textNoShape">
              <a:avLst/>
            </a:prstTxWarp>
          </a:bodyPr>
          <a:lstStyle>
            <a:lvl1pPr algn="r">
              <a:defRPr sz="1400" b="1">
                <a:solidFill>
                  <a:srgbClr val="FFFFFF"/>
                </a:solidFill>
                <a:ea typeface="MS PGothic"/>
                <a:cs typeface="MS PGothic"/>
              </a:defRPr>
            </a:lvl1pPr>
          </a:lstStyle>
          <a:p>
            <a:pPr>
              <a:defRPr/>
            </a:pPr>
            <a:r>
              <a:rPr lang="en-US"/>
              <a:t>footer</a:t>
            </a:r>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Lst>
  <p:hf sldNum="0" hdr="0" dt="0"/>
  <p:txStyles>
    <p:titleStyle>
      <a:lvl1pPr algn="l" rtl="0" eaLnBrk="0" fontAlgn="base" hangingPunct="0">
        <a:spcBef>
          <a:spcPct val="0"/>
        </a:spcBef>
        <a:spcAft>
          <a:spcPct val="0"/>
        </a:spcAft>
        <a:defRPr sz="3200" kern="1200">
          <a:solidFill>
            <a:srgbClr val="0082D1"/>
          </a:solidFill>
          <a:latin typeface="+mj-lt"/>
          <a:ea typeface="+mj-ea"/>
          <a:cs typeface="+mj-cs"/>
        </a:defRPr>
      </a:lvl1pPr>
      <a:lvl2pPr algn="l" rtl="0" eaLnBrk="0" fontAlgn="base" hangingPunct="0">
        <a:spcBef>
          <a:spcPct val="0"/>
        </a:spcBef>
        <a:spcAft>
          <a:spcPct val="0"/>
        </a:spcAft>
        <a:defRPr sz="3200">
          <a:solidFill>
            <a:srgbClr val="0082D1"/>
          </a:solidFill>
          <a:latin typeface="Arial" charset="0"/>
        </a:defRPr>
      </a:lvl2pPr>
      <a:lvl3pPr algn="l" rtl="0" eaLnBrk="0" fontAlgn="base" hangingPunct="0">
        <a:spcBef>
          <a:spcPct val="0"/>
        </a:spcBef>
        <a:spcAft>
          <a:spcPct val="0"/>
        </a:spcAft>
        <a:defRPr sz="3200">
          <a:solidFill>
            <a:srgbClr val="0082D1"/>
          </a:solidFill>
          <a:latin typeface="Arial" charset="0"/>
        </a:defRPr>
      </a:lvl3pPr>
      <a:lvl4pPr algn="l" rtl="0" eaLnBrk="0" fontAlgn="base" hangingPunct="0">
        <a:spcBef>
          <a:spcPct val="0"/>
        </a:spcBef>
        <a:spcAft>
          <a:spcPct val="0"/>
        </a:spcAft>
        <a:defRPr sz="3200">
          <a:solidFill>
            <a:srgbClr val="0082D1"/>
          </a:solidFill>
          <a:latin typeface="Arial" charset="0"/>
        </a:defRPr>
      </a:lvl4pPr>
      <a:lvl5pPr algn="l" rtl="0" eaLnBrk="0" fontAlgn="base" hangingPunct="0">
        <a:spcBef>
          <a:spcPct val="0"/>
        </a:spcBef>
        <a:spcAft>
          <a:spcPct val="0"/>
        </a:spcAft>
        <a:defRPr sz="3200">
          <a:solidFill>
            <a:srgbClr val="0082D1"/>
          </a:solidFill>
          <a:latin typeface="Arial" charset="0"/>
        </a:defRPr>
      </a:lvl5pPr>
      <a:lvl6pPr marL="457200" algn="l" rtl="0" fontAlgn="base">
        <a:spcBef>
          <a:spcPct val="0"/>
        </a:spcBef>
        <a:spcAft>
          <a:spcPct val="0"/>
        </a:spcAft>
        <a:defRPr sz="3200">
          <a:solidFill>
            <a:srgbClr val="0082D1"/>
          </a:solidFill>
          <a:latin typeface="Arial" charset="0"/>
        </a:defRPr>
      </a:lvl6pPr>
      <a:lvl7pPr marL="914400" algn="l" rtl="0" fontAlgn="base">
        <a:spcBef>
          <a:spcPct val="0"/>
        </a:spcBef>
        <a:spcAft>
          <a:spcPct val="0"/>
        </a:spcAft>
        <a:defRPr sz="3200">
          <a:solidFill>
            <a:srgbClr val="0082D1"/>
          </a:solidFill>
          <a:latin typeface="Arial" charset="0"/>
        </a:defRPr>
      </a:lvl7pPr>
      <a:lvl8pPr marL="1371600" algn="l" rtl="0" fontAlgn="base">
        <a:spcBef>
          <a:spcPct val="0"/>
        </a:spcBef>
        <a:spcAft>
          <a:spcPct val="0"/>
        </a:spcAft>
        <a:defRPr sz="3200">
          <a:solidFill>
            <a:srgbClr val="0082D1"/>
          </a:solidFill>
          <a:latin typeface="Arial" charset="0"/>
        </a:defRPr>
      </a:lvl8pPr>
      <a:lvl9pPr marL="1828800" algn="l" rtl="0" fontAlgn="base">
        <a:spcBef>
          <a:spcPct val="0"/>
        </a:spcBef>
        <a:spcAft>
          <a:spcPct val="0"/>
        </a:spcAft>
        <a:defRPr sz="3200">
          <a:solidFill>
            <a:srgbClr val="0082D1"/>
          </a:solidFill>
          <a:latin typeface="Arial" charset="0"/>
        </a:defRPr>
      </a:lvl9pPr>
    </p:titleStyle>
    <p:bodyStyle>
      <a:lvl1pPr marL="173038" indent="-173038" algn="l" rtl="0" eaLnBrk="0" fontAlgn="base" hangingPunct="0">
        <a:spcBef>
          <a:spcPct val="0"/>
        </a:spcBef>
        <a:spcAft>
          <a:spcPct val="0"/>
        </a:spcAft>
        <a:buClr>
          <a:srgbClr val="0082D1"/>
        </a:buClr>
        <a:buFont typeface="Arial" charset="0"/>
        <a:buChar char="•"/>
        <a:defRPr sz="2400" kern="1200">
          <a:solidFill>
            <a:schemeClr val="tx1"/>
          </a:solidFill>
          <a:latin typeface="+mn-lt"/>
          <a:ea typeface="+mn-ea"/>
          <a:cs typeface="+mn-cs"/>
        </a:defRPr>
      </a:lvl1pPr>
      <a:lvl2pPr marL="569913" indent="-225425" algn="l" rtl="0" eaLnBrk="0" fontAlgn="base" hangingPunct="0">
        <a:spcBef>
          <a:spcPct val="0"/>
        </a:spcBef>
        <a:spcAft>
          <a:spcPct val="0"/>
        </a:spcAft>
        <a:buClr>
          <a:srgbClr val="0082D1"/>
        </a:buClr>
        <a:buFont typeface="Arial" charset="0"/>
        <a:buChar char="–"/>
        <a:defRPr sz="2000" kern="1200">
          <a:solidFill>
            <a:schemeClr val="tx1"/>
          </a:solidFill>
          <a:latin typeface="+mn-lt"/>
          <a:ea typeface="+mn-ea"/>
          <a:cs typeface="+mn-cs"/>
        </a:defRPr>
      </a:lvl2pPr>
      <a:lvl3pPr marL="854075" indent="-233363" algn="l" rtl="0" eaLnBrk="0" fontAlgn="base" hangingPunct="0">
        <a:spcBef>
          <a:spcPct val="0"/>
        </a:spcBef>
        <a:spcAft>
          <a:spcPct val="0"/>
        </a:spcAft>
        <a:buClr>
          <a:srgbClr val="0082D1"/>
        </a:buClr>
        <a:buFont typeface="Arial" charset="0"/>
        <a:buChar char="–"/>
        <a:defRPr sz="1900" kern="1200">
          <a:solidFill>
            <a:schemeClr val="tx1"/>
          </a:solidFill>
          <a:latin typeface="+mn-lt"/>
          <a:ea typeface="+mn-ea"/>
          <a:cs typeface="+mn-cs"/>
        </a:defRPr>
      </a:lvl3pPr>
      <a:lvl4pPr marL="1147763" indent="-233363" algn="l" rtl="0" eaLnBrk="0" fontAlgn="base" hangingPunct="0">
        <a:spcBef>
          <a:spcPct val="0"/>
        </a:spcBef>
        <a:spcAft>
          <a:spcPct val="0"/>
        </a:spcAft>
        <a:buClr>
          <a:srgbClr val="0082D1"/>
        </a:buClr>
        <a:buFont typeface="Arial" charset="0"/>
        <a:buChar char="–"/>
        <a:defRPr sz="1700" kern="1200">
          <a:solidFill>
            <a:schemeClr val="tx1"/>
          </a:solidFill>
          <a:latin typeface="+mn-lt"/>
          <a:ea typeface="+mn-ea"/>
          <a:cs typeface="+mn-cs"/>
        </a:defRPr>
      </a:lvl4pPr>
      <a:lvl5pPr marL="1544638" indent="-233363" algn="l" rtl="0" eaLnBrk="0" fontAlgn="base" hangingPunct="0">
        <a:spcBef>
          <a:spcPct val="0"/>
        </a:spcBef>
        <a:spcAft>
          <a:spcPct val="0"/>
        </a:spcAft>
        <a:buClr>
          <a:srgbClr val="0082D1"/>
        </a:buClr>
        <a:buFont typeface="Arial"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3250" name="Picture 10" descr="BlueBend_300"/>
          <p:cNvPicPr>
            <a:picLocks noChangeAspect="1" noChangeArrowheads="1"/>
          </p:cNvPicPr>
          <p:nvPr/>
        </p:nvPicPr>
        <p:blipFill>
          <a:blip r:embed="rId9" cstate="print"/>
          <a:srcRect/>
          <a:stretch>
            <a:fillRect/>
          </a:stretch>
        </p:blipFill>
        <p:spPr bwMode="auto">
          <a:xfrm>
            <a:off x="0" y="5553075"/>
            <a:ext cx="9144000" cy="1304925"/>
          </a:xfrm>
          <a:prstGeom prst="rect">
            <a:avLst/>
          </a:prstGeom>
          <a:noFill/>
          <a:ln w="9525">
            <a:noFill/>
            <a:miter lim="800000"/>
            <a:headEnd/>
            <a:tailEnd/>
          </a:ln>
        </p:spPr>
      </p:pic>
      <p:pic>
        <p:nvPicPr>
          <p:cNvPr id="53251" name="Picture 3" descr="Nielsen_R"/>
          <p:cNvPicPr>
            <a:picLocks noChangeAspect="1" noChangeArrowheads="1"/>
          </p:cNvPicPr>
          <p:nvPr/>
        </p:nvPicPr>
        <p:blipFill>
          <a:blip r:embed="rId10" cstate="print"/>
          <a:srcRect/>
          <a:stretch>
            <a:fillRect/>
          </a:stretch>
        </p:blipFill>
        <p:spPr bwMode="auto">
          <a:xfrm>
            <a:off x="228600" y="6238875"/>
            <a:ext cx="1060450" cy="374650"/>
          </a:xfrm>
          <a:prstGeom prst="rect">
            <a:avLst/>
          </a:prstGeom>
          <a:noFill/>
          <a:ln w="9525">
            <a:noFill/>
            <a:miter lim="800000"/>
            <a:headEnd/>
            <a:tailEnd/>
          </a:ln>
        </p:spPr>
      </p:pic>
      <p:sp>
        <p:nvSpPr>
          <p:cNvPr id="9" name="Oval 5"/>
          <p:cNvSpPr>
            <a:spLocks noChangeArrowheads="1"/>
          </p:cNvSpPr>
          <p:nvPr/>
        </p:nvSpPr>
        <p:spPr bwMode="auto">
          <a:xfrm>
            <a:off x="8326438" y="5467350"/>
            <a:ext cx="547687" cy="547688"/>
          </a:xfrm>
          <a:prstGeom prst="ellipse">
            <a:avLst/>
          </a:prstGeom>
          <a:solidFill>
            <a:srgbClr val="C0C0C0"/>
          </a:solidFill>
          <a:ln w="9525">
            <a:noFill/>
            <a:round/>
            <a:headEnd/>
            <a:tailEnd/>
          </a:ln>
          <a:effectLst/>
        </p:spPr>
        <p:txBody>
          <a:bodyPr wrap="none" anchor="ctr"/>
          <a:lstStyle/>
          <a:p>
            <a:pPr algn="ctr" defTabSz="457200">
              <a:defRPr/>
            </a:pPr>
            <a:endParaRPr lang="en-US" b="1" dirty="0">
              <a:solidFill>
                <a:srgbClr val="FFFFFF"/>
              </a:solidFill>
              <a:latin typeface="Arial"/>
              <a:ea typeface="MS PGothic"/>
              <a:sym typeface="Arial" pitchFamily="34" charset="0"/>
            </a:endParaRPr>
          </a:p>
        </p:txBody>
      </p:sp>
      <p:sp>
        <p:nvSpPr>
          <p:cNvPr id="10" name="Text Box 17"/>
          <p:cNvSpPr txBox="1">
            <a:spLocks noChangeArrowheads="1"/>
          </p:cNvSpPr>
          <p:nvPr/>
        </p:nvSpPr>
        <p:spPr bwMode="auto">
          <a:xfrm>
            <a:off x="8326438" y="5553075"/>
            <a:ext cx="547687" cy="336550"/>
          </a:xfrm>
          <a:prstGeom prst="rect">
            <a:avLst/>
          </a:prstGeom>
          <a:noFill/>
          <a:ln w="9525">
            <a:noFill/>
            <a:miter lim="800000"/>
            <a:headEnd/>
            <a:tailEnd/>
          </a:ln>
          <a:effectLst/>
        </p:spPr>
        <p:txBody>
          <a:bodyPr>
            <a:spAutoFit/>
          </a:bodyPr>
          <a:lstStyle/>
          <a:p>
            <a:pPr algn="ctr">
              <a:spcBef>
                <a:spcPct val="50000"/>
              </a:spcBef>
              <a:defRPr/>
            </a:pPr>
            <a:fld id="{20B0A8B5-E64A-4BCC-95AF-D8AA6385495F}" type="slidenum">
              <a:rPr lang="en-US" sz="1600" b="1">
                <a:solidFill>
                  <a:srgbClr val="FFFFFF"/>
                </a:solidFill>
                <a:latin typeface="Arial"/>
                <a:ea typeface="MS PGothic"/>
                <a:sym typeface="Arial" pitchFamily="34" charset="0"/>
              </a:rPr>
              <a:pPr algn="ctr">
                <a:spcBef>
                  <a:spcPct val="50000"/>
                </a:spcBef>
                <a:defRPr/>
              </a:pPr>
              <a:t>‹#›</a:t>
            </a:fld>
            <a:endParaRPr lang="en-US" sz="1600" b="1" dirty="0">
              <a:solidFill>
                <a:srgbClr val="FFFFFF"/>
              </a:solidFill>
              <a:latin typeface="Arial"/>
              <a:ea typeface="MS PGothic"/>
              <a:sym typeface="Arial" pitchFamily="34" charset="0"/>
            </a:endParaRPr>
          </a:p>
        </p:txBody>
      </p:sp>
      <p:sp>
        <p:nvSpPr>
          <p:cNvPr id="11"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defTabSz="457200" eaLnBrk="0" hangingPunct="0">
              <a:spcAft>
                <a:spcPts val="300"/>
              </a:spcAft>
              <a:defRPr/>
            </a:pPr>
            <a:r>
              <a:rPr lang="en-US" sz="800" kern="0" dirty="0">
                <a:solidFill>
                  <a:srgbClr val="FFFFFF"/>
                </a:solidFill>
                <a:latin typeface="Arial"/>
                <a:ea typeface="MS PGothic"/>
                <a:sym typeface="Arial" pitchFamily="34" charset="0"/>
              </a:rPr>
              <a:t>Copyright © 2012 Nielsen. Confidential and proprietary</a:t>
            </a:r>
            <a:endParaRPr lang="en-US" sz="800" b="1" dirty="0">
              <a:solidFill>
                <a:srgbClr val="FFFFFF"/>
              </a:solidFill>
              <a:latin typeface="Arial"/>
              <a:ea typeface="MS PGothic"/>
              <a:sym typeface="Arial" pitchFamily="34" charset="0"/>
            </a:endParaRPr>
          </a:p>
        </p:txBody>
      </p:sp>
      <p:sp>
        <p:nvSpPr>
          <p:cNvPr id="53255" name="Title Placeholder 1"/>
          <p:cNvSpPr>
            <a:spLocks noGrp="1"/>
          </p:cNvSpPr>
          <p:nvPr>
            <p:ph type="title"/>
          </p:nvPr>
        </p:nvSpPr>
        <p:spPr bwMode="auto">
          <a:xfrm>
            <a:off x="457200" y="274638"/>
            <a:ext cx="8229600" cy="6397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3256" name="Text Placeholder 2"/>
          <p:cNvSpPr>
            <a:spLocks noGrp="1"/>
          </p:cNvSpPr>
          <p:nvPr>
            <p:ph type="body" idx="1"/>
          </p:nvPr>
        </p:nvSpPr>
        <p:spPr bwMode="auto">
          <a:xfrm>
            <a:off x="457200" y="10668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 name="Footer Placeholder 13"/>
          <p:cNvSpPr>
            <a:spLocks noGrp="1"/>
          </p:cNvSpPr>
          <p:nvPr>
            <p:ph type="ftr" sz="quarter" idx="3"/>
          </p:nvPr>
        </p:nvSpPr>
        <p:spPr>
          <a:xfrm>
            <a:off x="5951538" y="6264275"/>
            <a:ext cx="2971800" cy="365125"/>
          </a:xfrm>
          <a:prstGeom prst="rect">
            <a:avLst/>
          </a:prstGeom>
        </p:spPr>
        <p:txBody>
          <a:bodyPr vert="horz" wrap="square" lIns="91440" tIns="45720" rIns="91440" bIns="45720" numCol="1" anchor="b" anchorCtr="0" compatLnSpc="1">
            <a:prstTxWarp prst="textNoShape">
              <a:avLst/>
            </a:prstTxWarp>
          </a:bodyPr>
          <a:lstStyle>
            <a:lvl1pPr algn="r">
              <a:defRPr sz="1400" b="1">
                <a:solidFill>
                  <a:srgbClr val="FFFFFF"/>
                </a:solidFill>
                <a:ea typeface="MS PGothic"/>
                <a:cs typeface="MS PGothic"/>
              </a:defRPr>
            </a:lvl1pPr>
          </a:lstStyle>
          <a:p>
            <a:pPr>
              <a:defRPr/>
            </a:pPr>
            <a:r>
              <a:rPr lang="en-US"/>
              <a:t>footer</a:t>
            </a:r>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Lst>
  <p:hf sldNum="0" hdr="0" dt="0"/>
  <p:txStyles>
    <p:titleStyle>
      <a:lvl1pPr algn="l" rtl="0" eaLnBrk="0" fontAlgn="base" hangingPunct="0">
        <a:spcBef>
          <a:spcPct val="0"/>
        </a:spcBef>
        <a:spcAft>
          <a:spcPct val="0"/>
        </a:spcAft>
        <a:defRPr sz="3200" kern="1200">
          <a:solidFill>
            <a:srgbClr val="0082D1"/>
          </a:solidFill>
          <a:latin typeface="+mj-lt"/>
          <a:ea typeface="+mj-ea"/>
          <a:cs typeface="+mj-cs"/>
        </a:defRPr>
      </a:lvl1pPr>
      <a:lvl2pPr algn="l" rtl="0" eaLnBrk="0" fontAlgn="base" hangingPunct="0">
        <a:spcBef>
          <a:spcPct val="0"/>
        </a:spcBef>
        <a:spcAft>
          <a:spcPct val="0"/>
        </a:spcAft>
        <a:defRPr sz="3200">
          <a:solidFill>
            <a:srgbClr val="0082D1"/>
          </a:solidFill>
          <a:latin typeface="Arial" charset="0"/>
        </a:defRPr>
      </a:lvl2pPr>
      <a:lvl3pPr algn="l" rtl="0" eaLnBrk="0" fontAlgn="base" hangingPunct="0">
        <a:spcBef>
          <a:spcPct val="0"/>
        </a:spcBef>
        <a:spcAft>
          <a:spcPct val="0"/>
        </a:spcAft>
        <a:defRPr sz="3200">
          <a:solidFill>
            <a:srgbClr val="0082D1"/>
          </a:solidFill>
          <a:latin typeface="Arial" charset="0"/>
        </a:defRPr>
      </a:lvl3pPr>
      <a:lvl4pPr algn="l" rtl="0" eaLnBrk="0" fontAlgn="base" hangingPunct="0">
        <a:spcBef>
          <a:spcPct val="0"/>
        </a:spcBef>
        <a:spcAft>
          <a:spcPct val="0"/>
        </a:spcAft>
        <a:defRPr sz="3200">
          <a:solidFill>
            <a:srgbClr val="0082D1"/>
          </a:solidFill>
          <a:latin typeface="Arial" charset="0"/>
        </a:defRPr>
      </a:lvl4pPr>
      <a:lvl5pPr algn="l" rtl="0" eaLnBrk="0" fontAlgn="base" hangingPunct="0">
        <a:spcBef>
          <a:spcPct val="0"/>
        </a:spcBef>
        <a:spcAft>
          <a:spcPct val="0"/>
        </a:spcAft>
        <a:defRPr sz="3200">
          <a:solidFill>
            <a:srgbClr val="0082D1"/>
          </a:solidFill>
          <a:latin typeface="Arial" charset="0"/>
        </a:defRPr>
      </a:lvl5pPr>
      <a:lvl6pPr marL="457200" algn="l" rtl="0" fontAlgn="base">
        <a:spcBef>
          <a:spcPct val="0"/>
        </a:spcBef>
        <a:spcAft>
          <a:spcPct val="0"/>
        </a:spcAft>
        <a:defRPr sz="3200">
          <a:solidFill>
            <a:srgbClr val="0082D1"/>
          </a:solidFill>
          <a:latin typeface="Arial" charset="0"/>
        </a:defRPr>
      </a:lvl6pPr>
      <a:lvl7pPr marL="914400" algn="l" rtl="0" fontAlgn="base">
        <a:spcBef>
          <a:spcPct val="0"/>
        </a:spcBef>
        <a:spcAft>
          <a:spcPct val="0"/>
        </a:spcAft>
        <a:defRPr sz="3200">
          <a:solidFill>
            <a:srgbClr val="0082D1"/>
          </a:solidFill>
          <a:latin typeface="Arial" charset="0"/>
        </a:defRPr>
      </a:lvl7pPr>
      <a:lvl8pPr marL="1371600" algn="l" rtl="0" fontAlgn="base">
        <a:spcBef>
          <a:spcPct val="0"/>
        </a:spcBef>
        <a:spcAft>
          <a:spcPct val="0"/>
        </a:spcAft>
        <a:defRPr sz="3200">
          <a:solidFill>
            <a:srgbClr val="0082D1"/>
          </a:solidFill>
          <a:latin typeface="Arial" charset="0"/>
        </a:defRPr>
      </a:lvl8pPr>
      <a:lvl9pPr marL="1828800" algn="l" rtl="0" fontAlgn="base">
        <a:spcBef>
          <a:spcPct val="0"/>
        </a:spcBef>
        <a:spcAft>
          <a:spcPct val="0"/>
        </a:spcAft>
        <a:defRPr sz="3200">
          <a:solidFill>
            <a:srgbClr val="0082D1"/>
          </a:solidFill>
          <a:latin typeface="Arial" charset="0"/>
        </a:defRPr>
      </a:lvl9pPr>
    </p:titleStyle>
    <p:bodyStyle>
      <a:lvl1pPr marL="173038" indent="-173038" algn="l" rtl="0" eaLnBrk="0" fontAlgn="base" hangingPunct="0">
        <a:spcBef>
          <a:spcPct val="0"/>
        </a:spcBef>
        <a:spcAft>
          <a:spcPct val="0"/>
        </a:spcAft>
        <a:buClr>
          <a:srgbClr val="0082D1"/>
        </a:buClr>
        <a:buFont typeface="Arial" charset="0"/>
        <a:buChar char="•"/>
        <a:defRPr sz="2400" kern="1200">
          <a:solidFill>
            <a:schemeClr val="tx1"/>
          </a:solidFill>
          <a:latin typeface="+mn-lt"/>
          <a:ea typeface="+mn-ea"/>
          <a:cs typeface="+mn-cs"/>
        </a:defRPr>
      </a:lvl1pPr>
      <a:lvl2pPr marL="569913" indent="-225425" algn="l" rtl="0" eaLnBrk="0" fontAlgn="base" hangingPunct="0">
        <a:spcBef>
          <a:spcPct val="0"/>
        </a:spcBef>
        <a:spcAft>
          <a:spcPct val="0"/>
        </a:spcAft>
        <a:buClr>
          <a:srgbClr val="0082D1"/>
        </a:buClr>
        <a:buFont typeface="Arial" charset="0"/>
        <a:buChar char="–"/>
        <a:defRPr sz="2000" kern="1200">
          <a:solidFill>
            <a:schemeClr val="tx1"/>
          </a:solidFill>
          <a:latin typeface="+mn-lt"/>
          <a:ea typeface="+mn-ea"/>
          <a:cs typeface="+mn-cs"/>
        </a:defRPr>
      </a:lvl2pPr>
      <a:lvl3pPr marL="854075" indent="-233363" algn="l" rtl="0" eaLnBrk="0" fontAlgn="base" hangingPunct="0">
        <a:spcBef>
          <a:spcPct val="0"/>
        </a:spcBef>
        <a:spcAft>
          <a:spcPct val="0"/>
        </a:spcAft>
        <a:buClr>
          <a:srgbClr val="0082D1"/>
        </a:buClr>
        <a:buFont typeface="Arial" charset="0"/>
        <a:buChar char="–"/>
        <a:defRPr sz="1900" kern="1200">
          <a:solidFill>
            <a:schemeClr val="tx1"/>
          </a:solidFill>
          <a:latin typeface="+mn-lt"/>
          <a:ea typeface="+mn-ea"/>
          <a:cs typeface="+mn-cs"/>
        </a:defRPr>
      </a:lvl3pPr>
      <a:lvl4pPr marL="1147763" indent="-233363" algn="l" rtl="0" eaLnBrk="0" fontAlgn="base" hangingPunct="0">
        <a:spcBef>
          <a:spcPct val="0"/>
        </a:spcBef>
        <a:spcAft>
          <a:spcPct val="0"/>
        </a:spcAft>
        <a:buClr>
          <a:srgbClr val="0082D1"/>
        </a:buClr>
        <a:buFont typeface="Arial" charset="0"/>
        <a:buChar char="–"/>
        <a:defRPr sz="1700" kern="1200">
          <a:solidFill>
            <a:schemeClr val="tx1"/>
          </a:solidFill>
          <a:latin typeface="+mn-lt"/>
          <a:ea typeface="+mn-ea"/>
          <a:cs typeface="+mn-cs"/>
        </a:defRPr>
      </a:lvl4pPr>
      <a:lvl5pPr marL="1544638" indent="-233363" algn="l" rtl="0" eaLnBrk="0" fontAlgn="base" hangingPunct="0">
        <a:spcBef>
          <a:spcPct val="0"/>
        </a:spcBef>
        <a:spcAft>
          <a:spcPct val="0"/>
        </a:spcAft>
        <a:buClr>
          <a:srgbClr val="0082D1"/>
        </a:buClr>
        <a:buFont typeface="Arial"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1442" name="Picture 10" descr="BlueBend_300"/>
          <p:cNvPicPr>
            <a:picLocks noChangeAspect="1" noChangeArrowheads="1"/>
          </p:cNvPicPr>
          <p:nvPr/>
        </p:nvPicPr>
        <p:blipFill>
          <a:blip r:embed="rId9" cstate="print"/>
          <a:srcRect/>
          <a:stretch>
            <a:fillRect/>
          </a:stretch>
        </p:blipFill>
        <p:spPr bwMode="auto">
          <a:xfrm>
            <a:off x="0" y="5553075"/>
            <a:ext cx="9144000" cy="1304925"/>
          </a:xfrm>
          <a:prstGeom prst="rect">
            <a:avLst/>
          </a:prstGeom>
          <a:noFill/>
          <a:ln w="9525">
            <a:noFill/>
            <a:miter lim="800000"/>
            <a:headEnd/>
            <a:tailEnd/>
          </a:ln>
        </p:spPr>
      </p:pic>
      <p:pic>
        <p:nvPicPr>
          <p:cNvPr id="61443" name="Picture 3" descr="Nielsen_R"/>
          <p:cNvPicPr>
            <a:picLocks noChangeAspect="1" noChangeArrowheads="1"/>
          </p:cNvPicPr>
          <p:nvPr/>
        </p:nvPicPr>
        <p:blipFill>
          <a:blip r:embed="rId10" cstate="print"/>
          <a:srcRect/>
          <a:stretch>
            <a:fillRect/>
          </a:stretch>
        </p:blipFill>
        <p:spPr bwMode="auto">
          <a:xfrm>
            <a:off x="228600" y="6238875"/>
            <a:ext cx="1060450" cy="374650"/>
          </a:xfrm>
          <a:prstGeom prst="rect">
            <a:avLst/>
          </a:prstGeom>
          <a:noFill/>
          <a:ln w="9525">
            <a:noFill/>
            <a:miter lim="800000"/>
            <a:headEnd/>
            <a:tailEnd/>
          </a:ln>
        </p:spPr>
      </p:pic>
      <p:sp>
        <p:nvSpPr>
          <p:cNvPr id="9" name="Oval 5"/>
          <p:cNvSpPr>
            <a:spLocks noChangeArrowheads="1"/>
          </p:cNvSpPr>
          <p:nvPr/>
        </p:nvSpPr>
        <p:spPr bwMode="auto">
          <a:xfrm>
            <a:off x="8326438" y="5467350"/>
            <a:ext cx="547687" cy="547688"/>
          </a:xfrm>
          <a:prstGeom prst="ellipse">
            <a:avLst/>
          </a:prstGeom>
          <a:solidFill>
            <a:srgbClr val="C0C0C0"/>
          </a:solidFill>
          <a:ln w="9525">
            <a:noFill/>
            <a:round/>
            <a:headEnd/>
            <a:tailEnd/>
          </a:ln>
          <a:effectLst/>
        </p:spPr>
        <p:txBody>
          <a:bodyPr wrap="none" anchor="ctr"/>
          <a:lstStyle/>
          <a:p>
            <a:pPr algn="ctr" defTabSz="457200">
              <a:defRPr/>
            </a:pPr>
            <a:endParaRPr lang="en-US" b="1" dirty="0">
              <a:solidFill>
                <a:srgbClr val="FFFFFF"/>
              </a:solidFill>
              <a:latin typeface="Arial"/>
              <a:ea typeface="MS PGothic"/>
              <a:sym typeface="Arial" pitchFamily="34" charset="0"/>
            </a:endParaRPr>
          </a:p>
        </p:txBody>
      </p:sp>
      <p:sp>
        <p:nvSpPr>
          <p:cNvPr id="10" name="Text Box 17"/>
          <p:cNvSpPr txBox="1">
            <a:spLocks noChangeArrowheads="1"/>
          </p:cNvSpPr>
          <p:nvPr/>
        </p:nvSpPr>
        <p:spPr bwMode="auto">
          <a:xfrm>
            <a:off x="8326438" y="5553075"/>
            <a:ext cx="547687" cy="336550"/>
          </a:xfrm>
          <a:prstGeom prst="rect">
            <a:avLst/>
          </a:prstGeom>
          <a:noFill/>
          <a:ln w="9525">
            <a:noFill/>
            <a:miter lim="800000"/>
            <a:headEnd/>
            <a:tailEnd/>
          </a:ln>
          <a:effectLst/>
        </p:spPr>
        <p:txBody>
          <a:bodyPr>
            <a:spAutoFit/>
          </a:bodyPr>
          <a:lstStyle/>
          <a:p>
            <a:pPr algn="ctr">
              <a:spcBef>
                <a:spcPct val="50000"/>
              </a:spcBef>
              <a:defRPr/>
            </a:pPr>
            <a:fld id="{864D7CAF-A99B-4B74-A7AA-705846DC727F}" type="slidenum">
              <a:rPr lang="en-US" sz="1600" b="1">
                <a:solidFill>
                  <a:srgbClr val="FFFFFF"/>
                </a:solidFill>
                <a:latin typeface="Arial"/>
                <a:ea typeface="MS PGothic"/>
                <a:sym typeface="Arial" pitchFamily="34" charset="0"/>
              </a:rPr>
              <a:pPr algn="ctr">
                <a:spcBef>
                  <a:spcPct val="50000"/>
                </a:spcBef>
                <a:defRPr/>
              </a:pPr>
              <a:t>‹#›</a:t>
            </a:fld>
            <a:endParaRPr lang="en-US" sz="1600" b="1" dirty="0">
              <a:solidFill>
                <a:srgbClr val="FFFFFF"/>
              </a:solidFill>
              <a:latin typeface="Arial"/>
              <a:ea typeface="MS PGothic"/>
              <a:sym typeface="Arial" pitchFamily="34" charset="0"/>
            </a:endParaRPr>
          </a:p>
        </p:txBody>
      </p:sp>
      <p:sp>
        <p:nvSpPr>
          <p:cNvPr id="11" name="Text Box 4"/>
          <p:cNvSpPr txBox="1">
            <a:spLocks noChangeArrowheads="1"/>
          </p:cNvSpPr>
          <p:nvPr/>
        </p:nvSpPr>
        <p:spPr bwMode="auto">
          <a:xfrm>
            <a:off x="4572000" y="6629400"/>
            <a:ext cx="4302125" cy="122238"/>
          </a:xfrm>
          <a:prstGeom prst="rect">
            <a:avLst/>
          </a:prstGeom>
          <a:noFill/>
          <a:ln w="9525">
            <a:noFill/>
            <a:miter lim="800000"/>
            <a:headEnd/>
            <a:tailEnd/>
          </a:ln>
          <a:effectLst/>
        </p:spPr>
        <p:txBody>
          <a:bodyPr lIns="0" tIns="0" rIns="0" bIns="0">
            <a:spAutoFit/>
          </a:bodyPr>
          <a:lstStyle/>
          <a:p>
            <a:pPr algn="r" defTabSz="457200" eaLnBrk="0" hangingPunct="0">
              <a:spcAft>
                <a:spcPts val="300"/>
              </a:spcAft>
              <a:defRPr/>
            </a:pPr>
            <a:r>
              <a:rPr lang="en-US" sz="800" kern="0" dirty="0">
                <a:solidFill>
                  <a:srgbClr val="FFFFFF"/>
                </a:solidFill>
                <a:latin typeface="Arial"/>
                <a:ea typeface="MS PGothic"/>
                <a:sym typeface="Arial" pitchFamily="34" charset="0"/>
              </a:rPr>
              <a:t>Copyright © 2012 Nielsen. Confidential and proprietary</a:t>
            </a:r>
            <a:endParaRPr lang="en-US" sz="800" b="1" dirty="0">
              <a:solidFill>
                <a:srgbClr val="FFFFFF"/>
              </a:solidFill>
              <a:latin typeface="Arial"/>
              <a:ea typeface="MS PGothic"/>
              <a:sym typeface="Arial" pitchFamily="34" charset="0"/>
            </a:endParaRPr>
          </a:p>
        </p:txBody>
      </p:sp>
      <p:sp>
        <p:nvSpPr>
          <p:cNvPr id="61447" name="Title Placeholder 1"/>
          <p:cNvSpPr>
            <a:spLocks noGrp="1"/>
          </p:cNvSpPr>
          <p:nvPr>
            <p:ph type="title"/>
          </p:nvPr>
        </p:nvSpPr>
        <p:spPr bwMode="auto">
          <a:xfrm>
            <a:off x="457200" y="274638"/>
            <a:ext cx="8229600" cy="6397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48" name="Text Placeholder 2"/>
          <p:cNvSpPr>
            <a:spLocks noGrp="1"/>
          </p:cNvSpPr>
          <p:nvPr>
            <p:ph type="body" idx="1"/>
          </p:nvPr>
        </p:nvSpPr>
        <p:spPr bwMode="auto">
          <a:xfrm>
            <a:off x="457200" y="10668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 name="Footer Placeholder 13"/>
          <p:cNvSpPr>
            <a:spLocks noGrp="1"/>
          </p:cNvSpPr>
          <p:nvPr>
            <p:ph type="ftr" sz="quarter" idx="3"/>
          </p:nvPr>
        </p:nvSpPr>
        <p:spPr>
          <a:xfrm>
            <a:off x="5951538" y="6264275"/>
            <a:ext cx="2971800" cy="365125"/>
          </a:xfrm>
          <a:prstGeom prst="rect">
            <a:avLst/>
          </a:prstGeom>
        </p:spPr>
        <p:txBody>
          <a:bodyPr vert="horz" wrap="square" lIns="91440" tIns="45720" rIns="91440" bIns="45720" numCol="1" anchor="b" anchorCtr="0" compatLnSpc="1">
            <a:prstTxWarp prst="textNoShape">
              <a:avLst/>
            </a:prstTxWarp>
          </a:bodyPr>
          <a:lstStyle>
            <a:lvl1pPr algn="r">
              <a:defRPr sz="1400" b="1">
                <a:solidFill>
                  <a:srgbClr val="FFFFFF"/>
                </a:solidFill>
                <a:ea typeface="MS PGothic"/>
                <a:cs typeface="MS PGothic"/>
              </a:defRPr>
            </a:lvl1pPr>
          </a:lstStyle>
          <a:p>
            <a:pPr>
              <a:defRPr/>
            </a:pPr>
            <a:r>
              <a:rPr lang="en-US"/>
              <a:t>footer</a:t>
            </a:r>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Lst>
  <p:hf sldNum="0" hdr="0" dt="0"/>
  <p:txStyles>
    <p:titleStyle>
      <a:lvl1pPr algn="l" rtl="0" eaLnBrk="0" fontAlgn="base" hangingPunct="0">
        <a:spcBef>
          <a:spcPct val="0"/>
        </a:spcBef>
        <a:spcAft>
          <a:spcPct val="0"/>
        </a:spcAft>
        <a:defRPr sz="3200" kern="1200">
          <a:solidFill>
            <a:srgbClr val="0082D1"/>
          </a:solidFill>
          <a:latin typeface="+mj-lt"/>
          <a:ea typeface="+mj-ea"/>
          <a:cs typeface="+mj-cs"/>
        </a:defRPr>
      </a:lvl1pPr>
      <a:lvl2pPr algn="l" rtl="0" eaLnBrk="0" fontAlgn="base" hangingPunct="0">
        <a:spcBef>
          <a:spcPct val="0"/>
        </a:spcBef>
        <a:spcAft>
          <a:spcPct val="0"/>
        </a:spcAft>
        <a:defRPr sz="3200">
          <a:solidFill>
            <a:srgbClr val="0082D1"/>
          </a:solidFill>
          <a:latin typeface="Arial" charset="0"/>
        </a:defRPr>
      </a:lvl2pPr>
      <a:lvl3pPr algn="l" rtl="0" eaLnBrk="0" fontAlgn="base" hangingPunct="0">
        <a:spcBef>
          <a:spcPct val="0"/>
        </a:spcBef>
        <a:spcAft>
          <a:spcPct val="0"/>
        </a:spcAft>
        <a:defRPr sz="3200">
          <a:solidFill>
            <a:srgbClr val="0082D1"/>
          </a:solidFill>
          <a:latin typeface="Arial" charset="0"/>
        </a:defRPr>
      </a:lvl3pPr>
      <a:lvl4pPr algn="l" rtl="0" eaLnBrk="0" fontAlgn="base" hangingPunct="0">
        <a:spcBef>
          <a:spcPct val="0"/>
        </a:spcBef>
        <a:spcAft>
          <a:spcPct val="0"/>
        </a:spcAft>
        <a:defRPr sz="3200">
          <a:solidFill>
            <a:srgbClr val="0082D1"/>
          </a:solidFill>
          <a:latin typeface="Arial" charset="0"/>
        </a:defRPr>
      </a:lvl4pPr>
      <a:lvl5pPr algn="l" rtl="0" eaLnBrk="0" fontAlgn="base" hangingPunct="0">
        <a:spcBef>
          <a:spcPct val="0"/>
        </a:spcBef>
        <a:spcAft>
          <a:spcPct val="0"/>
        </a:spcAft>
        <a:defRPr sz="3200">
          <a:solidFill>
            <a:srgbClr val="0082D1"/>
          </a:solidFill>
          <a:latin typeface="Arial" charset="0"/>
        </a:defRPr>
      </a:lvl5pPr>
      <a:lvl6pPr marL="457200" algn="l" rtl="0" fontAlgn="base">
        <a:spcBef>
          <a:spcPct val="0"/>
        </a:spcBef>
        <a:spcAft>
          <a:spcPct val="0"/>
        </a:spcAft>
        <a:defRPr sz="3200">
          <a:solidFill>
            <a:srgbClr val="0082D1"/>
          </a:solidFill>
          <a:latin typeface="Arial" charset="0"/>
        </a:defRPr>
      </a:lvl6pPr>
      <a:lvl7pPr marL="914400" algn="l" rtl="0" fontAlgn="base">
        <a:spcBef>
          <a:spcPct val="0"/>
        </a:spcBef>
        <a:spcAft>
          <a:spcPct val="0"/>
        </a:spcAft>
        <a:defRPr sz="3200">
          <a:solidFill>
            <a:srgbClr val="0082D1"/>
          </a:solidFill>
          <a:latin typeface="Arial" charset="0"/>
        </a:defRPr>
      </a:lvl7pPr>
      <a:lvl8pPr marL="1371600" algn="l" rtl="0" fontAlgn="base">
        <a:spcBef>
          <a:spcPct val="0"/>
        </a:spcBef>
        <a:spcAft>
          <a:spcPct val="0"/>
        </a:spcAft>
        <a:defRPr sz="3200">
          <a:solidFill>
            <a:srgbClr val="0082D1"/>
          </a:solidFill>
          <a:latin typeface="Arial" charset="0"/>
        </a:defRPr>
      </a:lvl8pPr>
      <a:lvl9pPr marL="1828800" algn="l" rtl="0" fontAlgn="base">
        <a:spcBef>
          <a:spcPct val="0"/>
        </a:spcBef>
        <a:spcAft>
          <a:spcPct val="0"/>
        </a:spcAft>
        <a:defRPr sz="3200">
          <a:solidFill>
            <a:srgbClr val="0082D1"/>
          </a:solidFill>
          <a:latin typeface="Arial" charset="0"/>
        </a:defRPr>
      </a:lvl9pPr>
    </p:titleStyle>
    <p:bodyStyle>
      <a:lvl1pPr marL="173038" indent="-173038" algn="l" rtl="0" eaLnBrk="0" fontAlgn="base" hangingPunct="0">
        <a:spcBef>
          <a:spcPct val="0"/>
        </a:spcBef>
        <a:spcAft>
          <a:spcPct val="0"/>
        </a:spcAft>
        <a:buClr>
          <a:srgbClr val="0082D1"/>
        </a:buClr>
        <a:buFont typeface="Arial" charset="0"/>
        <a:buChar char="•"/>
        <a:defRPr sz="2400" kern="1200">
          <a:solidFill>
            <a:schemeClr val="tx1"/>
          </a:solidFill>
          <a:latin typeface="+mn-lt"/>
          <a:ea typeface="+mn-ea"/>
          <a:cs typeface="+mn-cs"/>
        </a:defRPr>
      </a:lvl1pPr>
      <a:lvl2pPr marL="569913" indent="-225425" algn="l" rtl="0" eaLnBrk="0" fontAlgn="base" hangingPunct="0">
        <a:spcBef>
          <a:spcPct val="0"/>
        </a:spcBef>
        <a:spcAft>
          <a:spcPct val="0"/>
        </a:spcAft>
        <a:buClr>
          <a:srgbClr val="0082D1"/>
        </a:buClr>
        <a:buFont typeface="Arial" charset="0"/>
        <a:buChar char="–"/>
        <a:defRPr sz="2000" kern="1200">
          <a:solidFill>
            <a:schemeClr val="tx1"/>
          </a:solidFill>
          <a:latin typeface="+mn-lt"/>
          <a:ea typeface="+mn-ea"/>
          <a:cs typeface="+mn-cs"/>
        </a:defRPr>
      </a:lvl2pPr>
      <a:lvl3pPr marL="854075" indent="-233363" algn="l" rtl="0" eaLnBrk="0" fontAlgn="base" hangingPunct="0">
        <a:spcBef>
          <a:spcPct val="0"/>
        </a:spcBef>
        <a:spcAft>
          <a:spcPct val="0"/>
        </a:spcAft>
        <a:buClr>
          <a:srgbClr val="0082D1"/>
        </a:buClr>
        <a:buFont typeface="Arial" charset="0"/>
        <a:buChar char="–"/>
        <a:defRPr sz="1900" kern="1200">
          <a:solidFill>
            <a:schemeClr val="tx1"/>
          </a:solidFill>
          <a:latin typeface="+mn-lt"/>
          <a:ea typeface="+mn-ea"/>
          <a:cs typeface="+mn-cs"/>
        </a:defRPr>
      </a:lvl3pPr>
      <a:lvl4pPr marL="1147763" indent="-233363" algn="l" rtl="0" eaLnBrk="0" fontAlgn="base" hangingPunct="0">
        <a:spcBef>
          <a:spcPct val="0"/>
        </a:spcBef>
        <a:spcAft>
          <a:spcPct val="0"/>
        </a:spcAft>
        <a:buClr>
          <a:srgbClr val="0082D1"/>
        </a:buClr>
        <a:buFont typeface="Arial" charset="0"/>
        <a:buChar char="–"/>
        <a:defRPr sz="1700" kern="1200">
          <a:solidFill>
            <a:schemeClr val="tx1"/>
          </a:solidFill>
          <a:latin typeface="+mn-lt"/>
          <a:ea typeface="+mn-ea"/>
          <a:cs typeface="+mn-cs"/>
        </a:defRPr>
      </a:lvl4pPr>
      <a:lvl5pPr marL="1544638" indent="-233363" algn="l" rtl="0" eaLnBrk="0" fontAlgn="base" hangingPunct="0">
        <a:spcBef>
          <a:spcPct val="0"/>
        </a:spcBef>
        <a:spcAft>
          <a:spcPct val="0"/>
        </a:spcAft>
        <a:buClr>
          <a:srgbClr val="0082D1"/>
        </a:buClr>
        <a:buFont typeface="Arial"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chart" Target="../charts/chart8.xml"/></Relationships>
</file>

<file path=ppt/slides/_rels/slide13.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chart" Target="../charts/chart9.xml"/><Relationship Id="rId7"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Microsoft_Office_Excel_97-2003_Worksheet5.xls"/><Relationship Id="rId5" Type="http://schemas.openxmlformats.org/officeDocument/2006/relationships/oleObject" Target="../embeddings/Microsoft_Office_Excel_97-2003_Worksheet4.xls"/><Relationship Id="rId4" Type="http://schemas.openxmlformats.org/officeDocument/2006/relationships/chart" Target="../charts/char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notesSlide" Target="../notesSlides/notesSlide5.xml"/><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slideLayout" Target="../slideLayouts/slideLayout3.xml"/><Relationship Id="rId16" Type="http://schemas.openxmlformats.org/officeDocument/2006/relationships/image" Target="../media/image20.jpeg"/><Relationship Id="rId1" Type="http://schemas.openxmlformats.org/officeDocument/2006/relationships/vmlDrawing" Target="../drawings/vmlDrawing1.vml"/><Relationship Id="rId6" Type="http://schemas.openxmlformats.org/officeDocument/2006/relationships/image" Target="../media/image10.jpeg"/><Relationship Id="rId11" Type="http://schemas.openxmlformats.org/officeDocument/2006/relationships/image" Target="../media/image15.png"/><Relationship Id="rId5" Type="http://schemas.openxmlformats.org/officeDocument/2006/relationships/hyperlink" Target="http://www.goodwood-hotel.com/images/983481_3d_yellow_euro_sign.jpg" TargetMode="External"/><Relationship Id="rId15" Type="http://schemas.openxmlformats.org/officeDocument/2006/relationships/image" Target="../media/image19.jpeg"/><Relationship Id="rId10" Type="http://schemas.openxmlformats.org/officeDocument/2006/relationships/image" Target="../media/image14.png"/><Relationship Id="rId4" Type="http://schemas.openxmlformats.org/officeDocument/2006/relationships/oleObject" Target="../embeddings/oleObject1.bin"/><Relationship Id="rId9" Type="http://schemas.openxmlformats.org/officeDocument/2006/relationships/image" Target="../media/image13.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Microsoft_Office_Excel_Chart3.xls"/><Relationship Id="rId5" Type="http://schemas.openxmlformats.org/officeDocument/2006/relationships/oleObject" Target="../embeddings/Microsoft_Office_Excel_Chart2.xls"/><Relationship Id="rId4" Type="http://schemas.openxmlformats.org/officeDocument/2006/relationships/oleObject" Target="../embeddings/Microsoft_Office_Excel_Chart1.xls"/></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Group 3"/>
          <p:cNvGrpSpPr>
            <a:grpSpLocks/>
          </p:cNvGrpSpPr>
          <p:nvPr/>
        </p:nvGrpSpPr>
        <p:grpSpPr bwMode="auto">
          <a:xfrm>
            <a:off x="6396038" y="4587875"/>
            <a:ext cx="1828800" cy="1828800"/>
            <a:chOff x="0" y="0"/>
            <a:chExt cx="1152" cy="1152"/>
          </a:xfrm>
        </p:grpSpPr>
        <p:sp>
          <p:nvSpPr>
            <p:cNvPr id="70662" name="Oval 1"/>
            <p:cNvSpPr>
              <a:spLocks/>
            </p:cNvSpPr>
            <p:nvPr/>
          </p:nvSpPr>
          <p:spPr bwMode="auto">
            <a:xfrm>
              <a:off x="0" y="0"/>
              <a:ext cx="1152" cy="1152"/>
            </a:xfrm>
            <a:prstGeom prst="ellipse">
              <a:avLst/>
            </a:prstGeom>
            <a:solidFill>
              <a:srgbClr val="FFFFFF"/>
            </a:solidFill>
            <a:ln w="9525">
              <a:noFill/>
              <a:round/>
              <a:headEnd/>
              <a:tailEnd/>
            </a:ln>
          </p:spPr>
          <p:txBody>
            <a:bodyPr lIns="0" tIns="0" rIns="0" bIns="0"/>
            <a:lstStyle/>
            <a:p>
              <a:endParaRPr lang="en-US"/>
            </a:p>
          </p:txBody>
        </p:sp>
        <p:pic>
          <p:nvPicPr>
            <p:cNvPr id="70663" name="Picture 2"/>
            <p:cNvPicPr>
              <a:picLocks noChangeArrowheads="1"/>
            </p:cNvPicPr>
            <p:nvPr/>
          </p:nvPicPr>
          <p:blipFill>
            <a:blip r:embed="rId3" cstate="print"/>
            <a:srcRect/>
            <a:stretch>
              <a:fillRect/>
            </a:stretch>
          </p:blipFill>
          <p:spPr bwMode="auto">
            <a:xfrm>
              <a:off x="144" y="357"/>
              <a:ext cx="864" cy="305"/>
            </a:xfrm>
            <a:prstGeom prst="rect">
              <a:avLst/>
            </a:prstGeom>
            <a:noFill/>
            <a:ln w="9525">
              <a:noFill/>
              <a:miter lim="800000"/>
              <a:headEnd/>
              <a:tailEnd/>
            </a:ln>
          </p:spPr>
        </p:pic>
      </p:grpSp>
      <p:sp>
        <p:nvSpPr>
          <p:cNvPr id="70658" name="Freeform 4"/>
          <p:cNvSpPr>
            <a:spLocks/>
          </p:cNvSpPr>
          <p:nvPr/>
        </p:nvSpPr>
        <p:spPr bwMode="auto">
          <a:xfrm>
            <a:off x="0" y="5594350"/>
            <a:ext cx="9140825" cy="1263650"/>
          </a:xfrm>
          <a:custGeom>
            <a:avLst/>
            <a:gdLst>
              <a:gd name="T0" fmla="*/ 2147483647 w 21600"/>
              <a:gd name="T1" fmla="*/ 2147483647 h 21600"/>
              <a:gd name="T2" fmla="*/ 0 w 21600"/>
              <a:gd name="T3" fmla="*/ 2147483647 h 21600"/>
              <a:gd name="T4" fmla="*/ 0 w 21600"/>
              <a:gd name="T5" fmla="*/ 0 h 21600"/>
              <a:gd name="T6" fmla="*/ 2147483647 w 21600"/>
              <a:gd name="T7" fmla="*/ 2147483647 h 21600"/>
              <a:gd name="T8" fmla="*/ 2147483647 w 21600"/>
              <a:gd name="T9" fmla="*/ 0 h 21600"/>
              <a:gd name="T10" fmla="*/ 2147483647 w 21600"/>
              <a:gd name="T11" fmla="*/ 2147483647 h 21600"/>
              <a:gd name="T12" fmla="*/ 2147483647 w 21600"/>
              <a:gd name="T13" fmla="*/ 2147483647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21600" y="21600"/>
                </a:moveTo>
                <a:cubicBezTo>
                  <a:pt x="0" y="21600"/>
                  <a:pt x="0" y="21600"/>
                  <a:pt x="0" y="21600"/>
                </a:cubicBezTo>
                <a:cubicBezTo>
                  <a:pt x="0" y="0"/>
                  <a:pt x="0" y="0"/>
                  <a:pt x="0" y="0"/>
                </a:cubicBezTo>
                <a:cubicBezTo>
                  <a:pt x="0" y="0"/>
                  <a:pt x="4658" y="10800"/>
                  <a:pt x="10800" y="10800"/>
                </a:cubicBezTo>
                <a:cubicBezTo>
                  <a:pt x="17183" y="10800"/>
                  <a:pt x="21600" y="0"/>
                  <a:pt x="21600" y="0"/>
                </a:cubicBezTo>
                <a:lnTo>
                  <a:pt x="21600" y="21600"/>
                </a:lnTo>
                <a:close/>
                <a:moveTo>
                  <a:pt x="21600" y="21600"/>
                </a:moveTo>
              </a:path>
            </a:pathLst>
          </a:custGeom>
          <a:solidFill>
            <a:srgbClr val="6D6F71"/>
          </a:solidFill>
          <a:ln w="9525">
            <a:noFill/>
            <a:round/>
            <a:headEnd/>
            <a:tailEnd/>
          </a:ln>
        </p:spPr>
        <p:txBody>
          <a:bodyPr lIns="0" tIns="0" rIns="0" bIns="0"/>
          <a:lstStyle/>
          <a:p>
            <a:endParaRPr lang="en-US"/>
          </a:p>
        </p:txBody>
      </p:sp>
      <p:sp>
        <p:nvSpPr>
          <p:cNvPr id="70659" name="Freeform 5"/>
          <p:cNvSpPr>
            <a:spLocks/>
          </p:cNvSpPr>
          <p:nvPr/>
        </p:nvSpPr>
        <p:spPr bwMode="auto">
          <a:xfrm>
            <a:off x="-17463" y="5562600"/>
            <a:ext cx="9186863" cy="636588"/>
          </a:xfrm>
          <a:custGeom>
            <a:avLst/>
            <a:gdLst>
              <a:gd name="T0" fmla="*/ 0 w 21600"/>
              <a:gd name="T1" fmla="*/ 0 h 21600"/>
              <a:gd name="T2" fmla="*/ 2147483647 w 21600"/>
              <a:gd name="T3" fmla="*/ 2147483647 h 21600"/>
              <a:gd name="T4" fmla="*/ 2147483647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0" y="0"/>
                </a:moveTo>
                <a:cubicBezTo>
                  <a:pt x="0" y="0"/>
                  <a:pt x="4658" y="21600"/>
                  <a:pt x="10800" y="21600"/>
                </a:cubicBezTo>
                <a:cubicBezTo>
                  <a:pt x="17183" y="21600"/>
                  <a:pt x="21600" y="0"/>
                  <a:pt x="21600" y="0"/>
                </a:cubicBezTo>
              </a:path>
            </a:pathLst>
          </a:custGeom>
          <a:noFill/>
          <a:ln w="60325" cap="flat">
            <a:solidFill>
              <a:srgbClr val="FFFFFF"/>
            </a:solidFill>
            <a:prstDash val="solid"/>
            <a:miter lim="800000"/>
            <a:headEnd type="none" w="med" len="med"/>
            <a:tailEnd type="none" w="med" len="med"/>
          </a:ln>
        </p:spPr>
        <p:txBody>
          <a:bodyPr lIns="0" tIns="0" rIns="0" bIns="0"/>
          <a:lstStyle/>
          <a:p>
            <a:endParaRPr lang="en-US"/>
          </a:p>
        </p:txBody>
      </p:sp>
      <p:sp>
        <p:nvSpPr>
          <p:cNvPr id="70660" name="Rectangle 6"/>
          <p:cNvSpPr>
            <a:spLocks noGrp="1" noChangeArrowheads="1"/>
          </p:cNvSpPr>
          <p:nvPr>
            <p:ph type="body" idx="1"/>
          </p:nvPr>
        </p:nvSpPr>
        <p:spPr>
          <a:xfrm>
            <a:off x="609600" y="2622550"/>
            <a:ext cx="3505200" cy="3467100"/>
          </a:xfrm>
        </p:spPr>
        <p:txBody>
          <a:bodyPr rIns="132052"/>
          <a:lstStyle/>
          <a:p>
            <a:pPr marL="39688" indent="0" eaLnBrk="1" hangingPunct="1">
              <a:buFont typeface="Times" pitchFamily="18" charset="0"/>
              <a:buNone/>
            </a:pPr>
            <a:r>
              <a:rPr lang="en-US" smtClean="0">
                <a:solidFill>
                  <a:srgbClr val="FFFFFF"/>
                </a:solidFill>
              </a:rPr>
              <a:t>United States, Brazil, China </a:t>
            </a:r>
          </a:p>
        </p:txBody>
      </p:sp>
      <p:sp>
        <p:nvSpPr>
          <p:cNvPr id="70661" name="Rectangle 7"/>
          <p:cNvSpPr>
            <a:spLocks noGrp="1" noChangeArrowheads="1"/>
          </p:cNvSpPr>
          <p:nvPr>
            <p:ph type="title"/>
          </p:nvPr>
        </p:nvSpPr>
        <p:spPr>
          <a:xfrm>
            <a:off x="609600" y="1058863"/>
            <a:ext cx="7772400" cy="1563687"/>
          </a:xfrm>
        </p:spPr>
        <p:txBody>
          <a:bodyPr rIns="132052"/>
          <a:lstStyle/>
          <a:p>
            <a:pPr indent="0" eaLnBrk="1" hangingPunct="1"/>
            <a:r>
              <a:rPr lang="en-US" sz="3600" smtClean="0">
                <a:solidFill>
                  <a:srgbClr val="FFFFFF"/>
                </a:solidFill>
              </a:rPr>
              <a:t>Variations in Purchasing Patterns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Group 131"/>
          <p:cNvGraphicFramePr>
            <a:graphicFrameLocks noGrp="1"/>
          </p:cNvGraphicFramePr>
          <p:nvPr/>
        </p:nvGraphicFramePr>
        <p:xfrm>
          <a:off x="76200" y="1066800"/>
          <a:ext cx="9003600" cy="4627478"/>
        </p:xfrm>
        <a:graphic>
          <a:graphicData uri="http://schemas.openxmlformats.org/drawingml/2006/table">
            <a:tbl>
              <a:tblPr/>
              <a:tblGrid>
                <a:gridCol w="4501800"/>
                <a:gridCol w="4501800"/>
              </a:tblGrid>
              <a:tr h="417428">
                <a:tc gridSpan="2">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ct val="0"/>
                        </a:spcBef>
                        <a:spcAft>
                          <a:spcPct val="10000"/>
                        </a:spcAft>
                        <a:buClr>
                          <a:schemeClr val="bg2"/>
                        </a:buClr>
                        <a:buSzTx/>
                        <a:buFont typeface="Times"/>
                        <a:buNone/>
                        <a:tabLst/>
                        <a:defRPr/>
                      </a:pPr>
                      <a:r>
                        <a:rPr lang="en-US" sz="1600" b="1" dirty="0" smtClean="0">
                          <a:solidFill>
                            <a:schemeClr val="bg1"/>
                          </a:solidFill>
                        </a:rPr>
                        <a:t>Purchase Volume Distribution:</a:t>
                      </a:r>
                      <a:r>
                        <a:rPr lang="en-US" sz="1600" b="1" baseline="0" dirty="0" smtClean="0">
                          <a:solidFill>
                            <a:schemeClr val="bg1"/>
                          </a:solidFill>
                        </a:rPr>
                        <a:t>  Non-Alcoholic Beverages</a:t>
                      </a:r>
                      <a:r>
                        <a:rPr lang="en-US" sz="1600" b="1" dirty="0" smtClean="0">
                          <a:solidFill>
                            <a:schemeClr val="bg1"/>
                          </a:solidFill>
                        </a:rPr>
                        <a:t>, 2011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hMerge="1">
                  <a:txBody>
                    <a:bodyPr/>
                    <a:lstStyle/>
                    <a:p>
                      <a:endParaRPr lang="en-US"/>
                    </a:p>
                  </a:txBody>
                  <a:tcPr/>
                </a:tc>
              </a:tr>
              <a:tr h="417428">
                <a:tc>
                  <a:txBody>
                    <a:bodyPr/>
                    <a:lstStyle/>
                    <a:p>
                      <a:pPr marL="0" marR="0" lvl="0" indent="0" algn="l" defTabSz="914400" rtl="0" eaLnBrk="0" fontAlgn="base" latinLnBrk="0" hangingPunct="0">
                        <a:lnSpc>
                          <a:spcPct val="100000"/>
                        </a:lnSpc>
                        <a:spcBef>
                          <a:spcPct val="0"/>
                        </a:spcBef>
                        <a:spcAft>
                          <a:spcPct val="10000"/>
                        </a:spcAft>
                        <a:buClr>
                          <a:schemeClr val="bg2"/>
                        </a:buClr>
                        <a:buSzTx/>
                        <a:buFont typeface="Times"/>
                        <a:buNone/>
                        <a:tabLst/>
                        <a:defRPr/>
                      </a:pPr>
                      <a:r>
                        <a:rPr lang="en-US" sz="2000" b="0" dirty="0" smtClean="0">
                          <a:solidFill>
                            <a:schemeClr val="bg1"/>
                          </a:solidFill>
                        </a:rPr>
                        <a:t>                   </a:t>
                      </a:r>
                      <a:r>
                        <a:rPr lang="en-US" sz="2000" b="1" dirty="0" smtClean="0">
                          <a:solidFill>
                            <a:schemeClr val="bg1"/>
                          </a:solidFill>
                        </a:rPr>
                        <a:t>Brazil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0" fontAlgn="base" latinLnBrk="0" hangingPunct="0">
                        <a:lnSpc>
                          <a:spcPct val="100000"/>
                        </a:lnSpc>
                        <a:spcBef>
                          <a:spcPct val="0"/>
                        </a:spcBef>
                        <a:spcAft>
                          <a:spcPct val="10000"/>
                        </a:spcAft>
                        <a:buClr>
                          <a:schemeClr val="bg2"/>
                        </a:buClr>
                        <a:buSzTx/>
                        <a:buFont typeface="Times"/>
                        <a:buNone/>
                        <a:tabLst/>
                        <a:defRPr/>
                      </a:pPr>
                      <a:r>
                        <a:rPr lang="en-US" sz="2000" b="1" dirty="0" smtClean="0">
                          <a:solidFill>
                            <a:schemeClr val="bg1"/>
                          </a:solidFill>
                        </a:rPr>
                        <a:t>                   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r>
              <a:tr h="3792622">
                <a:tc>
                  <a:txBody>
                    <a:bodyPr/>
                    <a:lstStyle/>
                    <a:p>
                      <a:pPr marL="0" marR="0" lvl="0" indent="0" algn="l" defTabSz="914400" rtl="0" eaLnBrk="0" fontAlgn="base" latinLnBrk="0" hangingPunct="0">
                        <a:lnSpc>
                          <a:spcPct val="100000"/>
                        </a:lnSpc>
                        <a:spcBef>
                          <a:spcPct val="0"/>
                        </a:spcBef>
                        <a:spcAft>
                          <a:spcPct val="10000"/>
                        </a:spcAft>
                        <a:buClr>
                          <a:schemeClr val="bg2"/>
                        </a:buClr>
                        <a:buSzTx/>
                        <a:buFont typeface="Times"/>
                        <a:buNone/>
                        <a:tabLst/>
                        <a:defRPr/>
                      </a:pPr>
                      <a:endParaRPr lang="en-US" sz="1100" b="1" dirty="0" smtClean="0">
                        <a:solidFill>
                          <a:schemeClr val="bg1"/>
                        </a:solidFill>
                      </a:endParaRP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chemeClr val="tx1">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10000"/>
                        </a:spcAft>
                        <a:buClr>
                          <a:schemeClr val="bg2"/>
                        </a:buClr>
                        <a:buSzTx/>
                        <a:buFont typeface="Times"/>
                        <a:buNone/>
                        <a:tabLst/>
                        <a:defRPr/>
                      </a:pPr>
                      <a:endParaRPr lang="en-US" sz="1100" b="1" dirty="0" smtClean="0">
                        <a:solidFill>
                          <a:schemeClr val="bg1"/>
                        </a:solidFill>
                      </a:endParaRP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solidFill>
                      <a:schemeClr val="tx1">
                        <a:lumMod val="20000"/>
                        <a:lumOff val="80000"/>
                      </a:schemeClr>
                    </a:solidFill>
                  </a:tcPr>
                </a:tc>
              </a:tr>
            </a:tbl>
          </a:graphicData>
        </a:graphic>
      </p:graphicFrame>
      <p:graphicFrame>
        <p:nvGraphicFramePr>
          <p:cNvPr id="19" name="Chart 18"/>
          <p:cNvGraphicFramePr/>
          <p:nvPr/>
        </p:nvGraphicFramePr>
        <p:xfrm>
          <a:off x="152400" y="1524000"/>
          <a:ext cx="9021283" cy="3993142"/>
        </p:xfrm>
        <a:graphic>
          <a:graphicData uri="http://schemas.openxmlformats.org/drawingml/2006/chart">
            <c:chart xmlns:c="http://schemas.openxmlformats.org/drawingml/2006/chart" xmlns:r="http://schemas.openxmlformats.org/officeDocument/2006/relationships" r:id="rId3"/>
          </a:graphicData>
        </a:graphic>
      </p:graphicFrame>
      <p:sp>
        <p:nvSpPr>
          <p:cNvPr id="220174" name="Rectangle 27"/>
          <p:cNvSpPr>
            <a:spLocks/>
          </p:cNvSpPr>
          <p:nvPr/>
        </p:nvSpPr>
        <p:spPr bwMode="auto">
          <a:xfrm>
            <a:off x="76200" y="152400"/>
            <a:ext cx="9156700" cy="381000"/>
          </a:xfrm>
          <a:prstGeom prst="rect">
            <a:avLst/>
          </a:prstGeom>
          <a:noFill/>
          <a:ln w="9525">
            <a:noFill/>
            <a:miter lim="800000"/>
            <a:headEnd/>
            <a:tailEnd/>
          </a:ln>
        </p:spPr>
        <p:txBody>
          <a:bodyPr lIns="0" tIns="0" rIns="40626" bIns="0"/>
          <a:lstStyle/>
          <a:p>
            <a:pPr marL="39688">
              <a:lnSpc>
                <a:spcPct val="95000"/>
              </a:lnSpc>
            </a:pPr>
            <a:r>
              <a:rPr lang="en-US" sz="2800">
                <a:solidFill>
                  <a:srgbClr val="0082D1"/>
                </a:solidFill>
                <a:cs typeface="Arial" charset="0"/>
              </a:rPr>
              <a:t>Brazil and China Channel Analysis, Non-Alcoholic Beverages</a:t>
            </a:r>
          </a:p>
        </p:txBody>
      </p:sp>
      <p:graphicFrame>
        <p:nvGraphicFramePr>
          <p:cNvPr id="22" name="Chart 21"/>
          <p:cNvGraphicFramePr>
            <a:graphicFrameLocks/>
          </p:cNvGraphicFramePr>
          <p:nvPr/>
        </p:nvGraphicFramePr>
        <p:xfrm>
          <a:off x="152400" y="1938978"/>
          <a:ext cx="4000500" cy="3657600"/>
        </p:xfrm>
        <a:graphic>
          <a:graphicData uri="http://schemas.openxmlformats.org/drawingml/2006/chart">
            <c:chart xmlns:c="http://schemas.openxmlformats.org/drawingml/2006/chart" xmlns:r="http://schemas.openxmlformats.org/officeDocument/2006/relationships" r:id="rId4"/>
          </a:graphicData>
        </a:graphic>
      </p:graphicFrame>
      <p:cxnSp>
        <p:nvCxnSpPr>
          <p:cNvPr id="23" name="Straight Arrow Connector 22"/>
          <p:cNvCxnSpPr/>
          <p:nvPr/>
        </p:nvCxnSpPr>
        <p:spPr>
          <a:xfrm>
            <a:off x="1973263" y="2171700"/>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1973263" y="2366963"/>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1973263" y="2603500"/>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1973263" y="2782888"/>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graphicFrame>
        <p:nvGraphicFramePr>
          <p:cNvPr id="27" name="Table 26"/>
          <p:cNvGraphicFramePr>
            <a:graphicFrameLocks noGrp="1"/>
          </p:cNvGraphicFramePr>
          <p:nvPr/>
        </p:nvGraphicFramePr>
        <p:xfrm>
          <a:off x="3657600" y="2039938"/>
          <a:ext cx="1219200" cy="742816"/>
        </p:xfrm>
        <a:graphic>
          <a:graphicData uri="http://schemas.openxmlformats.org/drawingml/2006/table">
            <a:tbl>
              <a:tblPr/>
              <a:tblGrid>
                <a:gridCol w="1219200"/>
              </a:tblGrid>
              <a:tr h="185704">
                <a:tc>
                  <a:txBody>
                    <a:bodyPr/>
                    <a:lstStyle/>
                    <a:p>
                      <a:pPr algn="l" fontAlgn="b"/>
                      <a:r>
                        <a:rPr lang="en-US" sz="1000" b="0" i="0" u="none" strike="noStrike" dirty="0" smtClean="0">
                          <a:solidFill>
                            <a:srgbClr val="000000"/>
                          </a:solidFill>
                          <a:effectLst/>
                          <a:latin typeface="Calibri"/>
                        </a:rPr>
                        <a:t>Juice</a:t>
                      </a:r>
                      <a:endParaRPr lang="en-US" sz="1000" b="0" i="0" u="none" strike="noStrike" dirty="0">
                        <a:solidFill>
                          <a:srgbClr val="000000"/>
                        </a:solidFill>
                        <a:effectLst/>
                        <a:latin typeface="Calibri"/>
                      </a:endParaRPr>
                    </a:p>
                  </a:txBody>
                  <a:tcPr marL="9525" marR="9525" marT="9525" marB="0" anchor="b">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185704">
                <a:tc>
                  <a:txBody>
                    <a:bodyPr/>
                    <a:lstStyle/>
                    <a:p>
                      <a:pPr algn="l" fontAlgn="b"/>
                      <a:r>
                        <a:rPr lang="en-US" sz="1000" b="0" i="0" u="none" strike="noStrike" dirty="0" smtClean="0">
                          <a:solidFill>
                            <a:srgbClr val="000000"/>
                          </a:solidFill>
                          <a:effectLst/>
                          <a:latin typeface="Calibri"/>
                        </a:rPr>
                        <a:t>Functional</a:t>
                      </a:r>
                      <a:r>
                        <a:rPr lang="en-US" sz="1000" b="0" i="0" u="none" strike="noStrike" baseline="0" dirty="0" smtClean="0">
                          <a:solidFill>
                            <a:srgbClr val="000000"/>
                          </a:solidFill>
                          <a:effectLst/>
                          <a:latin typeface="Calibri"/>
                        </a:rPr>
                        <a:t> Drinks</a:t>
                      </a:r>
                      <a:endParaRPr lang="en-US" sz="1000" b="0" i="0" u="none" strike="noStrike" dirty="0">
                        <a:solidFill>
                          <a:srgbClr val="000000"/>
                        </a:solidFill>
                        <a:effectLst/>
                        <a:latin typeface="Calibri"/>
                      </a:endParaRPr>
                    </a:p>
                  </a:txBody>
                  <a:tcPr marL="9525" marR="9525" marT="9525" marB="0" anchor="b">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r h="185704">
                <a:tc>
                  <a:txBody>
                    <a:bodyPr/>
                    <a:lstStyle/>
                    <a:p>
                      <a:pPr algn="l" fontAlgn="b"/>
                      <a:r>
                        <a:rPr lang="en-US" sz="1000" b="0" i="0" u="none" strike="noStrike" dirty="0" smtClean="0">
                          <a:solidFill>
                            <a:srgbClr val="000000"/>
                          </a:solidFill>
                          <a:effectLst/>
                          <a:latin typeface="Calibri"/>
                        </a:rPr>
                        <a:t>Tea</a:t>
                      </a:r>
                      <a:endParaRPr lang="en-US" sz="1000" b="0" i="0" u="none" strike="noStrike" dirty="0">
                        <a:solidFill>
                          <a:srgbClr val="000000"/>
                        </a:solidFill>
                        <a:effectLst/>
                        <a:latin typeface="Calibri"/>
                      </a:endParaRPr>
                    </a:p>
                  </a:txBody>
                  <a:tcPr marL="9525" marR="9525" marT="9525" marB="0" anchor="b">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185704">
                <a:tc>
                  <a:txBody>
                    <a:bodyPr/>
                    <a:lstStyle/>
                    <a:p>
                      <a:pPr algn="l" fontAlgn="b"/>
                      <a:r>
                        <a:rPr lang="en-US" sz="1000" b="0" i="0" u="none" strike="noStrike" dirty="0" smtClean="0">
                          <a:solidFill>
                            <a:srgbClr val="000000"/>
                          </a:solidFill>
                          <a:effectLst/>
                          <a:latin typeface="Calibri"/>
                        </a:rPr>
                        <a:t>CSD’s</a:t>
                      </a:r>
                      <a:endParaRPr lang="en-US" sz="1000" b="0" i="0" u="none" strike="noStrike" dirty="0">
                        <a:solidFill>
                          <a:srgbClr val="000000"/>
                        </a:solidFill>
                        <a:effectLst/>
                        <a:latin typeface="Calibri"/>
                      </a:endParaRPr>
                    </a:p>
                  </a:txBody>
                  <a:tcPr marL="9525" marR="9525" marT="9525" marB="0" anchor="b">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57" name="Straight Arrow Connector 56"/>
          <p:cNvCxnSpPr/>
          <p:nvPr/>
        </p:nvCxnSpPr>
        <p:spPr>
          <a:xfrm>
            <a:off x="6477000" y="2284413"/>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p:nvPr/>
        </p:nvCxnSpPr>
        <p:spPr>
          <a:xfrm>
            <a:off x="6477000" y="2479675"/>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p:nvPr/>
        </p:nvCxnSpPr>
        <p:spPr>
          <a:xfrm>
            <a:off x="6477000" y="2716213"/>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a:off x="6477000" y="2895600"/>
            <a:ext cx="1571625" cy="0"/>
          </a:xfrm>
          <a:prstGeom prst="straightConnector1">
            <a:avLst/>
          </a:prstGeom>
          <a:ln>
            <a:solidFill>
              <a:schemeClr val="tx1">
                <a:alpha val="69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0189" name="TextBox 60"/>
          <p:cNvSpPr txBox="1">
            <a:spLocks noChangeArrowheads="1"/>
          </p:cNvSpPr>
          <p:nvPr/>
        </p:nvSpPr>
        <p:spPr bwMode="auto">
          <a:xfrm>
            <a:off x="0" y="5748338"/>
            <a:ext cx="5257800" cy="230187"/>
          </a:xfrm>
          <a:prstGeom prst="rect">
            <a:avLst/>
          </a:prstGeom>
          <a:noFill/>
          <a:ln w="9525">
            <a:noFill/>
            <a:miter lim="800000"/>
            <a:headEnd/>
            <a:tailEnd/>
          </a:ln>
        </p:spPr>
        <p:txBody>
          <a:bodyPr>
            <a:spAutoFit/>
          </a:bodyPr>
          <a:lstStyle/>
          <a:p>
            <a:r>
              <a:rPr lang="en-US" sz="900"/>
              <a:t>Source:  Nielsen RMS data;  Note:  2011 refers to year ending March 31</a:t>
            </a:r>
            <a:r>
              <a:rPr lang="en-US" sz="900" baseline="30000"/>
              <a:t>st</a:t>
            </a:r>
            <a:r>
              <a:rPr lang="en-US" sz="900"/>
              <a:t> 2012</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2"/>
          <p:cNvSpPr>
            <a:spLocks noChangeArrowheads="1"/>
          </p:cNvSpPr>
          <p:nvPr/>
        </p:nvSpPr>
        <p:spPr bwMode="auto">
          <a:xfrm>
            <a:off x="0" y="15875"/>
            <a:ext cx="9144000" cy="646113"/>
          </a:xfrm>
          <a:prstGeom prst="rect">
            <a:avLst/>
          </a:prstGeom>
          <a:noFill/>
          <a:ln w="9525">
            <a:noFill/>
            <a:miter lim="800000"/>
            <a:headEnd/>
            <a:tailEnd/>
          </a:ln>
        </p:spPr>
        <p:txBody>
          <a:bodyPr lIns="91426" tIns="45713" rIns="91426" bIns="45713"/>
          <a:lstStyle/>
          <a:p>
            <a:pPr eaLnBrk="0" hangingPunct="0">
              <a:lnSpc>
                <a:spcPct val="95000"/>
              </a:lnSpc>
            </a:pPr>
            <a:endParaRPr lang="en-US" sz="2000">
              <a:solidFill>
                <a:srgbClr val="0082D1"/>
              </a:solidFill>
              <a:cs typeface="Arial" charset="0"/>
            </a:endParaRPr>
          </a:p>
          <a:p>
            <a:pPr eaLnBrk="0" hangingPunct="0">
              <a:lnSpc>
                <a:spcPct val="95000"/>
              </a:lnSpc>
            </a:pPr>
            <a:r>
              <a:rPr lang="en-US" sz="2000">
                <a:solidFill>
                  <a:srgbClr val="0082D1"/>
                </a:solidFill>
                <a:cs typeface="Arial" charset="0"/>
              </a:rPr>
              <a:t>Quantity Shift Analysis: Food and Dairy, Total US</a:t>
            </a:r>
          </a:p>
        </p:txBody>
      </p:sp>
      <p:sp>
        <p:nvSpPr>
          <p:cNvPr id="9" name="Right Triangle 8"/>
          <p:cNvSpPr/>
          <p:nvPr/>
        </p:nvSpPr>
        <p:spPr>
          <a:xfrm rot="5400000">
            <a:off x="7236619" y="3860007"/>
            <a:ext cx="128587" cy="127000"/>
          </a:xfrm>
          <a:prstGeom prst="rtTriangle">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12" name="Right Triangle 11"/>
          <p:cNvSpPr/>
          <p:nvPr/>
        </p:nvSpPr>
        <p:spPr>
          <a:xfrm rot="16200000">
            <a:off x="7236619" y="3860007"/>
            <a:ext cx="128587" cy="127000"/>
          </a:xfrm>
          <a:prstGeom prst="rtTriangle">
            <a:avLst/>
          </a:prstGeom>
          <a:solidFill>
            <a:srgbClr val="D9969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13" name="Right Triangle 12"/>
          <p:cNvSpPr/>
          <p:nvPr/>
        </p:nvSpPr>
        <p:spPr>
          <a:xfrm rot="5400000">
            <a:off x="7237413" y="4144963"/>
            <a:ext cx="127000" cy="127000"/>
          </a:xfrm>
          <a:prstGeom prst="rtTriangle">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14" name="Right Triangle 13"/>
          <p:cNvSpPr/>
          <p:nvPr/>
        </p:nvSpPr>
        <p:spPr>
          <a:xfrm rot="16200000">
            <a:off x="7237413" y="4144963"/>
            <a:ext cx="127000" cy="127000"/>
          </a:xfrm>
          <a:prstGeom prst="rtTriangle">
            <a:avLst/>
          </a:prstGeom>
          <a:solidFill>
            <a:srgbClr val="95373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222214" name="TextBox 5"/>
          <p:cNvSpPr txBox="1">
            <a:spLocks noChangeArrowheads="1"/>
          </p:cNvSpPr>
          <p:nvPr/>
        </p:nvSpPr>
        <p:spPr bwMode="auto">
          <a:xfrm>
            <a:off x="7456488" y="3803650"/>
            <a:ext cx="990600" cy="506413"/>
          </a:xfrm>
          <a:prstGeom prst="rect">
            <a:avLst/>
          </a:prstGeom>
          <a:noFill/>
          <a:ln w="9525">
            <a:noFill/>
            <a:miter lim="800000"/>
            <a:headEnd/>
            <a:tailEnd/>
          </a:ln>
        </p:spPr>
        <p:txBody>
          <a:bodyPr>
            <a:spAutoFit/>
          </a:bodyPr>
          <a:lstStyle/>
          <a:p>
            <a:r>
              <a:rPr lang="en-US" sz="900">
                <a:solidFill>
                  <a:srgbClr val="000000"/>
                </a:solidFill>
                <a:cs typeface="Arial" charset="0"/>
              </a:rPr>
              <a:t>2010 Growth</a:t>
            </a:r>
          </a:p>
          <a:p>
            <a:endParaRPr lang="en-US" sz="900">
              <a:solidFill>
                <a:srgbClr val="000000"/>
              </a:solidFill>
              <a:cs typeface="Arial" charset="0"/>
            </a:endParaRPr>
          </a:p>
          <a:p>
            <a:r>
              <a:rPr lang="en-US" sz="900">
                <a:solidFill>
                  <a:srgbClr val="000000"/>
                </a:solidFill>
                <a:cs typeface="Arial" charset="0"/>
              </a:rPr>
              <a:t>2011 Growth</a:t>
            </a:r>
          </a:p>
        </p:txBody>
      </p:sp>
      <p:graphicFrame>
        <p:nvGraphicFramePr>
          <p:cNvPr id="15" name="Chart 14"/>
          <p:cNvGraphicFramePr>
            <a:graphicFrameLocks/>
          </p:cNvGraphicFramePr>
          <p:nvPr/>
        </p:nvGraphicFramePr>
        <p:xfrm>
          <a:off x="762000" y="2286000"/>
          <a:ext cx="6172200" cy="2933700"/>
        </p:xfrm>
        <a:graphic>
          <a:graphicData uri="http://schemas.openxmlformats.org/drawingml/2006/chart">
            <c:chart xmlns:c="http://schemas.openxmlformats.org/drawingml/2006/chart" xmlns:r="http://schemas.openxmlformats.org/officeDocument/2006/relationships" r:id="rId3"/>
          </a:graphicData>
        </a:graphic>
      </p:graphicFrame>
      <p:sp>
        <p:nvSpPr>
          <p:cNvPr id="17" name="Content Placeholder 2"/>
          <p:cNvSpPr txBox="1">
            <a:spLocks/>
          </p:cNvSpPr>
          <p:nvPr/>
        </p:nvSpPr>
        <p:spPr>
          <a:xfrm>
            <a:off x="166688" y="457200"/>
            <a:ext cx="8215312" cy="1616075"/>
          </a:xfrm>
          <a:prstGeom prst="rect">
            <a:avLst/>
          </a:prstGeom>
        </p:spPr>
        <p:txBody>
          <a:bodyPr>
            <a:spAutoFit/>
          </a:bodyPr>
          <a:lstStyle/>
          <a:p>
            <a:pPr marL="173038" indent="-173038" eaLnBrk="0" fontAlgn="auto" hangingPunct="0">
              <a:spcBef>
                <a:spcPts val="600"/>
              </a:spcBef>
              <a:spcAft>
                <a:spcPts val="0"/>
              </a:spcAft>
              <a:buClr>
                <a:srgbClr val="0082D1"/>
              </a:buClr>
              <a:buFont typeface="Arial" pitchFamily="34" charset="0"/>
              <a:buChar char="•"/>
              <a:defRPr/>
            </a:pPr>
            <a:endParaRPr lang="en-US" sz="1400" kern="0" dirty="0">
              <a:solidFill>
                <a:srgbClr val="616365">
                  <a:lumMod val="50000"/>
                </a:srgbClr>
              </a:solidFill>
              <a:latin typeface="Arial" pitchFamily="34" charset="0"/>
              <a:sym typeface="Arial" pitchFamily="34" charset="0"/>
            </a:endParaRPr>
          </a:p>
          <a:p>
            <a:pPr marL="173038" indent="-173038" eaLnBrk="0" fontAlgn="auto" hangingPunct="0">
              <a:spcBef>
                <a:spcPts val="600"/>
              </a:spcBef>
              <a:spcAft>
                <a:spcPts val="0"/>
              </a:spcAft>
              <a:buClr>
                <a:srgbClr val="0082D1"/>
              </a:buClr>
              <a:buFont typeface="Arial" pitchFamily="34" charset="0"/>
              <a:buChar char="•"/>
              <a:defRPr/>
            </a:pPr>
            <a:r>
              <a:rPr lang="en-US" sz="1400" kern="0" dirty="0">
                <a:solidFill>
                  <a:srgbClr val="616365">
                    <a:lumMod val="50000"/>
                  </a:srgbClr>
                </a:solidFill>
                <a:latin typeface="Arial" pitchFamily="34" charset="0"/>
                <a:sym typeface="Arial" pitchFamily="34" charset="0"/>
              </a:rPr>
              <a:t>Consumption of </a:t>
            </a:r>
            <a:r>
              <a:rPr lang="en-US" sz="1400" b="1" kern="0" dirty="0">
                <a:solidFill>
                  <a:srgbClr val="616365">
                    <a:lumMod val="50000"/>
                  </a:srgbClr>
                </a:solidFill>
                <a:latin typeface="Arial" pitchFamily="34" charset="0"/>
                <a:sym typeface="Arial" pitchFamily="34" charset="0"/>
              </a:rPr>
              <a:t>non-chocolate candy </a:t>
            </a:r>
            <a:r>
              <a:rPr lang="en-US" sz="1400" kern="0" dirty="0">
                <a:solidFill>
                  <a:srgbClr val="616365">
                    <a:lumMod val="50000"/>
                  </a:srgbClr>
                </a:solidFill>
                <a:latin typeface="Arial" pitchFamily="34" charset="0"/>
                <a:sym typeface="Arial" pitchFamily="34" charset="0"/>
              </a:rPr>
              <a:t>increased over the past year</a:t>
            </a:r>
          </a:p>
          <a:p>
            <a:pPr marL="173038" indent="-173038" eaLnBrk="0" fontAlgn="auto" hangingPunct="0">
              <a:spcBef>
                <a:spcPts val="600"/>
              </a:spcBef>
              <a:spcAft>
                <a:spcPts val="0"/>
              </a:spcAft>
              <a:buClr>
                <a:srgbClr val="0082D1"/>
              </a:buClr>
              <a:buFont typeface="Arial" pitchFamily="34" charset="0"/>
              <a:buChar char="•"/>
              <a:defRPr/>
            </a:pPr>
            <a:r>
              <a:rPr lang="en-US" sz="1400" kern="0" dirty="0">
                <a:solidFill>
                  <a:srgbClr val="616365">
                    <a:lumMod val="50000"/>
                  </a:srgbClr>
                </a:solidFill>
                <a:latin typeface="Arial" pitchFamily="34" charset="0"/>
                <a:sym typeface="Arial" pitchFamily="34" charset="0"/>
              </a:rPr>
              <a:t>Volume growth in all </a:t>
            </a:r>
            <a:r>
              <a:rPr lang="en-US" sz="1400" b="1" kern="0" dirty="0">
                <a:solidFill>
                  <a:srgbClr val="616365">
                    <a:lumMod val="50000"/>
                  </a:srgbClr>
                </a:solidFill>
                <a:latin typeface="Arial" pitchFamily="34" charset="0"/>
                <a:sym typeface="Arial" pitchFamily="34" charset="0"/>
              </a:rPr>
              <a:t>food</a:t>
            </a:r>
            <a:r>
              <a:rPr lang="en-US" sz="1400" kern="0" dirty="0">
                <a:solidFill>
                  <a:srgbClr val="616365">
                    <a:lumMod val="50000"/>
                  </a:srgbClr>
                </a:solidFill>
                <a:latin typeface="Arial" pitchFamily="34" charset="0"/>
                <a:sym typeface="Arial" pitchFamily="34" charset="0"/>
              </a:rPr>
              <a:t> </a:t>
            </a:r>
            <a:r>
              <a:rPr lang="en-US" sz="1400" b="1" kern="0" dirty="0">
                <a:solidFill>
                  <a:srgbClr val="616365">
                    <a:lumMod val="50000"/>
                  </a:srgbClr>
                </a:solidFill>
                <a:latin typeface="Arial" pitchFamily="34" charset="0"/>
                <a:sym typeface="Arial" pitchFamily="34" charset="0"/>
              </a:rPr>
              <a:t>and dairy </a:t>
            </a:r>
            <a:r>
              <a:rPr lang="en-US" sz="1400" kern="0" dirty="0">
                <a:solidFill>
                  <a:srgbClr val="616365">
                    <a:lumMod val="50000"/>
                  </a:srgbClr>
                </a:solidFill>
                <a:latin typeface="Arial" pitchFamily="34" charset="0"/>
                <a:sym typeface="Arial" pitchFamily="34" charset="0"/>
              </a:rPr>
              <a:t>categories - with the exception of </a:t>
            </a:r>
            <a:r>
              <a:rPr lang="en-US" sz="1400" b="1" kern="0" dirty="0">
                <a:solidFill>
                  <a:srgbClr val="616365">
                    <a:lumMod val="50000"/>
                  </a:srgbClr>
                </a:solidFill>
                <a:latin typeface="Arial" pitchFamily="34" charset="0"/>
                <a:sym typeface="Arial" pitchFamily="34" charset="0"/>
              </a:rPr>
              <a:t>butter</a:t>
            </a:r>
            <a:r>
              <a:rPr lang="en-US" sz="1400" kern="0" dirty="0">
                <a:solidFill>
                  <a:srgbClr val="616365">
                    <a:lumMod val="50000"/>
                  </a:srgbClr>
                </a:solidFill>
                <a:latin typeface="Arial" pitchFamily="34" charset="0"/>
                <a:sym typeface="Arial" pitchFamily="34" charset="0"/>
              </a:rPr>
              <a:t> - slowed last year from their respective 2010 rates</a:t>
            </a:r>
          </a:p>
          <a:p>
            <a:pPr marL="173038" indent="-173038" eaLnBrk="0" fontAlgn="auto" hangingPunct="0">
              <a:spcBef>
                <a:spcPts val="600"/>
              </a:spcBef>
              <a:spcAft>
                <a:spcPts val="0"/>
              </a:spcAft>
              <a:buClr>
                <a:srgbClr val="0082D1"/>
              </a:buClr>
              <a:buFont typeface="Arial" pitchFamily="34" charset="0"/>
              <a:buChar char="•"/>
              <a:defRPr/>
            </a:pPr>
            <a:r>
              <a:rPr lang="en-US" sz="1400" kern="0" dirty="0">
                <a:solidFill>
                  <a:srgbClr val="616365">
                    <a:lumMod val="50000"/>
                  </a:srgbClr>
                </a:solidFill>
                <a:latin typeface="Arial" pitchFamily="34" charset="0"/>
                <a:sym typeface="Arial" pitchFamily="34" charset="0"/>
              </a:rPr>
              <a:t>After experiencing positive 2010 volume growth </a:t>
            </a:r>
            <a:r>
              <a:rPr lang="en-US" sz="1400" b="1" kern="0" dirty="0">
                <a:solidFill>
                  <a:srgbClr val="616365">
                    <a:lumMod val="50000"/>
                  </a:srgbClr>
                </a:solidFill>
                <a:latin typeface="Arial" pitchFamily="34" charset="0"/>
                <a:sym typeface="Arial" pitchFamily="34" charset="0"/>
              </a:rPr>
              <a:t>chocolate </a:t>
            </a:r>
            <a:r>
              <a:rPr lang="en-US" sz="1400" kern="0" dirty="0">
                <a:solidFill>
                  <a:srgbClr val="616365">
                    <a:lumMod val="50000"/>
                  </a:srgbClr>
                </a:solidFill>
                <a:latin typeface="Arial" pitchFamily="34" charset="0"/>
                <a:sym typeface="Arial" pitchFamily="34" charset="0"/>
              </a:rPr>
              <a:t>and</a:t>
            </a:r>
            <a:r>
              <a:rPr lang="en-US" sz="1400" b="1" kern="0" dirty="0">
                <a:solidFill>
                  <a:srgbClr val="616365">
                    <a:lumMod val="50000"/>
                  </a:srgbClr>
                </a:solidFill>
                <a:latin typeface="Arial" pitchFamily="34" charset="0"/>
                <a:sym typeface="Arial" pitchFamily="34" charset="0"/>
              </a:rPr>
              <a:t> chips/crisps</a:t>
            </a:r>
            <a:r>
              <a:rPr lang="en-US" sz="1400" kern="0" dirty="0">
                <a:solidFill>
                  <a:srgbClr val="616365">
                    <a:lumMod val="50000"/>
                  </a:srgbClr>
                </a:solidFill>
                <a:latin typeface="Arial" pitchFamily="34" charset="0"/>
                <a:sym typeface="Arial" pitchFamily="34" charset="0"/>
              </a:rPr>
              <a:t> both declined over the past year</a:t>
            </a:r>
          </a:p>
        </p:txBody>
      </p:sp>
      <p:sp>
        <p:nvSpPr>
          <p:cNvPr id="20" name="TextBox 19"/>
          <p:cNvSpPr txBox="1"/>
          <p:nvPr/>
        </p:nvSpPr>
        <p:spPr>
          <a:xfrm>
            <a:off x="0" y="5562600"/>
            <a:ext cx="5886450" cy="369888"/>
          </a:xfrm>
          <a:prstGeom prst="rect">
            <a:avLst/>
          </a:prstGeom>
          <a:noFill/>
        </p:spPr>
        <p:txBody>
          <a:bodyPr>
            <a:spAutoFit/>
          </a:bodyPr>
          <a:lstStyle/>
          <a:p>
            <a:pPr fontAlgn="auto">
              <a:spcBef>
                <a:spcPts val="0"/>
              </a:spcBef>
              <a:spcAft>
                <a:spcPts val="0"/>
              </a:spcAft>
              <a:defRPr/>
            </a:pPr>
            <a:r>
              <a:rPr lang="en-US" sz="900" kern="0" dirty="0">
                <a:latin typeface="Arial" pitchFamily="34" charset="0"/>
                <a:sym typeface="Arial" pitchFamily="34" charset="0"/>
              </a:rPr>
              <a:t>Source:  Nielsen </a:t>
            </a:r>
            <a:r>
              <a:rPr lang="en-US" sz="900" kern="0" dirty="0" err="1">
                <a:latin typeface="Arial" pitchFamily="34" charset="0"/>
                <a:sym typeface="Arial" pitchFamily="34" charset="0"/>
              </a:rPr>
              <a:t>ScanTrack</a:t>
            </a:r>
            <a:r>
              <a:rPr lang="en-US" sz="900" kern="0" dirty="0">
                <a:latin typeface="Arial" pitchFamily="34" charset="0"/>
                <a:sym typeface="Arial" pitchFamily="34" charset="0"/>
              </a:rPr>
              <a:t>;  Note:  2009 refers to year ending May 2010, 2011 refers to year ending May 2012;</a:t>
            </a:r>
          </a:p>
          <a:p>
            <a:pPr fontAlgn="auto">
              <a:spcBef>
                <a:spcPts val="0"/>
              </a:spcBef>
              <a:spcAft>
                <a:spcPts val="0"/>
              </a:spcAft>
              <a:defRPr/>
            </a:pPr>
            <a:endParaRPr lang="en-US" sz="900" kern="0" dirty="0">
              <a:latin typeface="Arial" pitchFamily="34" charset="0"/>
              <a:sym typeface="Arial" pitchFamily="34" charset="0"/>
            </a:endParaRPr>
          </a:p>
        </p:txBody>
      </p:sp>
      <p:cxnSp>
        <p:nvCxnSpPr>
          <p:cNvPr id="11" name="Straight Connector 10"/>
          <p:cNvCxnSpPr/>
          <p:nvPr/>
        </p:nvCxnSpPr>
        <p:spPr>
          <a:xfrm rot="10800000" flipH="1">
            <a:off x="228600" y="609600"/>
            <a:ext cx="8624888" cy="1588"/>
          </a:xfrm>
          <a:prstGeom prst="line">
            <a:avLst/>
          </a:prstGeom>
          <a:ln w="254" cap="flat" cmpd="sng">
            <a:solidFill>
              <a:srgbClr val="646567"/>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2"/>
          <p:cNvSpPr>
            <a:spLocks noChangeArrowheads="1"/>
          </p:cNvSpPr>
          <p:nvPr/>
        </p:nvSpPr>
        <p:spPr bwMode="auto">
          <a:xfrm>
            <a:off x="0" y="15875"/>
            <a:ext cx="9144000" cy="646113"/>
          </a:xfrm>
          <a:prstGeom prst="rect">
            <a:avLst/>
          </a:prstGeom>
          <a:noFill/>
          <a:ln w="9525">
            <a:noFill/>
            <a:miter lim="800000"/>
            <a:headEnd/>
            <a:tailEnd/>
          </a:ln>
        </p:spPr>
        <p:txBody>
          <a:bodyPr lIns="91426" tIns="45713" rIns="91426" bIns="45713"/>
          <a:lstStyle/>
          <a:p>
            <a:pPr eaLnBrk="0" hangingPunct="0">
              <a:lnSpc>
                <a:spcPct val="95000"/>
              </a:lnSpc>
            </a:pPr>
            <a:r>
              <a:rPr lang="en-US" sz="2000">
                <a:solidFill>
                  <a:srgbClr val="0082D1"/>
                </a:solidFill>
                <a:cs typeface="Arial" charset="0"/>
              </a:rPr>
              <a:t>Quantity Shift Analysis: Food and Dairy, Total Brazil and China</a:t>
            </a:r>
          </a:p>
        </p:txBody>
      </p:sp>
      <p:sp>
        <p:nvSpPr>
          <p:cNvPr id="16" name="Content Placeholder 2"/>
          <p:cNvSpPr txBox="1">
            <a:spLocks/>
          </p:cNvSpPr>
          <p:nvPr/>
        </p:nvSpPr>
        <p:spPr>
          <a:xfrm>
            <a:off x="166688" y="457200"/>
            <a:ext cx="8215312" cy="815975"/>
          </a:xfrm>
          <a:prstGeom prst="rect">
            <a:avLst/>
          </a:prstGeom>
        </p:spPr>
        <p:txBody>
          <a:bodyPr>
            <a:spAutoFit/>
          </a:bodyPr>
          <a:lstStyle/>
          <a:p>
            <a:pPr marL="173038" indent="-173038" eaLnBrk="0" hangingPunct="0">
              <a:spcBef>
                <a:spcPts val="600"/>
              </a:spcBef>
              <a:buClr>
                <a:srgbClr val="0082D1"/>
              </a:buClr>
              <a:buFont typeface="Arial" pitchFamily="34" charset="0"/>
              <a:buChar char="•"/>
              <a:defRPr/>
            </a:pPr>
            <a:r>
              <a:rPr lang="en-US" sz="1400" b="1" dirty="0">
                <a:solidFill>
                  <a:schemeClr val="tx1">
                    <a:lumMod val="50000"/>
                  </a:schemeClr>
                </a:solidFill>
                <a:cs typeface="Arial" charset="0"/>
                <a:sym typeface="Arial" pitchFamily="34" charset="0"/>
              </a:rPr>
              <a:t>Chocolate</a:t>
            </a:r>
            <a:r>
              <a:rPr lang="en-US" sz="1400" dirty="0">
                <a:solidFill>
                  <a:schemeClr val="tx1">
                    <a:lumMod val="50000"/>
                  </a:schemeClr>
                </a:solidFill>
                <a:cs typeface="Arial" charset="0"/>
                <a:sym typeface="Arial" pitchFamily="34" charset="0"/>
              </a:rPr>
              <a:t> and </a:t>
            </a:r>
            <a:r>
              <a:rPr lang="en-US" sz="1400" b="1" dirty="0">
                <a:solidFill>
                  <a:schemeClr val="tx1">
                    <a:lumMod val="50000"/>
                  </a:schemeClr>
                </a:solidFill>
                <a:cs typeface="Arial" charset="0"/>
                <a:sym typeface="Arial" pitchFamily="34" charset="0"/>
              </a:rPr>
              <a:t>chips/crisps</a:t>
            </a:r>
            <a:r>
              <a:rPr lang="en-US" sz="1400" dirty="0">
                <a:solidFill>
                  <a:schemeClr val="tx1">
                    <a:lumMod val="50000"/>
                  </a:schemeClr>
                </a:solidFill>
                <a:cs typeface="Arial" charset="0"/>
                <a:sym typeface="Arial" pitchFamily="34" charset="0"/>
              </a:rPr>
              <a:t> experienced notable growth each of the past two years in both Brazil and China</a:t>
            </a:r>
            <a:endParaRPr lang="en-US" sz="1400" b="1" dirty="0">
              <a:solidFill>
                <a:schemeClr val="tx1">
                  <a:lumMod val="50000"/>
                </a:schemeClr>
              </a:solidFill>
              <a:cs typeface="Arial" charset="0"/>
              <a:sym typeface="Arial" pitchFamily="34" charset="0"/>
            </a:endParaRPr>
          </a:p>
          <a:p>
            <a:pPr marL="173038" indent="-173038" eaLnBrk="0" hangingPunct="0">
              <a:spcBef>
                <a:spcPts val="600"/>
              </a:spcBef>
              <a:buClr>
                <a:srgbClr val="0082D1"/>
              </a:buClr>
              <a:buFont typeface="Arial" pitchFamily="34" charset="0"/>
              <a:buChar char="•"/>
              <a:defRPr/>
            </a:pPr>
            <a:r>
              <a:rPr lang="en-US" sz="1400" dirty="0">
                <a:solidFill>
                  <a:schemeClr val="tx1">
                    <a:lumMod val="50000"/>
                  </a:schemeClr>
                </a:solidFill>
                <a:cs typeface="Arial" charset="0"/>
                <a:sym typeface="Arial" pitchFamily="34" charset="0"/>
              </a:rPr>
              <a:t>While sales of </a:t>
            </a:r>
            <a:r>
              <a:rPr lang="en-US" sz="1400" b="1" dirty="0">
                <a:solidFill>
                  <a:schemeClr val="tx1">
                    <a:lumMod val="50000"/>
                  </a:schemeClr>
                </a:solidFill>
                <a:cs typeface="Arial" charset="0"/>
                <a:sym typeface="Arial" pitchFamily="34" charset="0"/>
              </a:rPr>
              <a:t>non-chocolate candy</a:t>
            </a:r>
            <a:r>
              <a:rPr lang="en-US" sz="1400" dirty="0">
                <a:solidFill>
                  <a:schemeClr val="tx1">
                    <a:lumMod val="50000"/>
                  </a:schemeClr>
                </a:solidFill>
                <a:cs typeface="Arial" charset="0"/>
                <a:sym typeface="Arial" pitchFamily="34" charset="0"/>
              </a:rPr>
              <a:t> continued to grow last year in China, sales slowed in Brazil</a:t>
            </a:r>
          </a:p>
        </p:txBody>
      </p:sp>
      <p:sp>
        <p:nvSpPr>
          <p:cNvPr id="224259" name="TextBox 24"/>
          <p:cNvSpPr txBox="1">
            <a:spLocks noChangeArrowheads="1"/>
          </p:cNvSpPr>
          <p:nvPr/>
        </p:nvSpPr>
        <p:spPr bwMode="auto">
          <a:xfrm>
            <a:off x="2590800" y="6015038"/>
            <a:ext cx="5257800" cy="508000"/>
          </a:xfrm>
          <a:prstGeom prst="rect">
            <a:avLst/>
          </a:prstGeom>
          <a:noFill/>
          <a:ln w="9525">
            <a:noFill/>
            <a:miter lim="800000"/>
            <a:headEnd/>
            <a:tailEnd/>
          </a:ln>
        </p:spPr>
        <p:txBody>
          <a:bodyPr>
            <a:spAutoFit/>
          </a:bodyPr>
          <a:lstStyle/>
          <a:p>
            <a:r>
              <a:rPr lang="en-US" sz="900">
                <a:solidFill>
                  <a:schemeClr val="tx1"/>
                </a:solidFill>
                <a:cs typeface="Arial" charset="0"/>
              </a:rPr>
              <a:t>Source:  Nielsen RMS data;  Note:  2009 refers to year ending March 31</a:t>
            </a:r>
            <a:r>
              <a:rPr lang="en-US" sz="900" baseline="30000">
                <a:solidFill>
                  <a:schemeClr val="tx1"/>
                </a:solidFill>
                <a:cs typeface="Arial" charset="0"/>
              </a:rPr>
              <a:t>st</a:t>
            </a:r>
            <a:r>
              <a:rPr lang="en-US" sz="900">
                <a:solidFill>
                  <a:schemeClr val="tx1"/>
                </a:solidFill>
                <a:cs typeface="Arial" charset="0"/>
              </a:rPr>
              <a:t> 2010, 2011 refers to year ending March 31</a:t>
            </a:r>
            <a:r>
              <a:rPr lang="en-US" sz="900" baseline="30000">
                <a:solidFill>
                  <a:schemeClr val="tx1"/>
                </a:solidFill>
                <a:cs typeface="Arial" charset="0"/>
              </a:rPr>
              <a:t>st</a:t>
            </a:r>
            <a:r>
              <a:rPr lang="en-US" sz="900">
                <a:solidFill>
                  <a:schemeClr val="tx1"/>
                </a:solidFill>
                <a:cs typeface="Arial" charset="0"/>
              </a:rPr>
              <a:t> 2012;</a:t>
            </a:r>
          </a:p>
          <a:p>
            <a:endParaRPr lang="en-US" sz="900">
              <a:solidFill>
                <a:schemeClr val="tx1"/>
              </a:solidFill>
              <a:cs typeface="Arial" charset="0"/>
            </a:endParaRPr>
          </a:p>
        </p:txBody>
      </p:sp>
      <p:sp>
        <p:nvSpPr>
          <p:cNvPr id="9" name="Right Triangle 8"/>
          <p:cNvSpPr/>
          <p:nvPr/>
        </p:nvSpPr>
        <p:spPr>
          <a:xfrm rot="5400000">
            <a:off x="7376319" y="3758407"/>
            <a:ext cx="128587" cy="127000"/>
          </a:xfrm>
          <a:prstGeom prst="rtTriangle">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12" name="Right Triangle 11"/>
          <p:cNvSpPr/>
          <p:nvPr/>
        </p:nvSpPr>
        <p:spPr>
          <a:xfrm rot="16200000">
            <a:off x="7376319" y="3758407"/>
            <a:ext cx="128587" cy="127000"/>
          </a:xfrm>
          <a:prstGeom prst="rtTriangle">
            <a:avLst/>
          </a:prstGeom>
          <a:solidFill>
            <a:srgbClr val="D9969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13" name="Right Triangle 12"/>
          <p:cNvSpPr/>
          <p:nvPr/>
        </p:nvSpPr>
        <p:spPr>
          <a:xfrm rot="5400000">
            <a:off x="7377113" y="4043363"/>
            <a:ext cx="127000" cy="127000"/>
          </a:xfrm>
          <a:prstGeom prst="rtTriangle">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14" name="Right Triangle 13"/>
          <p:cNvSpPr/>
          <p:nvPr/>
        </p:nvSpPr>
        <p:spPr>
          <a:xfrm rot="16200000">
            <a:off x="7377113" y="4043363"/>
            <a:ext cx="127000" cy="127000"/>
          </a:xfrm>
          <a:prstGeom prst="rtTriangle">
            <a:avLst/>
          </a:prstGeom>
          <a:solidFill>
            <a:srgbClr val="95373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224264" name="TextBox 5"/>
          <p:cNvSpPr txBox="1">
            <a:spLocks noChangeArrowheads="1"/>
          </p:cNvSpPr>
          <p:nvPr/>
        </p:nvSpPr>
        <p:spPr bwMode="auto">
          <a:xfrm>
            <a:off x="7596188" y="3702050"/>
            <a:ext cx="990600" cy="506413"/>
          </a:xfrm>
          <a:prstGeom prst="rect">
            <a:avLst/>
          </a:prstGeom>
          <a:noFill/>
          <a:ln w="9525">
            <a:noFill/>
            <a:miter lim="800000"/>
            <a:headEnd/>
            <a:tailEnd/>
          </a:ln>
        </p:spPr>
        <p:txBody>
          <a:bodyPr>
            <a:spAutoFit/>
          </a:bodyPr>
          <a:lstStyle/>
          <a:p>
            <a:r>
              <a:rPr lang="en-US" sz="900">
                <a:solidFill>
                  <a:srgbClr val="000000"/>
                </a:solidFill>
                <a:cs typeface="Arial" charset="0"/>
              </a:rPr>
              <a:t>2010 Growth</a:t>
            </a:r>
          </a:p>
          <a:p>
            <a:endParaRPr lang="en-US" sz="900">
              <a:solidFill>
                <a:srgbClr val="000000"/>
              </a:solidFill>
              <a:cs typeface="Arial" charset="0"/>
            </a:endParaRPr>
          </a:p>
          <a:p>
            <a:r>
              <a:rPr lang="en-US" sz="900">
                <a:solidFill>
                  <a:srgbClr val="000000"/>
                </a:solidFill>
                <a:cs typeface="Arial" charset="0"/>
              </a:rPr>
              <a:t>2011 Growth</a:t>
            </a:r>
          </a:p>
        </p:txBody>
      </p:sp>
      <p:graphicFrame>
        <p:nvGraphicFramePr>
          <p:cNvPr id="20" name="Chart 19"/>
          <p:cNvGraphicFramePr>
            <a:graphicFrameLocks noGrp="1"/>
          </p:cNvGraphicFramePr>
          <p:nvPr/>
        </p:nvGraphicFramePr>
        <p:xfrm>
          <a:off x="381000" y="1390668"/>
          <a:ext cx="7059795" cy="23111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Chart 21"/>
          <p:cNvGraphicFramePr>
            <a:graphicFrameLocks/>
          </p:cNvGraphicFramePr>
          <p:nvPr/>
        </p:nvGraphicFramePr>
        <p:xfrm>
          <a:off x="457200" y="3505200"/>
          <a:ext cx="6983596" cy="2509285"/>
        </p:xfrm>
        <a:graphic>
          <a:graphicData uri="http://schemas.openxmlformats.org/drawingml/2006/chart">
            <c:chart xmlns:c="http://schemas.openxmlformats.org/drawingml/2006/chart" xmlns:r="http://schemas.openxmlformats.org/officeDocument/2006/relationships" r:id="rId4"/>
          </a:graphicData>
        </a:graphic>
      </p:graphicFrame>
      <p:cxnSp>
        <p:nvCxnSpPr>
          <p:cNvPr id="15" name="Straight Connector 14"/>
          <p:cNvCxnSpPr/>
          <p:nvPr/>
        </p:nvCxnSpPr>
        <p:spPr>
          <a:xfrm rot="10800000" flipH="1">
            <a:off x="228600" y="457200"/>
            <a:ext cx="8624888" cy="1588"/>
          </a:xfrm>
          <a:prstGeom prst="line">
            <a:avLst/>
          </a:prstGeom>
          <a:ln w="254" cap="flat" cmpd="sng">
            <a:solidFill>
              <a:srgbClr val="646567"/>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6"/>
          <p:cNvSpPr>
            <a:spLocks noGrp="1" noChangeArrowheads="1"/>
          </p:cNvSpPr>
          <p:nvPr>
            <p:ph type="title"/>
          </p:nvPr>
        </p:nvSpPr>
        <p:spPr>
          <a:xfrm>
            <a:off x="76200" y="76200"/>
            <a:ext cx="7918450" cy="601663"/>
          </a:xfrm>
        </p:spPr>
        <p:txBody>
          <a:bodyPr rIns="132052"/>
          <a:lstStyle/>
          <a:p>
            <a:pPr eaLnBrk="1" hangingPunct="1"/>
            <a:r>
              <a:rPr lang="en-US" sz="2400" smtClean="0"/>
              <a:t>Share of Light vs. Regular: Dairy</a:t>
            </a:r>
            <a:br>
              <a:rPr lang="en-US" sz="2400" smtClean="0"/>
            </a:br>
            <a:endParaRPr lang="en-US" sz="2400" smtClean="0"/>
          </a:p>
        </p:txBody>
      </p:sp>
      <p:sp>
        <p:nvSpPr>
          <p:cNvPr id="32" name="Rounded Rectangle 31"/>
          <p:cNvSpPr/>
          <p:nvPr/>
        </p:nvSpPr>
        <p:spPr>
          <a:xfrm>
            <a:off x="381000" y="685800"/>
            <a:ext cx="8001000" cy="3276600"/>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00" dirty="0">
              <a:solidFill>
                <a:srgbClr val="616365"/>
              </a:solidFill>
              <a:sym typeface="Arial" pitchFamily="34" charset="0"/>
            </a:endParaRPr>
          </a:p>
        </p:txBody>
      </p:sp>
      <p:sp>
        <p:nvSpPr>
          <p:cNvPr id="226307" name="TextBox 1"/>
          <p:cNvSpPr txBox="1">
            <a:spLocks noChangeArrowheads="1"/>
          </p:cNvSpPr>
          <p:nvPr/>
        </p:nvSpPr>
        <p:spPr bwMode="auto">
          <a:xfrm>
            <a:off x="533400" y="762000"/>
            <a:ext cx="1349375" cy="400050"/>
          </a:xfrm>
          <a:prstGeom prst="rect">
            <a:avLst/>
          </a:prstGeom>
          <a:noFill/>
          <a:ln w="9525">
            <a:noFill/>
            <a:miter lim="800000"/>
            <a:headEnd/>
            <a:tailEnd/>
          </a:ln>
        </p:spPr>
        <p:txBody>
          <a:bodyPr>
            <a:spAutoFit/>
          </a:bodyPr>
          <a:lstStyle/>
          <a:p>
            <a:r>
              <a:rPr lang="en-US" sz="2000"/>
              <a:t>China:</a:t>
            </a:r>
          </a:p>
        </p:txBody>
      </p:sp>
      <p:graphicFrame>
        <p:nvGraphicFramePr>
          <p:cNvPr id="7" name="Chart 6"/>
          <p:cNvGraphicFramePr>
            <a:graphicFrameLocks/>
          </p:cNvGraphicFramePr>
          <p:nvPr/>
        </p:nvGraphicFramePr>
        <p:xfrm>
          <a:off x="1600200" y="685800"/>
          <a:ext cx="2781300" cy="1752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a:graphicFrameLocks/>
          </p:cNvGraphicFramePr>
          <p:nvPr/>
        </p:nvGraphicFramePr>
        <p:xfrm>
          <a:off x="4572000" y="685801"/>
          <a:ext cx="3200400" cy="1762154"/>
        </p:xfrm>
        <a:graphic>
          <a:graphicData uri="http://schemas.openxmlformats.org/drawingml/2006/chart">
            <c:chart xmlns:c="http://schemas.openxmlformats.org/drawingml/2006/chart" xmlns:r="http://schemas.openxmlformats.org/officeDocument/2006/relationships" r:id="rId4"/>
          </a:graphicData>
        </a:graphic>
      </p:graphicFrame>
      <p:sp>
        <p:nvSpPr>
          <p:cNvPr id="10" name="Rounded Rectangle 9"/>
          <p:cNvSpPr/>
          <p:nvPr/>
        </p:nvSpPr>
        <p:spPr>
          <a:xfrm>
            <a:off x="381000" y="4064000"/>
            <a:ext cx="8001000" cy="1828800"/>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00" dirty="0">
              <a:solidFill>
                <a:srgbClr val="616365"/>
              </a:solidFill>
              <a:sym typeface="Arial" pitchFamily="34" charset="0"/>
            </a:endParaRPr>
          </a:p>
        </p:txBody>
      </p:sp>
      <p:sp>
        <p:nvSpPr>
          <p:cNvPr id="226311" name="TextBox 10"/>
          <p:cNvSpPr txBox="1">
            <a:spLocks noChangeArrowheads="1"/>
          </p:cNvSpPr>
          <p:nvPr/>
        </p:nvSpPr>
        <p:spPr bwMode="auto">
          <a:xfrm>
            <a:off x="514350" y="2324100"/>
            <a:ext cx="1349375" cy="400050"/>
          </a:xfrm>
          <a:prstGeom prst="rect">
            <a:avLst/>
          </a:prstGeom>
          <a:noFill/>
          <a:ln w="9525">
            <a:noFill/>
            <a:miter lim="800000"/>
            <a:headEnd/>
            <a:tailEnd/>
          </a:ln>
        </p:spPr>
        <p:txBody>
          <a:bodyPr>
            <a:spAutoFit/>
          </a:bodyPr>
          <a:lstStyle/>
          <a:p>
            <a:r>
              <a:rPr lang="en-US" sz="2000"/>
              <a:t>Brazil:</a:t>
            </a:r>
          </a:p>
        </p:txBody>
      </p:sp>
      <p:graphicFrame>
        <p:nvGraphicFramePr>
          <p:cNvPr id="12" name="Chart 11"/>
          <p:cNvGraphicFramePr>
            <a:graphicFrameLocks/>
          </p:cNvGraphicFramePr>
          <p:nvPr/>
        </p:nvGraphicFramePr>
        <p:xfrm>
          <a:off x="1352550" y="2372832"/>
          <a:ext cx="3352800" cy="16383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a:graphicFrameLocks/>
          </p:cNvGraphicFramePr>
          <p:nvPr/>
        </p:nvGraphicFramePr>
        <p:xfrm>
          <a:off x="4495800" y="2387009"/>
          <a:ext cx="3371850" cy="16002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4" name="Chart 13"/>
          <p:cNvGraphicFramePr>
            <a:graphicFrameLocks/>
          </p:cNvGraphicFramePr>
          <p:nvPr/>
        </p:nvGraphicFramePr>
        <p:xfrm>
          <a:off x="4876800" y="4038600"/>
          <a:ext cx="2667000" cy="180399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5" name="Chart 14"/>
          <p:cNvGraphicFramePr>
            <a:graphicFrameLocks/>
          </p:cNvGraphicFramePr>
          <p:nvPr/>
        </p:nvGraphicFramePr>
        <p:xfrm>
          <a:off x="1600200" y="4060368"/>
          <a:ext cx="2705100" cy="1883232"/>
        </p:xfrm>
        <a:graphic>
          <a:graphicData uri="http://schemas.openxmlformats.org/drawingml/2006/chart">
            <c:chart xmlns:c="http://schemas.openxmlformats.org/drawingml/2006/chart" xmlns:r="http://schemas.openxmlformats.org/officeDocument/2006/relationships" r:id="rId8"/>
          </a:graphicData>
        </a:graphic>
      </p:graphicFrame>
      <p:sp>
        <p:nvSpPr>
          <p:cNvPr id="226316" name="TextBox 17"/>
          <p:cNvSpPr txBox="1">
            <a:spLocks noChangeArrowheads="1"/>
          </p:cNvSpPr>
          <p:nvPr/>
        </p:nvSpPr>
        <p:spPr bwMode="auto">
          <a:xfrm>
            <a:off x="533400" y="4089400"/>
            <a:ext cx="1349375" cy="400050"/>
          </a:xfrm>
          <a:prstGeom prst="rect">
            <a:avLst/>
          </a:prstGeom>
          <a:noFill/>
          <a:ln w="9525">
            <a:noFill/>
            <a:miter lim="800000"/>
            <a:headEnd/>
            <a:tailEnd/>
          </a:ln>
        </p:spPr>
        <p:txBody>
          <a:bodyPr>
            <a:spAutoFit/>
          </a:bodyPr>
          <a:lstStyle/>
          <a:p>
            <a:r>
              <a:rPr lang="en-US" sz="2000"/>
              <a:t>US:</a:t>
            </a:r>
          </a:p>
        </p:txBody>
      </p:sp>
      <p:sp>
        <p:nvSpPr>
          <p:cNvPr id="226317" name="TextBox 18"/>
          <p:cNvSpPr txBox="1">
            <a:spLocks noChangeArrowheads="1"/>
          </p:cNvSpPr>
          <p:nvPr/>
        </p:nvSpPr>
        <p:spPr bwMode="auto">
          <a:xfrm>
            <a:off x="2209800" y="6096000"/>
            <a:ext cx="5257800" cy="230188"/>
          </a:xfrm>
          <a:prstGeom prst="rect">
            <a:avLst/>
          </a:prstGeom>
          <a:noFill/>
          <a:ln w="9525">
            <a:noFill/>
            <a:miter lim="800000"/>
            <a:headEnd/>
            <a:tailEnd/>
          </a:ln>
        </p:spPr>
        <p:txBody>
          <a:bodyPr>
            <a:spAutoFit/>
          </a:bodyPr>
          <a:lstStyle/>
          <a:p>
            <a:r>
              <a:rPr lang="en-US" sz="900"/>
              <a:t>Source:  Nielsen RMS data;  Note:  2011 refers to year ending March 31</a:t>
            </a:r>
            <a:r>
              <a:rPr lang="en-US" sz="900" baseline="30000"/>
              <a:t>st</a:t>
            </a:r>
            <a:r>
              <a:rPr lang="en-US" sz="900"/>
              <a:t> 2012</a:t>
            </a:r>
          </a:p>
        </p:txBody>
      </p:sp>
      <p:cxnSp>
        <p:nvCxnSpPr>
          <p:cNvPr id="16" name="Straight Connector 15"/>
          <p:cNvCxnSpPr/>
          <p:nvPr/>
        </p:nvCxnSpPr>
        <p:spPr>
          <a:xfrm rot="10800000" flipH="1">
            <a:off x="228600" y="609600"/>
            <a:ext cx="8624888" cy="1588"/>
          </a:xfrm>
          <a:prstGeom prst="line">
            <a:avLst/>
          </a:prstGeom>
          <a:ln w="254" cap="flat" cmpd="sng">
            <a:solidFill>
              <a:srgbClr val="646567"/>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62000" y="4495800"/>
          <a:ext cx="4367310" cy="1108820"/>
        </p:xfrm>
        <a:graphic>
          <a:graphicData uri="http://schemas.openxmlformats.org/drawingml/2006/table">
            <a:tbl>
              <a:tblPr/>
              <a:tblGrid>
                <a:gridCol w="1333623"/>
                <a:gridCol w="1104498"/>
                <a:gridCol w="297667"/>
                <a:gridCol w="305733"/>
                <a:gridCol w="509165"/>
                <a:gridCol w="816624"/>
              </a:tblGrid>
              <a:tr h="146856">
                <a:tc>
                  <a:txBody>
                    <a:bodyPr/>
                    <a:lstStyle/>
                    <a:p>
                      <a:pPr algn="l" fontAlgn="b"/>
                      <a:r>
                        <a:rPr lang="en-US" sz="1000" b="0" i="0" u="none" strike="noStrike" dirty="0">
                          <a:solidFill>
                            <a:srgbClr val="808080"/>
                          </a:solidFill>
                          <a:latin typeface="Calibri"/>
                        </a:rPr>
                        <a:t>Sum of USD Discounted (000,000's)</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808080"/>
                          </a:solidFill>
                          <a:latin typeface="Calibri"/>
                        </a:rPr>
                        <a:t> </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808080"/>
                          </a:solidFill>
                          <a:latin typeface="Calibri"/>
                        </a:rPr>
                        <a:t>Year</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808080"/>
                          </a:solidFill>
                          <a:latin typeface="Calibri"/>
                        </a:rPr>
                        <a:t>Year</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7F7F7F"/>
                          </a:solidFill>
                          <a:latin typeface="Calibri"/>
                        </a:rPr>
                        <a:t>Year</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808080"/>
                          </a:solidFill>
                          <a:latin typeface="Calibri"/>
                        </a:rPr>
                        <a:t>January to December</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017">
                <a:tc>
                  <a:txBody>
                    <a:bodyPr/>
                    <a:lstStyle/>
                    <a:p>
                      <a:pPr algn="l" fontAlgn="b"/>
                      <a:r>
                        <a:rPr lang="en-US" sz="1000" b="0" i="0" u="none" strike="noStrike">
                          <a:solidFill>
                            <a:srgbClr val="FFFFFF"/>
                          </a:solidFill>
                          <a:latin typeface="Calibri"/>
                        </a:rPr>
                        <a:t>Region</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DD9"/>
                    </a:solidFill>
                  </a:tcPr>
                </a:tc>
                <a:tc>
                  <a:txBody>
                    <a:bodyPr/>
                    <a:lstStyle/>
                    <a:p>
                      <a:pPr algn="l" fontAlgn="b"/>
                      <a:r>
                        <a:rPr lang="en-US" sz="1000" b="0" i="0" u="none" strike="noStrike">
                          <a:solidFill>
                            <a:srgbClr val="FFFFFF"/>
                          </a:solidFill>
                          <a:latin typeface="Calibri"/>
                        </a:rPr>
                        <a:t>Country Name</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DD9"/>
                    </a:solidFill>
                  </a:tcPr>
                </a:tc>
                <a:tc>
                  <a:txBody>
                    <a:bodyPr/>
                    <a:lstStyle/>
                    <a:p>
                      <a:pPr algn="r" fontAlgn="b"/>
                      <a:r>
                        <a:rPr lang="en-US" sz="1000" b="0" i="0" u="none" strike="noStrike">
                          <a:solidFill>
                            <a:srgbClr val="FFFFFF"/>
                          </a:solidFill>
                          <a:latin typeface="Calibri"/>
                        </a:rPr>
                        <a:t>2010</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DD9"/>
                    </a:solidFill>
                  </a:tcPr>
                </a:tc>
                <a:tc>
                  <a:txBody>
                    <a:bodyPr/>
                    <a:lstStyle/>
                    <a:p>
                      <a:pPr algn="r" fontAlgn="b"/>
                      <a:r>
                        <a:rPr lang="en-US" sz="1000" b="0" i="0" u="none" strike="noStrike">
                          <a:solidFill>
                            <a:srgbClr val="FFFFFF"/>
                          </a:solidFill>
                          <a:latin typeface="Calibri"/>
                        </a:rPr>
                        <a:t>2011</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DD9"/>
                    </a:solidFill>
                  </a:tcPr>
                </a:tc>
                <a:tc>
                  <a:txBody>
                    <a:bodyPr/>
                    <a:lstStyle/>
                    <a:p>
                      <a:pPr algn="l" fontAlgn="b"/>
                      <a:r>
                        <a:rPr lang="en-US" sz="1000" b="0" i="0" u="none" strike="noStrike">
                          <a:solidFill>
                            <a:srgbClr val="FFFFFF"/>
                          </a:solidFill>
                          <a:latin typeface="Calibri"/>
                        </a:rPr>
                        <a:t>2012 (Q1,Q2)</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DD9"/>
                    </a:solidFill>
                  </a:tcPr>
                </a:tc>
                <a:tc>
                  <a:txBody>
                    <a:bodyPr/>
                    <a:lstStyle/>
                    <a:p>
                      <a:pPr algn="ctr" fontAlgn="ctr"/>
                      <a:r>
                        <a:rPr lang="en-US" sz="1000" b="0" i="0" u="none" strike="noStrike" dirty="0">
                          <a:solidFill>
                            <a:srgbClr val="FFFFFF"/>
                          </a:solidFill>
                          <a:latin typeface="Calibri"/>
                        </a:rPr>
                        <a:t>% change 2012 </a:t>
                      </a:r>
                      <a:r>
                        <a:rPr lang="en-US" sz="1000" b="0" i="0" u="none" strike="noStrike" dirty="0" err="1">
                          <a:solidFill>
                            <a:srgbClr val="FFFFFF"/>
                          </a:solidFill>
                          <a:latin typeface="Calibri"/>
                        </a:rPr>
                        <a:t>vs</a:t>
                      </a:r>
                      <a:r>
                        <a:rPr lang="en-US" sz="1000" b="0" i="0" u="none" strike="noStrike" dirty="0">
                          <a:solidFill>
                            <a:srgbClr val="FFFFFF"/>
                          </a:solidFill>
                          <a:latin typeface="Calibri"/>
                        </a:rPr>
                        <a:t> 2011</a:t>
                      </a:r>
                    </a:p>
                  </a:txBody>
                  <a:tcPr marL="8404" marR="8404" marT="8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DD9"/>
                    </a:solidFill>
                  </a:tcPr>
                </a:tc>
              </a:tr>
              <a:tr h="153509">
                <a:tc>
                  <a:txBody>
                    <a:bodyPr/>
                    <a:lstStyle/>
                    <a:p>
                      <a:pPr algn="l" fontAlgn="b"/>
                      <a:r>
                        <a:rPr lang="en-US" sz="1000" b="0" i="0" u="none" strike="noStrike">
                          <a:solidFill>
                            <a:srgbClr val="808080"/>
                          </a:solidFill>
                          <a:latin typeface="Calibri"/>
                        </a:rPr>
                        <a:t>NORTH AMERICA</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808080"/>
                          </a:solidFill>
                          <a:latin typeface="Calibri"/>
                        </a:rPr>
                        <a:t>USA</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856</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795</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406</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-7.2</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3509">
                <a:tc>
                  <a:txBody>
                    <a:bodyPr/>
                    <a:lstStyle/>
                    <a:p>
                      <a:pPr algn="l" fontAlgn="b"/>
                      <a:r>
                        <a:rPr lang="en-US" sz="1000" b="0" i="0" u="none" strike="noStrike">
                          <a:solidFill>
                            <a:srgbClr val="808080"/>
                          </a:solidFill>
                          <a:latin typeface="Calibri"/>
                        </a:rPr>
                        <a:t>ASIA PAC</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808080"/>
                          </a:solidFill>
                          <a:latin typeface="Calibri"/>
                        </a:rPr>
                        <a:t>CHINA</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2713</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3116</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1865</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14.8</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3509">
                <a:tc>
                  <a:txBody>
                    <a:bodyPr/>
                    <a:lstStyle/>
                    <a:p>
                      <a:pPr algn="l" fontAlgn="b"/>
                      <a:r>
                        <a:rPr lang="en-US" sz="1000" b="0" i="0" u="none" strike="noStrike">
                          <a:solidFill>
                            <a:srgbClr val="808080"/>
                          </a:solidFill>
                          <a:latin typeface="Calibri"/>
                        </a:rPr>
                        <a:t>LATIN AMERICA</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808080"/>
                          </a:solidFill>
                          <a:latin typeface="Calibri"/>
                        </a:rPr>
                        <a:t>BRAZIL</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283</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258</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latin typeface="Calibri"/>
                        </a:rPr>
                        <a:t>123</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rgbClr val="000000"/>
                          </a:solidFill>
                          <a:latin typeface="Calibri"/>
                        </a:rPr>
                        <a:t>-9.1</a:t>
                      </a:r>
                    </a:p>
                  </a:txBody>
                  <a:tcPr marL="8404" marR="8404" marT="84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5" name="Chart 4"/>
          <p:cNvGraphicFramePr/>
          <p:nvPr/>
        </p:nvGraphicFramePr>
        <p:xfrm>
          <a:off x="0" y="1295400"/>
          <a:ext cx="5181600" cy="3124200"/>
        </p:xfrm>
        <a:graphic>
          <a:graphicData uri="http://schemas.openxmlformats.org/drawingml/2006/chart">
            <c:chart xmlns:c="http://schemas.openxmlformats.org/drawingml/2006/chart" xmlns:r="http://schemas.openxmlformats.org/officeDocument/2006/relationships" r:id="rId4"/>
          </a:graphicData>
        </a:graphic>
      </p:graphicFrame>
      <p:sp>
        <p:nvSpPr>
          <p:cNvPr id="119856" name="TextBox 5"/>
          <p:cNvSpPr txBox="1">
            <a:spLocks noChangeArrowheads="1"/>
          </p:cNvSpPr>
          <p:nvPr/>
        </p:nvSpPr>
        <p:spPr bwMode="auto">
          <a:xfrm>
            <a:off x="1066800" y="228600"/>
            <a:ext cx="6858000" cy="646113"/>
          </a:xfrm>
          <a:prstGeom prst="rect">
            <a:avLst/>
          </a:prstGeom>
          <a:noFill/>
          <a:ln w="9525">
            <a:noFill/>
            <a:miter lim="800000"/>
            <a:headEnd/>
            <a:tailEnd/>
          </a:ln>
        </p:spPr>
        <p:txBody>
          <a:bodyPr>
            <a:spAutoFit/>
          </a:bodyPr>
          <a:lstStyle/>
          <a:p>
            <a:pPr algn="ctr"/>
            <a:r>
              <a:rPr lang="en-US" b="1"/>
              <a:t>Advertising Spend: Dairy</a:t>
            </a:r>
          </a:p>
          <a:p>
            <a:endParaRPr lang="en-US" b="1"/>
          </a:p>
        </p:txBody>
      </p:sp>
      <p:graphicFrame>
        <p:nvGraphicFramePr>
          <p:cNvPr id="119809" name="Object 1"/>
          <p:cNvGraphicFramePr>
            <a:graphicFrameLocks/>
          </p:cNvGraphicFramePr>
          <p:nvPr/>
        </p:nvGraphicFramePr>
        <p:xfrm>
          <a:off x="5638800" y="1447800"/>
          <a:ext cx="3276600" cy="2133600"/>
        </p:xfrm>
        <a:graphic>
          <a:graphicData uri="http://schemas.openxmlformats.org/presentationml/2006/ole">
            <p:oleObj spid="_x0000_s119809" name="Worksheet" r:id="rId5" imgW="4762500" imgH="3543300" progId="Excel.Sheet.8">
              <p:embed/>
            </p:oleObj>
          </a:graphicData>
        </a:graphic>
      </p:graphicFrame>
      <p:sp>
        <p:nvSpPr>
          <p:cNvPr id="9" name="TextBox 8"/>
          <p:cNvSpPr txBox="1"/>
          <p:nvPr/>
        </p:nvSpPr>
        <p:spPr>
          <a:xfrm>
            <a:off x="5486400" y="990600"/>
            <a:ext cx="2971800" cy="338138"/>
          </a:xfrm>
          <a:prstGeom prst="rect">
            <a:avLst/>
          </a:prstGeom>
          <a:noFill/>
          <a:ln>
            <a:solidFill>
              <a:schemeClr val="tx1">
                <a:lumMod val="50000"/>
              </a:schemeClr>
            </a:solidFill>
          </a:ln>
        </p:spPr>
        <p:txBody>
          <a:bodyPr>
            <a:spAutoFit/>
          </a:bodyPr>
          <a:lstStyle/>
          <a:p>
            <a:pPr>
              <a:defRPr/>
            </a:pPr>
            <a:r>
              <a:rPr lang="en-US" sz="1600" b="1" dirty="0"/>
              <a:t>Purchasing Changes: China</a:t>
            </a:r>
          </a:p>
        </p:txBody>
      </p:sp>
      <p:graphicFrame>
        <p:nvGraphicFramePr>
          <p:cNvPr id="119810" name="Object 2"/>
          <p:cNvGraphicFramePr>
            <a:graphicFrameLocks/>
          </p:cNvGraphicFramePr>
          <p:nvPr/>
        </p:nvGraphicFramePr>
        <p:xfrm>
          <a:off x="5562600" y="3733800"/>
          <a:ext cx="3581400" cy="2209800"/>
        </p:xfrm>
        <a:graphic>
          <a:graphicData uri="http://schemas.openxmlformats.org/presentationml/2006/ole">
            <p:oleObj spid="_x0000_s119810" name="Worksheet" r:id="rId6" imgW="4629184" imgH="3819575" progId="Excel.Sheet.8">
              <p:embed/>
            </p:oleObj>
          </a:graphicData>
        </a:graphic>
      </p:graphicFrame>
      <p:cxnSp>
        <p:nvCxnSpPr>
          <p:cNvPr id="11" name="Straight Connector 10"/>
          <p:cNvCxnSpPr/>
          <p:nvPr/>
        </p:nvCxnSpPr>
        <p:spPr>
          <a:xfrm rot="10800000" flipH="1">
            <a:off x="228600" y="914400"/>
            <a:ext cx="8624888" cy="1588"/>
          </a:xfrm>
          <a:prstGeom prst="line">
            <a:avLst/>
          </a:prstGeom>
          <a:ln w="254" cap="flat" cmpd="sng">
            <a:solidFill>
              <a:srgbClr val="646567"/>
            </a:solidFill>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rot="5400000">
            <a:off x="2743994" y="3580606"/>
            <a:ext cx="5029200" cy="1588"/>
          </a:xfrm>
          <a:prstGeom prst="line">
            <a:avLst/>
          </a:prstGeom>
          <a:ln w="254" cap="flat" cmpd="sng">
            <a:solidFill>
              <a:srgbClr val="646567"/>
            </a:solidFill>
          </a:ln>
        </p:spPr>
        <p:style>
          <a:lnRef idx="1">
            <a:schemeClr val="accent6"/>
          </a:lnRef>
          <a:fillRef idx="0">
            <a:schemeClr val="accent6"/>
          </a:fillRef>
          <a:effectRef idx="0">
            <a:schemeClr val="accent6"/>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7" name="Picture 2"/>
          <p:cNvPicPr>
            <a:picLocks noChangeAspect="1" noChangeArrowheads="1"/>
          </p:cNvPicPr>
          <p:nvPr/>
        </p:nvPicPr>
        <p:blipFill>
          <a:blip r:embed="rId3" cstate="print"/>
          <a:srcRect/>
          <a:stretch>
            <a:fillRect/>
          </a:stretch>
        </p:blipFill>
        <p:spPr bwMode="auto">
          <a:xfrm>
            <a:off x="990600" y="3276600"/>
            <a:ext cx="5432425" cy="2871788"/>
          </a:xfrm>
          <a:prstGeom prst="rect">
            <a:avLst/>
          </a:prstGeom>
          <a:noFill/>
          <a:ln w="9525">
            <a:noFill/>
            <a:miter lim="800000"/>
            <a:headEnd/>
            <a:tailEnd/>
          </a:ln>
        </p:spPr>
      </p:pic>
      <p:sp>
        <p:nvSpPr>
          <p:cNvPr id="234498" name="TextBox 4"/>
          <p:cNvSpPr txBox="1">
            <a:spLocks noChangeArrowheads="1"/>
          </p:cNvSpPr>
          <p:nvPr/>
        </p:nvSpPr>
        <p:spPr bwMode="auto">
          <a:xfrm>
            <a:off x="6705600" y="914400"/>
            <a:ext cx="1152525" cy="1354138"/>
          </a:xfrm>
          <a:prstGeom prst="rect">
            <a:avLst/>
          </a:prstGeom>
          <a:noFill/>
          <a:ln w="9525">
            <a:noFill/>
            <a:miter lim="800000"/>
            <a:headEnd/>
            <a:tailEnd/>
          </a:ln>
        </p:spPr>
        <p:txBody>
          <a:bodyPr>
            <a:spAutoFit/>
          </a:bodyPr>
          <a:lstStyle/>
          <a:p>
            <a:r>
              <a:rPr lang="en-US" sz="1400" b="1" u="sng">
                <a:solidFill>
                  <a:schemeClr val="bg2"/>
                </a:solidFill>
                <a:cs typeface="Arial" charset="0"/>
              </a:rPr>
              <a:t>Dietary</a:t>
            </a:r>
            <a:r>
              <a:rPr lang="en-US" sz="1400">
                <a:solidFill>
                  <a:schemeClr val="bg2"/>
                </a:solidFill>
                <a:cs typeface="Arial" charset="0"/>
              </a:rPr>
              <a:t>: </a:t>
            </a:r>
            <a:endParaRPr lang="en-US" sz="1400" b="1" u="sng">
              <a:solidFill>
                <a:schemeClr val="bg2"/>
              </a:solidFill>
              <a:cs typeface="Arial" charset="0"/>
            </a:endParaRPr>
          </a:p>
          <a:p>
            <a:r>
              <a:rPr lang="en-US" sz="1400">
                <a:solidFill>
                  <a:schemeClr val="bg2"/>
                </a:solidFill>
                <a:cs typeface="Arial" charset="0"/>
              </a:rPr>
              <a:t>Eating </a:t>
            </a:r>
            <a:r>
              <a:rPr lang="en-US" sz="1100">
                <a:solidFill>
                  <a:schemeClr val="bg2"/>
                </a:solidFill>
                <a:cs typeface="Arial" charset="0"/>
              </a:rPr>
              <a:t>(21%) </a:t>
            </a:r>
            <a:r>
              <a:rPr lang="en-US" sz="1400">
                <a:solidFill>
                  <a:schemeClr val="bg2"/>
                </a:solidFill>
                <a:cs typeface="Arial" charset="0"/>
              </a:rPr>
              <a:t>Food </a:t>
            </a:r>
            <a:r>
              <a:rPr lang="en-US" sz="1200">
                <a:solidFill>
                  <a:schemeClr val="bg2"/>
                </a:solidFill>
                <a:cs typeface="Arial" charset="0"/>
              </a:rPr>
              <a:t>(18%)</a:t>
            </a:r>
          </a:p>
          <a:p>
            <a:r>
              <a:rPr lang="en-US" sz="1400">
                <a:solidFill>
                  <a:schemeClr val="bg2"/>
                </a:solidFill>
                <a:cs typeface="Arial" charset="0"/>
              </a:rPr>
              <a:t>Diet (11%)</a:t>
            </a:r>
          </a:p>
          <a:p>
            <a:r>
              <a:rPr lang="en-US" sz="1400">
                <a:solidFill>
                  <a:schemeClr val="bg2"/>
                </a:solidFill>
                <a:cs typeface="Arial" charset="0"/>
              </a:rPr>
              <a:t>Fat </a:t>
            </a:r>
            <a:r>
              <a:rPr lang="en-US" sz="1200">
                <a:solidFill>
                  <a:schemeClr val="bg2"/>
                </a:solidFill>
                <a:cs typeface="Arial" charset="0"/>
              </a:rPr>
              <a:t>(7%)</a:t>
            </a:r>
          </a:p>
          <a:p>
            <a:endParaRPr lang="en-US" sz="1200">
              <a:solidFill>
                <a:schemeClr val="bg2"/>
              </a:solidFill>
              <a:cs typeface="Arial" charset="0"/>
            </a:endParaRPr>
          </a:p>
        </p:txBody>
      </p:sp>
      <p:sp>
        <p:nvSpPr>
          <p:cNvPr id="234499" name="TextBox 5"/>
          <p:cNvSpPr txBox="1">
            <a:spLocks noChangeArrowheads="1"/>
          </p:cNvSpPr>
          <p:nvPr/>
        </p:nvSpPr>
        <p:spPr bwMode="auto">
          <a:xfrm>
            <a:off x="7894638" y="914400"/>
            <a:ext cx="1249362" cy="954088"/>
          </a:xfrm>
          <a:prstGeom prst="rect">
            <a:avLst/>
          </a:prstGeom>
          <a:noFill/>
          <a:ln w="9525">
            <a:noFill/>
            <a:miter lim="800000"/>
            <a:headEnd/>
            <a:tailEnd/>
          </a:ln>
        </p:spPr>
        <p:txBody>
          <a:bodyPr>
            <a:spAutoFit/>
          </a:bodyPr>
          <a:lstStyle/>
          <a:p>
            <a:endParaRPr lang="en-US" sz="1400">
              <a:solidFill>
                <a:schemeClr val="bg2"/>
              </a:solidFill>
              <a:cs typeface="Arial" charset="0"/>
            </a:endParaRPr>
          </a:p>
          <a:p>
            <a:r>
              <a:rPr lang="en-US" sz="1400">
                <a:solidFill>
                  <a:schemeClr val="bg2"/>
                </a:solidFill>
                <a:cs typeface="Arial" charset="0"/>
              </a:rPr>
              <a:t>Water </a:t>
            </a:r>
            <a:r>
              <a:rPr lang="en-US" sz="1200">
                <a:solidFill>
                  <a:schemeClr val="bg2"/>
                </a:solidFill>
                <a:cs typeface="Arial" charset="0"/>
              </a:rPr>
              <a:t>(7%)</a:t>
            </a:r>
          </a:p>
          <a:p>
            <a:r>
              <a:rPr lang="en-US" sz="1400">
                <a:solidFill>
                  <a:schemeClr val="bg2"/>
                </a:solidFill>
                <a:cs typeface="Arial" charset="0"/>
              </a:rPr>
              <a:t>Calories </a:t>
            </a:r>
            <a:r>
              <a:rPr lang="en-US" sz="1200">
                <a:solidFill>
                  <a:schemeClr val="bg2"/>
                </a:solidFill>
                <a:cs typeface="Arial" charset="0"/>
              </a:rPr>
              <a:t>(4%)</a:t>
            </a:r>
          </a:p>
          <a:p>
            <a:r>
              <a:rPr lang="en-US" sz="1400">
                <a:solidFill>
                  <a:schemeClr val="bg2"/>
                </a:solidFill>
                <a:cs typeface="Arial" charset="0"/>
              </a:rPr>
              <a:t>Recipes (3%)</a:t>
            </a:r>
          </a:p>
        </p:txBody>
      </p:sp>
      <p:sp>
        <p:nvSpPr>
          <p:cNvPr id="234500" name="TextBox 6"/>
          <p:cNvSpPr txBox="1">
            <a:spLocks noChangeArrowheads="1"/>
          </p:cNvSpPr>
          <p:nvPr/>
        </p:nvSpPr>
        <p:spPr bwMode="auto">
          <a:xfrm>
            <a:off x="6705600" y="2209800"/>
            <a:ext cx="1377950" cy="954088"/>
          </a:xfrm>
          <a:prstGeom prst="rect">
            <a:avLst/>
          </a:prstGeom>
          <a:noFill/>
          <a:ln w="9525">
            <a:noFill/>
            <a:miter lim="800000"/>
            <a:headEnd/>
            <a:tailEnd/>
          </a:ln>
        </p:spPr>
        <p:txBody>
          <a:bodyPr>
            <a:spAutoFit/>
          </a:bodyPr>
          <a:lstStyle/>
          <a:p>
            <a:r>
              <a:rPr lang="en-US" sz="1400" b="1" u="sng">
                <a:solidFill>
                  <a:schemeClr val="bg2"/>
                </a:solidFill>
                <a:cs typeface="Arial" charset="0"/>
              </a:rPr>
              <a:t>Metabolic:</a:t>
            </a:r>
          </a:p>
          <a:p>
            <a:r>
              <a:rPr lang="en-US" sz="1400">
                <a:solidFill>
                  <a:schemeClr val="bg2"/>
                </a:solidFill>
                <a:cs typeface="Arial" charset="0"/>
              </a:rPr>
              <a:t>Weight </a:t>
            </a:r>
            <a:r>
              <a:rPr lang="en-US" sz="1100">
                <a:solidFill>
                  <a:schemeClr val="bg2"/>
                </a:solidFill>
                <a:cs typeface="Arial" charset="0"/>
              </a:rPr>
              <a:t>(12%) </a:t>
            </a:r>
            <a:r>
              <a:rPr lang="en-US" sz="1400">
                <a:solidFill>
                  <a:schemeClr val="bg2"/>
                </a:solidFill>
                <a:cs typeface="Arial" charset="0"/>
              </a:rPr>
              <a:t>Exercise </a:t>
            </a:r>
            <a:r>
              <a:rPr lang="en-US" sz="1200">
                <a:solidFill>
                  <a:schemeClr val="bg2"/>
                </a:solidFill>
                <a:cs typeface="Arial" charset="0"/>
              </a:rPr>
              <a:t>(7%)</a:t>
            </a:r>
          </a:p>
          <a:p>
            <a:r>
              <a:rPr lang="en-US" sz="1400">
                <a:solidFill>
                  <a:schemeClr val="bg2"/>
                </a:solidFill>
                <a:cs typeface="Arial" charset="0"/>
              </a:rPr>
              <a:t>“Fit”</a:t>
            </a:r>
            <a:r>
              <a:rPr lang="en-US" sz="1200">
                <a:solidFill>
                  <a:schemeClr val="bg2"/>
                </a:solidFill>
                <a:cs typeface="Arial" charset="0"/>
              </a:rPr>
              <a:t> (4%)</a:t>
            </a:r>
          </a:p>
        </p:txBody>
      </p:sp>
      <p:sp>
        <p:nvSpPr>
          <p:cNvPr id="234501" name="TextBox 7"/>
          <p:cNvSpPr txBox="1">
            <a:spLocks noChangeArrowheads="1"/>
          </p:cNvSpPr>
          <p:nvPr/>
        </p:nvSpPr>
        <p:spPr bwMode="auto">
          <a:xfrm>
            <a:off x="7924800" y="2209800"/>
            <a:ext cx="1655763" cy="954088"/>
          </a:xfrm>
          <a:prstGeom prst="rect">
            <a:avLst/>
          </a:prstGeom>
          <a:noFill/>
          <a:ln w="9525">
            <a:noFill/>
            <a:miter lim="800000"/>
            <a:headEnd/>
            <a:tailEnd/>
          </a:ln>
        </p:spPr>
        <p:txBody>
          <a:bodyPr>
            <a:spAutoFit/>
          </a:bodyPr>
          <a:lstStyle/>
          <a:p>
            <a:r>
              <a:rPr lang="en-US" sz="1400" b="1" u="sng">
                <a:solidFill>
                  <a:schemeClr val="bg2"/>
                </a:solidFill>
                <a:cs typeface="Arial" charset="0"/>
              </a:rPr>
              <a:t>Physical</a:t>
            </a:r>
            <a:r>
              <a:rPr lang="en-US" sz="1400">
                <a:solidFill>
                  <a:schemeClr val="bg2"/>
                </a:solidFill>
                <a:cs typeface="Arial" charset="0"/>
              </a:rPr>
              <a:t>: </a:t>
            </a:r>
            <a:endParaRPr lang="en-US" sz="1400" b="1" u="sng">
              <a:solidFill>
                <a:schemeClr val="bg2"/>
              </a:solidFill>
              <a:cs typeface="Arial" charset="0"/>
            </a:endParaRPr>
          </a:p>
          <a:p>
            <a:r>
              <a:rPr lang="en-US" sz="1400">
                <a:solidFill>
                  <a:schemeClr val="bg2"/>
                </a:solidFill>
                <a:cs typeface="Arial" charset="0"/>
              </a:rPr>
              <a:t>Body </a:t>
            </a:r>
            <a:r>
              <a:rPr lang="en-US" sz="1200">
                <a:solidFill>
                  <a:schemeClr val="bg2"/>
                </a:solidFill>
                <a:cs typeface="Arial" charset="0"/>
              </a:rPr>
              <a:t>(12%)</a:t>
            </a:r>
          </a:p>
          <a:p>
            <a:r>
              <a:rPr lang="en-US" sz="1400">
                <a:solidFill>
                  <a:schemeClr val="bg2"/>
                </a:solidFill>
                <a:cs typeface="Arial" charset="0"/>
              </a:rPr>
              <a:t>Skin (5%)</a:t>
            </a:r>
          </a:p>
          <a:p>
            <a:r>
              <a:rPr lang="en-US" sz="1400">
                <a:solidFill>
                  <a:schemeClr val="bg2"/>
                </a:solidFill>
                <a:cs typeface="Arial" charset="0"/>
              </a:rPr>
              <a:t>Hair (3%)</a:t>
            </a:r>
          </a:p>
        </p:txBody>
      </p:sp>
      <p:sp>
        <p:nvSpPr>
          <p:cNvPr id="234502" name="TextBox 8"/>
          <p:cNvSpPr txBox="1">
            <a:spLocks noChangeArrowheads="1"/>
          </p:cNvSpPr>
          <p:nvPr/>
        </p:nvSpPr>
        <p:spPr bwMode="auto">
          <a:xfrm>
            <a:off x="6705600" y="3352800"/>
            <a:ext cx="1439863" cy="954088"/>
          </a:xfrm>
          <a:prstGeom prst="rect">
            <a:avLst/>
          </a:prstGeom>
          <a:noFill/>
          <a:ln w="9525">
            <a:noFill/>
            <a:miter lim="800000"/>
            <a:headEnd/>
            <a:tailEnd/>
          </a:ln>
        </p:spPr>
        <p:txBody>
          <a:bodyPr>
            <a:spAutoFit/>
          </a:bodyPr>
          <a:lstStyle/>
          <a:p>
            <a:r>
              <a:rPr lang="en-US" sz="1400" b="1" u="sng">
                <a:solidFill>
                  <a:schemeClr val="bg2"/>
                </a:solidFill>
                <a:cs typeface="Arial" charset="0"/>
              </a:rPr>
              <a:t>Family</a:t>
            </a:r>
            <a:r>
              <a:rPr lang="en-US" sz="1400">
                <a:solidFill>
                  <a:schemeClr val="bg2"/>
                </a:solidFill>
                <a:cs typeface="Arial" charset="0"/>
              </a:rPr>
              <a:t>: </a:t>
            </a:r>
            <a:endParaRPr lang="en-US" sz="1400" b="1" u="sng">
              <a:solidFill>
                <a:schemeClr val="bg2"/>
              </a:solidFill>
              <a:cs typeface="Arial" charset="0"/>
            </a:endParaRPr>
          </a:p>
          <a:p>
            <a:r>
              <a:rPr lang="en-US" sz="1400">
                <a:solidFill>
                  <a:schemeClr val="bg2"/>
                </a:solidFill>
                <a:cs typeface="Arial" charset="0"/>
              </a:rPr>
              <a:t>Family </a:t>
            </a:r>
            <a:r>
              <a:rPr lang="en-US" sz="1100">
                <a:solidFill>
                  <a:schemeClr val="bg2"/>
                </a:solidFill>
                <a:cs typeface="Arial" charset="0"/>
              </a:rPr>
              <a:t>(7%) </a:t>
            </a:r>
            <a:r>
              <a:rPr lang="en-US" sz="1400">
                <a:solidFill>
                  <a:schemeClr val="bg2"/>
                </a:solidFill>
                <a:cs typeface="Arial" charset="0"/>
              </a:rPr>
              <a:t>Children </a:t>
            </a:r>
            <a:r>
              <a:rPr lang="en-US" sz="1200">
                <a:solidFill>
                  <a:schemeClr val="bg2"/>
                </a:solidFill>
                <a:cs typeface="Arial" charset="0"/>
              </a:rPr>
              <a:t>(5%)</a:t>
            </a:r>
          </a:p>
          <a:p>
            <a:r>
              <a:rPr lang="en-US" sz="1400">
                <a:solidFill>
                  <a:schemeClr val="bg2"/>
                </a:solidFill>
                <a:cs typeface="Arial" charset="0"/>
              </a:rPr>
              <a:t>Kids </a:t>
            </a:r>
            <a:r>
              <a:rPr lang="en-US" sz="1200">
                <a:solidFill>
                  <a:schemeClr val="bg2"/>
                </a:solidFill>
                <a:cs typeface="Arial" charset="0"/>
              </a:rPr>
              <a:t>(5%)</a:t>
            </a:r>
          </a:p>
        </p:txBody>
      </p:sp>
      <p:sp>
        <p:nvSpPr>
          <p:cNvPr id="234503" name="TextBox 9"/>
          <p:cNvSpPr txBox="1">
            <a:spLocks noChangeArrowheads="1"/>
          </p:cNvSpPr>
          <p:nvPr/>
        </p:nvSpPr>
        <p:spPr bwMode="auto">
          <a:xfrm>
            <a:off x="7750175" y="3581400"/>
            <a:ext cx="1393825" cy="307975"/>
          </a:xfrm>
          <a:prstGeom prst="rect">
            <a:avLst/>
          </a:prstGeom>
          <a:noFill/>
          <a:ln w="9525">
            <a:noFill/>
            <a:miter lim="800000"/>
            <a:headEnd/>
            <a:tailEnd/>
          </a:ln>
        </p:spPr>
        <p:txBody>
          <a:bodyPr>
            <a:spAutoFit/>
          </a:bodyPr>
          <a:lstStyle/>
          <a:p>
            <a:r>
              <a:rPr lang="en-US" sz="1400">
                <a:solidFill>
                  <a:schemeClr val="bg2"/>
                </a:solidFill>
                <a:cs typeface="Arial" charset="0"/>
              </a:rPr>
              <a:t>Baby </a:t>
            </a:r>
            <a:r>
              <a:rPr lang="en-US" sz="1200">
                <a:solidFill>
                  <a:schemeClr val="bg2"/>
                </a:solidFill>
                <a:cs typeface="Arial" charset="0"/>
              </a:rPr>
              <a:t>(4%)</a:t>
            </a:r>
          </a:p>
        </p:txBody>
      </p:sp>
      <p:sp>
        <p:nvSpPr>
          <p:cNvPr id="234504" name="TextBox 10"/>
          <p:cNvSpPr txBox="1">
            <a:spLocks noChangeArrowheads="1"/>
          </p:cNvSpPr>
          <p:nvPr/>
        </p:nvSpPr>
        <p:spPr bwMode="auto">
          <a:xfrm>
            <a:off x="6705600" y="4495800"/>
            <a:ext cx="1655763" cy="523875"/>
          </a:xfrm>
          <a:prstGeom prst="rect">
            <a:avLst/>
          </a:prstGeom>
          <a:noFill/>
          <a:ln w="9525">
            <a:noFill/>
            <a:miter lim="800000"/>
            <a:headEnd/>
            <a:tailEnd/>
          </a:ln>
        </p:spPr>
        <p:txBody>
          <a:bodyPr>
            <a:spAutoFit/>
          </a:bodyPr>
          <a:lstStyle/>
          <a:p>
            <a:r>
              <a:rPr lang="en-US" sz="1400" b="1" u="sng">
                <a:solidFill>
                  <a:schemeClr val="bg2"/>
                </a:solidFill>
                <a:cs typeface="Arial" charset="0"/>
              </a:rPr>
              <a:t>Change</a:t>
            </a:r>
            <a:r>
              <a:rPr lang="en-US" sz="1400">
                <a:solidFill>
                  <a:schemeClr val="bg2"/>
                </a:solidFill>
                <a:cs typeface="Arial" charset="0"/>
              </a:rPr>
              <a:t>: </a:t>
            </a:r>
            <a:endParaRPr lang="en-US" sz="1400" b="1" u="sng">
              <a:solidFill>
                <a:schemeClr val="bg2"/>
              </a:solidFill>
              <a:cs typeface="Arial" charset="0"/>
            </a:endParaRPr>
          </a:p>
          <a:p>
            <a:r>
              <a:rPr lang="en-US" sz="1400">
                <a:solidFill>
                  <a:schemeClr val="bg2"/>
                </a:solidFill>
                <a:cs typeface="Arial" charset="0"/>
              </a:rPr>
              <a:t>Help </a:t>
            </a:r>
            <a:r>
              <a:rPr lang="en-US" sz="1200">
                <a:solidFill>
                  <a:schemeClr val="bg2"/>
                </a:solidFill>
                <a:cs typeface="Arial" charset="0"/>
              </a:rPr>
              <a:t>(14%)</a:t>
            </a:r>
          </a:p>
        </p:txBody>
      </p:sp>
      <p:sp>
        <p:nvSpPr>
          <p:cNvPr id="234505" name="TextBox 11"/>
          <p:cNvSpPr txBox="1">
            <a:spLocks noChangeArrowheads="1"/>
          </p:cNvSpPr>
          <p:nvPr/>
        </p:nvSpPr>
        <p:spPr bwMode="auto">
          <a:xfrm>
            <a:off x="7750175" y="4724400"/>
            <a:ext cx="1393825" cy="307975"/>
          </a:xfrm>
          <a:prstGeom prst="rect">
            <a:avLst/>
          </a:prstGeom>
          <a:noFill/>
          <a:ln w="9525">
            <a:noFill/>
            <a:miter lim="800000"/>
            <a:headEnd/>
            <a:tailEnd/>
          </a:ln>
        </p:spPr>
        <p:txBody>
          <a:bodyPr>
            <a:spAutoFit/>
          </a:bodyPr>
          <a:lstStyle/>
          <a:p>
            <a:r>
              <a:rPr lang="en-US" sz="1400">
                <a:solidFill>
                  <a:schemeClr val="bg2"/>
                </a:solidFill>
                <a:cs typeface="Arial" charset="0"/>
              </a:rPr>
              <a:t>Plan </a:t>
            </a:r>
            <a:r>
              <a:rPr lang="en-US" sz="1200">
                <a:solidFill>
                  <a:schemeClr val="bg2"/>
                </a:solidFill>
                <a:cs typeface="Arial" charset="0"/>
              </a:rPr>
              <a:t>(5%)</a:t>
            </a:r>
          </a:p>
        </p:txBody>
      </p:sp>
      <p:sp>
        <p:nvSpPr>
          <p:cNvPr id="234506" name="TextBox 13"/>
          <p:cNvSpPr txBox="1">
            <a:spLocks noChangeArrowheads="1"/>
          </p:cNvSpPr>
          <p:nvPr/>
        </p:nvSpPr>
        <p:spPr bwMode="auto">
          <a:xfrm>
            <a:off x="6705600" y="5181600"/>
            <a:ext cx="1655763" cy="523875"/>
          </a:xfrm>
          <a:prstGeom prst="rect">
            <a:avLst/>
          </a:prstGeom>
          <a:noFill/>
          <a:ln w="9525">
            <a:noFill/>
            <a:miter lim="800000"/>
            <a:headEnd/>
            <a:tailEnd/>
          </a:ln>
        </p:spPr>
        <p:txBody>
          <a:bodyPr>
            <a:spAutoFit/>
          </a:bodyPr>
          <a:lstStyle/>
          <a:p>
            <a:r>
              <a:rPr lang="en-US" sz="1400" b="1" u="sng">
                <a:solidFill>
                  <a:schemeClr val="bg2"/>
                </a:solidFill>
                <a:cs typeface="Arial" charset="0"/>
              </a:rPr>
              <a:t>Natural</a:t>
            </a:r>
            <a:r>
              <a:rPr lang="en-US" sz="1400">
                <a:solidFill>
                  <a:schemeClr val="bg2"/>
                </a:solidFill>
                <a:cs typeface="Arial" charset="0"/>
              </a:rPr>
              <a:t>: </a:t>
            </a:r>
            <a:endParaRPr lang="en-US" sz="1400" b="1" u="sng">
              <a:solidFill>
                <a:schemeClr val="bg2"/>
              </a:solidFill>
              <a:cs typeface="Arial" charset="0"/>
            </a:endParaRPr>
          </a:p>
          <a:p>
            <a:r>
              <a:rPr lang="en-US" sz="1400">
                <a:solidFill>
                  <a:schemeClr val="bg2"/>
                </a:solidFill>
                <a:cs typeface="Arial" charset="0"/>
              </a:rPr>
              <a:t>Natural </a:t>
            </a:r>
            <a:r>
              <a:rPr lang="en-US" sz="1200">
                <a:solidFill>
                  <a:schemeClr val="bg2"/>
                </a:solidFill>
                <a:cs typeface="Arial" charset="0"/>
              </a:rPr>
              <a:t>(7%)</a:t>
            </a:r>
          </a:p>
        </p:txBody>
      </p:sp>
      <p:sp>
        <p:nvSpPr>
          <p:cNvPr id="15" name="Rectangle 14"/>
          <p:cNvSpPr/>
          <p:nvPr/>
        </p:nvSpPr>
        <p:spPr>
          <a:xfrm>
            <a:off x="838200" y="304800"/>
            <a:ext cx="7010400" cy="646113"/>
          </a:xfrm>
          <a:prstGeom prst="rect">
            <a:avLst/>
          </a:prstGeom>
        </p:spPr>
        <p:txBody>
          <a:bodyPr>
            <a:spAutoFit/>
          </a:bodyPr>
          <a:lstStyle/>
          <a:p>
            <a:pPr algn="ctr">
              <a:defRPr/>
            </a:pPr>
            <a:r>
              <a:rPr lang="en-US" b="1" dirty="0">
                <a:solidFill>
                  <a:schemeClr val="accent4">
                    <a:lumMod val="75000"/>
                  </a:schemeClr>
                </a:solidFill>
              </a:rPr>
              <a:t>Social Media: US associations with “healthy” focus largely on </a:t>
            </a:r>
            <a:br>
              <a:rPr lang="en-US" b="1" dirty="0">
                <a:solidFill>
                  <a:schemeClr val="accent4">
                    <a:lumMod val="75000"/>
                  </a:schemeClr>
                </a:solidFill>
              </a:rPr>
            </a:br>
            <a:r>
              <a:rPr lang="en-US" b="1" dirty="0">
                <a:solidFill>
                  <a:schemeClr val="accent4">
                    <a:lumMod val="75000"/>
                  </a:schemeClr>
                </a:solidFill>
              </a:rPr>
              <a:t>diet and exercise</a:t>
            </a:r>
          </a:p>
        </p:txBody>
      </p:sp>
      <p:sp>
        <p:nvSpPr>
          <p:cNvPr id="234508" name="Rectangle 15"/>
          <p:cNvSpPr>
            <a:spLocks noChangeArrowheads="1"/>
          </p:cNvSpPr>
          <p:nvPr/>
        </p:nvSpPr>
        <p:spPr bwMode="auto">
          <a:xfrm>
            <a:off x="0" y="990600"/>
            <a:ext cx="6477000" cy="2308225"/>
          </a:xfrm>
          <a:prstGeom prst="rect">
            <a:avLst/>
          </a:prstGeom>
          <a:noFill/>
          <a:ln w="9525">
            <a:noFill/>
            <a:miter lim="800000"/>
            <a:headEnd/>
            <a:tailEnd/>
          </a:ln>
        </p:spPr>
        <p:txBody>
          <a:bodyPr>
            <a:spAutoFit/>
          </a:bodyPr>
          <a:lstStyle/>
          <a:p>
            <a:r>
              <a:rPr lang="en-US" sz="1400"/>
              <a:t>“</a:t>
            </a:r>
            <a:r>
              <a:rPr lang="en-US" sz="1300" b="1"/>
              <a:t>Rright now my head is spinning over food and food choices.</a:t>
            </a:r>
            <a:r>
              <a:rPr lang="en-US" sz="1300"/>
              <a:t> </a:t>
            </a:r>
            <a:r>
              <a:rPr lang="en-US" sz="1300" b="1"/>
              <a:t>The food we eat can make us sick or healthy. It is so expensive and so much work to eat all real food all the time.</a:t>
            </a:r>
            <a:r>
              <a:rPr lang="en-US" sz="1300"/>
              <a:t> We cannot afford it and we don't have the time to cook it. </a:t>
            </a:r>
            <a:r>
              <a:rPr lang="en-US" sz="1300" b="1"/>
              <a:t>I hate cooking. . . I grew up having packaged brownies and mountain dew for breakfast. On a regular basis. "healthy" breakfasts were eggos covered in freezer jam or lucky charms. . . Comparatively, I'm doing awesome. We don't eat much processed food and what we do is low in preservatives. Sometimes we eat organic. . . This is hard for people raised on terrible foods to figure out. It is really expensive. And it can be very crazy-making. </a:t>
            </a:r>
            <a:r>
              <a:rPr lang="en-US" sz="1300"/>
              <a:t>I do the best I can but we have a long way to ideal. Right now I'm lucky if I remember to feed myself...” </a:t>
            </a:r>
            <a:r>
              <a:rPr lang="en-US" sz="1300" b="1"/>
              <a:t>Gentlechristianmothers.com, 28 Feb 2012</a:t>
            </a:r>
          </a:p>
        </p:txBody>
      </p:sp>
      <p:cxnSp>
        <p:nvCxnSpPr>
          <p:cNvPr id="17" name="Straight Connector 16"/>
          <p:cNvCxnSpPr/>
          <p:nvPr/>
        </p:nvCxnSpPr>
        <p:spPr>
          <a:xfrm rot="16200000" flipH="1">
            <a:off x="3983037" y="3713163"/>
            <a:ext cx="5294313" cy="1588"/>
          </a:xfrm>
          <a:prstGeom prst="line">
            <a:avLst/>
          </a:prstGeom>
          <a:ln w="254" cap="flat" cmpd="sng">
            <a:solidFill>
              <a:srgbClr val="646567"/>
            </a:solidFill>
          </a:ln>
        </p:spPr>
        <p:style>
          <a:lnRef idx="1">
            <a:schemeClr val="accent6"/>
          </a:lnRef>
          <a:fillRef idx="0">
            <a:schemeClr val="accent6"/>
          </a:fillRef>
          <a:effectRef idx="0">
            <a:schemeClr val="accent6"/>
          </a:effectRef>
          <a:fontRef idx="minor">
            <a:schemeClr val="tx1"/>
          </a:fontRef>
        </p:style>
      </p:cxnSp>
      <p:cxnSp>
        <p:nvCxnSpPr>
          <p:cNvPr id="18" name="Straight Connector 17"/>
          <p:cNvCxnSpPr/>
          <p:nvPr/>
        </p:nvCxnSpPr>
        <p:spPr>
          <a:xfrm rot="10800000" flipH="1">
            <a:off x="228600" y="914400"/>
            <a:ext cx="8624888" cy="1588"/>
          </a:xfrm>
          <a:prstGeom prst="line">
            <a:avLst/>
          </a:prstGeom>
          <a:ln w="254" cap="flat" cmpd="sng">
            <a:solidFill>
              <a:srgbClr val="646567"/>
            </a:solidFill>
          </a:ln>
        </p:spPr>
        <p:style>
          <a:lnRef idx="1">
            <a:schemeClr val="accent6"/>
          </a:lnRef>
          <a:fillRef idx="0">
            <a:schemeClr val="accent6"/>
          </a:fillRef>
          <a:effectRef idx="0">
            <a:schemeClr val="accent6"/>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5" name="Picture 3"/>
          <p:cNvPicPr>
            <a:picLocks noChangeAspect="1" noChangeArrowheads="1"/>
          </p:cNvPicPr>
          <p:nvPr/>
        </p:nvPicPr>
        <p:blipFill>
          <a:blip r:embed="rId3" cstate="print"/>
          <a:srcRect/>
          <a:stretch>
            <a:fillRect/>
          </a:stretch>
        </p:blipFill>
        <p:spPr bwMode="auto">
          <a:xfrm>
            <a:off x="228600" y="1447800"/>
            <a:ext cx="8739188" cy="4203700"/>
          </a:xfrm>
          <a:prstGeom prst="rect">
            <a:avLst/>
          </a:prstGeom>
          <a:noFill/>
          <a:ln w="9525">
            <a:noFill/>
            <a:miter lim="800000"/>
            <a:headEnd/>
            <a:tailEnd/>
          </a:ln>
        </p:spPr>
      </p:pic>
      <p:sp>
        <p:nvSpPr>
          <p:cNvPr id="236546" name="Rectangle 3"/>
          <p:cNvSpPr>
            <a:spLocks noChangeArrowheads="1"/>
          </p:cNvSpPr>
          <p:nvPr/>
        </p:nvSpPr>
        <p:spPr bwMode="auto">
          <a:xfrm>
            <a:off x="914400" y="5029200"/>
            <a:ext cx="7391400" cy="366713"/>
          </a:xfrm>
          <a:prstGeom prst="rect">
            <a:avLst/>
          </a:prstGeom>
          <a:noFill/>
          <a:ln w="9525">
            <a:noFill/>
            <a:miter lim="800000"/>
            <a:headEnd/>
            <a:tailEnd/>
          </a:ln>
        </p:spPr>
        <p:txBody>
          <a:bodyPr>
            <a:spAutoFit/>
          </a:bodyPr>
          <a:lstStyle/>
          <a:p>
            <a:endParaRPr lang="en-US">
              <a:solidFill>
                <a:schemeClr val="tx1"/>
              </a:solidFill>
            </a:endParaRPr>
          </a:p>
        </p:txBody>
      </p:sp>
      <p:sp>
        <p:nvSpPr>
          <p:cNvPr id="236547" name="Text Box 4"/>
          <p:cNvSpPr txBox="1">
            <a:spLocks noChangeArrowheads="1"/>
          </p:cNvSpPr>
          <p:nvPr/>
        </p:nvSpPr>
        <p:spPr bwMode="auto">
          <a:xfrm>
            <a:off x="746125" y="188913"/>
            <a:ext cx="6873875" cy="366712"/>
          </a:xfrm>
          <a:prstGeom prst="rect">
            <a:avLst/>
          </a:prstGeom>
          <a:noFill/>
          <a:ln w="9525">
            <a:noFill/>
            <a:miter lim="800000"/>
            <a:headEnd/>
            <a:tailEnd/>
          </a:ln>
        </p:spPr>
        <p:txBody>
          <a:bodyPr>
            <a:spAutoFit/>
          </a:bodyPr>
          <a:lstStyle/>
          <a:p>
            <a:endParaRPr lang="en-US"/>
          </a:p>
        </p:txBody>
      </p:sp>
      <p:sp>
        <p:nvSpPr>
          <p:cNvPr id="236548" name="Rectangle 5"/>
          <p:cNvSpPr>
            <a:spLocks noChangeArrowheads="1"/>
          </p:cNvSpPr>
          <p:nvPr/>
        </p:nvSpPr>
        <p:spPr bwMode="auto">
          <a:xfrm>
            <a:off x="1371600" y="457200"/>
            <a:ext cx="5861050" cy="366713"/>
          </a:xfrm>
          <a:prstGeom prst="rect">
            <a:avLst/>
          </a:prstGeom>
          <a:noFill/>
          <a:ln w="9525">
            <a:noFill/>
            <a:miter lim="800000"/>
            <a:headEnd/>
            <a:tailEnd/>
          </a:ln>
        </p:spPr>
        <p:txBody>
          <a:bodyPr wrap="none">
            <a:spAutoFit/>
          </a:bodyPr>
          <a:lstStyle/>
          <a:p>
            <a:r>
              <a:rPr lang="en-GB" b="1">
                <a:solidFill>
                  <a:srgbClr val="4779C3"/>
                </a:solidFill>
              </a:rPr>
              <a:t>Interaction Between Cigarette Sales and Advertising</a:t>
            </a:r>
            <a:endParaRPr lang="en-US" b="1">
              <a:solidFill>
                <a:srgbClr val="4779C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6"/>
          <p:cNvSpPr>
            <a:spLocks noGrp="1" noChangeArrowheads="1"/>
          </p:cNvSpPr>
          <p:nvPr>
            <p:ph type="title"/>
          </p:nvPr>
        </p:nvSpPr>
        <p:spPr>
          <a:xfrm>
            <a:off x="239713" y="304800"/>
            <a:ext cx="7918450" cy="601663"/>
          </a:xfrm>
        </p:spPr>
        <p:txBody>
          <a:bodyPr rIns="132052"/>
          <a:lstStyle/>
          <a:p>
            <a:pPr eaLnBrk="1" hangingPunct="1"/>
            <a:r>
              <a:rPr lang="en-US" smtClean="0"/>
              <a:t>Overview</a:t>
            </a:r>
          </a:p>
        </p:txBody>
      </p:sp>
      <p:sp>
        <p:nvSpPr>
          <p:cNvPr id="72706" name="Rectangle 7"/>
          <p:cNvSpPr>
            <a:spLocks noGrp="1" noChangeArrowheads="1"/>
          </p:cNvSpPr>
          <p:nvPr>
            <p:ph idx="1"/>
          </p:nvPr>
        </p:nvSpPr>
        <p:spPr/>
        <p:txBody>
          <a:bodyPr rIns="132052"/>
          <a:lstStyle/>
          <a:p>
            <a:pPr eaLnBrk="1" hangingPunct="1"/>
            <a:r>
              <a:rPr lang="en-US" smtClean="0"/>
              <a:t>Trends in Consumer Choice Environment </a:t>
            </a:r>
          </a:p>
          <a:p>
            <a:pPr eaLnBrk="1" hangingPunct="1"/>
            <a:r>
              <a:rPr lang="en-US" smtClean="0"/>
              <a:t>Focus on United States :  modern trade, largely stagnant</a:t>
            </a:r>
          </a:p>
          <a:p>
            <a:pPr eaLnBrk="1" hangingPunct="1"/>
            <a:r>
              <a:rPr lang="en-US" smtClean="0"/>
              <a:t>Focus on Brazil and China: modern and traditional growth</a:t>
            </a:r>
          </a:p>
          <a:p>
            <a:pPr eaLnBrk="1" hangingPunct="1"/>
            <a:r>
              <a:rPr lang="en-US" smtClean="0"/>
              <a:t>Advertising </a:t>
            </a:r>
          </a:p>
          <a:p>
            <a:pPr eaLnBrk="1" hangingPunct="1"/>
            <a:r>
              <a:rPr lang="en-US" smtClean="0"/>
              <a:t>Social media data</a:t>
            </a:r>
          </a:p>
          <a:p>
            <a:pPr eaLnBrk="1" hangingPunct="1"/>
            <a:r>
              <a:rPr lang="en-US" smtClean="0"/>
              <a:t>Bringing it all together: an example</a:t>
            </a:r>
          </a:p>
        </p:txBody>
      </p:sp>
      <p:pic>
        <p:nvPicPr>
          <p:cNvPr id="72707" name="Picture 2"/>
          <p:cNvPicPr>
            <a:picLocks noChangeArrowheads="1"/>
          </p:cNvPicPr>
          <p:nvPr/>
        </p:nvPicPr>
        <p:blipFill>
          <a:blip r:embed="rId3" cstate="print"/>
          <a:srcRect/>
          <a:stretch>
            <a:fillRect/>
          </a:stretch>
        </p:blipFill>
        <p:spPr bwMode="auto">
          <a:xfrm>
            <a:off x="228600" y="6238875"/>
            <a:ext cx="1060450" cy="374650"/>
          </a:xfrm>
          <a:prstGeom prst="rect">
            <a:avLst/>
          </a:prstGeom>
          <a:noFill/>
          <a:ln w="9525">
            <a:noFill/>
            <a:miter lim="800000"/>
            <a:headEnd/>
            <a:tailEnd/>
          </a:ln>
        </p:spPr>
      </p:pic>
      <p:sp>
        <p:nvSpPr>
          <p:cNvPr id="72708" name="Oval 3"/>
          <p:cNvSpPr>
            <a:spLocks/>
          </p:cNvSpPr>
          <p:nvPr/>
        </p:nvSpPr>
        <p:spPr bwMode="auto">
          <a:xfrm>
            <a:off x="8421688" y="6013450"/>
            <a:ext cx="547687" cy="547688"/>
          </a:xfrm>
          <a:prstGeom prst="ellipse">
            <a:avLst/>
          </a:prstGeom>
          <a:solidFill>
            <a:srgbClr val="C0C0C0"/>
          </a:solidFill>
          <a:ln w="9525">
            <a:noFill/>
            <a:round/>
            <a:headEnd/>
            <a:tailEnd/>
          </a:ln>
        </p:spPr>
        <p:txBody>
          <a:bodyPr lIns="0" tIns="0" rIns="0" bIns="0"/>
          <a:lstStyle/>
          <a:p>
            <a:endParaRPr lang="en-US"/>
          </a:p>
        </p:txBody>
      </p:sp>
      <p:sp>
        <p:nvSpPr>
          <p:cNvPr id="72709" name="Text Box 5"/>
          <p:cNvSpPr txBox="1">
            <a:spLocks noChangeArrowheads="1"/>
          </p:cNvSpPr>
          <p:nvPr/>
        </p:nvSpPr>
        <p:spPr bwMode="auto">
          <a:xfrm>
            <a:off x="8524875" y="6146800"/>
            <a:ext cx="339725" cy="317500"/>
          </a:xfrm>
          <a:prstGeom prst="rect">
            <a:avLst/>
          </a:prstGeom>
          <a:noFill/>
          <a:ln w="9525">
            <a:noFill/>
            <a:miter lim="800000"/>
            <a:headEnd/>
            <a:tailEnd/>
          </a:ln>
        </p:spPr>
        <p:txBody>
          <a:bodyPr wrap="none"/>
          <a:lstStyle/>
          <a:p>
            <a:pPr algn="ctr"/>
            <a:fld id="{53FA2D4A-C05B-41A3-8FD3-0613655CCBE5}" type="slidenum">
              <a:rPr lang="en-US" sz="1600">
                <a:solidFill>
                  <a:srgbClr val="FFFFFF"/>
                </a:solidFill>
                <a:latin typeface="Arial Bold" pitchFamily="34" charset="0"/>
                <a:cs typeface="Arial Bold" pitchFamily="34" charset="0"/>
                <a:sym typeface="Arial Bold" pitchFamily="34" charset="0"/>
              </a:rPr>
              <a:pPr algn="ctr"/>
              <a:t>2</a:t>
            </a:fld>
            <a:endParaRPr lang="en-US" sz="1600">
              <a:solidFill>
                <a:srgbClr val="FFFFFF"/>
              </a:solidFill>
              <a:latin typeface="Arial Bold" pitchFamily="34" charset="0"/>
              <a:cs typeface="Arial Bold" pitchFamily="34" charset="0"/>
              <a:sym typeface="Arial Bold" pitchFamily="34"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idx="4294967295"/>
          </p:nvPr>
        </p:nvSpPr>
        <p:spPr>
          <a:xfrm>
            <a:off x="165100" y="146050"/>
            <a:ext cx="7918450" cy="850900"/>
          </a:xfrm>
        </p:spPr>
        <p:txBody>
          <a:bodyPr lIns="91440" tIns="45720" rIns="91440" bIns="45720" anchor="ctr"/>
          <a:lstStyle/>
          <a:p>
            <a:pPr eaLnBrk="1" hangingPunct="1"/>
            <a:r>
              <a:rPr lang="en-US" sz="2800" smtClean="0"/>
              <a:t>Distinguish shoppers around the world</a:t>
            </a:r>
          </a:p>
        </p:txBody>
      </p:sp>
      <p:pic>
        <p:nvPicPr>
          <p:cNvPr id="74754" name="Picture 5" descr="2.png"/>
          <p:cNvPicPr>
            <a:picLocks noChangeAspect="1"/>
          </p:cNvPicPr>
          <p:nvPr/>
        </p:nvPicPr>
        <p:blipFill>
          <a:blip r:embed="rId3" cstate="print"/>
          <a:srcRect/>
          <a:stretch>
            <a:fillRect/>
          </a:stretch>
        </p:blipFill>
        <p:spPr bwMode="auto">
          <a:xfrm>
            <a:off x="727075" y="1355725"/>
            <a:ext cx="7689850" cy="4124325"/>
          </a:xfrm>
          <a:prstGeom prst="rect">
            <a:avLst/>
          </a:prstGeom>
          <a:noFill/>
          <a:ln w="9525">
            <a:noFill/>
            <a:miter lim="800000"/>
            <a:headEnd/>
            <a:tailEnd/>
          </a:ln>
        </p:spPr>
      </p:pic>
      <p:sp>
        <p:nvSpPr>
          <p:cNvPr id="74755" name="Line 12760"/>
          <p:cNvSpPr>
            <a:spLocks noChangeShapeType="1"/>
          </p:cNvSpPr>
          <p:nvPr/>
        </p:nvSpPr>
        <p:spPr bwMode="auto">
          <a:xfrm>
            <a:off x="2308225" y="3371850"/>
            <a:ext cx="611188" cy="347663"/>
          </a:xfrm>
          <a:prstGeom prst="line">
            <a:avLst/>
          </a:prstGeom>
          <a:noFill/>
          <a:ln w="38100">
            <a:solidFill>
              <a:srgbClr val="0092D2"/>
            </a:solidFill>
            <a:round/>
            <a:headEnd/>
            <a:tailEnd/>
          </a:ln>
        </p:spPr>
        <p:txBody>
          <a:bodyPr/>
          <a:lstStyle/>
          <a:p>
            <a:endParaRPr lang="en-US"/>
          </a:p>
        </p:txBody>
      </p:sp>
      <p:sp>
        <p:nvSpPr>
          <p:cNvPr id="26" name="Oval 17"/>
          <p:cNvSpPr/>
          <p:nvPr/>
        </p:nvSpPr>
        <p:spPr>
          <a:xfrm>
            <a:off x="339725" y="2038350"/>
            <a:ext cx="2012950" cy="2011363"/>
          </a:xfrm>
          <a:prstGeom prst="ellipse">
            <a:avLst/>
          </a:prstGeom>
          <a:solidFill>
            <a:srgbClr val="0082D1"/>
          </a:solidFill>
          <a:ln w="28575" cap="flat" cmpd="sng" algn="ctr">
            <a:solidFill>
              <a:schemeClr val="bg1">
                <a:lumMod val="8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Clr>
                <a:srgbClr val="0082D1"/>
              </a:buClr>
              <a:buFont typeface="Times" pitchFamily="18" charset="0"/>
              <a:buNone/>
              <a:defRPr/>
            </a:pPr>
            <a:endParaRPr lang="en-US" dirty="0">
              <a:sym typeface="Arial" pitchFamily="34" charset="0"/>
            </a:endParaRPr>
          </a:p>
        </p:txBody>
      </p:sp>
      <p:sp>
        <p:nvSpPr>
          <p:cNvPr id="74757" name="TextBox 18"/>
          <p:cNvSpPr txBox="1">
            <a:spLocks noChangeArrowheads="1"/>
          </p:cNvSpPr>
          <p:nvPr/>
        </p:nvSpPr>
        <p:spPr bwMode="auto">
          <a:xfrm>
            <a:off x="403225" y="2428875"/>
            <a:ext cx="1905000" cy="1311275"/>
          </a:xfrm>
          <a:prstGeom prst="rect">
            <a:avLst/>
          </a:prstGeom>
          <a:noFill/>
          <a:ln w="9525">
            <a:noFill/>
            <a:miter lim="800000"/>
            <a:headEnd/>
            <a:tailEnd/>
          </a:ln>
        </p:spPr>
        <p:txBody>
          <a:bodyPr>
            <a:spAutoFit/>
          </a:bodyPr>
          <a:lstStyle/>
          <a:p>
            <a:pPr algn="ctr">
              <a:spcBef>
                <a:spcPct val="50000"/>
              </a:spcBef>
              <a:buClr>
                <a:srgbClr val="0082D1"/>
              </a:buClr>
              <a:buFont typeface="Times" pitchFamily="18" charset="0"/>
              <a:buNone/>
            </a:pPr>
            <a:r>
              <a:rPr lang="en-US" sz="2000" b="1">
                <a:solidFill>
                  <a:srgbClr val="3D4044"/>
                </a:solidFill>
                <a:latin typeface="Calibri" pitchFamily="34" charset="0"/>
                <a:ea typeface="ＭＳ Ｐゴシック"/>
                <a:cs typeface="Calibri" pitchFamily="34" charset="0"/>
              </a:rPr>
              <a:t>87% </a:t>
            </a:r>
            <a:r>
              <a:rPr lang="en-US" sz="2000" b="1">
                <a:solidFill>
                  <a:schemeClr val="bg1"/>
                </a:solidFill>
                <a:ea typeface="ＭＳ Ｐゴシック"/>
                <a:cs typeface="Calibri" pitchFamily="34" charset="0"/>
              </a:rPr>
              <a:t>of the population lives in urban areas</a:t>
            </a:r>
          </a:p>
        </p:txBody>
      </p:sp>
      <p:sp>
        <p:nvSpPr>
          <p:cNvPr id="74758" name="Line 12754"/>
          <p:cNvSpPr>
            <a:spLocks noChangeShapeType="1"/>
          </p:cNvSpPr>
          <p:nvPr/>
        </p:nvSpPr>
        <p:spPr bwMode="auto">
          <a:xfrm flipH="1" flipV="1">
            <a:off x="5089525" y="2428875"/>
            <a:ext cx="781050" cy="517525"/>
          </a:xfrm>
          <a:prstGeom prst="line">
            <a:avLst/>
          </a:prstGeom>
          <a:noFill/>
          <a:ln w="38100">
            <a:solidFill>
              <a:srgbClr val="0092D2"/>
            </a:solidFill>
            <a:round/>
            <a:headEnd/>
            <a:tailEnd/>
          </a:ln>
        </p:spPr>
        <p:txBody>
          <a:bodyPr/>
          <a:lstStyle/>
          <a:p>
            <a:endParaRPr lang="en-US"/>
          </a:p>
        </p:txBody>
      </p:sp>
      <p:sp>
        <p:nvSpPr>
          <p:cNvPr id="28" name="Oval 27"/>
          <p:cNvSpPr/>
          <p:nvPr/>
        </p:nvSpPr>
        <p:spPr>
          <a:xfrm>
            <a:off x="3392488" y="896938"/>
            <a:ext cx="2012950" cy="2011362"/>
          </a:xfrm>
          <a:prstGeom prst="ellipse">
            <a:avLst/>
          </a:prstGeom>
          <a:solidFill>
            <a:srgbClr val="0082D1"/>
          </a:solidFill>
          <a:ln w="28575" cap="flat" cmpd="sng" algn="ctr">
            <a:solidFill>
              <a:schemeClr val="bg1">
                <a:lumMod val="8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Clr>
                <a:srgbClr val="0082D1"/>
              </a:buClr>
              <a:buFont typeface="Times" pitchFamily="18" charset="0"/>
              <a:buNone/>
              <a:defRPr/>
            </a:pPr>
            <a:endParaRPr lang="en-US" dirty="0">
              <a:sym typeface="Arial" pitchFamily="34" charset="0"/>
            </a:endParaRPr>
          </a:p>
        </p:txBody>
      </p:sp>
      <p:sp>
        <p:nvSpPr>
          <p:cNvPr id="74760" name="TextBox 18"/>
          <p:cNvSpPr txBox="1">
            <a:spLocks noChangeArrowheads="1"/>
          </p:cNvSpPr>
          <p:nvPr/>
        </p:nvSpPr>
        <p:spPr bwMode="auto">
          <a:xfrm>
            <a:off x="3582988" y="1227138"/>
            <a:ext cx="1638300" cy="1311275"/>
          </a:xfrm>
          <a:prstGeom prst="rect">
            <a:avLst/>
          </a:prstGeom>
          <a:noFill/>
          <a:ln w="9525">
            <a:noFill/>
            <a:miter lim="800000"/>
            <a:headEnd/>
            <a:tailEnd/>
          </a:ln>
        </p:spPr>
        <p:txBody>
          <a:bodyPr>
            <a:spAutoFit/>
          </a:bodyPr>
          <a:lstStyle/>
          <a:p>
            <a:pPr algn="ctr">
              <a:spcBef>
                <a:spcPct val="50000"/>
              </a:spcBef>
              <a:buClr>
                <a:srgbClr val="0082D1"/>
              </a:buClr>
              <a:buFont typeface="Times" pitchFamily="18" charset="0"/>
              <a:buNone/>
            </a:pPr>
            <a:r>
              <a:rPr lang="en-US" sz="2000" b="1">
                <a:solidFill>
                  <a:schemeClr val="bg1"/>
                </a:solidFill>
                <a:ea typeface="ＭＳ Ｐゴシック"/>
                <a:cs typeface="ＭＳ Ｐゴシック"/>
              </a:rPr>
              <a:t>Over</a:t>
            </a:r>
            <a:r>
              <a:rPr lang="en-US" sz="2000" b="1">
                <a:solidFill>
                  <a:schemeClr val="bg2"/>
                </a:solidFill>
                <a:ea typeface="ＭＳ Ｐゴシック"/>
                <a:cs typeface="ＭＳ Ｐゴシック"/>
              </a:rPr>
              <a:t>         </a:t>
            </a:r>
            <a:r>
              <a:rPr lang="en-US" sz="2000" b="1">
                <a:solidFill>
                  <a:srgbClr val="3D4044"/>
                </a:solidFill>
                <a:latin typeface="Calibri" pitchFamily="34" charset="0"/>
                <a:ea typeface="ＭＳ Ｐゴシック"/>
                <a:cs typeface="Calibri" pitchFamily="34" charset="0"/>
              </a:rPr>
              <a:t>12 million </a:t>
            </a:r>
            <a:r>
              <a:rPr lang="en-US" sz="2000" b="1">
                <a:solidFill>
                  <a:schemeClr val="bg1"/>
                </a:solidFill>
                <a:ea typeface="ＭＳ Ｐゴシック"/>
                <a:cs typeface="ＭＳ Ｐゴシック"/>
              </a:rPr>
              <a:t>kirana shops</a:t>
            </a:r>
          </a:p>
        </p:txBody>
      </p:sp>
      <p:sp>
        <p:nvSpPr>
          <p:cNvPr id="31" name="Oval 17"/>
          <p:cNvSpPr/>
          <p:nvPr/>
        </p:nvSpPr>
        <p:spPr>
          <a:xfrm>
            <a:off x="6007100" y="3683000"/>
            <a:ext cx="2012950" cy="2011363"/>
          </a:xfrm>
          <a:prstGeom prst="ellipse">
            <a:avLst/>
          </a:prstGeom>
          <a:solidFill>
            <a:srgbClr val="0082D1"/>
          </a:solidFill>
          <a:ln w="28575" cap="flat" cmpd="sng" algn="ctr">
            <a:solidFill>
              <a:schemeClr val="bg1">
                <a:lumMod val="8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Clr>
                <a:srgbClr val="0082D1"/>
              </a:buClr>
              <a:buFont typeface="Times" pitchFamily="18" charset="0"/>
              <a:buNone/>
              <a:defRPr/>
            </a:pPr>
            <a:endParaRPr lang="en-US" dirty="0">
              <a:sym typeface="Arial" pitchFamily="34" charset="0"/>
            </a:endParaRPr>
          </a:p>
        </p:txBody>
      </p:sp>
      <p:sp>
        <p:nvSpPr>
          <p:cNvPr id="74762" name="TextBox 18"/>
          <p:cNvSpPr txBox="1">
            <a:spLocks noChangeArrowheads="1"/>
          </p:cNvSpPr>
          <p:nvPr/>
        </p:nvSpPr>
        <p:spPr bwMode="auto">
          <a:xfrm>
            <a:off x="6070600" y="4175125"/>
            <a:ext cx="1905000" cy="1006475"/>
          </a:xfrm>
          <a:prstGeom prst="rect">
            <a:avLst/>
          </a:prstGeom>
          <a:noFill/>
          <a:ln w="9525">
            <a:noFill/>
            <a:miter lim="800000"/>
            <a:headEnd/>
            <a:tailEnd/>
          </a:ln>
        </p:spPr>
        <p:txBody>
          <a:bodyPr>
            <a:spAutoFit/>
          </a:bodyPr>
          <a:lstStyle/>
          <a:p>
            <a:pPr algn="ctr">
              <a:spcBef>
                <a:spcPct val="50000"/>
              </a:spcBef>
              <a:buClr>
                <a:srgbClr val="0082D1"/>
              </a:buClr>
              <a:buFont typeface="Times" pitchFamily="18" charset="0"/>
              <a:buNone/>
            </a:pPr>
            <a:r>
              <a:rPr lang="en-US" sz="2000" b="1">
                <a:solidFill>
                  <a:srgbClr val="3D4044"/>
                </a:solidFill>
                <a:latin typeface="Calibri" pitchFamily="34" charset="0"/>
                <a:ea typeface="ＭＳ Ｐゴシック"/>
                <a:cs typeface="Calibri" pitchFamily="34" charset="0"/>
              </a:rPr>
              <a:t>160 cities </a:t>
            </a:r>
            <a:r>
              <a:rPr lang="en-US" sz="2000" b="1">
                <a:solidFill>
                  <a:schemeClr val="bg1"/>
                </a:solidFill>
                <a:ea typeface="ＭＳ Ｐゴシック"/>
                <a:cs typeface="Calibri" pitchFamily="34" charset="0"/>
              </a:rPr>
              <a:t>with population over a million</a:t>
            </a:r>
          </a:p>
        </p:txBody>
      </p:sp>
      <p:sp>
        <p:nvSpPr>
          <p:cNvPr id="74763" name="Line 12757"/>
          <p:cNvSpPr>
            <a:spLocks noChangeShapeType="1"/>
          </p:cNvSpPr>
          <p:nvPr/>
        </p:nvSpPr>
        <p:spPr bwMode="auto">
          <a:xfrm flipH="1" flipV="1">
            <a:off x="6607175" y="2908300"/>
            <a:ext cx="190500" cy="831850"/>
          </a:xfrm>
          <a:prstGeom prst="line">
            <a:avLst/>
          </a:prstGeom>
          <a:noFill/>
          <a:ln w="38100">
            <a:solidFill>
              <a:srgbClr val="0092D2"/>
            </a:solidFill>
            <a:round/>
            <a:headEnd/>
            <a:tailEnd/>
          </a:ln>
        </p:spPr>
        <p:txBody>
          <a:bodyPr/>
          <a:lstStyle/>
          <a:p>
            <a:endParaRPr lang="en-US"/>
          </a:p>
        </p:txBody>
      </p:sp>
      <p:sp>
        <p:nvSpPr>
          <p:cNvPr id="34" name="Oval 17"/>
          <p:cNvSpPr/>
          <p:nvPr/>
        </p:nvSpPr>
        <p:spPr>
          <a:xfrm>
            <a:off x="3076575" y="4060825"/>
            <a:ext cx="2012950" cy="2011363"/>
          </a:xfrm>
          <a:prstGeom prst="ellipse">
            <a:avLst/>
          </a:prstGeom>
          <a:solidFill>
            <a:srgbClr val="0082D1"/>
          </a:solidFill>
          <a:ln w="28575" cap="flat" cmpd="sng" algn="ctr">
            <a:solidFill>
              <a:schemeClr val="bg1">
                <a:lumMod val="8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Clr>
                <a:srgbClr val="0082D1"/>
              </a:buClr>
              <a:buFont typeface="Times" pitchFamily="18" charset="0"/>
              <a:buNone/>
              <a:defRPr/>
            </a:pPr>
            <a:endParaRPr lang="en-US" dirty="0">
              <a:sym typeface="Arial" pitchFamily="34" charset="0"/>
            </a:endParaRPr>
          </a:p>
        </p:txBody>
      </p:sp>
      <p:sp>
        <p:nvSpPr>
          <p:cNvPr id="74765" name="TextBox 18"/>
          <p:cNvSpPr txBox="1">
            <a:spLocks noChangeArrowheads="1"/>
          </p:cNvSpPr>
          <p:nvPr/>
        </p:nvSpPr>
        <p:spPr bwMode="auto">
          <a:xfrm>
            <a:off x="3279775" y="4438650"/>
            <a:ext cx="1689100" cy="1311275"/>
          </a:xfrm>
          <a:prstGeom prst="rect">
            <a:avLst/>
          </a:prstGeom>
          <a:noFill/>
          <a:ln w="9525">
            <a:noFill/>
            <a:miter lim="800000"/>
            <a:headEnd/>
            <a:tailEnd/>
          </a:ln>
        </p:spPr>
        <p:txBody>
          <a:bodyPr>
            <a:spAutoFit/>
          </a:bodyPr>
          <a:lstStyle/>
          <a:p>
            <a:pPr algn="ctr">
              <a:spcBef>
                <a:spcPct val="50000"/>
              </a:spcBef>
              <a:buClr>
                <a:srgbClr val="0082D1"/>
              </a:buClr>
              <a:buFont typeface="Times" pitchFamily="18" charset="0"/>
              <a:buNone/>
            </a:pPr>
            <a:r>
              <a:rPr lang="en-US" sz="2000" b="1">
                <a:solidFill>
                  <a:srgbClr val="3D4044"/>
                </a:solidFill>
                <a:latin typeface="Calibri" pitchFamily="34" charset="0"/>
                <a:ea typeface="ＭＳ Ｐゴシック"/>
                <a:cs typeface="Calibri" pitchFamily="34" charset="0"/>
              </a:rPr>
              <a:t>18.4 million </a:t>
            </a:r>
            <a:r>
              <a:rPr lang="en-US" sz="2000" b="1">
                <a:solidFill>
                  <a:schemeClr val="bg1"/>
                </a:solidFill>
                <a:ea typeface="ＭＳ Ｐゴシック"/>
                <a:cs typeface="Calibri" pitchFamily="34" charset="0"/>
              </a:rPr>
              <a:t>mobile money users</a:t>
            </a:r>
          </a:p>
        </p:txBody>
      </p:sp>
      <p:sp>
        <p:nvSpPr>
          <p:cNvPr id="74766" name="Line 12754"/>
          <p:cNvSpPr>
            <a:spLocks noChangeShapeType="1"/>
          </p:cNvSpPr>
          <p:nvPr/>
        </p:nvSpPr>
        <p:spPr bwMode="auto">
          <a:xfrm flipV="1">
            <a:off x="4572000" y="3546475"/>
            <a:ext cx="517525" cy="628650"/>
          </a:xfrm>
          <a:prstGeom prst="line">
            <a:avLst/>
          </a:prstGeom>
          <a:noFill/>
          <a:ln w="38100">
            <a:solidFill>
              <a:srgbClr val="0092D2"/>
            </a:solidFill>
            <a:round/>
            <a:headEnd/>
            <a:tailEnd/>
          </a:ln>
        </p:spPr>
        <p:txBody>
          <a:bodyPr/>
          <a:lstStyle/>
          <a:p>
            <a:endParaRPr lang="en-US"/>
          </a:p>
        </p:txBody>
      </p:sp>
      <p:sp>
        <p:nvSpPr>
          <p:cNvPr id="37" name="Oval 17"/>
          <p:cNvSpPr/>
          <p:nvPr/>
        </p:nvSpPr>
        <p:spPr>
          <a:xfrm>
            <a:off x="6797675" y="250825"/>
            <a:ext cx="2012950" cy="2011363"/>
          </a:xfrm>
          <a:prstGeom prst="ellipse">
            <a:avLst/>
          </a:prstGeom>
          <a:solidFill>
            <a:srgbClr val="0082D1"/>
          </a:solidFill>
          <a:ln w="28575" cap="flat" cmpd="sng" algn="ctr">
            <a:solidFill>
              <a:schemeClr val="bg1">
                <a:lumMod val="8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Clr>
                <a:srgbClr val="0082D1"/>
              </a:buClr>
              <a:buFont typeface="Times" pitchFamily="18" charset="0"/>
              <a:buNone/>
              <a:defRPr/>
            </a:pPr>
            <a:endParaRPr lang="en-US" dirty="0">
              <a:sym typeface="Arial" pitchFamily="34" charset="0"/>
            </a:endParaRPr>
          </a:p>
        </p:txBody>
      </p:sp>
      <p:sp>
        <p:nvSpPr>
          <p:cNvPr id="74768" name="TextBox 18"/>
          <p:cNvSpPr txBox="1">
            <a:spLocks noChangeArrowheads="1"/>
          </p:cNvSpPr>
          <p:nvPr/>
        </p:nvSpPr>
        <p:spPr bwMode="auto">
          <a:xfrm>
            <a:off x="6861175" y="571500"/>
            <a:ext cx="1905000" cy="1311275"/>
          </a:xfrm>
          <a:prstGeom prst="rect">
            <a:avLst/>
          </a:prstGeom>
          <a:noFill/>
          <a:ln w="9525">
            <a:noFill/>
            <a:miter lim="800000"/>
            <a:headEnd/>
            <a:tailEnd/>
          </a:ln>
        </p:spPr>
        <p:txBody>
          <a:bodyPr>
            <a:spAutoFit/>
          </a:bodyPr>
          <a:lstStyle/>
          <a:p>
            <a:pPr algn="ctr">
              <a:spcBef>
                <a:spcPct val="50000"/>
              </a:spcBef>
              <a:buClr>
                <a:srgbClr val="0082D1"/>
              </a:buClr>
              <a:buFont typeface="Times" pitchFamily="18" charset="0"/>
              <a:buNone/>
            </a:pPr>
            <a:r>
              <a:rPr lang="en-US" sz="2000" b="1">
                <a:solidFill>
                  <a:srgbClr val="3D4044"/>
                </a:solidFill>
                <a:latin typeface="Calibri" pitchFamily="34" charset="0"/>
                <a:ea typeface="ＭＳ Ｐゴシック"/>
                <a:cs typeface="Calibri" pitchFamily="34" charset="0"/>
              </a:rPr>
              <a:t>97% </a:t>
            </a:r>
            <a:r>
              <a:rPr lang="en-US" sz="2000" b="1">
                <a:solidFill>
                  <a:schemeClr val="bg1"/>
                </a:solidFill>
                <a:ea typeface="ＭＳ Ｐゴシック"/>
                <a:cs typeface="Calibri" pitchFamily="34" charset="0"/>
              </a:rPr>
              <a:t>have purchased over the Internet</a:t>
            </a:r>
          </a:p>
        </p:txBody>
      </p:sp>
      <p:sp>
        <p:nvSpPr>
          <p:cNvPr id="74769" name="Line 12757"/>
          <p:cNvSpPr>
            <a:spLocks noChangeShapeType="1"/>
          </p:cNvSpPr>
          <p:nvPr/>
        </p:nvSpPr>
        <p:spPr bwMode="auto">
          <a:xfrm flipV="1">
            <a:off x="6861175" y="2038350"/>
            <a:ext cx="320675" cy="649288"/>
          </a:xfrm>
          <a:prstGeom prst="line">
            <a:avLst/>
          </a:prstGeom>
          <a:noFill/>
          <a:ln w="38100">
            <a:solidFill>
              <a:srgbClr val="0092D2"/>
            </a:solidFill>
            <a:round/>
            <a:headEnd/>
            <a:tailEnd/>
          </a:ln>
        </p:spPr>
        <p:txBody>
          <a:bodyPr/>
          <a:lstStyle/>
          <a:p>
            <a:endParaRPr lang="en-US"/>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idx="4294967295"/>
          </p:nvPr>
        </p:nvSpPr>
        <p:spPr>
          <a:xfrm>
            <a:off x="0" y="274638"/>
            <a:ext cx="7918450" cy="850900"/>
          </a:xfrm>
        </p:spPr>
        <p:txBody>
          <a:bodyPr lIns="91440" tIns="45720" rIns="91440" bIns="45720" anchor="ctr"/>
          <a:lstStyle/>
          <a:p>
            <a:pPr eaLnBrk="1" hangingPunct="1"/>
            <a:r>
              <a:rPr lang="en-US" smtClean="0"/>
              <a:t>Consider modern vs. traditional trade</a:t>
            </a:r>
          </a:p>
        </p:txBody>
      </p:sp>
      <p:sp>
        <p:nvSpPr>
          <p:cNvPr id="14" name="Rectangle 13"/>
          <p:cNvSpPr/>
          <p:nvPr/>
        </p:nvSpPr>
        <p:spPr>
          <a:xfrm>
            <a:off x="838200" y="1371600"/>
            <a:ext cx="3429000" cy="685800"/>
          </a:xfrm>
          <a:prstGeom prst="rect">
            <a:avLst/>
          </a:prstGeom>
          <a:solidFill>
            <a:srgbClr val="0082D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ym typeface="Arial" pitchFamily="34" charset="0"/>
            </a:endParaRPr>
          </a:p>
        </p:txBody>
      </p:sp>
      <p:sp>
        <p:nvSpPr>
          <p:cNvPr id="15" name="Rectangle 14"/>
          <p:cNvSpPr/>
          <p:nvPr/>
        </p:nvSpPr>
        <p:spPr>
          <a:xfrm>
            <a:off x="5054600" y="1371600"/>
            <a:ext cx="3429000" cy="685800"/>
          </a:xfrm>
          <a:prstGeom prst="rect">
            <a:avLst/>
          </a:prstGeom>
          <a:solidFill>
            <a:srgbClr val="0082D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ym typeface="Arial" pitchFamily="34" charset="0"/>
            </a:endParaRPr>
          </a:p>
        </p:txBody>
      </p:sp>
      <p:sp>
        <p:nvSpPr>
          <p:cNvPr id="16" name="Rectangle 15"/>
          <p:cNvSpPr/>
          <p:nvPr/>
        </p:nvSpPr>
        <p:spPr>
          <a:xfrm>
            <a:off x="838200" y="2133600"/>
            <a:ext cx="3429000" cy="31242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ym typeface="Arial" pitchFamily="34" charset="0"/>
            </a:endParaRPr>
          </a:p>
        </p:txBody>
      </p:sp>
      <p:sp>
        <p:nvSpPr>
          <p:cNvPr id="17" name="Rectangle 16"/>
          <p:cNvSpPr/>
          <p:nvPr/>
        </p:nvSpPr>
        <p:spPr>
          <a:xfrm>
            <a:off x="5054600" y="2133600"/>
            <a:ext cx="3429000" cy="31242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ym typeface="Arial" pitchFamily="34" charset="0"/>
            </a:endParaRPr>
          </a:p>
        </p:txBody>
      </p:sp>
      <p:sp>
        <p:nvSpPr>
          <p:cNvPr id="76806" name="TextBox 17"/>
          <p:cNvSpPr txBox="1">
            <a:spLocks noChangeArrowheads="1"/>
          </p:cNvSpPr>
          <p:nvPr/>
        </p:nvSpPr>
        <p:spPr bwMode="auto">
          <a:xfrm>
            <a:off x="990600" y="1524000"/>
            <a:ext cx="1619250" cy="366713"/>
          </a:xfrm>
          <a:prstGeom prst="rect">
            <a:avLst/>
          </a:prstGeom>
          <a:noFill/>
          <a:ln w="9525">
            <a:noFill/>
            <a:miter lim="800000"/>
            <a:headEnd/>
            <a:tailEnd/>
          </a:ln>
        </p:spPr>
        <p:txBody>
          <a:bodyPr wrap="none">
            <a:spAutoFit/>
          </a:bodyPr>
          <a:lstStyle/>
          <a:p>
            <a:r>
              <a:rPr lang="en-US">
                <a:solidFill>
                  <a:srgbClr val="FFFFFF"/>
                </a:solidFill>
              </a:rPr>
              <a:t>Modern Trade</a:t>
            </a:r>
          </a:p>
        </p:txBody>
      </p:sp>
      <p:sp>
        <p:nvSpPr>
          <p:cNvPr id="76807" name="TextBox 18"/>
          <p:cNvSpPr txBox="1">
            <a:spLocks noChangeArrowheads="1"/>
          </p:cNvSpPr>
          <p:nvPr/>
        </p:nvSpPr>
        <p:spPr bwMode="auto">
          <a:xfrm>
            <a:off x="5207000" y="1524000"/>
            <a:ext cx="1911350" cy="366713"/>
          </a:xfrm>
          <a:prstGeom prst="rect">
            <a:avLst/>
          </a:prstGeom>
          <a:noFill/>
          <a:ln w="9525">
            <a:noFill/>
            <a:miter lim="800000"/>
            <a:headEnd/>
            <a:tailEnd/>
          </a:ln>
        </p:spPr>
        <p:txBody>
          <a:bodyPr wrap="none">
            <a:spAutoFit/>
          </a:bodyPr>
          <a:lstStyle/>
          <a:p>
            <a:r>
              <a:rPr lang="en-US">
                <a:solidFill>
                  <a:srgbClr val="FFFFFF"/>
                </a:solidFill>
              </a:rPr>
              <a:t>Traditional Trade</a:t>
            </a:r>
          </a:p>
        </p:txBody>
      </p:sp>
      <p:sp>
        <p:nvSpPr>
          <p:cNvPr id="76808" name="TextBox 19"/>
          <p:cNvSpPr txBox="1">
            <a:spLocks noChangeArrowheads="1"/>
          </p:cNvSpPr>
          <p:nvPr/>
        </p:nvSpPr>
        <p:spPr bwMode="auto">
          <a:xfrm>
            <a:off x="1066800" y="2286000"/>
            <a:ext cx="3041650" cy="2563813"/>
          </a:xfrm>
          <a:prstGeom prst="rect">
            <a:avLst/>
          </a:prstGeom>
          <a:noFill/>
          <a:ln w="9525">
            <a:noFill/>
            <a:miter lim="800000"/>
            <a:headEnd/>
            <a:tailEnd/>
          </a:ln>
        </p:spPr>
        <p:txBody>
          <a:bodyPr wrap="none">
            <a:spAutoFit/>
          </a:bodyPr>
          <a:lstStyle/>
          <a:p>
            <a:r>
              <a:rPr lang="en-US">
                <a:solidFill>
                  <a:schemeClr val="tx1"/>
                </a:solidFill>
              </a:rPr>
              <a:t>80% of Developed countries</a:t>
            </a:r>
          </a:p>
          <a:p>
            <a:endParaRPr lang="en-US">
              <a:solidFill>
                <a:schemeClr val="tx1"/>
              </a:solidFill>
            </a:endParaRPr>
          </a:p>
          <a:p>
            <a:r>
              <a:rPr lang="en-US">
                <a:solidFill>
                  <a:schemeClr val="tx1"/>
                </a:solidFill>
              </a:rPr>
              <a:t>40,000+ SKUs</a:t>
            </a:r>
          </a:p>
          <a:p>
            <a:endParaRPr lang="en-US">
              <a:solidFill>
                <a:schemeClr val="tx1"/>
              </a:solidFill>
            </a:endParaRPr>
          </a:p>
          <a:p>
            <a:r>
              <a:rPr lang="en-US">
                <a:solidFill>
                  <a:schemeClr val="tx1"/>
                </a:solidFill>
              </a:rPr>
              <a:t>30,000+ sq ft</a:t>
            </a:r>
          </a:p>
          <a:p>
            <a:endParaRPr lang="en-US">
              <a:solidFill>
                <a:schemeClr val="tx1"/>
              </a:solidFill>
            </a:endParaRPr>
          </a:p>
          <a:p>
            <a:r>
              <a:rPr lang="en-US">
                <a:solidFill>
                  <a:schemeClr val="tx1"/>
                </a:solidFill>
              </a:rPr>
              <a:t>$43 per trip twice a week</a:t>
            </a:r>
          </a:p>
          <a:p>
            <a:endParaRPr lang="en-US">
              <a:solidFill>
                <a:schemeClr val="tx1"/>
              </a:solidFill>
            </a:endParaRPr>
          </a:p>
          <a:p>
            <a:r>
              <a:rPr lang="en-US">
                <a:solidFill>
                  <a:schemeClr val="tx1"/>
                </a:solidFill>
              </a:rPr>
              <a:t>Self-service model</a:t>
            </a:r>
          </a:p>
        </p:txBody>
      </p:sp>
      <p:sp>
        <p:nvSpPr>
          <p:cNvPr id="76809" name="TextBox 22"/>
          <p:cNvSpPr txBox="1">
            <a:spLocks noChangeArrowheads="1"/>
          </p:cNvSpPr>
          <p:nvPr/>
        </p:nvSpPr>
        <p:spPr bwMode="auto">
          <a:xfrm>
            <a:off x="5283200" y="2286000"/>
            <a:ext cx="2800350" cy="2563813"/>
          </a:xfrm>
          <a:prstGeom prst="rect">
            <a:avLst/>
          </a:prstGeom>
          <a:noFill/>
          <a:ln w="9525">
            <a:noFill/>
            <a:miter lim="800000"/>
            <a:headEnd/>
            <a:tailEnd/>
          </a:ln>
        </p:spPr>
        <p:txBody>
          <a:bodyPr wrap="none">
            <a:spAutoFit/>
          </a:bodyPr>
          <a:lstStyle/>
          <a:p>
            <a:r>
              <a:rPr lang="en-US">
                <a:solidFill>
                  <a:schemeClr val="tx1"/>
                </a:solidFill>
              </a:rPr>
              <a:t>80% of global population</a:t>
            </a:r>
          </a:p>
          <a:p>
            <a:endParaRPr lang="en-US">
              <a:solidFill>
                <a:schemeClr val="tx1"/>
              </a:solidFill>
            </a:endParaRPr>
          </a:p>
          <a:p>
            <a:r>
              <a:rPr lang="en-US">
                <a:solidFill>
                  <a:schemeClr val="tx1"/>
                </a:solidFill>
              </a:rPr>
              <a:t>&lt;2,000 SKUs</a:t>
            </a:r>
          </a:p>
          <a:p>
            <a:endParaRPr lang="en-US">
              <a:solidFill>
                <a:schemeClr val="tx1"/>
              </a:solidFill>
            </a:endParaRPr>
          </a:p>
          <a:p>
            <a:r>
              <a:rPr lang="en-US">
                <a:solidFill>
                  <a:schemeClr val="tx1"/>
                </a:solidFill>
              </a:rPr>
              <a:t>&lt;500 sq ft</a:t>
            </a:r>
          </a:p>
          <a:p>
            <a:endParaRPr lang="en-US">
              <a:solidFill>
                <a:schemeClr val="tx1"/>
              </a:solidFill>
            </a:endParaRPr>
          </a:p>
          <a:p>
            <a:r>
              <a:rPr lang="en-US">
                <a:solidFill>
                  <a:schemeClr val="tx1"/>
                </a:solidFill>
              </a:rPr>
              <a:t>$3 per trip daily</a:t>
            </a:r>
          </a:p>
          <a:p>
            <a:endParaRPr lang="en-US">
              <a:solidFill>
                <a:schemeClr val="tx1"/>
              </a:solidFill>
            </a:endParaRPr>
          </a:p>
          <a:p>
            <a:r>
              <a:rPr lang="en-US">
                <a:solidFill>
                  <a:schemeClr val="tx1"/>
                </a:solidFill>
              </a:rPr>
              <a:t>Retailers are gatekeepers</a:t>
            </a:r>
          </a:p>
        </p:txBody>
      </p:sp>
      <p:sp>
        <p:nvSpPr>
          <p:cNvPr id="76810" name="Text Box 15"/>
          <p:cNvSpPr txBox="1">
            <a:spLocks noChangeArrowheads="1"/>
          </p:cNvSpPr>
          <p:nvPr/>
        </p:nvSpPr>
        <p:spPr bwMode="auto">
          <a:xfrm>
            <a:off x="4441825" y="3236913"/>
            <a:ext cx="488950" cy="366712"/>
          </a:xfrm>
          <a:prstGeom prst="rect">
            <a:avLst/>
          </a:prstGeom>
          <a:noFill/>
          <a:ln w="9525">
            <a:noFill/>
            <a:miter lim="800000"/>
            <a:headEnd/>
            <a:tailEnd/>
          </a:ln>
        </p:spPr>
        <p:txBody>
          <a:bodyPr wrap="none">
            <a:spAutoFit/>
          </a:bodyPr>
          <a:lstStyle/>
          <a:p>
            <a:r>
              <a:rPr lang="en-US" b="1">
                <a:solidFill>
                  <a:schemeClr val="tx1"/>
                </a:solidFill>
              </a:rPr>
              <a:t>VS</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9922" name="Object 2"/>
          <p:cNvGraphicFramePr>
            <a:graphicFrameLocks noChangeAspect="1"/>
          </p:cNvGraphicFramePr>
          <p:nvPr/>
        </p:nvGraphicFramePr>
        <p:xfrm>
          <a:off x="534988" y="1466850"/>
          <a:ext cx="7924800" cy="4572000"/>
        </p:xfrm>
        <a:graphic>
          <a:graphicData uri="http://schemas.openxmlformats.org/presentationml/2006/ole">
            <p:oleObj spid="_x0000_s209922" name="Graphique" r:id="rId4" imgW="7058025" imgH="3686175" progId="MSGraph.Chart.8">
              <p:embed followColorScheme="full"/>
            </p:oleObj>
          </a:graphicData>
        </a:graphic>
      </p:graphicFrame>
      <p:sp>
        <p:nvSpPr>
          <p:cNvPr id="209923" name="Rectangle 2"/>
          <p:cNvSpPr>
            <a:spLocks noGrp="1" noChangeArrowheads="1"/>
          </p:cNvSpPr>
          <p:nvPr>
            <p:ph type="title" idx="4294967295"/>
          </p:nvPr>
        </p:nvSpPr>
        <p:spPr>
          <a:xfrm>
            <a:off x="219075" y="1314450"/>
            <a:ext cx="8890000" cy="601663"/>
          </a:xfrm>
        </p:spPr>
        <p:txBody>
          <a:bodyPr/>
          <a:lstStyle/>
          <a:p>
            <a:pPr algn="ctr" eaLnBrk="1" hangingPunct="1"/>
            <a:r>
              <a:rPr lang="en-GB" u="sng" smtClean="0">
                <a:solidFill>
                  <a:schemeClr val="tx1"/>
                </a:solidFill>
              </a:rPr>
              <a:t>Average monthly spending on food, grocery &amp; personal care vs. fresh food in 2012</a:t>
            </a:r>
          </a:p>
        </p:txBody>
      </p:sp>
      <p:sp>
        <p:nvSpPr>
          <p:cNvPr id="209924" name="Line 4"/>
          <p:cNvSpPr>
            <a:spLocks noChangeShapeType="1"/>
          </p:cNvSpPr>
          <p:nvPr/>
        </p:nvSpPr>
        <p:spPr bwMode="auto">
          <a:xfrm>
            <a:off x="1066800" y="3500438"/>
            <a:ext cx="7162800" cy="0"/>
          </a:xfrm>
          <a:prstGeom prst="line">
            <a:avLst/>
          </a:prstGeom>
          <a:noFill/>
          <a:ln w="28575">
            <a:solidFill>
              <a:schemeClr val="hlink"/>
            </a:solidFill>
            <a:round/>
            <a:headEnd/>
            <a:tailEnd/>
          </a:ln>
        </p:spPr>
        <p:txBody>
          <a:bodyPr/>
          <a:lstStyle/>
          <a:p>
            <a:endParaRPr lang="en-US"/>
          </a:p>
        </p:txBody>
      </p:sp>
      <p:sp>
        <p:nvSpPr>
          <p:cNvPr id="209925" name="Text Box 5"/>
          <p:cNvSpPr txBox="1">
            <a:spLocks noChangeArrowheads="1"/>
          </p:cNvSpPr>
          <p:nvPr/>
        </p:nvSpPr>
        <p:spPr bwMode="auto">
          <a:xfrm>
            <a:off x="6783388" y="3225800"/>
            <a:ext cx="2036762" cy="274638"/>
          </a:xfrm>
          <a:prstGeom prst="rect">
            <a:avLst/>
          </a:prstGeom>
          <a:noFill/>
          <a:ln w="9525">
            <a:noFill/>
            <a:miter lim="800000"/>
            <a:headEnd/>
            <a:tailEnd/>
          </a:ln>
        </p:spPr>
        <p:txBody>
          <a:bodyPr wrap="none">
            <a:spAutoFit/>
          </a:bodyPr>
          <a:lstStyle/>
          <a:p>
            <a:r>
              <a:rPr lang="en-US" sz="1200" b="1">
                <a:solidFill>
                  <a:srgbClr val="FF3300"/>
                </a:solidFill>
                <a:ea typeface="ＭＳ Ｐゴシック"/>
                <a:cs typeface="ＭＳ Ｐゴシック"/>
              </a:rPr>
              <a:t>Europe Average 298 Euro</a:t>
            </a:r>
          </a:p>
        </p:txBody>
      </p:sp>
      <p:sp>
        <p:nvSpPr>
          <p:cNvPr id="209926" name="Oval 10"/>
          <p:cNvSpPr>
            <a:spLocks noChangeArrowheads="1"/>
          </p:cNvSpPr>
          <p:nvPr/>
        </p:nvSpPr>
        <p:spPr bwMode="auto">
          <a:xfrm>
            <a:off x="2124075" y="4005263"/>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51%</a:t>
            </a:r>
          </a:p>
        </p:txBody>
      </p:sp>
      <p:sp>
        <p:nvSpPr>
          <p:cNvPr id="209927" name="Oval 14"/>
          <p:cNvSpPr>
            <a:spLocks noChangeArrowheads="1"/>
          </p:cNvSpPr>
          <p:nvPr/>
        </p:nvSpPr>
        <p:spPr bwMode="auto">
          <a:xfrm>
            <a:off x="3708400" y="4221163"/>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41%</a:t>
            </a:r>
          </a:p>
        </p:txBody>
      </p:sp>
      <p:sp>
        <p:nvSpPr>
          <p:cNvPr id="209928" name="Oval 16"/>
          <p:cNvSpPr>
            <a:spLocks noChangeArrowheads="1"/>
          </p:cNvSpPr>
          <p:nvPr/>
        </p:nvSpPr>
        <p:spPr bwMode="auto">
          <a:xfrm>
            <a:off x="4500563" y="4365625"/>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40%</a:t>
            </a:r>
          </a:p>
        </p:txBody>
      </p:sp>
      <p:sp>
        <p:nvSpPr>
          <p:cNvPr id="209929" name="Oval 18"/>
          <p:cNvSpPr>
            <a:spLocks noChangeArrowheads="1"/>
          </p:cNvSpPr>
          <p:nvPr/>
        </p:nvSpPr>
        <p:spPr bwMode="auto">
          <a:xfrm>
            <a:off x="5292725" y="4292600"/>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46%</a:t>
            </a:r>
          </a:p>
        </p:txBody>
      </p:sp>
      <p:sp>
        <p:nvSpPr>
          <p:cNvPr id="209930" name="Oval 21"/>
          <p:cNvSpPr>
            <a:spLocks noChangeArrowheads="1"/>
          </p:cNvSpPr>
          <p:nvPr/>
        </p:nvSpPr>
        <p:spPr bwMode="auto">
          <a:xfrm>
            <a:off x="1331913" y="4005263"/>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43%</a:t>
            </a:r>
          </a:p>
        </p:txBody>
      </p:sp>
      <p:sp>
        <p:nvSpPr>
          <p:cNvPr id="209931" name="Oval 23"/>
          <p:cNvSpPr>
            <a:spLocks noChangeArrowheads="1"/>
          </p:cNvSpPr>
          <p:nvPr/>
        </p:nvSpPr>
        <p:spPr bwMode="auto">
          <a:xfrm>
            <a:off x="6804025" y="4508500"/>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45%</a:t>
            </a:r>
          </a:p>
        </p:txBody>
      </p:sp>
      <p:sp>
        <p:nvSpPr>
          <p:cNvPr id="209932" name="Oval 24"/>
          <p:cNvSpPr>
            <a:spLocks noChangeArrowheads="1"/>
          </p:cNvSpPr>
          <p:nvPr/>
        </p:nvSpPr>
        <p:spPr bwMode="auto">
          <a:xfrm>
            <a:off x="7667625" y="4437063"/>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64%</a:t>
            </a:r>
          </a:p>
        </p:txBody>
      </p:sp>
      <p:pic>
        <p:nvPicPr>
          <p:cNvPr id="209933" name="Picture 25" descr="See full size image">
            <a:hlinkClick r:id="rId5"/>
          </p:cNvPr>
          <p:cNvPicPr>
            <a:picLocks noChangeAspect="1" noChangeArrowheads="1"/>
          </p:cNvPicPr>
          <p:nvPr/>
        </p:nvPicPr>
        <p:blipFill>
          <a:blip r:embed="rId6" cstate="print"/>
          <a:srcRect/>
          <a:stretch>
            <a:fillRect/>
          </a:stretch>
        </p:blipFill>
        <p:spPr bwMode="auto">
          <a:xfrm>
            <a:off x="5638800" y="1738313"/>
            <a:ext cx="1524000" cy="1150937"/>
          </a:xfrm>
          <a:prstGeom prst="rect">
            <a:avLst/>
          </a:prstGeom>
          <a:noFill/>
          <a:ln w="9525">
            <a:noFill/>
            <a:miter lim="800000"/>
            <a:headEnd/>
            <a:tailEnd/>
          </a:ln>
        </p:spPr>
      </p:pic>
      <p:pic>
        <p:nvPicPr>
          <p:cNvPr id="209934" name="Picture 26" descr="See full size image">
            <a:hlinkClick r:id="rId5"/>
          </p:cNvPr>
          <p:cNvPicPr>
            <a:picLocks noChangeAspect="1" noChangeArrowheads="1"/>
          </p:cNvPicPr>
          <p:nvPr/>
        </p:nvPicPr>
        <p:blipFill>
          <a:blip r:embed="rId6" cstate="print"/>
          <a:srcRect/>
          <a:stretch>
            <a:fillRect/>
          </a:stretch>
        </p:blipFill>
        <p:spPr bwMode="auto">
          <a:xfrm>
            <a:off x="6934200" y="1917700"/>
            <a:ext cx="1524000" cy="1150938"/>
          </a:xfrm>
          <a:prstGeom prst="rect">
            <a:avLst/>
          </a:prstGeom>
          <a:noFill/>
          <a:ln w="9525">
            <a:noFill/>
            <a:miter lim="800000"/>
            <a:headEnd/>
            <a:tailEnd/>
          </a:ln>
        </p:spPr>
      </p:pic>
      <p:sp>
        <p:nvSpPr>
          <p:cNvPr id="209935" name="Oval 27"/>
          <p:cNvSpPr>
            <a:spLocks noChangeArrowheads="1"/>
          </p:cNvSpPr>
          <p:nvPr/>
        </p:nvSpPr>
        <p:spPr bwMode="auto">
          <a:xfrm>
            <a:off x="2916238" y="4076700"/>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50%</a:t>
            </a:r>
          </a:p>
        </p:txBody>
      </p:sp>
      <p:sp>
        <p:nvSpPr>
          <p:cNvPr id="209936" name="Oval 28"/>
          <p:cNvSpPr>
            <a:spLocks noChangeArrowheads="1"/>
          </p:cNvSpPr>
          <p:nvPr/>
        </p:nvSpPr>
        <p:spPr bwMode="auto">
          <a:xfrm>
            <a:off x="6084888" y="4437063"/>
            <a:ext cx="304800" cy="228600"/>
          </a:xfrm>
          <a:prstGeom prst="ellipse">
            <a:avLst/>
          </a:prstGeom>
          <a:solidFill>
            <a:schemeClr val="hlink"/>
          </a:solidFill>
          <a:ln w="9525">
            <a:solidFill>
              <a:schemeClr val="tx1"/>
            </a:solidFill>
            <a:round/>
            <a:headEnd/>
            <a:tailEnd/>
          </a:ln>
        </p:spPr>
        <p:txBody>
          <a:bodyPr wrap="none" anchor="ctr"/>
          <a:lstStyle/>
          <a:p>
            <a:pPr algn="ctr"/>
            <a:r>
              <a:rPr lang="en-US" sz="1200">
                <a:solidFill>
                  <a:schemeClr val="bg1"/>
                </a:solidFill>
                <a:ea typeface="ＭＳ Ｐゴシック"/>
                <a:cs typeface="ＭＳ Ｐゴシック"/>
              </a:rPr>
              <a:t>43%</a:t>
            </a:r>
          </a:p>
        </p:txBody>
      </p:sp>
      <p:sp>
        <p:nvSpPr>
          <p:cNvPr id="18461" name="Text Box 29"/>
          <p:cNvSpPr txBox="1">
            <a:spLocks noChangeArrowheads="1"/>
          </p:cNvSpPr>
          <p:nvPr/>
        </p:nvSpPr>
        <p:spPr bwMode="auto">
          <a:xfrm>
            <a:off x="0" y="0"/>
            <a:ext cx="8243888" cy="1262063"/>
          </a:xfrm>
          <a:prstGeom prst="rect">
            <a:avLst/>
          </a:prstGeom>
          <a:noFill/>
          <a:ln w="9525">
            <a:noFill/>
            <a:miter lim="800000"/>
            <a:headEnd/>
            <a:tailEnd/>
          </a:ln>
          <a:effectLst/>
        </p:spPr>
        <p:txBody>
          <a:bodyPr>
            <a:spAutoFit/>
          </a:bodyPr>
          <a:lstStyle/>
          <a:p>
            <a:pPr fontAlgn="auto">
              <a:lnSpc>
                <a:spcPct val="95000"/>
              </a:lnSpc>
              <a:spcBef>
                <a:spcPts val="0"/>
              </a:spcBef>
              <a:spcAft>
                <a:spcPts val="0"/>
              </a:spcAft>
              <a:defRPr/>
            </a:pPr>
            <a:r>
              <a:rPr lang="fr-FR" sz="2000" dirty="0" err="1">
                <a:solidFill>
                  <a:srgbClr val="0082D1"/>
                </a:solidFill>
                <a:latin typeface="+mj-lt"/>
                <a:ea typeface="+mj-ea"/>
                <a:cs typeface="+mj-cs"/>
              </a:rPr>
              <a:t>Belgium</a:t>
            </a:r>
            <a:r>
              <a:rPr lang="fr-FR" sz="2000" dirty="0">
                <a:solidFill>
                  <a:srgbClr val="0082D1"/>
                </a:solidFill>
                <a:latin typeface="+mj-lt"/>
                <a:ea typeface="+mj-ea"/>
                <a:cs typeface="+mj-cs"/>
              </a:rPr>
              <a:t>, </a:t>
            </a:r>
            <a:r>
              <a:rPr lang="fr-FR" sz="2000" dirty="0" err="1">
                <a:solidFill>
                  <a:srgbClr val="0082D1"/>
                </a:solidFill>
                <a:latin typeface="+mj-lt"/>
                <a:ea typeface="+mj-ea"/>
                <a:cs typeface="+mj-cs"/>
              </a:rPr>
              <a:t>Italy</a:t>
            </a:r>
            <a:r>
              <a:rPr lang="fr-FR" sz="2000" dirty="0">
                <a:solidFill>
                  <a:srgbClr val="0082D1"/>
                </a:solidFill>
                <a:latin typeface="+mj-lt"/>
                <a:ea typeface="+mj-ea"/>
                <a:cs typeface="+mj-cs"/>
              </a:rPr>
              <a:t>, Spain and France are the 4 countries </a:t>
            </a:r>
            <a:r>
              <a:rPr lang="fr-FR" sz="2000" dirty="0" err="1">
                <a:solidFill>
                  <a:srgbClr val="0082D1"/>
                </a:solidFill>
                <a:latin typeface="+mj-lt"/>
                <a:ea typeface="+mj-ea"/>
                <a:cs typeface="+mj-cs"/>
              </a:rPr>
              <a:t>with</a:t>
            </a:r>
            <a:r>
              <a:rPr lang="fr-FR" sz="2000" dirty="0">
                <a:solidFill>
                  <a:srgbClr val="0082D1"/>
                </a:solidFill>
                <a:latin typeface="+mj-lt"/>
                <a:ea typeface="+mj-ea"/>
                <a:cs typeface="+mj-cs"/>
              </a:rPr>
              <a:t> the </a:t>
            </a:r>
            <a:r>
              <a:rPr lang="fr-FR" sz="2000" dirty="0" err="1">
                <a:solidFill>
                  <a:srgbClr val="0082D1"/>
                </a:solidFill>
                <a:latin typeface="+mj-lt"/>
                <a:ea typeface="+mj-ea"/>
                <a:cs typeface="+mj-cs"/>
              </a:rPr>
              <a:t>highest</a:t>
            </a:r>
            <a:r>
              <a:rPr lang="fr-FR" sz="2000" dirty="0">
                <a:solidFill>
                  <a:srgbClr val="0082D1"/>
                </a:solidFill>
                <a:latin typeface="+mj-lt"/>
                <a:ea typeface="+mj-ea"/>
                <a:cs typeface="+mj-cs"/>
              </a:rPr>
              <a:t> </a:t>
            </a:r>
            <a:r>
              <a:rPr lang="fr-FR" sz="2000" dirty="0" err="1">
                <a:solidFill>
                  <a:srgbClr val="0082D1"/>
                </a:solidFill>
                <a:latin typeface="+mj-lt"/>
                <a:ea typeface="+mj-ea"/>
                <a:cs typeface="+mj-cs"/>
              </a:rPr>
              <a:t>expenses</a:t>
            </a:r>
            <a:r>
              <a:rPr lang="fr-FR" sz="2000" dirty="0">
                <a:solidFill>
                  <a:srgbClr val="0082D1"/>
                </a:solidFill>
                <a:latin typeface="+mj-lt"/>
                <a:ea typeface="+mj-ea"/>
                <a:cs typeface="+mj-cs"/>
              </a:rPr>
              <a:t> on </a:t>
            </a:r>
            <a:r>
              <a:rPr lang="fr-FR" sz="2000" dirty="0" err="1">
                <a:solidFill>
                  <a:srgbClr val="0082D1"/>
                </a:solidFill>
                <a:latin typeface="+mj-lt"/>
                <a:ea typeface="+mj-ea"/>
                <a:cs typeface="+mj-cs"/>
              </a:rPr>
              <a:t>food</a:t>
            </a:r>
            <a:r>
              <a:rPr lang="fr-FR" sz="2000" dirty="0">
                <a:solidFill>
                  <a:srgbClr val="0082D1"/>
                </a:solidFill>
                <a:latin typeface="+mj-lt"/>
                <a:ea typeface="+mj-ea"/>
                <a:cs typeface="+mj-cs"/>
              </a:rPr>
              <a:t>.</a:t>
            </a:r>
          </a:p>
          <a:p>
            <a:pPr fontAlgn="auto">
              <a:lnSpc>
                <a:spcPct val="95000"/>
              </a:lnSpc>
              <a:spcBef>
                <a:spcPts val="0"/>
              </a:spcBef>
              <a:spcAft>
                <a:spcPts val="0"/>
              </a:spcAft>
              <a:defRPr/>
            </a:pPr>
            <a:r>
              <a:rPr lang="fr-FR" sz="2000" dirty="0" err="1">
                <a:solidFill>
                  <a:srgbClr val="0082D1"/>
                </a:solidFill>
                <a:latin typeface="+mj-lt"/>
                <a:ea typeface="+mj-ea"/>
                <a:cs typeface="+mj-cs"/>
              </a:rPr>
              <a:t>Fresh</a:t>
            </a:r>
            <a:r>
              <a:rPr lang="fr-FR" sz="2000" dirty="0">
                <a:solidFill>
                  <a:srgbClr val="0082D1"/>
                </a:solidFill>
                <a:latin typeface="+mj-lt"/>
                <a:ea typeface="+mj-ea"/>
                <a:cs typeface="+mj-cs"/>
              </a:rPr>
              <a:t> </a:t>
            </a:r>
            <a:r>
              <a:rPr lang="fr-FR" sz="2000" dirty="0" err="1">
                <a:solidFill>
                  <a:srgbClr val="0082D1"/>
                </a:solidFill>
                <a:latin typeface="+mj-lt"/>
                <a:ea typeface="+mj-ea"/>
                <a:cs typeface="+mj-cs"/>
              </a:rPr>
              <a:t>food</a:t>
            </a:r>
            <a:r>
              <a:rPr lang="fr-FR" sz="2000" dirty="0">
                <a:solidFill>
                  <a:srgbClr val="0082D1"/>
                </a:solidFill>
                <a:latin typeface="+mj-lt"/>
                <a:ea typeface="+mj-ea"/>
                <a:cs typeface="+mj-cs"/>
              </a:rPr>
              <a:t> </a:t>
            </a:r>
            <a:r>
              <a:rPr lang="fr-FR" sz="2000" dirty="0" err="1">
                <a:solidFill>
                  <a:srgbClr val="0082D1"/>
                </a:solidFill>
                <a:latin typeface="+mj-lt"/>
                <a:ea typeface="+mj-ea"/>
                <a:cs typeface="+mj-cs"/>
              </a:rPr>
              <a:t>represents</a:t>
            </a:r>
            <a:r>
              <a:rPr lang="fr-FR" sz="2000" dirty="0">
                <a:solidFill>
                  <a:srgbClr val="0082D1"/>
                </a:solidFill>
                <a:latin typeface="+mj-lt"/>
                <a:ea typeface="+mj-ea"/>
                <a:cs typeface="+mj-cs"/>
              </a:rPr>
              <a:t> </a:t>
            </a:r>
            <a:r>
              <a:rPr lang="fr-FR" sz="2000" dirty="0" err="1">
                <a:solidFill>
                  <a:srgbClr val="0082D1"/>
                </a:solidFill>
                <a:latin typeface="+mj-lt"/>
                <a:ea typeface="+mj-ea"/>
                <a:cs typeface="+mj-cs"/>
              </a:rPr>
              <a:t>between</a:t>
            </a:r>
            <a:r>
              <a:rPr lang="fr-FR" sz="2000" dirty="0">
                <a:solidFill>
                  <a:srgbClr val="0082D1"/>
                </a:solidFill>
                <a:latin typeface="+mj-lt"/>
                <a:ea typeface="+mj-ea"/>
                <a:cs typeface="+mj-cs"/>
              </a:rPr>
              <a:t> 40% and 50% in </a:t>
            </a:r>
            <a:r>
              <a:rPr lang="fr-FR" sz="2000" dirty="0" err="1">
                <a:solidFill>
                  <a:srgbClr val="0082D1"/>
                </a:solidFill>
                <a:latin typeface="+mj-lt"/>
                <a:ea typeface="+mj-ea"/>
                <a:cs typeface="+mj-cs"/>
              </a:rPr>
              <a:t>almost</a:t>
            </a:r>
            <a:r>
              <a:rPr lang="fr-FR" sz="2000" dirty="0">
                <a:solidFill>
                  <a:srgbClr val="0082D1"/>
                </a:solidFill>
                <a:latin typeface="+mj-lt"/>
                <a:ea typeface="+mj-ea"/>
                <a:cs typeface="+mj-cs"/>
              </a:rPr>
              <a:t> all </a:t>
            </a:r>
            <a:r>
              <a:rPr lang="fr-FR" sz="2000" dirty="0" err="1">
                <a:solidFill>
                  <a:srgbClr val="0082D1"/>
                </a:solidFill>
                <a:latin typeface="+mj-lt"/>
                <a:ea typeface="+mj-ea"/>
                <a:cs typeface="+mj-cs"/>
              </a:rPr>
              <a:t>European</a:t>
            </a:r>
            <a:r>
              <a:rPr lang="fr-FR" sz="2000" dirty="0">
                <a:solidFill>
                  <a:srgbClr val="0082D1"/>
                </a:solidFill>
                <a:latin typeface="+mj-lt"/>
                <a:ea typeface="+mj-ea"/>
                <a:cs typeface="+mj-cs"/>
              </a:rPr>
              <a:t> countries; 64% in Romania</a:t>
            </a:r>
          </a:p>
        </p:txBody>
      </p:sp>
      <p:pic>
        <p:nvPicPr>
          <p:cNvPr id="209938" name="Picture 32" descr="Belgium[1]"/>
          <p:cNvPicPr>
            <a:picLocks noChangeAspect="1" noChangeArrowheads="1"/>
          </p:cNvPicPr>
          <p:nvPr/>
        </p:nvPicPr>
        <p:blipFill>
          <a:blip r:embed="rId7" cstate="print"/>
          <a:srcRect/>
          <a:stretch>
            <a:fillRect/>
          </a:stretch>
        </p:blipFill>
        <p:spPr bwMode="auto">
          <a:xfrm>
            <a:off x="1331913" y="5003800"/>
            <a:ext cx="304800" cy="304800"/>
          </a:xfrm>
          <a:prstGeom prst="rect">
            <a:avLst/>
          </a:prstGeom>
          <a:noFill/>
          <a:ln w="9525">
            <a:noFill/>
            <a:miter lim="800000"/>
            <a:headEnd/>
            <a:tailEnd/>
          </a:ln>
        </p:spPr>
      </p:pic>
      <p:pic>
        <p:nvPicPr>
          <p:cNvPr id="209939" name="Picture 33" descr="Spain[1]"/>
          <p:cNvPicPr>
            <a:picLocks noChangeAspect="1" noChangeArrowheads="1"/>
          </p:cNvPicPr>
          <p:nvPr/>
        </p:nvPicPr>
        <p:blipFill>
          <a:blip r:embed="rId8" cstate="print"/>
          <a:srcRect/>
          <a:stretch>
            <a:fillRect/>
          </a:stretch>
        </p:blipFill>
        <p:spPr bwMode="auto">
          <a:xfrm>
            <a:off x="2916238" y="5013325"/>
            <a:ext cx="304800" cy="304800"/>
          </a:xfrm>
          <a:prstGeom prst="rect">
            <a:avLst/>
          </a:prstGeom>
          <a:noFill/>
          <a:ln w="9525">
            <a:noFill/>
            <a:miter lim="800000"/>
            <a:headEnd/>
            <a:tailEnd/>
          </a:ln>
        </p:spPr>
      </p:pic>
      <p:pic>
        <p:nvPicPr>
          <p:cNvPr id="209940" name="Picture 34" descr="Italy[1]"/>
          <p:cNvPicPr>
            <a:picLocks noChangeAspect="1" noChangeArrowheads="1"/>
          </p:cNvPicPr>
          <p:nvPr/>
        </p:nvPicPr>
        <p:blipFill>
          <a:blip r:embed="rId9" cstate="print"/>
          <a:srcRect/>
          <a:stretch>
            <a:fillRect/>
          </a:stretch>
        </p:blipFill>
        <p:spPr bwMode="auto">
          <a:xfrm>
            <a:off x="2124075" y="5003800"/>
            <a:ext cx="304800" cy="304800"/>
          </a:xfrm>
          <a:prstGeom prst="rect">
            <a:avLst/>
          </a:prstGeom>
          <a:noFill/>
          <a:ln w="9525">
            <a:noFill/>
            <a:miter lim="800000"/>
            <a:headEnd/>
            <a:tailEnd/>
          </a:ln>
        </p:spPr>
      </p:pic>
      <p:pic>
        <p:nvPicPr>
          <p:cNvPr id="209941" name="Picture 35" descr="France[1]"/>
          <p:cNvPicPr>
            <a:picLocks noChangeAspect="1" noChangeArrowheads="1"/>
          </p:cNvPicPr>
          <p:nvPr/>
        </p:nvPicPr>
        <p:blipFill>
          <a:blip r:embed="rId10" cstate="print"/>
          <a:srcRect/>
          <a:stretch>
            <a:fillRect/>
          </a:stretch>
        </p:blipFill>
        <p:spPr bwMode="auto">
          <a:xfrm>
            <a:off x="3690938" y="5013325"/>
            <a:ext cx="304800" cy="304800"/>
          </a:xfrm>
          <a:prstGeom prst="rect">
            <a:avLst/>
          </a:prstGeom>
          <a:noFill/>
          <a:ln w="9525">
            <a:noFill/>
            <a:miter lim="800000"/>
            <a:headEnd/>
            <a:tailEnd/>
          </a:ln>
        </p:spPr>
      </p:pic>
      <p:pic>
        <p:nvPicPr>
          <p:cNvPr id="209942" name="Picture 36" descr="Poland[1]"/>
          <p:cNvPicPr>
            <a:picLocks noChangeAspect="1" noChangeArrowheads="1"/>
          </p:cNvPicPr>
          <p:nvPr/>
        </p:nvPicPr>
        <p:blipFill>
          <a:blip r:embed="rId11" cstate="print"/>
          <a:srcRect/>
          <a:stretch>
            <a:fillRect/>
          </a:stretch>
        </p:blipFill>
        <p:spPr bwMode="auto">
          <a:xfrm>
            <a:off x="6859588" y="5013325"/>
            <a:ext cx="304800" cy="304800"/>
          </a:xfrm>
          <a:prstGeom prst="rect">
            <a:avLst/>
          </a:prstGeom>
          <a:noFill/>
          <a:ln w="9525">
            <a:noFill/>
            <a:miter lim="800000"/>
            <a:headEnd/>
            <a:tailEnd/>
          </a:ln>
        </p:spPr>
      </p:pic>
      <p:pic>
        <p:nvPicPr>
          <p:cNvPr id="209943" name="Picture 37" descr="Romania[1]"/>
          <p:cNvPicPr>
            <a:picLocks noChangeAspect="1" noChangeArrowheads="1"/>
          </p:cNvPicPr>
          <p:nvPr/>
        </p:nvPicPr>
        <p:blipFill>
          <a:blip r:embed="rId12" cstate="print"/>
          <a:srcRect/>
          <a:stretch>
            <a:fillRect/>
          </a:stretch>
        </p:blipFill>
        <p:spPr bwMode="auto">
          <a:xfrm>
            <a:off x="7667625" y="4999038"/>
            <a:ext cx="304800" cy="304800"/>
          </a:xfrm>
          <a:prstGeom prst="rect">
            <a:avLst/>
          </a:prstGeom>
          <a:noFill/>
          <a:ln w="9525">
            <a:noFill/>
            <a:miter lim="800000"/>
            <a:headEnd/>
            <a:tailEnd/>
          </a:ln>
        </p:spPr>
      </p:pic>
      <p:pic>
        <p:nvPicPr>
          <p:cNvPr id="209944" name="Picture 38" descr="Bulgaria[1]"/>
          <p:cNvPicPr>
            <a:picLocks noChangeAspect="1" noChangeArrowheads="1"/>
          </p:cNvPicPr>
          <p:nvPr/>
        </p:nvPicPr>
        <p:blipFill>
          <a:blip r:embed="rId13" cstate="print"/>
          <a:srcRect/>
          <a:stretch>
            <a:fillRect/>
          </a:stretch>
        </p:blipFill>
        <p:spPr bwMode="auto">
          <a:xfrm>
            <a:off x="5292725" y="5013325"/>
            <a:ext cx="304800" cy="304800"/>
          </a:xfrm>
          <a:prstGeom prst="rect">
            <a:avLst/>
          </a:prstGeom>
          <a:noFill/>
          <a:ln w="9525">
            <a:noFill/>
            <a:miter lim="800000"/>
            <a:headEnd/>
            <a:tailEnd/>
          </a:ln>
        </p:spPr>
      </p:pic>
      <p:sp>
        <p:nvSpPr>
          <p:cNvPr id="209945" name="AutoShape 41" descr="2Q=="/>
          <p:cNvSpPr>
            <a:spLocks noChangeAspect="1" noChangeArrowheads="1"/>
          </p:cNvSpPr>
          <p:nvPr/>
        </p:nvSpPr>
        <p:spPr bwMode="auto">
          <a:xfrm>
            <a:off x="3333750" y="2505075"/>
            <a:ext cx="2476500" cy="1847850"/>
          </a:xfrm>
          <a:prstGeom prst="rect">
            <a:avLst/>
          </a:prstGeom>
          <a:noFill/>
          <a:ln w="9525">
            <a:noFill/>
            <a:miter lim="800000"/>
            <a:headEnd/>
            <a:tailEnd/>
          </a:ln>
        </p:spPr>
        <p:txBody>
          <a:bodyPr/>
          <a:lstStyle/>
          <a:p>
            <a:endParaRPr lang="en-US">
              <a:solidFill>
                <a:schemeClr val="tx1"/>
              </a:solidFill>
              <a:ea typeface="ＭＳ Ｐゴシック"/>
              <a:cs typeface="ＭＳ Ｐゴシック"/>
            </a:endParaRPr>
          </a:p>
        </p:txBody>
      </p:sp>
      <p:pic>
        <p:nvPicPr>
          <p:cNvPr id="209946" name="Picture 42" descr="untitled"/>
          <p:cNvPicPr>
            <a:picLocks noChangeAspect="1" noChangeArrowheads="1"/>
          </p:cNvPicPr>
          <p:nvPr/>
        </p:nvPicPr>
        <p:blipFill>
          <a:blip r:embed="rId14" cstate="print"/>
          <a:srcRect/>
          <a:stretch>
            <a:fillRect/>
          </a:stretch>
        </p:blipFill>
        <p:spPr bwMode="auto">
          <a:xfrm>
            <a:off x="4500563" y="5056188"/>
            <a:ext cx="360362" cy="244475"/>
          </a:xfrm>
          <a:prstGeom prst="rect">
            <a:avLst/>
          </a:prstGeom>
          <a:noFill/>
          <a:ln w="9525">
            <a:noFill/>
            <a:miter lim="800000"/>
            <a:headEnd/>
            <a:tailEnd/>
          </a:ln>
        </p:spPr>
      </p:pic>
      <p:pic>
        <p:nvPicPr>
          <p:cNvPr id="209947" name="Picture 44" descr="ANd9GcQZ2BkBWkVcNu-TqXlGbnSGAua_u1qV64YmA7fbp4BZ2zdBj_0qNA"/>
          <p:cNvPicPr>
            <a:picLocks noChangeAspect="1" noChangeArrowheads="1"/>
          </p:cNvPicPr>
          <p:nvPr/>
        </p:nvPicPr>
        <p:blipFill>
          <a:blip r:embed="rId15" cstate="print"/>
          <a:srcRect/>
          <a:stretch>
            <a:fillRect/>
          </a:stretch>
        </p:blipFill>
        <p:spPr bwMode="auto">
          <a:xfrm>
            <a:off x="6084888" y="5083175"/>
            <a:ext cx="360362" cy="217488"/>
          </a:xfrm>
          <a:prstGeom prst="rect">
            <a:avLst/>
          </a:prstGeom>
          <a:noFill/>
          <a:ln w="9525">
            <a:noFill/>
            <a:miter lim="800000"/>
            <a:headEnd/>
            <a:tailEnd/>
          </a:ln>
        </p:spPr>
      </p:pic>
      <p:pic>
        <p:nvPicPr>
          <p:cNvPr id="209948" name="Picture 2" descr="europe flags"/>
          <p:cNvPicPr>
            <a:picLocks noChangeAspect="1" noChangeArrowheads="1"/>
          </p:cNvPicPr>
          <p:nvPr/>
        </p:nvPicPr>
        <p:blipFill>
          <a:blip r:embed="rId16" cstate="print">
            <a:lum bright="50000" contrast="12000"/>
          </a:blip>
          <a:srcRect/>
          <a:stretch>
            <a:fillRect/>
          </a:stretch>
        </p:blipFill>
        <p:spPr bwMode="auto">
          <a:xfrm>
            <a:off x="8248650" y="0"/>
            <a:ext cx="895350" cy="908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6"/>
          <p:cNvSpPr>
            <a:spLocks noGrp="1" noChangeArrowheads="1"/>
          </p:cNvSpPr>
          <p:nvPr>
            <p:ph type="title"/>
          </p:nvPr>
        </p:nvSpPr>
        <p:spPr>
          <a:xfrm>
            <a:off x="134938" y="152400"/>
            <a:ext cx="7918450" cy="601663"/>
          </a:xfrm>
        </p:spPr>
        <p:txBody>
          <a:bodyPr rIns="132052"/>
          <a:lstStyle/>
          <a:p>
            <a:pPr eaLnBrk="1" hangingPunct="1"/>
            <a:r>
              <a:rPr lang="en-US" smtClean="0"/>
              <a:t>United States: Quantity Shift Analysis: Non-Alcoholic Beverages</a:t>
            </a:r>
            <a:br>
              <a:rPr lang="en-US" smtClean="0"/>
            </a:br>
            <a:endParaRPr lang="en-US" smtClean="0"/>
          </a:p>
        </p:txBody>
      </p:sp>
      <p:pic>
        <p:nvPicPr>
          <p:cNvPr id="211970" name="Picture 13"/>
          <p:cNvPicPr>
            <a:picLocks noChangeAspect="1"/>
          </p:cNvPicPr>
          <p:nvPr/>
        </p:nvPicPr>
        <p:blipFill>
          <a:blip r:embed="rId3" cstate="print"/>
          <a:srcRect/>
          <a:stretch>
            <a:fillRect/>
          </a:stretch>
        </p:blipFill>
        <p:spPr bwMode="auto">
          <a:xfrm>
            <a:off x="533400" y="1498600"/>
            <a:ext cx="6902450" cy="3054350"/>
          </a:xfrm>
          <a:prstGeom prst="rect">
            <a:avLst/>
          </a:prstGeom>
          <a:noFill/>
          <a:ln w="9525">
            <a:noFill/>
            <a:miter lim="800000"/>
            <a:headEnd/>
            <a:tailEnd/>
          </a:ln>
        </p:spPr>
      </p:pic>
      <p:sp>
        <p:nvSpPr>
          <p:cNvPr id="14" name="Right Triangle 13"/>
          <p:cNvSpPr/>
          <p:nvPr/>
        </p:nvSpPr>
        <p:spPr>
          <a:xfrm rot="5400000">
            <a:off x="7462838" y="3421063"/>
            <a:ext cx="127000" cy="127000"/>
          </a:xfrm>
          <a:prstGeom prst="rtTriangle">
            <a:avLst/>
          </a:prstGeom>
          <a:solidFill>
            <a:srgbClr val="558ED5"/>
          </a:solidFill>
          <a:ln w="9525"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sym typeface="Arial" pitchFamily="34" charset="0"/>
            </a:endParaRPr>
          </a:p>
        </p:txBody>
      </p:sp>
      <p:sp>
        <p:nvSpPr>
          <p:cNvPr id="15" name="Right Triangle 14"/>
          <p:cNvSpPr/>
          <p:nvPr/>
        </p:nvSpPr>
        <p:spPr>
          <a:xfrm rot="16200000">
            <a:off x="7462838" y="3421063"/>
            <a:ext cx="127000" cy="127000"/>
          </a:xfrm>
          <a:prstGeom prst="rtTriangle">
            <a:avLst/>
          </a:prstGeom>
          <a:solidFill>
            <a:srgbClr val="D99694"/>
          </a:solidFill>
          <a:ln w="9525"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sym typeface="Arial" pitchFamily="34" charset="0"/>
            </a:endParaRPr>
          </a:p>
        </p:txBody>
      </p:sp>
      <p:sp>
        <p:nvSpPr>
          <p:cNvPr id="16" name="Right Triangle 15"/>
          <p:cNvSpPr/>
          <p:nvPr/>
        </p:nvSpPr>
        <p:spPr>
          <a:xfrm rot="5400000">
            <a:off x="7462044" y="3706019"/>
            <a:ext cx="128588" cy="127000"/>
          </a:xfrm>
          <a:prstGeom prst="rtTriangle">
            <a:avLst/>
          </a:prstGeom>
          <a:solidFill>
            <a:srgbClr val="17375E"/>
          </a:solidFill>
          <a:ln w="9525"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sym typeface="Arial" pitchFamily="34" charset="0"/>
            </a:endParaRPr>
          </a:p>
        </p:txBody>
      </p:sp>
      <p:sp>
        <p:nvSpPr>
          <p:cNvPr id="17" name="Right Triangle 16"/>
          <p:cNvSpPr/>
          <p:nvPr/>
        </p:nvSpPr>
        <p:spPr>
          <a:xfrm rot="16200000">
            <a:off x="7462044" y="3706019"/>
            <a:ext cx="128588" cy="127000"/>
          </a:xfrm>
          <a:prstGeom prst="rtTriangle">
            <a:avLst/>
          </a:prstGeom>
          <a:solidFill>
            <a:srgbClr val="953735"/>
          </a:solidFill>
          <a:ln w="9525"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sym typeface="Arial" pitchFamily="34" charset="0"/>
            </a:endParaRPr>
          </a:p>
        </p:txBody>
      </p:sp>
      <p:sp>
        <p:nvSpPr>
          <p:cNvPr id="18" name="TextBox 17"/>
          <p:cNvSpPr txBox="1"/>
          <p:nvPr/>
        </p:nvSpPr>
        <p:spPr>
          <a:xfrm>
            <a:off x="7680325" y="3363913"/>
            <a:ext cx="990600" cy="508000"/>
          </a:xfrm>
          <a:prstGeom prst="rect">
            <a:avLst/>
          </a:prstGeom>
          <a:noFill/>
        </p:spPr>
        <p:txBody>
          <a:bodyPr>
            <a:spAutoFit/>
          </a:bodyPr>
          <a:lstStyle/>
          <a:p>
            <a:pPr fontAlgn="auto">
              <a:spcBef>
                <a:spcPts val="0"/>
              </a:spcBef>
              <a:spcAft>
                <a:spcPts val="0"/>
              </a:spcAft>
              <a:defRPr/>
            </a:pPr>
            <a:r>
              <a:rPr lang="en-US" sz="900" kern="0" dirty="0">
                <a:solidFill>
                  <a:srgbClr val="000000"/>
                </a:solidFill>
                <a:latin typeface="Arial" pitchFamily="34" charset="0"/>
                <a:sym typeface="Arial" pitchFamily="34" charset="0"/>
              </a:rPr>
              <a:t>2010 Growth</a:t>
            </a:r>
          </a:p>
          <a:p>
            <a:pPr fontAlgn="auto">
              <a:spcBef>
                <a:spcPts val="0"/>
              </a:spcBef>
              <a:spcAft>
                <a:spcPts val="0"/>
              </a:spcAft>
              <a:defRPr/>
            </a:pPr>
            <a:endParaRPr lang="en-US" sz="900" kern="0" dirty="0">
              <a:solidFill>
                <a:srgbClr val="000000"/>
              </a:solidFill>
              <a:latin typeface="Arial" pitchFamily="34" charset="0"/>
              <a:sym typeface="Arial" pitchFamily="34" charset="0"/>
            </a:endParaRPr>
          </a:p>
          <a:p>
            <a:pPr fontAlgn="auto">
              <a:spcBef>
                <a:spcPts val="0"/>
              </a:spcBef>
              <a:spcAft>
                <a:spcPts val="0"/>
              </a:spcAft>
              <a:defRPr/>
            </a:pPr>
            <a:r>
              <a:rPr lang="en-US" sz="900" kern="0" dirty="0">
                <a:solidFill>
                  <a:srgbClr val="000000"/>
                </a:solidFill>
                <a:latin typeface="Arial" pitchFamily="34" charset="0"/>
                <a:sym typeface="Arial" pitchFamily="34" charset="0"/>
              </a:rPr>
              <a:t>2011 Growth</a:t>
            </a:r>
          </a:p>
        </p:txBody>
      </p:sp>
      <p:sp>
        <p:nvSpPr>
          <p:cNvPr id="211976" name="TextBox 32"/>
          <p:cNvSpPr txBox="1">
            <a:spLocks noChangeArrowheads="1"/>
          </p:cNvSpPr>
          <p:nvPr/>
        </p:nvSpPr>
        <p:spPr bwMode="auto">
          <a:xfrm>
            <a:off x="2249488" y="5943600"/>
            <a:ext cx="6445250" cy="369888"/>
          </a:xfrm>
          <a:prstGeom prst="rect">
            <a:avLst/>
          </a:prstGeom>
          <a:noFill/>
          <a:ln w="9525">
            <a:noFill/>
            <a:miter lim="800000"/>
            <a:headEnd/>
            <a:tailEnd/>
          </a:ln>
        </p:spPr>
        <p:txBody>
          <a:bodyPr>
            <a:spAutoFit/>
          </a:bodyPr>
          <a:lstStyle/>
          <a:p>
            <a:r>
              <a:rPr lang="en-US" sz="900"/>
              <a:t>Source: Nielsen ScanTrack;  Note:  2009 refers to year ending May 2010, 2011 refers to year ending May 2012;</a:t>
            </a:r>
          </a:p>
          <a:p>
            <a:endParaRPr lang="en-US" sz="90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4" name="TextBox 7"/>
          <p:cNvSpPr txBox="1">
            <a:spLocks noChangeArrowheads="1"/>
          </p:cNvSpPr>
          <p:nvPr/>
        </p:nvSpPr>
        <p:spPr bwMode="auto">
          <a:xfrm>
            <a:off x="609600" y="228600"/>
            <a:ext cx="7086600" cy="523875"/>
          </a:xfrm>
          <a:prstGeom prst="rect">
            <a:avLst/>
          </a:prstGeom>
          <a:noFill/>
          <a:ln w="9525">
            <a:noFill/>
            <a:miter lim="800000"/>
            <a:headEnd/>
            <a:tailEnd/>
          </a:ln>
        </p:spPr>
        <p:txBody>
          <a:bodyPr>
            <a:spAutoFit/>
          </a:bodyPr>
          <a:lstStyle/>
          <a:p>
            <a:r>
              <a:rPr lang="en-US" sz="2800">
                <a:solidFill>
                  <a:srgbClr val="00B0F0"/>
                </a:solidFill>
              </a:rPr>
              <a:t>United States: Carbonated Soft Drinks</a:t>
            </a:r>
          </a:p>
        </p:txBody>
      </p:sp>
      <p:graphicFrame>
        <p:nvGraphicFramePr>
          <p:cNvPr id="155651" name="Object 3"/>
          <p:cNvGraphicFramePr>
            <a:graphicFrameLocks noChangeAspect="1"/>
          </p:cNvGraphicFramePr>
          <p:nvPr/>
        </p:nvGraphicFramePr>
        <p:xfrm>
          <a:off x="381000" y="914400"/>
          <a:ext cx="3495675" cy="2647950"/>
        </p:xfrm>
        <a:graphic>
          <a:graphicData uri="http://schemas.openxmlformats.org/presentationml/2006/ole">
            <p:oleObj spid="_x0000_s155651" name="Chart" r:id="rId4" imgW="3495751" imgH="2648102" progId="Excel.Chart.8">
              <p:embed/>
            </p:oleObj>
          </a:graphicData>
        </a:graphic>
      </p:graphicFrame>
      <p:graphicFrame>
        <p:nvGraphicFramePr>
          <p:cNvPr id="155652" name="Object 4"/>
          <p:cNvGraphicFramePr>
            <a:graphicFrameLocks noChangeAspect="1"/>
          </p:cNvGraphicFramePr>
          <p:nvPr/>
        </p:nvGraphicFramePr>
        <p:xfrm>
          <a:off x="2514600" y="3581400"/>
          <a:ext cx="3495675" cy="2647950"/>
        </p:xfrm>
        <a:graphic>
          <a:graphicData uri="http://schemas.openxmlformats.org/presentationml/2006/ole">
            <p:oleObj spid="_x0000_s155652" name="Chart" r:id="rId5" imgW="3495751" imgH="2648102" progId="Excel.Chart.8">
              <p:embed/>
            </p:oleObj>
          </a:graphicData>
        </a:graphic>
      </p:graphicFrame>
      <p:graphicFrame>
        <p:nvGraphicFramePr>
          <p:cNvPr id="155653" name="Object 5"/>
          <p:cNvGraphicFramePr>
            <a:graphicFrameLocks noChangeAspect="1"/>
          </p:cNvGraphicFramePr>
          <p:nvPr/>
        </p:nvGraphicFramePr>
        <p:xfrm>
          <a:off x="4724400" y="838200"/>
          <a:ext cx="3495675" cy="2647950"/>
        </p:xfrm>
        <a:graphic>
          <a:graphicData uri="http://schemas.openxmlformats.org/presentationml/2006/ole">
            <p:oleObj spid="_x0000_s155653" name="Chart" r:id="rId6" imgW="3495751" imgH="2648102" progId="Excel.Chart.8">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6"/>
          <p:cNvSpPr>
            <a:spLocks noGrp="1" noChangeArrowheads="1"/>
          </p:cNvSpPr>
          <p:nvPr>
            <p:ph type="title"/>
          </p:nvPr>
        </p:nvSpPr>
        <p:spPr>
          <a:xfrm>
            <a:off x="76200" y="76200"/>
            <a:ext cx="7918450" cy="601663"/>
          </a:xfrm>
        </p:spPr>
        <p:txBody>
          <a:bodyPr rIns="132052"/>
          <a:lstStyle/>
          <a:p>
            <a:pPr eaLnBrk="1" hangingPunct="1"/>
            <a:r>
              <a:rPr lang="en-US" sz="2800" smtClean="0"/>
              <a:t>Brazil and China: Quantity Shift Analysis: Non-Alcoholic Beverages</a:t>
            </a:r>
            <a:br>
              <a:rPr lang="en-US" sz="2800" smtClean="0"/>
            </a:br>
            <a:endParaRPr lang="en-US" sz="2800" smtClean="0"/>
          </a:p>
        </p:txBody>
      </p:sp>
      <p:pic>
        <p:nvPicPr>
          <p:cNvPr id="216066" name="Picture 18"/>
          <p:cNvPicPr>
            <a:picLocks noChangeAspect="1"/>
          </p:cNvPicPr>
          <p:nvPr/>
        </p:nvPicPr>
        <p:blipFill>
          <a:blip r:embed="rId3" cstate="print"/>
          <a:srcRect/>
          <a:stretch>
            <a:fillRect/>
          </a:stretch>
        </p:blipFill>
        <p:spPr bwMode="auto">
          <a:xfrm>
            <a:off x="2635250" y="3622675"/>
            <a:ext cx="5072063" cy="2197100"/>
          </a:xfrm>
          <a:prstGeom prst="rect">
            <a:avLst/>
          </a:prstGeom>
          <a:noFill/>
          <a:ln w="9525">
            <a:noFill/>
            <a:miter lim="800000"/>
            <a:headEnd/>
            <a:tailEnd/>
          </a:ln>
        </p:spPr>
      </p:pic>
      <p:sp>
        <p:nvSpPr>
          <p:cNvPr id="26" name="Right Triangle 25"/>
          <p:cNvSpPr/>
          <p:nvPr/>
        </p:nvSpPr>
        <p:spPr>
          <a:xfrm rot="5400000">
            <a:off x="3310731" y="1461295"/>
            <a:ext cx="104775" cy="87312"/>
          </a:xfrm>
          <a:prstGeom prst="rtTriangle">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27" name="Right Triangle 26"/>
          <p:cNvSpPr/>
          <p:nvPr/>
        </p:nvSpPr>
        <p:spPr>
          <a:xfrm rot="16200000">
            <a:off x="3310731" y="1461295"/>
            <a:ext cx="104775" cy="87312"/>
          </a:xfrm>
          <a:prstGeom prst="rtTriangle">
            <a:avLst/>
          </a:prstGeom>
          <a:solidFill>
            <a:srgbClr val="D9969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28" name="Right Triangle 27"/>
          <p:cNvSpPr/>
          <p:nvPr/>
        </p:nvSpPr>
        <p:spPr>
          <a:xfrm rot="5400000">
            <a:off x="4444206" y="1450182"/>
            <a:ext cx="104775" cy="87312"/>
          </a:xfrm>
          <a:prstGeom prst="rtTriangle">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29" name="Right Triangle 28"/>
          <p:cNvSpPr/>
          <p:nvPr/>
        </p:nvSpPr>
        <p:spPr>
          <a:xfrm rot="16200000">
            <a:off x="4444206" y="1450182"/>
            <a:ext cx="104775" cy="87312"/>
          </a:xfrm>
          <a:prstGeom prst="rtTriangle">
            <a:avLst/>
          </a:prstGeom>
          <a:solidFill>
            <a:srgbClr val="95373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ym typeface="Arial" pitchFamily="34" charset="0"/>
            </a:endParaRPr>
          </a:p>
        </p:txBody>
      </p:sp>
      <p:sp>
        <p:nvSpPr>
          <p:cNvPr id="30" name="TextBox 29"/>
          <p:cNvSpPr txBox="1"/>
          <p:nvPr/>
        </p:nvSpPr>
        <p:spPr>
          <a:xfrm>
            <a:off x="3500438" y="1412875"/>
            <a:ext cx="914400" cy="200025"/>
          </a:xfrm>
          <a:prstGeom prst="rect">
            <a:avLst/>
          </a:prstGeom>
          <a:noFill/>
        </p:spPr>
        <p:txBody>
          <a:bodyPr>
            <a:spAutoFit/>
          </a:bodyPr>
          <a:lstStyle/>
          <a:p>
            <a:pPr>
              <a:defRPr/>
            </a:pPr>
            <a:r>
              <a:rPr lang="en-US" sz="700" dirty="0">
                <a:solidFill>
                  <a:schemeClr val="tx1">
                    <a:lumMod val="60000"/>
                    <a:lumOff val="40000"/>
                  </a:schemeClr>
                </a:solidFill>
                <a:latin typeface="Arial" pitchFamily="34" charset="0"/>
                <a:sym typeface="Arial" pitchFamily="34" charset="0"/>
              </a:rPr>
              <a:t>2010 Growth</a:t>
            </a:r>
          </a:p>
        </p:txBody>
      </p:sp>
      <p:sp>
        <p:nvSpPr>
          <p:cNvPr id="31" name="TextBox 30"/>
          <p:cNvSpPr txBox="1"/>
          <p:nvPr/>
        </p:nvSpPr>
        <p:spPr>
          <a:xfrm>
            <a:off x="4637088" y="1393825"/>
            <a:ext cx="1066800" cy="200025"/>
          </a:xfrm>
          <a:prstGeom prst="rect">
            <a:avLst/>
          </a:prstGeom>
          <a:noFill/>
        </p:spPr>
        <p:txBody>
          <a:bodyPr>
            <a:spAutoFit/>
          </a:bodyPr>
          <a:lstStyle/>
          <a:p>
            <a:pPr>
              <a:defRPr/>
            </a:pPr>
            <a:r>
              <a:rPr lang="en-US" sz="700" dirty="0">
                <a:solidFill>
                  <a:schemeClr val="bg1">
                    <a:lumMod val="50000"/>
                  </a:schemeClr>
                </a:solidFill>
                <a:latin typeface="Arial" pitchFamily="34" charset="0"/>
                <a:sym typeface="Arial" pitchFamily="34" charset="0"/>
              </a:rPr>
              <a:t>2011 Growth</a:t>
            </a:r>
          </a:p>
        </p:txBody>
      </p:sp>
      <p:sp>
        <p:nvSpPr>
          <p:cNvPr id="32" name="Rounded Rectangle 31"/>
          <p:cNvSpPr/>
          <p:nvPr/>
        </p:nvSpPr>
        <p:spPr>
          <a:xfrm>
            <a:off x="1143000" y="1131888"/>
            <a:ext cx="6629400" cy="2211387"/>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00" dirty="0">
              <a:solidFill>
                <a:schemeClr val="tx1"/>
              </a:solidFill>
              <a:sym typeface="Arial" pitchFamily="34" charset="0"/>
            </a:endParaRPr>
          </a:p>
        </p:txBody>
      </p:sp>
      <p:sp>
        <p:nvSpPr>
          <p:cNvPr id="33" name="Rounded Rectangle 32"/>
          <p:cNvSpPr/>
          <p:nvPr/>
        </p:nvSpPr>
        <p:spPr>
          <a:xfrm>
            <a:off x="1143000" y="3606800"/>
            <a:ext cx="6597650" cy="2212975"/>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00" dirty="0">
              <a:solidFill>
                <a:schemeClr val="tx1"/>
              </a:solidFill>
              <a:sym typeface="Arial" pitchFamily="34" charset="0"/>
            </a:endParaRPr>
          </a:p>
        </p:txBody>
      </p:sp>
      <p:sp>
        <p:nvSpPr>
          <p:cNvPr id="216075" name="TextBox 1"/>
          <p:cNvSpPr txBox="1">
            <a:spLocks noChangeArrowheads="1"/>
          </p:cNvSpPr>
          <p:nvPr/>
        </p:nvSpPr>
        <p:spPr bwMode="auto">
          <a:xfrm>
            <a:off x="1263650" y="1493838"/>
            <a:ext cx="1524000" cy="400050"/>
          </a:xfrm>
          <a:prstGeom prst="rect">
            <a:avLst/>
          </a:prstGeom>
          <a:noFill/>
          <a:ln w="9525">
            <a:noFill/>
            <a:miter lim="800000"/>
            <a:headEnd/>
            <a:tailEnd/>
          </a:ln>
        </p:spPr>
        <p:txBody>
          <a:bodyPr>
            <a:spAutoFit/>
          </a:bodyPr>
          <a:lstStyle/>
          <a:p>
            <a:r>
              <a:rPr lang="en-US" sz="2000"/>
              <a:t>Brazil:</a:t>
            </a:r>
          </a:p>
        </p:txBody>
      </p:sp>
      <p:sp>
        <p:nvSpPr>
          <p:cNvPr id="216076" name="TextBox 34"/>
          <p:cNvSpPr txBox="1">
            <a:spLocks noChangeArrowheads="1"/>
          </p:cNvSpPr>
          <p:nvPr/>
        </p:nvSpPr>
        <p:spPr bwMode="auto">
          <a:xfrm>
            <a:off x="1263650" y="4079875"/>
            <a:ext cx="1524000" cy="400050"/>
          </a:xfrm>
          <a:prstGeom prst="rect">
            <a:avLst/>
          </a:prstGeom>
          <a:noFill/>
          <a:ln w="9525">
            <a:noFill/>
            <a:miter lim="800000"/>
            <a:headEnd/>
            <a:tailEnd/>
          </a:ln>
        </p:spPr>
        <p:txBody>
          <a:bodyPr>
            <a:spAutoFit/>
          </a:bodyPr>
          <a:lstStyle/>
          <a:p>
            <a:r>
              <a:rPr lang="en-US" sz="2000"/>
              <a:t>China:</a:t>
            </a:r>
          </a:p>
        </p:txBody>
      </p:sp>
      <p:sp>
        <p:nvSpPr>
          <p:cNvPr id="216077" name="TextBox 36"/>
          <p:cNvSpPr txBox="1">
            <a:spLocks noChangeArrowheads="1"/>
          </p:cNvSpPr>
          <p:nvPr/>
        </p:nvSpPr>
        <p:spPr bwMode="auto">
          <a:xfrm>
            <a:off x="1828800" y="5905500"/>
            <a:ext cx="5257800" cy="508000"/>
          </a:xfrm>
          <a:prstGeom prst="rect">
            <a:avLst/>
          </a:prstGeom>
          <a:noFill/>
          <a:ln w="9525">
            <a:noFill/>
            <a:miter lim="800000"/>
            <a:headEnd/>
            <a:tailEnd/>
          </a:ln>
        </p:spPr>
        <p:txBody>
          <a:bodyPr>
            <a:spAutoFit/>
          </a:bodyPr>
          <a:lstStyle/>
          <a:p>
            <a:r>
              <a:rPr lang="en-US" sz="900"/>
              <a:t>Source:  Nielsen RMS data;  Note:  2009 refers to year ending March 31</a:t>
            </a:r>
            <a:r>
              <a:rPr lang="en-US" sz="900" baseline="30000"/>
              <a:t>st</a:t>
            </a:r>
            <a:r>
              <a:rPr lang="en-US" sz="900"/>
              <a:t> 2010, 2011 refers to year ending March 31</a:t>
            </a:r>
            <a:r>
              <a:rPr lang="en-US" sz="900" baseline="30000"/>
              <a:t>st</a:t>
            </a:r>
            <a:r>
              <a:rPr lang="en-US" sz="900"/>
              <a:t> 2012;</a:t>
            </a:r>
          </a:p>
          <a:p>
            <a:endParaRPr lang="en-US" sz="900"/>
          </a:p>
        </p:txBody>
      </p:sp>
      <p:graphicFrame>
        <p:nvGraphicFramePr>
          <p:cNvPr id="38" name="Chart 37"/>
          <p:cNvGraphicFramePr>
            <a:graphicFrameLocks noGrp="1"/>
          </p:cNvGraphicFramePr>
          <p:nvPr/>
        </p:nvGraphicFramePr>
        <p:xfrm>
          <a:off x="2549831" y="1074236"/>
          <a:ext cx="5070169" cy="2269597"/>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Rectangle 6"/>
          <p:cNvSpPr>
            <a:spLocks noGrp="1" noChangeArrowheads="1"/>
          </p:cNvSpPr>
          <p:nvPr>
            <p:ph type="title"/>
          </p:nvPr>
        </p:nvSpPr>
        <p:spPr>
          <a:xfrm>
            <a:off x="76200" y="76200"/>
            <a:ext cx="7918450" cy="601663"/>
          </a:xfrm>
        </p:spPr>
        <p:txBody>
          <a:bodyPr rIns="132052"/>
          <a:lstStyle/>
          <a:p>
            <a:pPr eaLnBrk="1" hangingPunct="1"/>
            <a:r>
              <a:rPr lang="en-US" sz="2800" smtClean="0"/>
              <a:t>Brazil - Light vs. Regular: Non-Alcoholic Beverages</a:t>
            </a:r>
            <a:br>
              <a:rPr lang="en-US" sz="2800" smtClean="0"/>
            </a:br>
            <a:endParaRPr lang="en-US" sz="2800" smtClean="0"/>
          </a:p>
        </p:txBody>
      </p:sp>
      <p:sp>
        <p:nvSpPr>
          <p:cNvPr id="32" name="Rounded Rectangle 31"/>
          <p:cNvSpPr/>
          <p:nvPr/>
        </p:nvSpPr>
        <p:spPr>
          <a:xfrm>
            <a:off x="920750" y="1698625"/>
            <a:ext cx="6629400" cy="3406775"/>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00" dirty="0">
              <a:solidFill>
                <a:schemeClr val="tx1"/>
              </a:solidFill>
              <a:sym typeface="Arial" pitchFamily="34" charset="0"/>
            </a:endParaRPr>
          </a:p>
        </p:txBody>
      </p:sp>
      <p:sp>
        <p:nvSpPr>
          <p:cNvPr id="218115" name="TextBox 1"/>
          <p:cNvSpPr txBox="1">
            <a:spLocks noChangeArrowheads="1"/>
          </p:cNvSpPr>
          <p:nvPr/>
        </p:nvSpPr>
        <p:spPr bwMode="auto">
          <a:xfrm>
            <a:off x="996950" y="1857375"/>
            <a:ext cx="1524000" cy="400050"/>
          </a:xfrm>
          <a:prstGeom prst="rect">
            <a:avLst/>
          </a:prstGeom>
          <a:noFill/>
          <a:ln w="9525">
            <a:noFill/>
            <a:miter lim="800000"/>
            <a:headEnd/>
            <a:tailEnd/>
          </a:ln>
        </p:spPr>
        <p:txBody>
          <a:bodyPr>
            <a:spAutoFit/>
          </a:bodyPr>
          <a:lstStyle/>
          <a:p>
            <a:r>
              <a:rPr lang="en-US" sz="2000"/>
              <a:t>Brazil:</a:t>
            </a:r>
          </a:p>
        </p:txBody>
      </p:sp>
      <p:graphicFrame>
        <p:nvGraphicFramePr>
          <p:cNvPr id="16" name="Chart 15"/>
          <p:cNvGraphicFramePr>
            <a:graphicFrameLocks/>
          </p:cNvGraphicFramePr>
          <p:nvPr/>
        </p:nvGraphicFramePr>
        <p:xfrm>
          <a:off x="1761460" y="2057399"/>
          <a:ext cx="3048000" cy="29295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a:graphicFrameLocks/>
          </p:cNvGraphicFramePr>
          <p:nvPr/>
        </p:nvGraphicFramePr>
        <p:xfrm>
          <a:off x="4426688" y="2057400"/>
          <a:ext cx="3276600" cy="2971800"/>
        </p:xfrm>
        <a:graphic>
          <a:graphicData uri="http://schemas.openxmlformats.org/drawingml/2006/chart">
            <c:chart xmlns:c="http://schemas.openxmlformats.org/drawingml/2006/chart" xmlns:r="http://schemas.openxmlformats.org/officeDocument/2006/relationships" r:id="rId4"/>
          </a:graphicData>
        </a:graphic>
      </p:graphicFrame>
      <p:sp>
        <p:nvSpPr>
          <p:cNvPr id="218118" name="TextBox 17"/>
          <p:cNvSpPr txBox="1">
            <a:spLocks noChangeArrowheads="1"/>
          </p:cNvSpPr>
          <p:nvPr/>
        </p:nvSpPr>
        <p:spPr bwMode="auto">
          <a:xfrm>
            <a:off x="0" y="5748338"/>
            <a:ext cx="5257800" cy="369887"/>
          </a:xfrm>
          <a:prstGeom prst="rect">
            <a:avLst/>
          </a:prstGeom>
          <a:noFill/>
          <a:ln w="9525">
            <a:noFill/>
            <a:miter lim="800000"/>
            <a:headEnd/>
            <a:tailEnd/>
          </a:ln>
        </p:spPr>
        <p:txBody>
          <a:bodyPr>
            <a:spAutoFit/>
          </a:bodyPr>
          <a:lstStyle/>
          <a:p>
            <a:r>
              <a:rPr lang="en-US" sz="900"/>
              <a:t>Source:  Nielsen RMS data;  Note:  2011 refers to year ending March 31</a:t>
            </a:r>
            <a:r>
              <a:rPr lang="en-US" sz="900" baseline="30000"/>
              <a:t>st</a:t>
            </a:r>
            <a:r>
              <a:rPr lang="en-US" sz="900"/>
              <a:t> 2012;</a:t>
            </a:r>
          </a:p>
          <a:p>
            <a:endParaRPr lang="en-US" sz="90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2_Nielsen Blue Template 2003 Version">
  <a:themeElements>
    <a:clrScheme name="Nielsen Standard">
      <a:dk1>
        <a:srgbClr val="616365"/>
      </a:dk1>
      <a:lt1>
        <a:sysClr val="window" lastClr="FFFFFF"/>
      </a:lt1>
      <a:dk2>
        <a:srgbClr val="FF3B2B"/>
      </a:dk2>
      <a:lt2>
        <a:srgbClr val="F7983F"/>
      </a:lt2>
      <a:accent1>
        <a:srgbClr val="009DD9"/>
      </a:accent1>
      <a:accent2>
        <a:srgbClr val="8CC63F"/>
      </a:accent2>
      <a:accent3>
        <a:srgbClr val="FECC3F"/>
      </a:accent3>
      <a:accent4>
        <a:srgbClr val="01667C"/>
      </a:accent4>
      <a:accent5>
        <a:srgbClr val="A3CEEC"/>
      </a:accent5>
      <a:accent6>
        <a:srgbClr val="89509D"/>
      </a:accent6>
      <a:hlink>
        <a:srgbClr val="009DD9"/>
      </a:hlink>
      <a:folHlink>
        <a:srgbClr val="525355"/>
      </a:folHlink>
    </a:clrScheme>
    <a:fontScheme name="Nielsen White r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lumMod val="20000"/>
            <a:lumOff val="80000"/>
          </a:schemeClr>
        </a:solidFill>
      </a:spPr>
      <a:bodyPr rtlCol="0" anchor="ctr"/>
      <a:lstStyle>
        <a:defPPr algn="ctr">
          <a:defRPr sz="1200" dirty="0" smtClean="0">
            <a:solidFill>
              <a:schemeClr val="tx1"/>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tailEnd type="arrow"/>
        </a:ln>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Nielsen White r3 1">
        <a:dk1>
          <a:srgbClr val="061844"/>
        </a:dk1>
        <a:lt1>
          <a:srgbClr val="FFFFFF"/>
        </a:lt1>
        <a:dk2>
          <a:srgbClr val="474747"/>
        </a:dk2>
        <a:lt2>
          <a:srgbClr val="80A7A5"/>
        </a:lt2>
        <a:accent1>
          <a:srgbClr val="0768A9"/>
        </a:accent1>
        <a:accent2>
          <a:srgbClr val="6EBB1F"/>
        </a:accent2>
        <a:accent3>
          <a:srgbClr val="B1B1B1"/>
        </a:accent3>
        <a:accent4>
          <a:srgbClr val="DADADA"/>
        </a:accent4>
        <a:accent5>
          <a:srgbClr val="AAB9D1"/>
        </a:accent5>
        <a:accent6>
          <a:srgbClr val="63A91B"/>
        </a:accent6>
        <a:hlink>
          <a:srgbClr val="EE014C"/>
        </a:hlink>
        <a:folHlink>
          <a:srgbClr val="FFD100"/>
        </a:folHlink>
      </a:clrScheme>
      <a:clrMap bg1="dk2" tx1="lt1" bg2="dk1" tx2="lt2" accent1="accent1" accent2="accent2" accent3="accent3" accent4="accent4" accent5="accent5" accent6="accent6" hlink="hlink" folHlink="folHlink"/>
    </a:extraClrScheme>
    <a:extraClrScheme>
      <a:clrScheme name="Nielsen White r3 2">
        <a:dk1>
          <a:srgbClr val="000000"/>
        </a:dk1>
        <a:lt1>
          <a:srgbClr val="FFFFFF"/>
        </a:lt1>
        <a:dk2>
          <a:srgbClr val="B7D30B"/>
        </a:dk2>
        <a:lt2>
          <a:srgbClr val="084887"/>
        </a:lt2>
        <a:accent1>
          <a:srgbClr val="646464"/>
        </a:accent1>
        <a:accent2>
          <a:srgbClr val="2B85BB"/>
        </a:accent2>
        <a:accent3>
          <a:srgbClr val="FFFFFF"/>
        </a:accent3>
        <a:accent4>
          <a:srgbClr val="000000"/>
        </a:accent4>
        <a:accent5>
          <a:srgbClr val="B8B8B8"/>
        </a:accent5>
        <a:accent6>
          <a:srgbClr val="2678A9"/>
        </a:accent6>
        <a:hlink>
          <a:srgbClr val="FFD600"/>
        </a:hlink>
        <a:folHlink>
          <a:srgbClr val="A7ACAC"/>
        </a:folHlink>
      </a:clrScheme>
      <a:clrMap bg1="lt1" tx1="dk1" bg2="lt2" tx2="dk2" accent1="accent1" accent2="accent2" accent3="accent3" accent4="accent4" accent5="accent5" accent6="accent6" hlink="hlink" folHlink="folHlink"/>
    </a:extraClrScheme>
    <a:extraClrScheme>
      <a:clrScheme name="Nielsen White r3 3">
        <a:dk1>
          <a:srgbClr val="000000"/>
        </a:dk1>
        <a:lt1>
          <a:srgbClr val="000000"/>
        </a:lt1>
        <a:dk2>
          <a:srgbClr val="FFFFFF"/>
        </a:dk2>
        <a:lt2>
          <a:srgbClr val="9B9C70"/>
        </a:lt2>
        <a:accent1>
          <a:srgbClr val="FFA616"/>
        </a:accent1>
        <a:accent2>
          <a:srgbClr val="666666"/>
        </a:accent2>
        <a:accent3>
          <a:srgbClr val="AAAAAA"/>
        </a:accent3>
        <a:accent4>
          <a:srgbClr val="000000"/>
        </a:accent4>
        <a:accent5>
          <a:srgbClr val="FFD0AB"/>
        </a:accent5>
        <a:accent6>
          <a:srgbClr val="5C5C5C"/>
        </a:accent6>
        <a:hlink>
          <a:srgbClr val="BD3826"/>
        </a:hlink>
        <a:folHlink>
          <a:srgbClr val="45637A"/>
        </a:folHlink>
      </a:clrScheme>
      <a:clrMap bg1="lt1" tx1="dk1" bg2="lt2" tx2="dk2" accent1="accent1" accent2="accent2" accent3="accent3" accent4="accent4" accent5="accent5" accent6="accent6" hlink="hlink" folHlink="folHlink"/>
    </a:extraClrScheme>
    <a:extraClrScheme>
      <a:clrScheme name="Nielsen White r3 4">
        <a:dk1>
          <a:srgbClr val="616365"/>
        </a:dk1>
        <a:lt1>
          <a:srgbClr val="0082D1"/>
        </a:lt1>
        <a:dk2>
          <a:srgbClr val="FFFFFF"/>
        </a:dk2>
        <a:lt2>
          <a:srgbClr val="009FDA"/>
        </a:lt2>
        <a:accent1>
          <a:srgbClr val="EBB700"/>
        </a:accent1>
        <a:accent2>
          <a:srgbClr val="EBDD9C"/>
        </a:accent2>
        <a:accent3>
          <a:srgbClr val="AAC1E5"/>
        </a:accent3>
        <a:accent4>
          <a:srgbClr val="525355"/>
        </a:accent4>
        <a:accent5>
          <a:srgbClr val="F3D8AA"/>
        </a:accent5>
        <a:accent6>
          <a:srgbClr val="D5C88D"/>
        </a:accent6>
        <a:hlink>
          <a:srgbClr val="F7403A"/>
        </a:hlink>
        <a:folHlink>
          <a:srgbClr val="DFDF00"/>
        </a:folHlink>
      </a:clrScheme>
      <a:clrMap bg1="lt1" tx1="dk1" bg2="lt2" tx2="dk2" accent1="accent1" accent2="accent2" accent3="accent3" accent4="accent4" accent5="accent5" accent6="accent6" hlink="hlink" folHlink="folHlink"/>
    </a:extraClrScheme>
    <a:extraClrScheme>
      <a:clrScheme name="Nielsen White r3 5">
        <a:dk1>
          <a:srgbClr val="616365"/>
        </a:dk1>
        <a:lt1>
          <a:srgbClr val="0082D1"/>
        </a:lt1>
        <a:dk2>
          <a:srgbClr val="FFFFFF"/>
        </a:dk2>
        <a:lt2>
          <a:srgbClr val="009FDA"/>
        </a:lt2>
        <a:accent1>
          <a:srgbClr val="68B1D0"/>
        </a:accent1>
        <a:accent2>
          <a:srgbClr val="FAC724"/>
        </a:accent2>
        <a:accent3>
          <a:srgbClr val="AAC1E5"/>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6">
        <a:dk1>
          <a:srgbClr val="616365"/>
        </a:dk1>
        <a:lt1>
          <a:srgbClr val="0082D1"/>
        </a:lt1>
        <a:dk2>
          <a:srgbClr val="826344"/>
        </a:dk2>
        <a:lt2>
          <a:srgbClr val="009FDA"/>
        </a:lt2>
        <a:accent1>
          <a:srgbClr val="68B1D0"/>
        </a:accent1>
        <a:accent2>
          <a:srgbClr val="FAC724"/>
        </a:accent2>
        <a:accent3>
          <a:srgbClr val="AAC1E5"/>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7">
        <a:dk1>
          <a:srgbClr val="616365"/>
        </a:dk1>
        <a:lt1>
          <a:srgbClr val="FFFFFF"/>
        </a:lt1>
        <a:dk2>
          <a:srgbClr val="826344"/>
        </a:dk2>
        <a:lt2>
          <a:srgbClr val="009FDA"/>
        </a:lt2>
        <a:accent1>
          <a:srgbClr val="68B1D0"/>
        </a:accent1>
        <a:accent2>
          <a:srgbClr val="FAC724"/>
        </a:accent2>
        <a:accent3>
          <a:srgbClr val="FFFFFF"/>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8">
        <a:dk1>
          <a:srgbClr val="616365"/>
        </a:dk1>
        <a:lt1>
          <a:srgbClr val="FFFFFF"/>
        </a:lt1>
        <a:dk2>
          <a:srgbClr val="826344"/>
        </a:dk2>
        <a:lt2>
          <a:srgbClr val="EC8013"/>
        </a:lt2>
        <a:accent1>
          <a:srgbClr val="68B1D0"/>
        </a:accent1>
        <a:accent2>
          <a:srgbClr val="FAC724"/>
        </a:accent2>
        <a:accent3>
          <a:srgbClr val="FFFFFF"/>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_2010_template 1">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ielsen Blue Template 2003 Version">
  <a:themeElements>
    <a:clrScheme name="">
      <a:dk1>
        <a:srgbClr val="616365"/>
      </a:dk1>
      <a:lt1>
        <a:srgbClr val="0082D1"/>
      </a:lt1>
      <a:dk2>
        <a:srgbClr val="000000"/>
      </a:dk2>
      <a:lt2>
        <a:srgbClr val="808080"/>
      </a:lt2>
      <a:accent1>
        <a:srgbClr val="FECC1E"/>
      </a:accent1>
      <a:accent2>
        <a:srgbClr val="333399"/>
      </a:accent2>
      <a:accent3>
        <a:srgbClr val="AAC1E5"/>
      </a:accent3>
      <a:accent4>
        <a:srgbClr val="525355"/>
      </a:accent4>
      <a:accent5>
        <a:srgbClr val="FEE2AB"/>
      </a:accent5>
      <a:accent6>
        <a:srgbClr val="2D2D8A"/>
      </a:accent6>
      <a:hlink>
        <a:srgbClr val="009999"/>
      </a:hlink>
      <a:folHlink>
        <a:srgbClr val="99CC00"/>
      </a:folHlink>
    </a:clrScheme>
    <a:fontScheme name="Nielsen Blue Template 2003 Vers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ECC1E"/>
        </a:solidFill>
        <a:ln w="9525" cap="flat" cmpd="sng" algn="ctr">
          <a:solidFill>
            <a:srgbClr val="616365"/>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616365"/>
            </a:solidFill>
            <a:effectLst/>
            <a:latin typeface="Arial" pitchFamily="34" charset="0"/>
            <a:sym typeface="Arial" pitchFamily="34" charset="0"/>
          </a:defRPr>
        </a:defPPr>
      </a:lstStyle>
    </a:spDef>
    <a:lnDef>
      <a:spPr bwMode="auto">
        <a:xfrm>
          <a:off x="0" y="0"/>
          <a:ext cx="1" cy="1"/>
        </a:xfrm>
        <a:custGeom>
          <a:avLst/>
          <a:gdLst/>
          <a:ahLst/>
          <a:cxnLst/>
          <a:rect l="0" t="0" r="0" b="0"/>
          <a:pathLst/>
        </a:custGeom>
        <a:solidFill>
          <a:srgbClr val="FECC1E"/>
        </a:solidFill>
        <a:ln w="9525" cap="flat" cmpd="sng" algn="ctr">
          <a:solidFill>
            <a:srgbClr val="616365"/>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616365"/>
            </a:solidFill>
            <a:effectLst/>
            <a:latin typeface="Arial" pitchFamily="34" charset="0"/>
            <a:sym typeface="Arial" pitchFamily="34" charset="0"/>
          </a:defRPr>
        </a:defPPr>
      </a:lstStyle>
    </a:lnDef>
  </a:objectDefaults>
  <a:extraClrSchemeLst>
    <a:extraClrScheme>
      <a:clrScheme name="Nielsen Blue Template 2003 Vers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Nielsen Blue Template 2003 Version">
  <a:themeElements>
    <a:clrScheme name="Nielsen_2010_template 1">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fontScheme name="Nielsen White r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Nielsen White r3 1">
        <a:dk1>
          <a:srgbClr val="061844"/>
        </a:dk1>
        <a:lt1>
          <a:srgbClr val="FFFFFF"/>
        </a:lt1>
        <a:dk2>
          <a:srgbClr val="474747"/>
        </a:dk2>
        <a:lt2>
          <a:srgbClr val="80A7A5"/>
        </a:lt2>
        <a:accent1>
          <a:srgbClr val="0768A9"/>
        </a:accent1>
        <a:accent2>
          <a:srgbClr val="6EBB1F"/>
        </a:accent2>
        <a:accent3>
          <a:srgbClr val="B1B1B1"/>
        </a:accent3>
        <a:accent4>
          <a:srgbClr val="DADADA"/>
        </a:accent4>
        <a:accent5>
          <a:srgbClr val="AAB9D1"/>
        </a:accent5>
        <a:accent6>
          <a:srgbClr val="63A91B"/>
        </a:accent6>
        <a:hlink>
          <a:srgbClr val="EE014C"/>
        </a:hlink>
        <a:folHlink>
          <a:srgbClr val="FFD100"/>
        </a:folHlink>
      </a:clrScheme>
      <a:clrMap bg1="dk2" tx1="lt1" bg2="dk1" tx2="lt2" accent1="accent1" accent2="accent2" accent3="accent3" accent4="accent4" accent5="accent5" accent6="accent6" hlink="hlink" folHlink="folHlink"/>
    </a:extraClrScheme>
    <a:extraClrScheme>
      <a:clrScheme name="Nielsen White r3 2">
        <a:dk1>
          <a:srgbClr val="000000"/>
        </a:dk1>
        <a:lt1>
          <a:srgbClr val="FFFFFF"/>
        </a:lt1>
        <a:dk2>
          <a:srgbClr val="B7D30B"/>
        </a:dk2>
        <a:lt2>
          <a:srgbClr val="084887"/>
        </a:lt2>
        <a:accent1>
          <a:srgbClr val="646464"/>
        </a:accent1>
        <a:accent2>
          <a:srgbClr val="2B85BB"/>
        </a:accent2>
        <a:accent3>
          <a:srgbClr val="FFFFFF"/>
        </a:accent3>
        <a:accent4>
          <a:srgbClr val="000000"/>
        </a:accent4>
        <a:accent5>
          <a:srgbClr val="B8B8B8"/>
        </a:accent5>
        <a:accent6>
          <a:srgbClr val="2678A9"/>
        </a:accent6>
        <a:hlink>
          <a:srgbClr val="FFD600"/>
        </a:hlink>
        <a:folHlink>
          <a:srgbClr val="A7ACAC"/>
        </a:folHlink>
      </a:clrScheme>
      <a:clrMap bg1="lt1" tx1="dk1" bg2="lt2" tx2="dk2" accent1="accent1" accent2="accent2" accent3="accent3" accent4="accent4" accent5="accent5" accent6="accent6" hlink="hlink" folHlink="folHlink"/>
    </a:extraClrScheme>
    <a:extraClrScheme>
      <a:clrScheme name="Nielsen White r3 3">
        <a:dk1>
          <a:srgbClr val="000000"/>
        </a:dk1>
        <a:lt1>
          <a:srgbClr val="000000"/>
        </a:lt1>
        <a:dk2>
          <a:srgbClr val="FFFFFF"/>
        </a:dk2>
        <a:lt2>
          <a:srgbClr val="9B9C70"/>
        </a:lt2>
        <a:accent1>
          <a:srgbClr val="FFA616"/>
        </a:accent1>
        <a:accent2>
          <a:srgbClr val="666666"/>
        </a:accent2>
        <a:accent3>
          <a:srgbClr val="AAAAAA"/>
        </a:accent3>
        <a:accent4>
          <a:srgbClr val="000000"/>
        </a:accent4>
        <a:accent5>
          <a:srgbClr val="FFD0AB"/>
        </a:accent5>
        <a:accent6>
          <a:srgbClr val="5C5C5C"/>
        </a:accent6>
        <a:hlink>
          <a:srgbClr val="BD3826"/>
        </a:hlink>
        <a:folHlink>
          <a:srgbClr val="45637A"/>
        </a:folHlink>
      </a:clrScheme>
      <a:clrMap bg1="lt1" tx1="dk1" bg2="lt2" tx2="dk2" accent1="accent1" accent2="accent2" accent3="accent3" accent4="accent4" accent5="accent5" accent6="accent6" hlink="hlink" folHlink="folHlink"/>
    </a:extraClrScheme>
    <a:extraClrScheme>
      <a:clrScheme name="Nielsen White r3 4">
        <a:dk1>
          <a:srgbClr val="616365"/>
        </a:dk1>
        <a:lt1>
          <a:srgbClr val="0082D1"/>
        </a:lt1>
        <a:dk2>
          <a:srgbClr val="FFFFFF"/>
        </a:dk2>
        <a:lt2>
          <a:srgbClr val="009FDA"/>
        </a:lt2>
        <a:accent1>
          <a:srgbClr val="EBB700"/>
        </a:accent1>
        <a:accent2>
          <a:srgbClr val="EBDD9C"/>
        </a:accent2>
        <a:accent3>
          <a:srgbClr val="AAC1E5"/>
        </a:accent3>
        <a:accent4>
          <a:srgbClr val="525355"/>
        </a:accent4>
        <a:accent5>
          <a:srgbClr val="F3D8AA"/>
        </a:accent5>
        <a:accent6>
          <a:srgbClr val="D5C88D"/>
        </a:accent6>
        <a:hlink>
          <a:srgbClr val="F7403A"/>
        </a:hlink>
        <a:folHlink>
          <a:srgbClr val="DFDF00"/>
        </a:folHlink>
      </a:clrScheme>
      <a:clrMap bg1="lt1" tx1="dk1" bg2="lt2" tx2="dk2" accent1="accent1" accent2="accent2" accent3="accent3" accent4="accent4" accent5="accent5" accent6="accent6" hlink="hlink" folHlink="folHlink"/>
    </a:extraClrScheme>
    <a:extraClrScheme>
      <a:clrScheme name="Nielsen White r3 5">
        <a:dk1>
          <a:srgbClr val="616365"/>
        </a:dk1>
        <a:lt1>
          <a:srgbClr val="0082D1"/>
        </a:lt1>
        <a:dk2>
          <a:srgbClr val="FFFFFF"/>
        </a:dk2>
        <a:lt2>
          <a:srgbClr val="009FDA"/>
        </a:lt2>
        <a:accent1>
          <a:srgbClr val="68B1D0"/>
        </a:accent1>
        <a:accent2>
          <a:srgbClr val="FAC724"/>
        </a:accent2>
        <a:accent3>
          <a:srgbClr val="AAC1E5"/>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6">
        <a:dk1>
          <a:srgbClr val="616365"/>
        </a:dk1>
        <a:lt1>
          <a:srgbClr val="0082D1"/>
        </a:lt1>
        <a:dk2>
          <a:srgbClr val="826344"/>
        </a:dk2>
        <a:lt2>
          <a:srgbClr val="009FDA"/>
        </a:lt2>
        <a:accent1>
          <a:srgbClr val="68B1D0"/>
        </a:accent1>
        <a:accent2>
          <a:srgbClr val="FAC724"/>
        </a:accent2>
        <a:accent3>
          <a:srgbClr val="AAC1E5"/>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7">
        <a:dk1>
          <a:srgbClr val="616365"/>
        </a:dk1>
        <a:lt1>
          <a:srgbClr val="FFFFFF"/>
        </a:lt1>
        <a:dk2>
          <a:srgbClr val="826344"/>
        </a:dk2>
        <a:lt2>
          <a:srgbClr val="009FDA"/>
        </a:lt2>
        <a:accent1>
          <a:srgbClr val="68B1D0"/>
        </a:accent1>
        <a:accent2>
          <a:srgbClr val="FAC724"/>
        </a:accent2>
        <a:accent3>
          <a:srgbClr val="FFFFFF"/>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8">
        <a:dk1>
          <a:srgbClr val="616365"/>
        </a:dk1>
        <a:lt1>
          <a:srgbClr val="FFFFFF"/>
        </a:lt1>
        <a:dk2>
          <a:srgbClr val="826344"/>
        </a:dk2>
        <a:lt2>
          <a:srgbClr val="EC8013"/>
        </a:lt2>
        <a:accent1>
          <a:srgbClr val="68B1D0"/>
        </a:accent1>
        <a:accent2>
          <a:srgbClr val="FAC724"/>
        </a:accent2>
        <a:accent3>
          <a:srgbClr val="FFFFFF"/>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_2010_template 1">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Nielsen Blue Template 2003 Version">
  <a:themeElements>
    <a:clrScheme name="Nielsen_2010_template 1">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fontScheme name="Nielsen White r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Nielsen White r3 1">
        <a:dk1>
          <a:srgbClr val="061844"/>
        </a:dk1>
        <a:lt1>
          <a:srgbClr val="FFFFFF"/>
        </a:lt1>
        <a:dk2>
          <a:srgbClr val="474747"/>
        </a:dk2>
        <a:lt2>
          <a:srgbClr val="80A7A5"/>
        </a:lt2>
        <a:accent1>
          <a:srgbClr val="0768A9"/>
        </a:accent1>
        <a:accent2>
          <a:srgbClr val="6EBB1F"/>
        </a:accent2>
        <a:accent3>
          <a:srgbClr val="B1B1B1"/>
        </a:accent3>
        <a:accent4>
          <a:srgbClr val="DADADA"/>
        </a:accent4>
        <a:accent5>
          <a:srgbClr val="AAB9D1"/>
        </a:accent5>
        <a:accent6>
          <a:srgbClr val="63A91B"/>
        </a:accent6>
        <a:hlink>
          <a:srgbClr val="EE014C"/>
        </a:hlink>
        <a:folHlink>
          <a:srgbClr val="FFD100"/>
        </a:folHlink>
      </a:clrScheme>
      <a:clrMap bg1="dk2" tx1="lt1" bg2="dk1" tx2="lt2" accent1="accent1" accent2="accent2" accent3="accent3" accent4="accent4" accent5="accent5" accent6="accent6" hlink="hlink" folHlink="folHlink"/>
    </a:extraClrScheme>
    <a:extraClrScheme>
      <a:clrScheme name="Nielsen White r3 2">
        <a:dk1>
          <a:srgbClr val="000000"/>
        </a:dk1>
        <a:lt1>
          <a:srgbClr val="FFFFFF"/>
        </a:lt1>
        <a:dk2>
          <a:srgbClr val="B7D30B"/>
        </a:dk2>
        <a:lt2>
          <a:srgbClr val="084887"/>
        </a:lt2>
        <a:accent1>
          <a:srgbClr val="646464"/>
        </a:accent1>
        <a:accent2>
          <a:srgbClr val="2B85BB"/>
        </a:accent2>
        <a:accent3>
          <a:srgbClr val="FFFFFF"/>
        </a:accent3>
        <a:accent4>
          <a:srgbClr val="000000"/>
        </a:accent4>
        <a:accent5>
          <a:srgbClr val="B8B8B8"/>
        </a:accent5>
        <a:accent6>
          <a:srgbClr val="2678A9"/>
        </a:accent6>
        <a:hlink>
          <a:srgbClr val="FFD600"/>
        </a:hlink>
        <a:folHlink>
          <a:srgbClr val="A7ACAC"/>
        </a:folHlink>
      </a:clrScheme>
      <a:clrMap bg1="lt1" tx1="dk1" bg2="lt2" tx2="dk2" accent1="accent1" accent2="accent2" accent3="accent3" accent4="accent4" accent5="accent5" accent6="accent6" hlink="hlink" folHlink="folHlink"/>
    </a:extraClrScheme>
    <a:extraClrScheme>
      <a:clrScheme name="Nielsen White r3 3">
        <a:dk1>
          <a:srgbClr val="000000"/>
        </a:dk1>
        <a:lt1>
          <a:srgbClr val="000000"/>
        </a:lt1>
        <a:dk2>
          <a:srgbClr val="FFFFFF"/>
        </a:dk2>
        <a:lt2>
          <a:srgbClr val="9B9C70"/>
        </a:lt2>
        <a:accent1>
          <a:srgbClr val="FFA616"/>
        </a:accent1>
        <a:accent2>
          <a:srgbClr val="666666"/>
        </a:accent2>
        <a:accent3>
          <a:srgbClr val="AAAAAA"/>
        </a:accent3>
        <a:accent4>
          <a:srgbClr val="000000"/>
        </a:accent4>
        <a:accent5>
          <a:srgbClr val="FFD0AB"/>
        </a:accent5>
        <a:accent6>
          <a:srgbClr val="5C5C5C"/>
        </a:accent6>
        <a:hlink>
          <a:srgbClr val="BD3826"/>
        </a:hlink>
        <a:folHlink>
          <a:srgbClr val="45637A"/>
        </a:folHlink>
      </a:clrScheme>
      <a:clrMap bg1="lt1" tx1="dk1" bg2="lt2" tx2="dk2" accent1="accent1" accent2="accent2" accent3="accent3" accent4="accent4" accent5="accent5" accent6="accent6" hlink="hlink" folHlink="folHlink"/>
    </a:extraClrScheme>
    <a:extraClrScheme>
      <a:clrScheme name="Nielsen White r3 4">
        <a:dk1>
          <a:srgbClr val="616365"/>
        </a:dk1>
        <a:lt1>
          <a:srgbClr val="0082D1"/>
        </a:lt1>
        <a:dk2>
          <a:srgbClr val="FFFFFF"/>
        </a:dk2>
        <a:lt2>
          <a:srgbClr val="009FDA"/>
        </a:lt2>
        <a:accent1>
          <a:srgbClr val="EBB700"/>
        </a:accent1>
        <a:accent2>
          <a:srgbClr val="EBDD9C"/>
        </a:accent2>
        <a:accent3>
          <a:srgbClr val="AAC1E5"/>
        </a:accent3>
        <a:accent4>
          <a:srgbClr val="525355"/>
        </a:accent4>
        <a:accent5>
          <a:srgbClr val="F3D8AA"/>
        </a:accent5>
        <a:accent6>
          <a:srgbClr val="D5C88D"/>
        </a:accent6>
        <a:hlink>
          <a:srgbClr val="F7403A"/>
        </a:hlink>
        <a:folHlink>
          <a:srgbClr val="DFDF00"/>
        </a:folHlink>
      </a:clrScheme>
      <a:clrMap bg1="lt1" tx1="dk1" bg2="lt2" tx2="dk2" accent1="accent1" accent2="accent2" accent3="accent3" accent4="accent4" accent5="accent5" accent6="accent6" hlink="hlink" folHlink="folHlink"/>
    </a:extraClrScheme>
    <a:extraClrScheme>
      <a:clrScheme name="Nielsen White r3 5">
        <a:dk1>
          <a:srgbClr val="616365"/>
        </a:dk1>
        <a:lt1>
          <a:srgbClr val="0082D1"/>
        </a:lt1>
        <a:dk2>
          <a:srgbClr val="FFFFFF"/>
        </a:dk2>
        <a:lt2>
          <a:srgbClr val="009FDA"/>
        </a:lt2>
        <a:accent1>
          <a:srgbClr val="68B1D0"/>
        </a:accent1>
        <a:accent2>
          <a:srgbClr val="FAC724"/>
        </a:accent2>
        <a:accent3>
          <a:srgbClr val="AAC1E5"/>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6">
        <a:dk1>
          <a:srgbClr val="616365"/>
        </a:dk1>
        <a:lt1>
          <a:srgbClr val="0082D1"/>
        </a:lt1>
        <a:dk2>
          <a:srgbClr val="826344"/>
        </a:dk2>
        <a:lt2>
          <a:srgbClr val="009FDA"/>
        </a:lt2>
        <a:accent1>
          <a:srgbClr val="68B1D0"/>
        </a:accent1>
        <a:accent2>
          <a:srgbClr val="FAC724"/>
        </a:accent2>
        <a:accent3>
          <a:srgbClr val="AAC1E5"/>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7">
        <a:dk1>
          <a:srgbClr val="616365"/>
        </a:dk1>
        <a:lt1>
          <a:srgbClr val="FFFFFF"/>
        </a:lt1>
        <a:dk2>
          <a:srgbClr val="826344"/>
        </a:dk2>
        <a:lt2>
          <a:srgbClr val="009FDA"/>
        </a:lt2>
        <a:accent1>
          <a:srgbClr val="68B1D0"/>
        </a:accent1>
        <a:accent2>
          <a:srgbClr val="FAC724"/>
        </a:accent2>
        <a:accent3>
          <a:srgbClr val="FFFFFF"/>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 White r3 8">
        <a:dk1>
          <a:srgbClr val="616365"/>
        </a:dk1>
        <a:lt1>
          <a:srgbClr val="FFFFFF"/>
        </a:lt1>
        <a:dk2>
          <a:srgbClr val="826344"/>
        </a:dk2>
        <a:lt2>
          <a:srgbClr val="EC8013"/>
        </a:lt2>
        <a:accent1>
          <a:srgbClr val="68B1D0"/>
        </a:accent1>
        <a:accent2>
          <a:srgbClr val="FAC724"/>
        </a:accent2>
        <a:accent3>
          <a:srgbClr val="FFFFFF"/>
        </a:accent3>
        <a:accent4>
          <a:srgbClr val="525355"/>
        </a:accent4>
        <a:accent5>
          <a:srgbClr val="B9D5E4"/>
        </a:accent5>
        <a:accent6>
          <a:srgbClr val="E3B420"/>
        </a:accent6>
        <a:hlink>
          <a:srgbClr val="B2BC1A"/>
        </a:hlink>
        <a:folHlink>
          <a:srgbClr val="6D6D6D"/>
        </a:folHlink>
      </a:clrScheme>
      <a:clrMap bg1="lt1" tx1="dk1" bg2="lt2" tx2="dk2" accent1="accent1" accent2="accent2" accent3="accent3" accent4="accent4" accent5="accent5" accent6="accent6" hlink="hlink" folHlink="folHlink"/>
    </a:extraClrScheme>
    <a:extraClrScheme>
      <a:clrScheme name="Nielsen_2010_template 1">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Nielsen 2012 Theme">
  <a:themeElements>
    <a:clrScheme name="Nielsen Custom Presentation Colors - 2010">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Nielsen 2012 Theme">
  <a:themeElements>
    <a:clrScheme name="Nielsen Custom Presentation Colors - 2010">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Nielsen 2012 Theme">
  <a:themeElements>
    <a:clrScheme name="Nielsen Custom Presentation Colors - 2010">
      <a:dk1>
        <a:srgbClr val="616365"/>
      </a:dk1>
      <a:lt1>
        <a:srgbClr val="FFFFFF"/>
      </a:lt1>
      <a:dk2>
        <a:srgbClr val="FF3B2B"/>
      </a:dk2>
      <a:lt2>
        <a:srgbClr val="F7983F"/>
      </a:lt2>
      <a:accent1>
        <a:srgbClr val="FECC1E"/>
      </a:accent1>
      <a:accent2>
        <a:srgbClr val="8CC63F"/>
      </a:accent2>
      <a:accent3>
        <a:srgbClr val="FFFFFF"/>
      </a:accent3>
      <a:accent4>
        <a:srgbClr val="525355"/>
      </a:accent4>
      <a:accent5>
        <a:srgbClr val="FEE2AB"/>
      </a:accent5>
      <a:accent6>
        <a:srgbClr val="7EB338"/>
      </a:accent6>
      <a:hlink>
        <a:srgbClr val="009DD9"/>
      </a:hlink>
      <a:folHlink>
        <a:srgbClr val="89509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Nielsen Standard">
    <a:dk1>
      <a:srgbClr val="616365"/>
    </a:dk1>
    <a:lt1>
      <a:sysClr val="window" lastClr="FFFFFF"/>
    </a:lt1>
    <a:dk2>
      <a:srgbClr val="FF3B2B"/>
    </a:dk2>
    <a:lt2>
      <a:srgbClr val="F7983F"/>
    </a:lt2>
    <a:accent1>
      <a:srgbClr val="009DD9"/>
    </a:accent1>
    <a:accent2>
      <a:srgbClr val="8CC63F"/>
    </a:accent2>
    <a:accent3>
      <a:srgbClr val="FECC3F"/>
    </a:accent3>
    <a:accent4>
      <a:srgbClr val="01667C"/>
    </a:accent4>
    <a:accent5>
      <a:srgbClr val="A3CEEC"/>
    </a:accent5>
    <a:accent6>
      <a:srgbClr val="89509D"/>
    </a:accent6>
    <a:hlink>
      <a:srgbClr val="009DD9"/>
    </a:hlink>
    <a:folHlink>
      <a:srgbClr val="525355"/>
    </a:folHlink>
  </a:clrScheme>
  <a:fontScheme name="Nielsen White r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4756</TotalTime>
  <Pages>0</Pages>
  <Words>3071</Words>
  <Characters>0</Characters>
  <Application>Microsoft Office PowerPoint</Application>
  <PresentationFormat>On-screen Show (4:3)</PresentationFormat>
  <Lines>0</Lines>
  <Paragraphs>334</Paragraphs>
  <Slides>16</Slides>
  <Notes>16</Notes>
  <HiddenSlides>0</HiddenSlides>
  <MMClips>0</MMClips>
  <ScaleCrop>false</ScaleCrop>
  <HeadingPairs>
    <vt:vector size="6" baseType="variant">
      <vt:variant>
        <vt:lpstr>Theme</vt:lpstr>
      </vt:variant>
      <vt:variant>
        <vt:i4>7</vt:i4>
      </vt:variant>
      <vt:variant>
        <vt:lpstr>Embedded OLE Servers</vt:lpstr>
      </vt:variant>
      <vt:variant>
        <vt:i4>3</vt:i4>
      </vt:variant>
      <vt:variant>
        <vt:lpstr>Slide Titles</vt:lpstr>
      </vt:variant>
      <vt:variant>
        <vt:i4>16</vt:i4>
      </vt:variant>
    </vt:vector>
  </HeadingPairs>
  <TitlesOfParts>
    <vt:vector size="26" baseType="lpstr">
      <vt:lpstr>2_Nielsen Blue Template 2003 Version</vt:lpstr>
      <vt:lpstr>1_Nielsen Blue Template 2003 Version</vt:lpstr>
      <vt:lpstr>Nielsen Blue Template 2003 Version</vt:lpstr>
      <vt:lpstr>3_Nielsen Blue Template 2003 Version</vt:lpstr>
      <vt:lpstr>Nielsen 2012 Theme</vt:lpstr>
      <vt:lpstr>1_Nielsen 2012 Theme</vt:lpstr>
      <vt:lpstr>2_Nielsen 2012 Theme</vt:lpstr>
      <vt:lpstr>Worksheet</vt:lpstr>
      <vt:lpstr>Graphique</vt:lpstr>
      <vt:lpstr>Chart</vt:lpstr>
      <vt:lpstr>Variations in Purchasing Patterns</vt:lpstr>
      <vt:lpstr>Overview</vt:lpstr>
      <vt:lpstr>Distinguish shoppers around the world</vt:lpstr>
      <vt:lpstr>Consider modern vs. traditional trade</vt:lpstr>
      <vt:lpstr>Average monthly spending on food, grocery &amp; personal care vs. fresh food in 2012</vt:lpstr>
      <vt:lpstr>United States: Quantity Shift Analysis: Non-Alcoholic Beverages </vt:lpstr>
      <vt:lpstr>Slide 7</vt:lpstr>
      <vt:lpstr>Brazil and China: Quantity Shift Analysis: Non-Alcoholic Beverages </vt:lpstr>
      <vt:lpstr>Brazil - Light vs. Regular: Non-Alcoholic Beverages </vt:lpstr>
      <vt:lpstr>Slide 10</vt:lpstr>
      <vt:lpstr>Slide 11</vt:lpstr>
      <vt:lpstr>Slide 12</vt:lpstr>
      <vt:lpstr>Share of Light vs. Regular: Dairy </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Burkland, Dane</dc:creator>
  <cp:lastModifiedBy>fulponi_l</cp:lastModifiedBy>
  <cp:revision>108</cp:revision>
  <dcterms:modified xsi:type="dcterms:W3CDTF">2012-10-25T21:45:25Z</dcterms:modified>
</cp:coreProperties>
</file>