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8BC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83E0A-8EFE-41CD-90EF-B37ACB10E2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0957C-621D-4705-ADB7-9D1C1891D5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737DD-D6C2-485B-A5D1-922719E0F5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4E7A3E-408F-46B5-8D69-FF3E65233C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57C50-AAF8-46D3-9748-9A664174C0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6B4B00-841A-4397-9F6B-C391F638C3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3EDA6-F5F1-4C61-9B27-3ED72CE04C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42F2BB-0609-4F0F-9CD3-816C2C59AA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8A1540-9516-4384-9B1F-8AB57442A2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B3D9C4-3AA6-4D53-B018-14C950C912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DE51EA-0E22-4691-A445-5ED16CF602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8DB2AC6-517A-4EA8-90B7-2EB850DB90A7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1" name="Picture 7" descr="T:\PUB\Murielle\bilingualcolourlogo.t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50088" y="6207125"/>
            <a:ext cx="1824037" cy="336550"/>
          </a:xfrm>
          <a:prstGeom prst="rect">
            <a:avLst/>
          </a:prstGeom>
          <a:noFill/>
        </p:spPr>
      </p:pic>
      <p:pic>
        <p:nvPicPr>
          <p:cNvPr id="1032" name="Picture 8" descr="G:\MSOFFICE\POWERPNT\logo.t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" y="609600"/>
            <a:ext cx="1425575" cy="2881313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7886700" y="62103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rgbClr val="3F7EBD"/>
              </a:buClr>
              <a:buSzPct val="60000"/>
              <a:buFont typeface="Webdings" pitchFamily="18" charset="2"/>
              <a:buNone/>
            </a:pPr>
            <a:fld id="{37B15869-907A-47B1-BC96-7AB112152AF5}" type="slidenum">
              <a:rPr lang="en-US" sz="1400">
                <a:latin typeface="Arial" charset="0"/>
              </a:rPr>
              <a:pPr algn="ctr">
                <a:spcBef>
                  <a:spcPct val="20000"/>
                </a:spcBef>
                <a:buClr>
                  <a:srgbClr val="3F7EBD"/>
                </a:buClr>
                <a:buSzPct val="60000"/>
                <a:buFont typeface="Webdings" pitchFamily="18" charset="2"/>
                <a:buNone/>
              </a:pPr>
              <a:t>‹#›</a:t>
            </a:fld>
            <a:endParaRPr lang="en-US" sz="1400">
              <a:solidFill>
                <a:srgbClr val="3F7EBD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658BC5"/>
        </a:buClr>
        <a:buSzPct val="60000"/>
        <a:buFont typeface="Webdings" pitchFamily="18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765176"/>
          </a:xfrm>
        </p:spPr>
        <p:txBody>
          <a:bodyPr/>
          <a:lstStyle/>
          <a:p>
            <a:r>
              <a:rPr lang="en-GB" sz="6000" dirty="0" smtClean="0"/>
              <a:t>Agricultural policies and food supplies</a:t>
            </a:r>
            <a:endParaRPr lang="en-US" sz="6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2495128"/>
          </a:xfrm>
        </p:spPr>
        <p:txBody>
          <a:bodyPr/>
          <a:lstStyle/>
          <a:p>
            <a:r>
              <a:rPr lang="en-GB" sz="3200" dirty="0" smtClean="0"/>
              <a:t>Mobilizing the Food Chain for Health </a:t>
            </a:r>
          </a:p>
          <a:p>
            <a:r>
              <a:rPr lang="en-GB" sz="3200" dirty="0" smtClean="0"/>
              <a:t>Food Chain Network Meeting</a:t>
            </a:r>
          </a:p>
          <a:p>
            <a:r>
              <a:rPr lang="en-GB" sz="3200" dirty="0" smtClean="0"/>
              <a:t>October 25-26 2012</a:t>
            </a:r>
          </a:p>
          <a:p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 dimension of agriculture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Increased importance of health and nutrition dimensions in food and agricultural policies. </a:t>
            </a:r>
          </a:p>
          <a:p>
            <a:pPr lvl="1"/>
            <a:r>
              <a:rPr lang="en-US" dirty="0" smtClean="0"/>
              <a:t>Increased incidence of nutrition related chronic diseases and their health care costs</a:t>
            </a:r>
          </a:p>
          <a:p>
            <a:r>
              <a:rPr lang="en-GB" dirty="0" smtClean="0"/>
              <a:t>Demands on agricultural and food policies</a:t>
            </a:r>
            <a:endParaRPr lang="en-US" dirty="0" smtClean="0"/>
          </a:p>
          <a:p>
            <a:pPr lvl="1"/>
            <a:r>
              <a:rPr lang="en-US" dirty="0" smtClean="0"/>
              <a:t> Malnutrition in low income populations : increases in agricultural productivity and incomes </a:t>
            </a:r>
          </a:p>
          <a:p>
            <a:pPr lvl="1"/>
            <a:r>
              <a:rPr lang="en-US" dirty="0" smtClean="0"/>
              <a:t>Over nutrition in  middle and high income populations: what role for agricultural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Agricultural policies and food 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 much choice or too much similarity in food </a:t>
            </a:r>
          </a:p>
          <a:p>
            <a:r>
              <a:rPr lang="en-US" dirty="0" smtClean="0"/>
              <a:t>Upwards of 40000 products in supermarkets of OECD countries</a:t>
            </a:r>
          </a:p>
          <a:p>
            <a:pPr lvl="1"/>
            <a:r>
              <a:rPr lang="en-US" dirty="0" smtClean="0"/>
              <a:t>But the composition and raw commodity nutrient content may be quite similar (Golan and Unnevehr, 2008)</a:t>
            </a:r>
          </a:p>
          <a:p>
            <a:r>
              <a:rPr lang="en-GB" dirty="0" smtClean="0"/>
              <a:t>Nutrient content of food could be linked to health outcomes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Agricultural policies and food composition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Agricultural and food policies can alter relative prices of inputs, but does it matter to health outcomes </a:t>
            </a:r>
          </a:p>
          <a:p>
            <a:pPr lvl="1"/>
            <a:r>
              <a:rPr lang="en-US" dirty="0" smtClean="0"/>
              <a:t>price support/R&amp;D/investment can alter agricultural  output prices  and thus input costs for </a:t>
            </a:r>
            <a:r>
              <a:rPr lang="en-US" dirty="0" err="1" smtClean="0"/>
              <a:t>food.which</a:t>
            </a:r>
            <a:r>
              <a:rPr lang="en-US" dirty="0" smtClean="0"/>
              <a:t> are costs in food production</a:t>
            </a:r>
          </a:p>
          <a:p>
            <a:pPr lvl="1"/>
            <a:r>
              <a:rPr lang="en-US" dirty="0" smtClean="0"/>
              <a:t>Regulatory costs and information requirements can also modify costs and thus final prices ( Golan and Unnevehr, 2008)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Agricultural policies and food 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Milk price support : pricing of milk components: fat content ( US and EU differences)</a:t>
            </a:r>
          </a:p>
          <a:p>
            <a:r>
              <a:rPr lang="en-US" dirty="0" smtClean="0"/>
              <a:t>Sugar and corn relative prices: development of HFCS a lower cost </a:t>
            </a:r>
            <a:r>
              <a:rPr lang="en-US" dirty="0" err="1" smtClean="0"/>
              <a:t>sweetner</a:t>
            </a:r>
            <a:endParaRPr lang="en-US" dirty="0" smtClean="0"/>
          </a:p>
          <a:p>
            <a:r>
              <a:rPr lang="en-US" dirty="0" smtClean="0"/>
              <a:t>R&amp;D expenditure to increase productivity favored basic commodities: wheat/corn/soybeans/dairy.</a:t>
            </a:r>
          </a:p>
          <a:p>
            <a:r>
              <a:rPr lang="en-US" dirty="0" smtClean="0"/>
              <a:t>Have final product composition and their relative prices for consumers?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Agricultural policies and healthy diets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Research finds no evidence that agricultural policies are responsible for  lowering relative prices of ‘unhealthy ‘foods.( Schmidhuber, 2006; Alston and   2008, 2011 and </a:t>
            </a:r>
            <a:r>
              <a:rPr lang="en-US" dirty="0" err="1" smtClean="0"/>
              <a:t>Beghin</a:t>
            </a:r>
            <a:r>
              <a:rPr lang="en-US" dirty="0" smtClean="0"/>
              <a:t> et al. 2008, Alston et al, 2012 Requillart et al. 2010)</a:t>
            </a:r>
          </a:p>
          <a:p>
            <a:r>
              <a:rPr lang="en-US" dirty="0" smtClean="0"/>
              <a:t>Traditional agricultural policies—with focus on producer subsidies increase prices of inputs, thus increase relative price of unhealthy foods in many cases, such as in EU-CAP.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Agricultural policies and healthy diets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Agricultural R&amp;D aimed  at nutrient content- </a:t>
            </a:r>
            <a:r>
              <a:rPr lang="en-GB" smtClean="0"/>
              <a:t>nutrition sensitive</a:t>
            </a:r>
            <a:r>
              <a:rPr lang="en-GB" dirty="0" smtClean="0"/>
              <a:t>	</a:t>
            </a:r>
          </a:p>
          <a:p>
            <a:pPr lvl="1"/>
            <a:r>
              <a:rPr lang="en-GB" dirty="0" smtClean="0"/>
              <a:t>High income countries-</a:t>
            </a:r>
          </a:p>
          <a:p>
            <a:pPr lvl="2"/>
            <a:r>
              <a:rPr lang="en-GB" dirty="0" smtClean="0"/>
              <a:t>modify final food nutrient/caloric content </a:t>
            </a:r>
          </a:p>
          <a:p>
            <a:pPr lvl="1"/>
            <a:r>
              <a:rPr lang="en-GB" dirty="0" smtClean="0"/>
              <a:t>Low income countries</a:t>
            </a:r>
          </a:p>
          <a:p>
            <a:pPr lvl="2"/>
            <a:r>
              <a:rPr lang="en-GB" dirty="0" smtClean="0"/>
              <a:t>enhance nutrient profiles of commonly consumed foods</a:t>
            </a:r>
          </a:p>
          <a:p>
            <a:pPr lvl="2"/>
            <a:r>
              <a:rPr lang="en-GB" dirty="0" smtClean="0"/>
              <a:t>Enhance productivity of  local foods</a:t>
            </a:r>
          </a:p>
          <a:p>
            <a:pPr lvl="1"/>
            <a:r>
              <a:rPr lang="en-GB" dirty="0" smtClean="0"/>
              <a:t>Institutional support for local marketing structures</a:t>
            </a:r>
          </a:p>
          <a:p>
            <a:pPr lvl="2"/>
            <a:r>
              <a:rPr lang="en-GB" dirty="0" smtClean="0"/>
              <a:t>High and low income countries for targeted 	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ECDlight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OECDlight</Template>
  <TotalTime>8</TotalTime>
  <Words>341</Words>
  <Application>Microsoft Office PowerPoint</Application>
  <PresentationFormat>On-screen Show (4:3)</PresentationFormat>
  <Paragraphs>36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Times New Roman</vt:lpstr>
      <vt:lpstr>Arial</vt:lpstr>
      <vt:lpstr>Webdings</vt:lpstr>
      <vt:lpstr>OECDlight</vt:lpstr>
      <vt:lpstr>Agricultural policies and food supplies</vt:lpstr>
      <vt:lpstr>Health dimension of agriculture</vt:lpstr>
      <vt:lpstr>Agricultural policies and food composition</vt:lpstr>
      <vt:lpstr>Agricultural policies and food composition </vt:lpstr>
      <vt:lpstr>Agricultural policies and food composition</vt:lpstr>
      <vt:lpstr>Agricultural policies and healthy diets</vt:lpstr>
      <vt:lpstr>Agricultural policies and healthy diets</vt:lpstr>
    </vt:vector>
  </TitlesOfParts>
  <Company>OECD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Agricultural policies and food supplies</dc:title>
  <dc:creator>fulponi_l</dc:creator>
  <cp:lastModifiedBy>fulponi_l</cp:lastModifiedBy>
  <cp:revision>1</cp:revision>
  <dcterms:created xsi:type="dcterms:W3CDTF">2012-11-12T18:03:01Z</dcterms:created>
  <dcterms:modified xsi:type="dcterms:W3CDTF">2012-11-12T18:11:57Z</dcterms:modified>
</cp:coreProperties>
</file>