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62" r:id="rId2"/>
    <p:sldId id="464" r:id="rId3"/>
    <p:sldId id="465" r:id="rId4"/>
    <p:sldId id="471" r:id="rId5"/>
    <p:sldId id="473" r:id="rId6"/>
    <p:sldId id="457" r:id="rId7"/>
    <p:sldId id="440" r:id="rId8"/>
    <p:sldId id="443" r:id="rId9"/>
    <p:sldId id="449" r:id="rId10"/>
    <p:sldId id="450" r:id="rId11"/>
    <p:sldId id="453" r:id="rId12"/>
    <p:sldId id="455" r:id="rId13"/>
    <p:sldId id="456" r:id="rId14"/>
    <p:sldId id="458" r:id="rId15"/>
    <p:sldId id="466" r:id="rId16"/>
    <p:sldId id="399" r:id="rId17"/>
    <p:sldId id="459" r:id="rId18"/>
    <p:sldId id="402" r:id="rId19"/>
    <p:sldId id="427" r:id="rId20"/>
    <p:sldId id="411" r:id="rId21"/>
    <p:sldId id="285" r:id="rId22"/>
    <p:sldId id="430" r:id="rId23"/>
    <p:sldId id="468" r:id="rId24"/>
    <p:sldId id="469" r:id="rId25"/>
    <p:sldId id="472" r:id="rId26"/>
    <p:sldId id="425" r:id="rId27"/>
    <p:sldId id="426" r:id="rId28"/>
    <p:sldId id="470" r:id="rId29"/>
    <p:sldId id="460" r:id="rId30"/>
    <p:sldId id="462" r:id="rId31"/>
    <p:sldId id="467" r:id="rId32"/>
    <p:sldId id="474" r:id="rId33"/>
    <p:sldId id="422" r:id="rId34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76A17401-3430-475E-A115-909E45EA2BA5}" type="datetimeFigureOut">
              <a:rPr lang="en-GB"/>
              <a:pPr/>
              <a:t>12/11/2012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C2E06A0F-CFE0-426B-8F90-FEEDD8E25CD7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274202E7-8EE9-4CB8-BE1F-A612564AFABB}" type="datetimeFigureOut">
              <a:rPr lang="en-GB"/>
              <a:pPr/>
              <a:t>12/11/2012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B0A2206-0FCB-4C7B-9C66-6E2119AE6D4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6C9B75C4-6222-4533-A54B-6495449E849B}" type="slidenum">
              <a:rPr lang="en-GB"/>
              <a:pPr/>
              <a:t>17</a:t>
            </a:fld>
            <a:endParaRPr lang="en-GB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FFA7BF8-19E8-445C-B5D5-93328CF1F631}" type="slidenum">
              <a:rPr lang="en-GB">
                <a:latin typeface="Arial" charset="0"/>
              </a:rPr>
              <a:pPr/>
              <a:t>19</a:t>
            </a:fld>
            <a:endParaRPr lang="en-GB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FF6C688-74CD-4463-94A8-38986B7DF92A}" type="slidenum">
              <a:rPr lang="en-GB"/>
              <a:pPr/>
              <a:t>29</a:t>
            </a:fld>
            <a:endParaRPr lang="en-GB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D61D9E-9E89-4285-B72D-76B9F1737AD3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FBF76-6C04-49DA-B389-68F13C48748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FBDA0E-6551-49C0-A695-FECBC3BE5D94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499AD-CC23-44B5-AB89-18FD7BF4408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B8FDE4-44E9-45BB-A68D-33AD7F8AE1E1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A5D6C-AB5D-48BE-A6FA-E9A819C8148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8A5E179-DDF7-48AA-92C5-7AFCC7CCD01E}" type="datetime1">
              <a:rPr lang="en-US"/>
              <a:pPr/>
              <a:t>12-Nov-2012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3DEDBB8-F4D7-4936-A03C-3254ED5601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460B2-F181-40C3-A154-E8CA4613840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ED0022-4997-4EDC-BD26-6B2116025041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192F9-13FB-40F1-A21C-C9C9ABD8D95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B8881B-C341-4BFE-AF17-E84DAABC0390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E9D00-2222-45F4-9804-0FD11CC8E39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DBBBA1-466E-4574-8FAA-F1C73E46D22E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1A0368-FDE0-4E43-9686-95910AD5B91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A84CBF-5875-44D7-9EDD-E981E7638CB0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13BC3C-1DBC-405D-B0CB-D35D84B3F66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235CCE-811D-4F0B-82C6-B8003308ADB2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CA8AA-C53A-4528-BDC8-FBEA0D4A248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90E075-056B-4DE9-A747-7650F06804A5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97609-6175-4070-A842-CA412722F21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8307CF-0830-4DB0-8619-1370EED07D32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44B3F-99B0-4795-AB09-CAA0C8557B1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581528-536A-4D7C-905C-74F4174609D0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404CF0-E216-48CD-BB45-7DD2C6B33F0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7741249D-D531-4F58-B65C-8D0C25A18D24}" type="datetime1">
              <a:rPr lang="en-GB"/>
              <a:pPr/>
              <a:t>12/11/2012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F26A1DE-E236-4E97-896B-5E94DB1A0B99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t.lang@city.ac.uk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o.org/docrep/009/p4228e/P4228E01.htm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d-commission.org.uk/publications.php?id=1187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mailto:t.lang@city.ac.uk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fao.org/worldfoodsituation/wfs-home/foodpricesindex/en/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0" y="260350"/>
            <a:ext cx="9144000" cy="4608513"/>
          </a:xfrm>
        </p:spPr>
        <p:txBody>
          <a:bodyPr/>
          <a:lstStyle/>
          <a:p>
            <a:pPr eaLnBrk="1" hangingPunct="1"/>
            <a:r>
              <a:rPr lang="en-GB" sz="4800" b="1" i="1" smtClean="0"/>
              <a:t/>
            </a:r>
            <a:br>
              <a:rPr lang="en-GB" sz="4800" b="1" i="1" smtClean="0"/>
            </a:br>
            <a:r>
              <a:rPr lang="en-GB" sz="4800" b="1" i="1" smtClean="0"/>
              <a:t>Food Matters: An integrative approach to food policy </a:t>
            </a:r>
            <a:r>
              <a:rPr lang="en-GB" sz="4800" smtClean="0"/>
              <a:t/>
            </a:r>
            <a:br>
              <a:rPr lang="en-GB" sz="4800" smtClean="0"/>
            </a:br>
            <a:r>
              <a:rPr lang="en-GB" smtClean="0"/>
              <a:t/>
            </a:r>
            <a:br>
              <a:rPr lang="en-GB" smtClean="0"/>
            </a:br>
            <a:r>
              <a:rPr lang="en-GB" b="1" smtClean="0"/>
              <a:t> </a:t>
            </a:r>
            <a:r>
              <a:rPr lang="en-GB" sz="2800" b="1" smtClean="0"/>
              <a:t>Tim Lang</a:t>
            </a:r>
            <a:r>
              <a:rPr lang="en-GB" sz="2800" smtClean="0"/>
              <a:t/>
            </a:r>
            <a:br>
              <a:rPr lang="en-GB" sz="2800" smtClean="0"/>
            </a:br>
            <a:r>
              <a:rPr lang="en-GB" sz="2800" smtClean="0"/>
              <a:t>Centre for Food Policy, City University London, UK</a:t>
            </a:r>
            <a:r>
              <a:rPr lang="en-GB" sz="2700" smtClean="0"/>
              <a:t/>
            </a:r>
            <a:br>
              <a:rPr lang="en-GB" sz="2700" smtClean="0"/>
            </a:br>
            <a:r>
              <a:rPr lang="en-GB" sz="2700" smtClean="0"/>
              <a:t>e: </a:t>
            </a:r>
            <a:r>
              <a:rPr lang="en-GB" sz="2700" u="sng" smtClean="0">
                <a:hlinkClick r:id="rId2"/>
              </a:rPr>
              <a:t>t.lang@city.ac.uk</a:t>
            </a:r>
            <a:endParaRPr lang="en-GB" sz="360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27088" y="5157788"/>
            <a:ext cx="7416800" cy="863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GB" sz="1700" b="1" smtClean="0">
                <a:solidFill>
                  <a:srgbClr val="898989"/>
                </a:solidFill>
                <a:cs typeface="Arial" charset="0"/>
              </a:rPr>
              <a:t>Paper to ‘</a:t>
            </a:r>
            <a:r>
              <a:rPr lang="en-GB" sz="1700" b="1" smtClean="0">
                <a:solidFill>
                  <a:srgbClr val="898989"/>
                </a:solidFill>
              </a:rPr>
              <a:t>MOBILISING THE FOOD CHAIN FOR HEALTH ‘ </a:t>
            </a:r>
            <a:endParaRPr lang="en-GB" sz="1700" smtClean="0">
              <a:solidFill>
                <a:srgbClr val="898989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sz="1700" b="1" smtClean="0">
                <a:solidFill>
                  <a:srgbClr val="898989"/>
                </a:solidFill>
              </a:rPr>
              <a:t>THIRD MEETING OF THE OECD FOOD CHAIN ANALYSIS NETWORK,  </a:t>
            </a:r>
            <a:endParaRPr lang="en-GB" sz="1700" smtClean="0">
              <a:solidFill>
                <a:srgbClr val="898989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sz="1700" b="1" smtClean="0">
                <a:solidFill>
                  <a:srgbClr val="898989"/>
                </a:solidFill>
              </a:rPr>
              <a:t>25-26 OCTOBER, 2012, OECD CONFERENCE CENTRE, PARIS</a:t>
            </a:r>
            <a:endParaRPr lang="en-GB" sz="1700" smtClean="0">
              <a:solidFill>
                <a:srgbClr val="898989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GB" sz="1700" b="1" smtClean="0">
              <a:solidFill>
                <a:srgbClr val="898989"/>
              </a:solidFill>
              <a:cs typeface="Arial" charset="0"/>
            </a:endParaRPr>
          </a:p>
        </p:txBody>
      </p:sp>
      <p:pic>
        <p:nvPicPr>
          <p:cNvPr id="4100" name="logo" descr="City University logo - homepage lin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021388"/>
            <a:ext cx="30241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r>
              <a:rPr lang="en-GB" b="1" smtClean="0"/>
              <a:t>Water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95288" y="1628775"/>
            <a:ext cx="8748712" cy="4497388"/>
          </a:xfrm>
        </p:spPr>
        <p:txBody>
          <a:bodyPr/>
          <a:lstStyle/>
          <a:p>
            <a:r>
              <a:rPr lang="en-GB" smtClean="0"/>
              <a:t>Agriculture uses 70% of all freshwater extracted for human use </a:t>
            </a:r>
            <a:endParaRPr lang="en-GB" sz="1600" smtClean="0"/>
          </a:p>
          <a:p>
            <a:r>
              <a:rPr lang="en-GB" smtClean="0"/>
              <a:t>Livestock = c.40% of av. UK citizen’s agric H</a:t>
            </a:r>
            <a:r>
              <a:rPr lang="en-GB" baseline="-25000" smtClean="0"/>
              <a:t>2</a:t>
            </a:r>
            <a:r>
              <a:rPr lang="en-GB" smtClean="0"/>
              <a:t>0 footprint</a:t>
            </a:r>
            <a:endParaRPr lang="en-GB" sz="1600" smtClean="0"/>
          </a:p>
          <a:p>
            <a:r>
              <a:rPr lang="en-GB" smtClean="0"/>
              <a:t>It takes: </a:t>
            </a:r>
            <a:r>
              <a:rPr lang="en-GB" sz="2000" smtClean="0"/>
              <a:t>(Hoestra &amp; Chapagain 2004) NB NL figures</a:t>
            </a:r>
          </a:p>
          <a:p>
            <a:pPr lvl="1"/>
            <a:r>
              <a:rPr lang="en-GB" smtClean="0"/>
              <a:t>16000 litres </a:t>
            </a:r>
            <a:r>
              <a:rPr lang="en-GB" smtClean="0">
                <a:sym typeface="Wingdings" pitchFamily="2" charset="2"/>
              </a:rPr>
              <a:t> 1 kg meat</a:t>
            </a:r>
            <a:endParaRPr lang="en-GB" smtClean="0"/>
          </a:p>
          <a:p>
            <a:pPr lvl="1"/>
            <a:r>
              <a:rPr lang="en-GB" smtClean="0"/>
              <a:t>200 litres H20 </a:t>
            </a:r>
            <a:r>
              <a:rPr lang="en-GB" smtClean="0">
                <a:sym typeface="Wingdings" pitchFamily="2" charset="2"/>
              </a:rPr>
              <a:t> </a:t>
            </a:r>
            <a:r>
              <a:rPr lang="en-GB" smtClean="0"/>
              <a:t>200ml glass of milk</a:t>
            </a:r>
            <a:endParaRPr lang="en-GB" sz="1400" smtClean="0"/>
          </a:p>
          <a:p>
            <a:pPr lvl="1"/>
            <a:r>
              <a:rPr lang="en-GB" smtClean="0"/>
              <a:t>2400 litres H20 </a:t>
            </a:r>
            <a:r>
              <a:rPr lang="en-GB" smtClean="0">
                <a:sym typeface="Wingdings" pitchFamily="2" charset="2"/>
              </a:rPr>
              <a:t> </a:t>
            </a:r>
            <a:r>
              <a:rPr lang="en-GB" smtClean="0"/>
              <a:t>150g hamburger</a:t>
            </a:r>
            <a:endParaRPr lang="en-GB" sz="1400" smtClean="0"/>
          </a:p>
          <a:p>
            <a:endParaRPr lang="en-GB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5E96-E302-4A26-B9B1-7A66415E3982}" type="slidenum">
              <a:rPr lang="en-GB"/>
              <a:pPr/>
              <a:t>10</a:t>
            </a:fld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79388" y="620713"/>
            <a:ext cx="2376487" cy="3671887"/>
          </a:xfrm>
        </p:spPr>
        <p:txBody>
          <a:bodyPr/>
          <a:lstStyle/>
          <a:p>
            <a:r>
              <a:rPr lang="en-GB" b="1" smtClean="0"/>
              <a:t/>
            </a:r>
            <a:br>
              <a:rPr lang="en-GB" b="1" smtClean="0"/>
            </a:br>
            <a:r>
              <a:rPr lang="en-GB" b="1" smtClean="0"/>
              <a:t>Energy:</a:t>
            </a:r>
            <a:br>
              <a:rPr lang="en-GB" b="1" smtClean="0"/>
            </a:br>
            <a:r>
              <a:rPr lang="en-GB" b="1" smtClean="0"/>
              <a:t>food = oil</a:t>
            </a:r>
            <a:r>
              <a:rPr lang="en-GB" sz="1600" smtClean="0"/>
              <a:t/>
            </a:r>
            <a:br>
              <a:rPr lang="en-GB" sz="1600" smtClean="0"/>
            </a:br>
            <a:r>
              <a:rPr lang="en-GB" sz="1600" smtClean="0"/>
              <a:t>source : UNEP 2009</a:t>
            </a:r>
            <a:r>
              <a:rPr lang="en-GB" smtClean="0"/>
              <a:t/>
            </a:r>
            <a:br>
              <a:rPr lang="en-GB" smtClean="0"/>
            </a:br>
            <a:endParaRPr lang="en-GB" b="1" smtClean="0"/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827C7-C49C-4133-BAA2-E39034D440B6}" type="slidenum">
              <a:rPr lang="en-GB"/>
              <a:pPr/>
              <a:t>11</a:t>
            </a:fld>
            <a:endParaRPr lang="en-GB"/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92088"/>
            <a:ext cx="6300787" cy="666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125538"/>
            <a:ext cx="7224712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19"/>
          <p:cNvSpPr txBox="1">
            <a:spLocks noChangeArrowheads="1"/>
          </p:cNvSpPr>
          <p:nvPr/>
        </p:nvSpPr>
        <p:spPr bwMode="auto">
          <a:xfrm>
            <a:off x="114300" y="12700"/>
            <a:ext cx="88519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3200" b="1">
                <a:latin typeface="Times New Roman" pitchFamily="18" charset="0"/>
                <a:cs typeface="Times New Roman" pitchFamily="18" charset="0"/>
              </a:rPr>
              <a:t>Planetary Boundaries already exceeded?</a:t>
            </a:r>
          </a:p>
          <a:p>
            <a:pPr algn="ctr"/>
            <a:r>
              <a:rPr lang="en-GB" sz="2400">
                <a:latin typeface="Times New Roman" pitchFamily="18" charset="0"/>
                <a:cs typeface="Times New Roman" pitchFamily="18" charset="0"/>
              </a:rPr>
              <a:t>Source: </a:t>
            </a:r>
            <a:r>
              <a:rPr lang="en-GB" sz="2400"/>
              <a:t>Rockström, Steffen et al. </a:t>
            </a:r>
            <a:r>
              <a:rPr lang="en-GB" sz="2400" i="1"/>
              <a:t>Nature</a:t>
            </a:r>
            <a:r>
              <a:rPr lang="en-GB" sz="2400"/>
              <a:t> 2009</a:t>
            </a:r>
            <a:endParaRPr lang="en-GB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555FA-548C-4C10-8064-6740AFFA45DF}" type="slidenum">
              <a:rPr lang="en-GB"/>
              <a:pPr/>
              <a:t>12</a:t>
            </a:fld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Waste: ‘old’ and ‘new’ 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412875"/>
            <a:ext cx="8424862" cy="489585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GB" dirty="0" smtClean="0"/>
              <a:t>‘Old’ waste mostly on / near farm:</a:t>
            </a:r>
          </a:p>
          <a:p>
            <a:pPr lvl="1">
              <a:defRPr/>
            </a:pPr>
            <a:r>
              <a:rPr lang="en-GB" dirty="0" smtClean="0"/>
              <a:t>Happens in LDCs due to storage, contamination etc</a:t>
            </a:r>
          </a:p>
          <a:p>
            <a:pPr lvl="1">
              <a:defRPr/>
            </a:pPr>
            <a:r>
              <a:rPr lang="en-GB" dirty="0" smtClean="0"/>
              <a:t>Global estimate: 30-40% of food fit to eat is wasted</a:t>
            </a:r>
          </a:p>
          <a:p>
            <a:pPr lvl="1">
              <a:defRPr/>
            </a:pPr>
            <a:r>
              <a:rPr lang="en-GB" dirty="0" smtClean="0"/>
              <a:t>Africa post-harvest loss = 25% </a:t>
            </a:r>
            <a:r>
              <a:rPr lang="en-GB" sz="1200" dirty="0" smtClean="0"/>
              <a:t>(UNEP 2009)</a:t>
            </a:r>
          </a:p>
          <a:p>
            <a:pPr>
              <a:defRPr/>
            </a:pPr>
            <a:r>
              <a:rPr lang="en-GB" dirty="0" smtClean="0"/>
              <a:t>‘New’ waste mostly by consumers:</a:t>
            </a:r>
          </a:p>
          <a:p>
            <a:pPr lvl="1">
              <a:defRPr/>
            </a:pPr>
            <a:r>
              <a:rPr lang="en-GB" dirty="0" smtClean="0"/>
              <a:t>USA est. waste 30%</a:t>
            </a:r>
            <a:r>
              <a:rPr lang="en-GB" sz="1200" dirty="0" smtClean="0"/>
              <a:t> (UNEP 2009)</a:t>
            </a:r>
          </a:p>
          <a:p>
            <a:pPr lvl="1">
              <a:defRPr/>
            </a:pPr>
            <a:r>
              <a:rPr lang="en-GB" dirty="0" smtClean="0"/>
              <a:t>UK WRAP 2008 estimates (down slightly by 2011):</a:t>
            </a:r>
          </a:p>
          <a:p>
            <a:pPr lvl="2">
              <a:defRPr/>
            </a:pPr>
            <a:r>
              <a:rPr lang="en-GB" dirty="0" smtClean="0"/>
              <a:t>UK waste c 1/3 of all food bought</a:t>
            </a:r>
          </a:p>
          <a:p>
            <a:pPr lvl="2">
              <a:defRPr/>
            </a:pPr>
            <a:r>
              <a:rPr lang="en-GB" dirty="0" smtClean="0"/>
              <a:t>5.3 </a:t>
            </a:r>
            <a:r>
              <a:rPr lang="en-GB" dirty="0" err="1" smtClean="0"/>
              <a:t>mt</a:t>
            </a:r>
            <a:r>
              <a:rPr lang="en-GB" dirty="0" smtClean="0"/>
              <a:t> thrown away every year</a:t>
            </a:r>
          </a:p>
          <a:p>
            <a:pPr lvl="2">
              <a:defRPr/>
            </a:pPr>
            <a:r>
              <a:rPr lang="en-GB" dirty="0" smtClean="0"/>
              <a:t>Cost  £12 </a:t>
            </a:r>
            <a:r>
              <a:rPr lang="en-GB" dirty="0" err="1" smtClean="0"/>
              <a:t>bn</a:t>
            </a:r>
            <a:r>
              <a:rPr lang="en-GB" dirty="0" smtClean="0"/>
              <a:t> pa (£480 per household)</a:t>
            </a:r>
            <a:endParaRPr lang="en-GB" dirty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25396-239D-4791-87F4-2046E3FFC6E5}" type="slidenum">
              <a:rPr lang="en-GB"/>
              <a:pPr/>
              <a:t>13</a:t>
            </a:fld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smtClean="0"/>
              <a:t>Where is public policy in all this?</a:t>
            </a:r>
          </a:p>
        </p:txBody>
      </p:sp>
      <p:sp>
        <p:nvSpPr>
          <p:cNvPr id="17411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smtClean="0">
                <a:solidFill>
                  <a:schemeClr val="tx1"/>
                </a:solidFill>
              </a:rPr>
              <a:t>Need to take the longer 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F16A-755A-4B99-B35D-C60C6C2DFC44}" type="slidenum">
              <a:rPr lang="en-GB"/>
              <a:pPr/>
              <a:t>14</a:t>
            </a:fld>
            <a:endParaRPr lang="en-GB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Dominant policy reflex: 1990s ff?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291512" cy="4784725"/>
          </a:xfrm>
        </p:spPr>
        <p:txBody>
          <a:bodyPr/>
          <a:lstStyle/>
          <a:p>
            <a:r>
              <a:rPr lang="en-GB" smtClean="0"/>
              <a:t>‘Leave it to WalMart, Carrefour, Tesco </a:t>
            </a:r>
            <a:r>
              <a:rPr lang="en-GB" i="1" smtClean="0"/>
              <a:t>et al</a:t>
            </a:r>
            <a:r>
              <a:rPr lang="en-GB" smtClean="0"/>
              <a:t>’</a:t>
            </a:r>
          </a:p>
          <a:p>
            <a:r>
              <a:rPr lang="en-GB" smtClean="0"/>
              <a:t>Food system (post farm) epitomises efficiency</a:t>
            </a:r>
          </a:p>
          <a:p>
            <a:r>
              <a:rPr lang="en-GB" smtClean="0"/>
              <a:t>Agriculture is distorted by subsidies (PSE/CSE)</a:t>
            </a:r>
          </a:p>
          <a:p>
            <a:r>
              <a:rPr lang="en-GB" smtClean="0"/>
              <a:t>But in 2010s, this analysis no longer fits:</a:t>
            </a:r>
          </a:p>
          <a:p>
            <a:pPr lvl="1"/>
            <a:r>
              <a:rPr lang="en-GB" smtClean="0"/>
              <a:t>Big Food Co.s are worried too</a:t>
            </a:r>
          </a:p>
          <a:p>
            <a:pPr lvl="1"/>
            <a:r>
              <a:rPr lang="en-GB" smtClean="0"/>
              <a:t>Lots of interesting initiatives (Unilever, PepsiCo)</a:t>
            </a:r>
          </a:p>
          <a:p>
            <a:pPr lvl="1"/>
            <a:r>
              <a:rPr lang="en-GB" smtClean="0"/>
              <a:t>There is a limit to what they can do singly</a:t>
            </a:r>
          </a:p>
          <a:p>
            <a:pPr lvl="1"/>
            <a:r>
              <a:rPr lang="en-GB" smtClean="0"/>
              <a:t>They are setting up parallel governance</a:t>
            </a:r>
          </a:p>
          <a:p>
            <a:pPr lvl="1"/>
            <a:r>
              <a:rPr lang="en-GB" smtClean="0"/>
              <a:t>This is a recipe for incoherence (eg labelling)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E045-426C-48C2-B631-17AFD1178E4A}" type="slidenum">
              <a:rPr lang="en-GB"/>
              <a:pPr/>
              <a:t>15</a:t>
            </a:fld>
            <a:endParaRPr lang="en-GB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23850" y="0"/>
            <a:ext cx="8362950" cy="1417638"/>
          </a:xfrm>
        </p:spPr>
        <p:txBody>
          <a:bodyPr/>
          <a:lstStyle/>
          <a:p>
            <a:pPr eaLnBrk="1" hangingPunct="1"/>
            <a:r>
              <a:rPr lang="en-GB" b="1" smtClean="0"/>
              <a:t>The 1940s aspiration: </a:t>
            </a:r>
            <a:br>
              <a:rPr lang="en-GB" b="1" smtClean="0"/>
            </a:br>
            <a:r>
              <a:rPr lang="en-GB" b="1" smtClean="0"/>
              <a:t>Hot Springs Conference, 1943</a:t>
            </a:r>
            <a:r>
              <a:rPr lang="en-GB" smtClean="0"/>
              <a:t/>
            </a:r>
            <a:br>
              <a:rPr lang="en-GB" smtClean="0"/>
            </a:br>
            <a:r>
              <a:rPr lang="en-GB" sz="1600" smtClean="0"/>
              <a:t>source: </a:t>
            </a:r>
            <a:r>
              <a:rPr lang="en-GB" sz="1600" smtClean="0">
                <a:hlinkClick r:id="rId2"/>
              </a:rPr>
              <a:t>http://www.fao.org/docrep/009/p4228e/P4228E01.htm</a:t>
            </a:r>
            <a:r>
              <a:rPr lang="en-GB" sz="1600" smtClean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875"/>
            <a:ext cx="8686800" cy="471328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sz="3000" smtClean="0"/>
              <a:t>Called by F D Roosevelt</a:t>
            </a:r>
          </a:p>
          <a:p>
            <a:pPr eaLnBrk="1" hangingPunct="1">
              <a:lnSpc>
                <a:spcPct val="90000"/>
              </a:lnSpc>
            </a:pPr>
            <a:r>
              <a:rPr lang="en-GB" sz="3000" smtClean="0"/>
              <a:t>44 ‘free’ countries agreed </a:t>
            </a:r>
            <a:r>
              <a:rPr lang="en-GB" sz="3000" u="sng" smtClean="0"/>
              <a:t>4 goals</a:t>
            </a:r>
            <a:r>
              <a:rPr lang="en-GB" sz="3000" smtClean="0"/>
              <a:t>:</a:t>
            </a:r>
          </a:p>
          <a:p>
            <a:pPr marL="1028700" lvl="1" indent="-571500" eaLnBrk="1" hangingPunct="1">
              <a:lnSpc>
                <a:spcPct val="90000"/>
              </a:lnSpc>
              <a:buFont typeface="Calibri" pitchFamily="34" charset="0"/>
              <a:buAutoNum type="romanUcPeriod"/>
            </a:pPr>
            <a:r>
              <a:rPr lang="en-GB" sz="2600" smtClean="0"/>
              <a:t>raise “nutrition and standards of living” of the people</a:t>
            </a:r>
          </a:p>
          <a:p>
            <a:pPr marL="1028700" lvl="1" indent="-571500" eaLnBrk="1" hangingPunct="1">
              <a:lnSpc>
                <a:spcPct val="90000"/>
              </a:lnSpc>
              <a:buFont typeface="Calibri" pitchFamily="34" charset="0"/>
              <a:buAutoNum type="romanUcPeriod"/>
            </a:pPr>
            <a:r>
              <a:rPr lang="en-GB" sz="2600" smtClean="0"/>
              <a:t>improve efficiency of “the production and distribution of all food and agricultural products</a:t>
            </a:r>
          </a:p>
          <a:p>
            <a:pPr marL="1028700" lvl="1" indent="-571500" eaLnBrk="1" hangingPunct="1">
              <a:lnSpc>
                <a:spcPct val="90000"/>
              </a:lnSpc>
              <a:buFont typeface="Calibri" pitchFamily="34" charset="0"/>
              <a:buAutoNum type="romanUcPeriod"/>
            </a:pPr>
            <a:r>
              <a:rPr lang="en-GB" sz="2600" smtClean="0"/>
              <a:t>Deliver “better condition of rural populations”</a:t>
            </a:r>
          </a:p>
          <a:p>
            <a:pPr marL="1028700" lvl="1" indent="-571500" eaLnBrk="1" hangingPunct="1">
              <a:lnSpc>
                <a:spcPct val="90000"/>
              </a:lnSpc>
              <a:buFont typeface="Calibri" pitchFamily="34" charset="0"/>
              <a:buAutoNum type="romanUcPeriod"/>
            </a:pPr>
            <a:r>
              <a:rPr lang="en-GB" sz="2600" smtClean="0"/>
              <a:t>Contribute to “expanding world economy and ensuring humanity's freedom from hunger”</a:t>
            </a:r>
          </a:p>
          <a:p>
            <a:pPr eaLnBrk="1" hangingPunct="1">
              <a:lnSpc>
                <a:spcPct val="90000"/>
              </a:lnSpc>
            </a:pPr>
            <a:r>
              <a:rPr lang="en-GB" sz="3000" smtClean="0"/>
              <a:t>Agreed to create FAO (happened Oct 16, 1945)</a:t>
            </a:r>
          </a:p>
          <a:p>
            <a:pPr eaLnBrk="1" hangingPunct="1">
              <a:lnSpc>
                <a:spcPct val="90000"/>
              </a:lnSpc>
            </a:pPr>
            <a:r>
              <a:rPr lang="en-GB" sz="3000" smtClean="0"/>
              <a:t>144 countries by 1979</a:t>
            </a:r>
          </a:p>
          <a:p>
            <a:pPr eaLnBrk="1" hangingPunct="1">
              <a:lnSpc>
                <a:spcPct val="90000"/>
              </a:lnSpc>
            </a:pPr>
            <a:endParaRPr lang="en-GB" sz="300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E690-0A83-44E4-A4AF-071C0A15DEEF}" type="slidenum">
              <a:rPr lang="en-GB"/>
              <a:pPr/>
              <a:t>16</a:t>
            </a:fld>
            <a:endParaRPr lang="en-GB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C5495-23FA-4507-99D8-8259DD7C983A}" type="slidenum">
              <a:rPr lang="en-GB"/>
              <a:pPr/>
              <a:t>17</a:t>
            </a:fld>
            <a:endParaRPr lang="en-GB"/>
          </a:p>
        </p:txBody>
      </p:sp>
      <p:sp>
        <p:nvSpPr>
          <p:cNvPr id="20483" name="Slide Number Placeholder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6E8F6B1-C48B-4719-92B4-868D6FB5FCB4}" type="slidenum">
              <a:rPr lang="en-US" sz="1400"/>
              <a:pPr algn="r"/>
              <a:t>17</a:t>
            </a:fld>
            <a:endParaRPr lang="en-US" sz="140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9144000" cy="1727200"/>
          </a:xfrm>
        </p:spPr>
        <p:txBody>
          <a:bodyPr/>
          <a:lstStyle/>
          <a:p>
            <a:r>
              <a:rPr lang="en-GB" sz="4000" b="1" smtClean="0"/>
              <a:t>... Translated as the</a:t>
            </a:r>
            <a:r>
              <a:rPr lang="en-GB" sz="3600" b="1" smtClean="0"/>
              <a:t> Productionist Paradigm</a:t>
            </a:r>
            <a:br>
              <a:rPr lang="en-GB" sz="3600" b="1" smtClean="0"/>
            </a:br>
            <a:r>
              <a:rPr lang="en-GB" sz="1800" b="1" smtClean="0"/>
              <a:t>Lang &amp; Heasman (</a:t>
            </a:r>
            <a:r>
              <a:rPr lang="en-GB" sz="1800" b="1" i="1" smtClean="0"/>
              <a:t>2004) Food Wars</a:t>
            </a:r>
            <a:endParaRPr lang="en-US" sz="1800" b="1" i="1" smtClean="0"/>
          </a:p>
        </p:txBody>
      </p:sp>
      <p:sp>
        <p:nvSpPr>
          <p:cNvPr id="2048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2133600"/>
            <a:ext cx="8424863" cy="4175125"/>
          </a:xfrm>
        </p:spPr>
        <p:txBody>
          <a:bodyPr/>
          <a:lstStyle/>
          <a:p>
            <a:pPr>
              <a:buFontTx/>
              <a:buNone/>
            </a:pPr>
            <a:r>
              <a:rPr lang="en-GB" sz="4000" b="1" smtClean="0"/>
              <a:t>	</a:t>
            </a:r>
            <a:r>
              <a:rPr lang="en-GB" sz="4800" b="1" smtClean="0"/>
              <a:t>Science + capital + distribution </a:t>
            </a:r>
            <a:r>
              <a:rPr lang="en-GB" sz="4800" b="1" smtClean="0">
                <a:sym typeface="Wingdings" pitchFamily="2" charset="2"/>
              </a:rPr>
              <a:t> output less waste  cheaper food  health =  progress</a:t>
            </a:r>
          </a:p>
          <a:p>
            <a:pPr>
              <a:buFontTx/>
              <a:buNone/>
            </a:pPr>
            <a:endParaRPr lang="en-GB" sz="3600" b="1" smtClean="0"/>
          </a:p>
          <a:p>
            <a:pPr>
              <a:buFontTx/>
              <a:buNone/>
            </a:pPr>
            <a:r>
              <a:rPr lang="en-GB" sz="2800" b="1" smtClean="0"/>
              <a:t>Q: Is this 1930s/40s science policy success now flawed?</a:t>
            </a:r>
            <a:endParaRPr lang="en-US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pPr eaLnBrk="1" hangingPunct="1"/>
            <a:r>
              <a:rPr lang="en-GB" b="1" smtClean="0"/>
              <a:t>2010s: policy is in trouble again!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196975"/>
            <a:ext cx="8820150" cy="525621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 smtClean="0"/>
              <a:t>The problem: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Unmet need: persistent hunger just under 1bn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Declining rate of productivity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Stronger and more complex data on environmental crises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Disconnect with over-consumption &amp; health data (obesity)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 smtClean="0"/>
              <a:t>The resolution?: 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No agreement yet but restatement of MDGs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Dominant approach Technology again: GM, </a:t>
            </a:r>
            <a:r>
              <a:rPr lang="en-GB" dirty="0" err="1" smtClean="0"/>
              <a:t>nano</a:t>
            </a:r>
            <a:r>
              <a:rPr lang="en-GB" dirty="0" smtClean="0"/>
              <a:t>, logistics,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Reassertion of markets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 smtClean="0"/>
              <a:t>But what policy instruments?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Reformed World Committee on Food Security (CFS)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Multiplicity of initiatives: L’Aquila, G8, G20,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5EB2-1887-41F8-9659-AC10BD4739B1}" type="slidenum">
              <a:rPr lang="en-GB"/>
              <a:pPr/>
              <a:t>18</a:t>
            </a:fld>
            <a:endParaRPr lang="en-GB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829C-317E-4D5D-A8DC-C4DAEE8F3B9F}" type="slidenum">
              <a:rPr lang="en-GB">
                <a:latin typeface="Arial" charset="0"/>
              </a:rPr>
              <a:pPr/>
              <a:t>19</a:t>
            </a:fld>
            <a:endParaRPr lang="en-GB">
              <a:latin typeface="Arial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64613" cy="1143000"/>
          </a:xfrm>
        </p:spPr>
        <p:txBody>
          <a:bodyPr/>
          <a:lstStyle/>
          <a:p>
            <a:pPr eaLnBrk="1" hangingPunct="1"/>
            <a:r>
              <a:rPr lang="en-GB" b="1" smtClean="0"/>
              <a:t>Companies engage on sustainability?</a:t>
            </a:r>
            <a:endParaRPr lang="en-US" b="1" smtClean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81075"/>
            <a:ext cx="8964612" cy="5876925"/>
          </a:xfrm>
        </p:spPr>
        <p:txBody>
          <a:bodyPr/>
          <a:lstStyle/>
          <a:p>
            <a:pPr eaLnBrk="1" hangingPunct="1"/>
            <a:r>
              <a:rPr lang="en-US" smtClean="0">
                <a:sym typeface="Wingdings" pitchFamily="2" charset="2"/>
              </a:rPr>
              <a:t>International companies:</a:t>
            </a:r>
          </a:p>
          <a:p>
            <a:pPr lvl="1" eaLnBrk="1" hangingPunct="1"/>
            <a:r>
              <a:rPr lang="en-US" smtClean="0">
                <a:sym typeface="Wingdings" pitchFamily="2" charset="2"/>
              </a:rPr>
              <a:t>2002: SAI launched</a:t>
            </a:r>
            <a:r>
              <a:rPr lang="en-US" sz="1800" smtClean="0">
                <a:sym typeface="Wingdings" pitchFamily="2" charset="2"/>
              </a:rPr>
              <a:t> G</a:t>
            </a:r>
            <a:r>
              <a:rPr lang="en-GB" sz="1800" smtClean="0"/>
              <a:t>roupe Danone, Nestlé, Unilever</a:t>
            </a:r>
            <a:endParaRPr lang="en-US" sz="1800" i="1" smtClean="0">
              <a:sym typeface="Wingdings" pitchFamily="2" charset="2"/>
            </a:endParaRPr>
          </a:p>
          <a:p>
            <a:pPr lvl="1" eaLnBrk="1" hangingPunct="1"/>
            <a:r>
              <a:rPr lang="en-US" smtClean="0">
                <a:sym typeface="Wingdings" pitchFamily="2" charset="2"/>
              </a:rPr>
              <a:t>2009 (Oct 16): </a:t>
            </a:r>
            <a:r>
              <a:rPr lang="en-GB" smtClean="0"/>
              <a:t>G30 top TNCs initiative </a:t>
            </a:r>
            <a:r>
              <a:rPr lang="en-US" sz="1800" smtClean="0"/>
              <a:t>Coca-Cola, Tesco, Unilever, News International </a:t>
            </a:r>
            <a:endParaRPr lang="en-GB" sz="1800" smtClean="0">
              <a:sym typeface="Wingdings" pitchFamily="2" charset="2"/>
            </a:endParaRPr>
          </a:p>
          <a:p>
            <a:pPr lvl="1" eaLnBrk="1" hangingPunct="1"/>
            <a:r>
              <a:rPr lang="en-GB" smtClean="0"/>
              <a:t>2011: World Economic Forum Roadmap (agric)</a:t>
            </a:r>
          </a:p>
          <a:p>
            <a:pPr eaLnBrk="1" hangingPunct="1"/>
            <a:r>
              <a:rPr lang="en-GB" smtClean="0"/>
              <a:t>UK companies:</a:t>
            </a:r>
          </a:p>
          <a:p>
            <a:pPr lvl="1" eaLnBrk="1" hangingPunct="1"/>
            <a:r>
              <a:rPr lang="en-GB" smtClean="0"/>
              <a:t>2007: IGD</a:t>
            </a:r>
            <a:r>
              <a:rPr lang="en-US" smtClean="0"/>
              <a:t> Food Industry Sustainability Strategy Champions Group focus on low carbon + ethics</a:t>
            </a:r>
          </a:p>
          <a:p>
            <a:pPr lvl="1" eaLnBrk="1" hangingPunct="1"/>
            <a:r>
              <a:rPr lang="en-GB" smtClean="0">
                <a:sym typeface="Wingdings" pitchFamily="2" charset="2"/>
              </a:rPr>
              <a:t>3 retailers’ choice-edit </a:t>
            </a:r>
            <a:r>
              <a:rPr lang="en-GB" sz="1800" smtClean="0">
                <a:sym typeface="Wingdings" pitchFamily="2" charset="2"/>
              </a:rPr>
              <a:t>M&amp;S </a:t>
            </a:r>
            <a:r>
              <a:rPr lang="en-GB" sz="1800" i="1" smtClean="0">
                <a:sym typeface="Wingdings" pitchFamily="2" charset="2"/>
              </a:rPr>
              <a:t>Plan A</a:t>
            </a:r>
            <a:r>
              <a:rPr lang="en-GB" sz="1800" smtClean="0">
                <a:sym typeface="Wingdings" pitchFamily="2" charset="2"/>
              </a:rPr>
              <a:t>, Co-operative Group, Waitrose</a:t>
            </a:r>
          </a:p>
          <a:p>
            <a:pPr eaLnBrk="1" hangingPunct="1"/>
            <a:r>
              <a:rPr lang="en-GB" smtClean="0">
                <a:sym typeface="Wingdings" pitchFamily="2" charset="2"/>
              </a:rPr>
              <a:t>A product specific approach, not </a:t>
            </a:r>
            <a:r>
              <a:rPr lang="en-GB" u="sng" smtClean="0">
                <a:sym typeface="Wingdings" pitchFamily="2" charset="2"/>
              </a:rPr>
              <a:t>overall diet</a:t>
            </a:r>
          </a:p>
          <a:p>
            <a:pPr eaLnBrk="1" hangingPunct="1"/>
            <a:r>
              <a:rPr lang="en-GB" smtClean="0">
                <a:sym typeface="Wingdings" pitchFamily="2" charset="2"/>
              </a:rPr>
              <a:t>There are limits to how far they can push</a:t>
            </a:r>
          </a:p>
          <a:p>
            <a:pPr lvl="1" eaLnBrk="1" hangingPunct="1"/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362950" cy="1228725"/>
          </a:xfrm>
        </p:spPr>
        <p:txBody>
          <a:bodyPr/>
          <a:lstStyle/>
          <a:p>
            <a:r>
              <a:rPr lang="en-GB" b="1" smtClean="0"/>
              <a:t>The problems: </a:t>
            </a:r>
            <a:br>
              <a:rPr lang="en-GB" b="1" smtClean="0"/>
            </a:br>
            <a:r>
              <a:rPr lang="en-GB" b="1" smtClean="0"/>
              <a:t>broad agreement on what they are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395288" y="1484313"/>
            <a:ext cx="8497887" cy="4897437"/>
          </a:xfrm>
        </p:spPr>
        <p:txBody>
          <a:bodyPr/>
          <a:lstStyle/>
          <a:p>
            <a:r>
              <a:rPr lang="en-GB" smtClean="0"/>
              <a:t>Under/over/mal-consumption &amp; Nutrition Transition = mismatch of bodies and enviro</a:t>
            </a:r>
          </a:p>
          <a:p>
            <a:r>
              <a:rPr lang="en-GB" smtClean="0"/>
              <a:t>High cost of food’s impact on health, environment, social inequalities</a:t>
            </a:r>
          </a:p>
          <a:p>
            <a:r>
              <a:rPr lang="en-GB" smtClean="0"/>
              <a:t>Era of ever lower food prices may be ending; is volatility the new norm?</a:t>
            </a:r>
          </a:p>
          <a:p>
            <a:r>
              <a:rPr lang="en-GB" smtClean="0"/>
              <a:t>Food system faces combination of pressures: material, biological, social, cultural</a:t>
            </a:r>
          </a:p>
          <a:p>
            <a:r>
              <a:rPr lang="en-GB" smtClean="0"/>
              <a:t>Political uncertainty and lack of will?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B918E-4F10-4CA3-9A24-857F2E90E42C}" type="slidenum">
              <a:rPr lang="en-GB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b="1" smtClean="0"/>
              <a:t>What do we need?</a:t>
            </a:r>
          </a:p>
        </p:txBody>
      </p:sp>
      <p:sp>
        <p:nvSpPr>
          <p:cNvPr id="23555" name="Subtitle 5"/>
          <p:cNvSpPr>
            <a:spLocks noGrp="1"/>
          </p:cNvSpPr>
          <p:nvPr>
            <p:ph type="subTitle" idx="1"/>
          </p:nvPr>
        </p:nvSpPr>
        <p:spPr>
          <a:xfrm>
            <a:off x="1187450" y="3573463"/>
            <a:ext cx="6769100" cy="2376487"/>
          </a:xfrm>
        </p:spPr>
        <p:txBody>
          <a:bodyPr/>
          <a:lstStyle/>
          <a:p>
            <a:pPr eaLnBrk="1" hangingPunct="1"/>
            <a:r>
              <a:rPr lang="en-GB" b="1" smtClean="0">
                <a:solidFill>
                  <a:schemeClr val="tx1"/>
                </a:solidFill>
              </a:rPr>
              <a:t>Time for deeper thinking</a:t>
            </a:r>
          </a:p>
          <a:p>
            <a:pPr eaLnBrk="1" hangingPunct="1"/>
            <a:r>
              <a:rPr lang="en-GB" b="1" smtClean="0">
                <a:solidFill>
                  <a:schemeClr val="tx1"/>
                </a:solidFill>
              </a:rPr>
              <a:t>Better framework</a:t>
            </a:r>
          </a:p>
          <a:p>
            <a:pPr eaLnBrk="1" hangingPunct="1"/>
            <a:r>
              <a:rPr lang="en-GB" b="1" smtClean="0">
                <a:solidFill>
                  <a:schemeClr val="tx1"/>
                </a:solidFill>
              </a:rPr>
              <a:t>Better scenarii</a:t>
            </a:r>
          </a:p>
          <a:p>
            <a:pPr eaLnBrk="1" hangingPunct="1"/>
            <a:r>
              <a:rPr lang="en-GB" b="1" smtClean="0">
                <a:solidFill>
                  <a:schemeClr val="tx1"/>
                </a:solidFill>
              </a:rPr>
              <a:t>Some Plan Bs?</a:t>
            </a:r>
            <a:endParaRPr lang="en-GB" b="1" u="sng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5820E-9D35-4CE6-8402-C588C5BC24A2}" type="slidenum">
              <a:rPr lang="en-GB"/>
              <a:pPr/>
              <a:t>20</a:t>
            </a:fld>
            <a:endParaRPr lang="en-GB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2900" b="1" smtClean="0"/>
              <a:t>new policy framework proposed by UK Sustainable Development Commission (2011) </a:t>
            </a:r>
            <a:r>
              <a:rPr lang="en-GB" sz="1000" b="1" smtClean="0">
                <a:hlinkClick r:id="rId2"/>
              </a:rPr>
              <a:t>http://www.sd-commission.org.uk/publications.php?id=1187</a:t>
            </a:r>
            <a:r>
              <a:rPr lang="en-GB" sz="1000" b="1" smtClean="0"/>
              <a:t> </a:t>
            </a:r>
            <a:endParaRPr lang="en-GB" sz="1000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45A2-2955-49D3-8B00-99AC2B6CAFB5}" type="slidenum">
              <a:rPr lang="en-GB"/>
              <a:pPr/>
              <a:t>21</a:t>
            </a:fld>
            <a:endParaRPr lang="en-GB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79388" y="981075"/>
          <a:ext cx="8640762" cy="5924550"/>
        </p:xfrm>
        <a:graphic>
          <a:graphicData uri="http://schemas.openxmlformats.org/drawingml/2006/table">
            <a:tbl>
              <a:tblPr/>
              <a:tblGrid>
                <a:gridCol w="4154487"/>
                <a:gridCol w="4486275"/>
              </a:tblGrid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Quality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Social values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Taste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Seasonality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Cosmetic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Fresh (where appropriate)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Authenticity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Pleasure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Identity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Animal welfare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Equality &amp; justice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Trust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Choice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Skills (citizenship)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Environment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Health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Climate change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Energy use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Water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Land use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Soil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Biodiversity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Waste reduction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Safety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Nutrition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Equal access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Social status/ affordability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Information &amp; education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Economy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Governance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30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Food security &amp; resilience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Affordability (price)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Efficiency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True competition &amp; fair returns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Jobs &amp; decent working conditions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Fully internalised costs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Science &amp; technology evidence base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Transparency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Democratic accountability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Ethical values (fairness)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International aid &amp; development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80400" cy="1341438"/>
          </a:xfrm>
        </p:spPr>
        <p:txBody>
          <a:bodyPr/>
          <a:lstStyle/>
          <a:p>
            <a:pPr eaLnBrk="1" hangingPunct="1"/>
            <a:r>
              <a:rPr lang="en-GB" b="1" smtClean="0"/>
              <a:t>Goals for C 21</a:t>
            </a:r>
            <a:r>
              <a:rPr lang="en-GB" b="1" baseline="30000" smtClean="0"/>
              <a:t>st</a:t>
            </a:r>
            <a:r>
              <a:rPr lang="en-GB" b="1" smtClean="0"/>
              <a:t>policy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424862" cy="5399087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GB" sz="2700" smtClean="0"/>
              <a:t>The Goals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GB" sz="2400" smtClean="0"/>
              <a:t>Sustainable Diets from Sustainable Food Systems 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GB" sz="2400" smtClean="0"/>
              <a:t>Narrow the Evidence-Policy gap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GB" sz="2400" smtClean="0"/>
              <a:t>Reshape consumer aspirations around sustainable diets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GB" sz="2400" smtClean="0"/>
              <a:t>New frameworks around values-for-money</a:t>
            </a:r>
          </a:p>
          <a:p>
            <a:pPr eaLnBrk="1" hangingPunct="1">
              <a:lnSpc>
                <a:spcPct val="80000"/>
              </a:lnSpc>
            </a:pPr>
            <a:r>
              <a:rPr lang="en-GB" sz="2700" smtClean="0"/>
              <a:t>This requires: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GB" sz="2400" smtClean="0"/>
              <a:t>Integrated food chain analysis: Agri-food-health-environment- society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GB" sz="2400" smtClean="0"/>
              <a:t>Improved policy debate and processes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GB" sz="2400" smtClean="0"/>
              <a:t>Stop being frightened of consumers</a:t>
            </a:r>
          </a:p>
          <a:p>
            <a:pPr lvl="2" eaLnBrk="1" hangingPunct="1">
              <a:lnSpc>
                <a:spcPct val="80000"/>
              </a:lnSpc>
              <a:buFont typeface="Arial" charset="0"/>
              <a:buChar char="–"/>
            </a:pPr>
            <a:r>
              <a:rPr lang="en-GB" sz="2000" smtClean="0"/>
              <a:t>World cannot eat like the West; nor can it!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GB" sz="2400" smtClean="0"/>
              <a:t>Recognition of ‘democratic experimentalism:</a:t>
            </a:r>
          </a:p>
          <a:p>
            <a:pPr lvl="2" eaLnBrk="1" hangingPunct="1">
              <a:lnSpc>
                <a:spcPct val="80000"/>
              </a:lnSpc>
            </a:pPr>
            <a:r>
              <a:rPr lang="en-GB" sz="2000" smtClean="0"/>
              <a:t>the limits of the current paradigm</a:t>
            </a:r>
          </a:p>
          <a:p>
            <a:pPr lvl="2" eaLnBrk="1" hangingPunct="1">
              <a:lnSpc>
                <a:spcPct val="80000"/>
              </a:lnSpc>
              <a:buFont typeface="Arial" charset="0"/>
              <a:buChar char="–"/>
            </a:pPr>
            <a:r>
              <a:rPr lang="en-GB" sz="2000" smtClean="0"/>
              <a:t>Business is changing: choice vs choice-editing</a:t>
            </a:r>
          </a:p>
          <a:p>
            <a:pPr lvl="2" eaLnBrk="1" hangingPunct="1">
              <a:lnSpc>
                <a:spcPct val="80000"/>
              </a:lnSpc>
              <a:buFont typeface="Arial" charset="0"/>
              <a:buChar char="–"/>
            </a:pPr>
            <a:r>
              <a:rPr lang="en-GB" sz="2000" smtClean="0"/>
              <a:t>Experiments and policy development is already happening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endParaRPr lang="en-GB" sz="240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A302-A69D-4DCF-BF31-05404DAD49F8}" type="slidenum">
              <a:rPr lang="en-GB"/>
              <a:pPr/>
              <a:t>22</a:t>
            </a:fld>
            <a:endParaRPr lang="en-GB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8713787" cy="1152525"/>
          </a:xfrm>
        </p:spPr>
        <p:txBody>
          <a:bodyPr/>
          <a:lstStyle/>
          <a:p>
            <a:r>
              <a:rPr lang="en-GB" b="1" smtClean="0"/>
              <a:t>What would food systems look like if built for health and eco-systems?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0" y="1484313"/>
            <a:ext cx="9144000" cy="5184775"/>
          </a:xfrm>
        </p:spPr>
        <p:txBody>
          <a:bodyPr/>
          <a:lstStyle/>
          <a:p>
            <a:r>
              <a:rPr lang="en-GB" smtClean="0"/>
              <a:t>Contract &amp; converge </a:t>
            </a:r>
            <a:r>
              <a:rPr lang="en-GB" sz="1800" smtClean="0"/>
              <a:t>(Royal Society 2012 </a:t>
            </a:r>
            <a:r>
              <a:rPr lang="en-GB" sz="1800" i="1" smtClean="0"/>
              <a:t>People &amp; Planet </a:t>
            </a:r>
            <a:r>
              <a:rPr lang="en-GB" sz="1800" smtClean="0"/>
              <a:t>report):</a:t>
            </a:r>
          </a:p>
          <a:p>
            <a:pPr lvl="1"/>
            <a:r>
              <a:rPr lang="en-GB" smtClean="0"/>
              <a:t>Rich societies cut and Poor societies eat more</a:t>
            </a:r>
          </a:p>
          <a:p>
            <a:pPr lvl="1"/>
            <a:r>
              <a:rPr lang="en-GB" smtClean="0"/>
              <a:t>All restructured around low impact diets</a:t>
            </a:r>
          </a:p>
          <a:p>
            <a:r>
              <a:rPr lang="en-GB" smtClean="0"/>
              <a:t>Rebalanced financial flows (growers get too little):</a:t>
            </a:r>
          </a:p>
          <a:p>
            <a:pPr lvl="1"/>
            <a:r>
              <a:rPr lang="en-GB" smtClean="0"/>
              <a:t>UK (agric 8%, manuf 28%, retail 29%, catering 25%)</a:t>
            </a:r>
          </a:p>
          <a:p>
            <a:pPr lvl="1"/>
            <a:r>
              <a:rPr lang="en-GB" smtClean="0"/>
              <a:t>Shift incentives (biofuels, commodities)</a:t>
            </a:r>
          </a:p>
          <a:p>
            <a:r>
              <a:rPr lang="en-GB" smtClean="0"/>
              <a:t>More focus on horticulture within ‘nutrition-sensitive agriculture’:</a:t>
            </a:r>
          </a:p>
          <a:p>
            <a:pPr lvl="1"/>
            <a:r>
              <a:rPr lang="en-GB" smtClean="0"/>
              <a:t>Biodiversity in field and to the stomach </a:t>
            </a:r>
            <a:r>
              <a:rPr lang="en-GB" sz="1800" smtClean="0"/>
              <a:t>(FAO&amp;Bioversity 2012)</a:t>
            </a:r>
          </a:p>
          <a:p>
            <a:pPr lvl="1"/>
            <a:r>
              <a:rPr lang="en-GB" smtClean="0"/>
              <a:t>2x Fruit &amp; Veg = 180k jobs in USA </a:t>
            </a:r>
            <a:r>
              <a:rPr lang="en-GB" sz="1800" smtClean="0"/>
              <a:t>(UCS 2012)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7CD9-D8C3-4E90-A942-86027CC7921F}" type="slidenum">
              <a:rPr lang="en-GB"/>
              <a:pPr/>
              <a:t>23</a:t>
            </a:fld>
            <a:endParaRPr lang="en-GB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4"/>
          <p:cNvSpPr>
            <a:spLocks noGrp="1"/>
          </p:cNvSpPr>
          <p:nvPr>
            <p:ph type="ctrTitle"/>
          </p:nvPr>
        </p:nvSpPr>
        <p:spPr>
          <a:xfrm>
            <a:off x="755650" y="2133600"/>
            <a:ext cx="7772400" cy="1470025"/>
          </a:xfrm>
        </p:spPr>
        <p:txBody>
          <a:bodyPr/>
          <a:lstStyle/>
          <a:p>
            <a:r>
              <a:rPr lang="en-GB" b="1" smtClean="0"/>
              <a:t>Any signs of this ‘radical but reasonable’ future?</a:t>
            </a:r>
          </a:p>
        </p:txBody>
      </p:sp>
      <p:sp>
        <p:nvSpPr>
          <p:cNvPr id="27651" name="Subtitle 5"/>
          <p:cNvSpPr>
            <a:spLocks noGrp="1"/>
          </p:cNvSpPr>
          <p:nvPr>
            <p:ph type="subTitle" idx="1"/>
          </p:nvPr>
        </p:nvSpPr>
        <p:spPr>
          <a:xfrm>
            <a:off x="468313" y="3789363"/>
            <a:ext cx="8064500" cy="2303462"/>
          </a:xfrm>
        </p:spPr>
        <p:txBody>
          <a:bodyPr/>
          <a:lstStyle/>
          <a:p>
            <a:r>
              <a:rPr lang="en-GB" smtClean="0">
                <a:solidFill>
                  <a:schemeClr val="tx1"/>
                </a:solidFill>
              </a:rPr>
              <a:t>Yes. Interesting ‘Democratic experimentation’.</a:t>
            </a:r>
          </a:p>
          <a:p>
            <a:r>
              <a:rPr lang="en-GB" smtClean="0">
                <a:solidFill>
                  <a:schemeClr val="tx1"/>
                </a:solidFill>
              </a:rPr>
              <a:t>But too many splits between ‘health’ &amp; ‘enviro’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9274-F121-4896-BBB3-1CF08125A7AD}" type="slidenum">
              <a:rPr lang="en-GB"/>
              <a:pPr/>
              <a:t>24</a:t>
            </a:fld>
            <a:endParaRPr lang="en-GB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Democratic experimentation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Rich experience from many projects, eg:</a:t>
            </a:r>
          </a:p>
          <a:p>
            <a:pPr lvl="1"/>
            <a:r>
              <a:rPr lang="en-GB" smtClean="0"/>
              <a:t>Shorter food chains</a:t>
            </a:r>
          </a:p>
          <a:p>
            <a:pPr lvl="1"/>
            <a:r>
              <a:rPr lang="en-GB" smtClean="0"/>
              <a:t>New cooperatives: CSAs</a:t>
            </a:r>
          </a:p>
          <a:p>
            <a:pPr lvl="1"/>
            <a:r>
              <a:rPr lang="en-GB" smtClean="0"/>
              <a:t>Markets (real ones)</a:t>
            </a:r>
          </a:p>
          <a:p>
            <a:pPr lvl="1"/>
            <a:r>
              <a:rPr lang="en-GB" smtClean="0"/>
              <a:t>Children projects: grow-cook-eat</a:t>
            </a:r>
          </a:p>
          <a:p>
            <a:r>
              <a:rPr lang="en-GB" smtClean="0"/>
              <a:t>Tentative new national frameworks eg:</a:t>
            </a:r>
          </a:p>
          <a:p>
            <a:pPr lvl="1"/>
            <a:r>
              <a:rPr lang="en-GB" smtClean="0"/>
              <a:t>Sustainable consumption advice: D, S, UK, NL</a:t>
            </a:r>
          </a:p>
          <a:p>
            <a:pPr lvl="1"/>
            <a:r>
              <a:rPr lang="en-GB" smtClean="0"/>
              <a:t>Food policy formation: N, UK, Aus, Canada, EU</a:t>
            </a:r>
          </a:p>
          <a:p>
            <a:endParaRPr lang="en-GB" smtClean="0"/>
          </a:p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807B-3B2C-40D1-889F-A85FA8530E77}" type="slidenum">
              <a:rPr lang="en-GB"/>
              <a:pPr/>
              <a:t>25</a:t>
            </a:fld>
            <a:endParaRPr lang="en-GB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dirty="0" smtClean="0"/>
              <a:t>Sustainable Food: some EU developments 2008-12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341438"/>
            <a:ext cx="8569325" cy="5183187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GB" sz="2700" i="1" smtClean="0"/>
              <a:t>Sustainable Consumption-Production &amp; Sustainable Industrial Policy Action Plan</a:t>
            </a:r>
            <a:r>
              <a:rPr lang="en-GB" sz="2700" smtClean="0"/>
              <a:t> (2008)</a:t>
            </a:r>
          </a:p>
          <a:p>
            <a:pPr eaLnBrk="1" hangingPunct="1">
              <a:lnSpc>
                <a:spcPct val="80000"/>
              </a:lnSpc>
            </a:pPr>
            <a:r>
              <a:rPr lang="en-GB" sz="2700" smtClean="0"/>
              <a:t>Suitability of the potential extension of the </a:t>
            </a:r>
            <a:r>
              <a:rPr lang="en-GB" sz="2700" i="1" smtClean="0"/>
              <a:t>Ecolabel to food</a:t>
            </a:r>
            <a:r>
              <a:rPr lang="en-GB" sz="2700" b="1" smtClean="0"/>
              <a:t> </a:t>
            </a:r>
            <a:r>
              <a:rPr lang="en-GB" sz="2700" smtClean="0"/>
              <a:t>products</a:t>
            </a:r>
          </a:p>
          <a:p>
            <a:pPr eaLnBrk="1" hangingPunct="1">
              <a:lnSpc>
                <a:spcPct val="80000"/>
              </a:lnSpc>
            </a:pPr>
            <a:r>
              <a:rPr lang="en-GB" sz="2700" i="1" smtClean="0"/>
              <a:t>European Food Sustainable Consumption Production (SCP) Roundtable</a:t>
            </a:r>
            <a:r>
              <a:rPr lang="en-GB" sz="2700" b="1" smtClean="0"/>
              <a:t> </a:t>
            </a:r>
            <a:r>
              <a:rPr lang="en-GB" sz="2700" smtClean="0"/>
              <a:t> (2009-) co-chairs DG Environment &amp; European Food &amp; Feed Trade Associations. Based in FoodDrinkEurope) &amp; supported by JRC.</a:t>
            </a:r>
          </a:p>
          <a:p>
            <a:pPr eaLnBrk="1" hangingPunct="1">
              <a:lnSpc>
                <a:spcPct val="80000"/>
              </a:lnSpc>
            </a:pPr>
            <a:r>
              <a:rPr lang="en-GB" sz="2700" smtClean="0"/>
              <a:t>DG Environment &amp; JRC (2011 -2012): </a:t>
            </a:r>
            <a:r>
              <a:rPr lang="en-GB" sz="2700" i="1" smtClean="0"/>
              <a:t>Harmonised framework methodology for the calculation of the environmental footprint of products.</a:t>
            </a:r>
            <a:endParaRPr lang="en-GB" sz="2700" smtClean="0"/>
          </a:p>
          <a:p>
            <a:pPr eaLnBrk="1" hangingPunct="1">
              <a:lnSpc>
                <a:spcPct val="80000"/>
              </a:lnSpc>
            </a:pPr>
            <a:r>
              <a:rPr lang="en-GB" sz="2700" i="1" smtClean="0"/>
              <a:t>Roadmap to a Resource Efficient Europe</a:t>
            </a:r>
            <a:r>
              <a:rPr lang="en-GB" sz="2700" b="1" smtClean="0"/>
              <a:t> </a:t>
            </a:r>
            <a:r>
              <a:rPr lang="en-GB" sz="2700" smtClean="0"/>
              <a:t>(2011)</a:t>
            </a:r>
            <a:r>
              <a:rPr lang="en-GB" sz="2700" b="1" smtClean="0"/>
              <a:t> </a:t>
            </a:r>
            <a:r>
              <a:rPr lang="en-GB" sz="2700" smtClean="0"/>
              <a:t>part of the actions form </a:t>
            </a:r>
            <a:r>
              <a:rPr lang="en-GB" sz="2700" i="1" smtClean="0"/>
              <a:t>Europe 2020: A strategy for smart, sustainable and inclusive growth</a:t>
            </a:r>
            <a:r>
              <a:rPr lang="en-GB" sz="2700" smtClean="0"/>
              <a:t> (2010)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55C5D-12AA-4353-8648-123664EC4734}" type="slidenum">
              <a:rPr lang="en-GB"/>
              <a:pPr/>
              <a:t>26</a:t>
            </a:fld>
            <a:endParaRPr lang="en-GB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2900" b="1" smtClean="0"/>
              <a:t>Sustainable food consumption and production – emerging Govt policy advice in Europe (North)</a:t>
            </a:r>
            <a:endParaRPr lang="en-US" sz="2900" b="1" smtClean="0"/>
          </a:p>
        </p:txBody>
      </p:sp>
      <p:graphicFrame>
        <p:nvGraphicFramePr>
          <p:cNvPr id="45144" name="Group 88"/>
          <p:cNvGraphicFramePr>
            <a:graphicFrameLocks noGrp="1"/>
          </p:cNvGraphicFramePr>
          <p:nvPr>
            <p:ph type="tbl" idx="1"/>
          </p:nvPr>
        </p:nvGraphicFramePr>
        <p:xfrm>
          <a:off x="395288" y="1268413"/>
          <a:ext cx="8569325" cy="5153914"/>
        </p:xfrm>
        <a:graphic>
          <a:graphicData uri="http://schemas.openxmlformats.org/drawingml/2006/table">
            <a:tbl>
              <a:tblPr/>
              <a:tblGrid>
                <a:gridCol w="1285875"/>
                <a:gridCol w="4273550"/>
                <a:gridCol w="30099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UK 2006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Sustainable Development Commission  (SDC) &amp; National Consumer Council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Sustainable Consumption  “</a:t>
                      </a:r>
                      <a:r>
                        <a:rPr kumimoji="0" lang="en-GB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 will if you will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” – generic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Germany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1990s (2008)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German Council for Sustainable Development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Sustainable Shopping Basket : includes food – lists labels and schemes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EU 2008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Sustainable Consumption-Production &amp; Sustainable Industrial Policy Action Plan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Voluntary initiatives – but little food focus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Netherlands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LNV Ministry – Policy outline for achieving Sustainable Food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Sustainable food production &amp; consumer educ. campaigns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Sweden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2009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National Food Administration (&amp; Swedish EPA) – notification to EU (withdrawn 2011)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Environmentally friendly food choices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UK 2009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SDC, Council of Food Policy Advisors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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Dept Environment Food Rural Affairs (Defra)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Recommend defining low impact (sustainable) healthy diet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Netherlands 2011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Health Council for Ministry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Economic Affairs, Agriculture &amp; Innovation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Guidelines Healthy Diet: Ecological Perspective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E86C-00B1-452F-8624-112D6AE2B057}" type="slidenum">
              <a:rPr lang="en-US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GB" b="1" smtClean="0"/>
              <a:t>Company actions: some examples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689600"/>
          </a:xfrm>
        </p:spPr>
        <p:txBody>
          <a:bodyPr/>
          <a:lstStyle/>
          <a:p>
            <a:r>
              <a:rPr lang="en-GB" smtClean="0"/>
              <a:t>Big Cos: the rise of ‘choice-editing’</a:t>
            </a:r>
          </a:p>
          <a:p>
            <a:pPr lvl="1"/>
            <a:r>
              <a:rPr lang="en-GB" smtClean="0"/>
              <a:t>Unilever: </a:t>
            </a:r>
            <a:r>
              <a:rPr lang="en-GB" sz="2400" smtClean="0"/>
              <a:t>MSC (1990s) </a:t>
            </a:r>
            <a:r>
              <a:rPr lang="en-GB" sz="2400" smtClean="0">
                <a:sym typeface="Wingdings" pitchFamily="2" charset="2"/>
              </a:rPr>
              <a:t> Sustainable Living Plan (2010)</a:t>
            </a:r>
          </a:p>
          <a:p>
            <a:pPr lvl="1"/>
            <a:r>
              <a:rPr lang="en-GB" smtClean="0">
                <a:sym typeface="Wingdings" pitchFamily="2" charset="2"/>
              </a:rPr>
              <a:t>Wal-Mart: </a:t>
            </a:r>
            <a:r>
              <a:rPr lang="en-GB" sz="2400" smtClean="0">
                <a:sym typeface="Wingdings" pitchFamily="2" charset="2"/>
              </a:rPr>
              <a:t>Hurricane Katrina 2007  CO2 (Asda)</a:t>
            </a:r>
          </a:p>
          <a:p>
            <a:pPr lvl="1"/>
            <a:r>
              <a:rPr lang="en-GB" smtClean="0">
                <a:sym typeface="Wingdings" pitchFamily="2" charset="2"/>
              </a:rPr>
              <a:t>PepsiCo: </a:t>
            </a:r>
            <a:r>
              <a:rPr lang="en-GB" sz="2400" smtClean="0">
                <a:sym typeface="Wingdings" pitchFamily="2" charset="2"/>
              </a:rPr>
              <a:t>50 in 5  commitments (2010)</a:t>
            </a:r>
          </a:p>
          <a:p>
            <a:pPr lvl="1"/>
            <a:r>
              <a:rPr lang="en-GB" smtClean="0">
                <a:sym typeface="Wingdings" pitchFamily="2" charset="2"/>
              </a:rPr>
              <a:t>Barilla: </a:t>
            </a:r>
            <a:r>
              <a:rPr lang="en-GB" sz="2400" smtClean="0">
                <a:sym typeface="Wingdings" pitchFamily="2" charset="2"/>
              </a:rPr>
              <a:t>double pyramid</a:t>
            </a:r>
          </a:p>
          <a:p>
            <a:pPr lvl="1"/>
            <a:r>
              <a:rPr lang="en-GB" smtClean="0">
                <a:sym typeface="Wingdings" pitchFamily="2" charset="2"/>
              </a:rPr>
              <a:t>Nestle: </a:t>
            </a:r>
            <a:r>
              <a:rPr lang="en-GB" sz="2400" smtClean="0">
                <a:sym typeface="Wingdings" pitchFamily="2" charset="2"/>
              </a:rPr>
              <a:t>60/40+</a:t>
            </a:r>
          </a:p>
          <a:p>
            <a:pPr lvl="1"/>
            <a:r>
              <a:rPr lang="en-GB" sz="2400" smtClean="0">
                <a:sym typeface="Wingdings" pitchFamily="2" charset="2"/>
              </a:rPr>
              <a:t>Marks &amp; Spencer: Plan A (2007)</a:t>
            </a:r>
          </a:p>
          <a:p>
            <a:r>
              <a:rPr lang="en-GB" sz="2800" smtClean="0">
                <a:sym typeface="Wingdings" pitchFamily="2" charset="2"/>
              </a:rPr>
              <a:t>Issues arising:</a:t>
            </a:r>
          </a:p>
          <a:p>
            <a:pPr lvl="1"/>
            <a:r>
              <a:rPr lang="en-GB" smtClean="0">
                <a:sym typeface="Wingdings" pitchFamily="2" charset="2"/>
              </a:rPr>
              <a:t>Are health and enviro competitive edge?</a:t>
            </a:r>
          </a:p>
          <a:p>
            <a:pPr lvl="1"/>
            <a:r>
              <a:rPr lang="en-GB" smtClean="0">
                <a:sym typeface="Wingdings" pitchFamily="2" charset="2"/>
              </a:rPr>
              <a:t>How to support / improve SMEs?</a:t>
            </a:r>
          </a:p>
          <a:p>
            <a:pPr lvl="1"/>
            <a:r>
              <a:rPr lang="en-GB" smtClean="0">
                <a:sym typeface="Wingdings" pitchFamily="2" charset="2"/>
              </a:rPr>
              <a:t>Consumer change: ‘the elephant in the policy room’</a:t>
            </a:r>
          </a:p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7DCF-43CF-474F-8AD6-72FC4BAEC459}" type="slidenum">
              <a:rPr lang="en-GB"/>
              <a:pPr/>
              <a:t>28</a:t>
            </a:fld>
            <a:endParaRPr lang="en-GB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57338"/>
            <a:ext cx="7702550" cy="2043112"/>
          </a:xfrm>
        </p:spPr>
        <p:txBody>
          <a:bodyPr/>
          <a:lstStyle/>
          <a:p>
            <a:pPr eaLnBrk="1" hangingPunct="1"/>
            <a:r>
              <a:rPr lang="en-GB" b="1" smtClean="0"/>
              <a:t>But the scale of change needed is not emerging, so whence might change come?</a:t>
            </a:r>
          </a:p>
        </p:txBody>
      </p:sp>
      <p:sp>
        <p:nvSpPr>
          <p:cNvPr id="32771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smtClean="0">
                <a:solidFill>
                  <a:schemeClr val="tx1"/>
                </a:solidFill>
              </a:rPr>
              <a:t>How?</a:t>
            </a:r>
          </a:p>
          <a:p>
            <a:r>
              <a:rPr lang="en-GB" b="1" smtClean="0">
                <a:solidFill>
                  <a:schemeClr val="tx1"/>
                </a:solidFill>
              </a:rPr>
              <a:t>When?</a:t>
            </a:r>
          </a:p>
        </p:txBody>
      </p:sp>
      <p:sp>
        <p:nvSpPr>
          <p:cNvPr id="645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8B61-19AA-42B8-865E-E0AA5BFC3E87}" type="slidenum">
              <a:rPr lang="en-GB"/>
              <a:pPr/>
              <a:t>29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50825" y="0"/>
            <a:ext cx="8713788" cy="1052513"/>
          </a:xfrm>
        </p:spPr>
        <p:txBody>
          <a:bodyPr/>
          <a:lstStyle/>
          <a:p>
            <a:r>
              <a:rPr lang="en-GB" b="1" smtClean="0"/>
              <a:t>Solutions: </a:t>
            </a:r>
            <a:br>
              <a:rPr lang="en-GB" b="1" smtClean="0"/>
            </a:br>
            <a:r>
              <a:rPr lang="en-GB" b="1" smtClean="0"/>
              <a:t>the mainstream agenda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5288" y="1052513"/>
            <a:ext cx="8353425" cy="5472112"/>
          </a:xfrm>
        </p:spPr>
        <p:txBody>
          <a:bodyPr/>
          <a:lstStyle/>
          <a:p>
            <a:r>
              <a:rPr lang="en-GB" smtClean="0"/>
              <a:t>Favour markets: </a:t>
            </a:r>
          </a:p>
          <a:p>
            <a:pPr lvl="1"/>
            <a:r>
              <a:rPr lang="en-GB" smtClean="0"/>
              <a:t>Reduce state involvement, end distortions</a:t>
            </a:r>
          </a:p>
          <a:p>
            <a:r>
              <a:rPr lang="en-GB" smtClean="0"/>
              <a:t>Cost internalisation only in the long-term: </a:t>
            </a:r>
          </a:p>
          <a:p>
            <a:pPr lvl="1"/>
            <a:r>
              <a:rPr lang="en-GB" smtClean="0"/>
              <a:t>Financialise, tax ‘bads’ or favour ‘goods’?</a:t>
            </a:r>
          </a:p>
          <a:p>
            <a:r>
              <a:rPr lang="en-GB" smtClean="0"/>
              <a:t>Action through partnerships: </a:t>
            </a:r>
          </a:p>
          <a:p>
            <a:pPr lvl="1"/>
            <a:r>
              <a:rPr lang="en-GB" smtClean="0"/>
              <a:t>Public-private; but who leads?</a:t>
            </a:r>
          </a:p>
          <a:p>
            <a:r>
              <a:rPr lang="en-GB" smtClean="0"/>
              <a:t>Education :</a:t>
            </a:r>
          </a:p>
          <a:p>
            <a:pPr lvl="1"/>
            <a:r>
              <a:rPr lang="en-GB" smtClean="0"/>
              <a:t>Information, labelling; but does it work? </a:t>
            </a:r>
          </a:p>
          <a:p>
            <a:r>
              <a:rPr lang="en-GB" smtClean="0"/>
              <a:t>Consumer behaviour change:</a:t>
            </a:r>
          </a:p>
          <a:p>
            <a:pPr lvl="1"/>
            <a:r>
              <a:rPr lang="en-GB" smtClean="0"/>
              <a:t>Social marketing, ‘nudge’, consumer psychology</a:t>
            </a:r>
          </a:p>
          <a:p>
            <a:pPr lvl="1"/>
            <a:endParaRPr lang="en-GB" smtClean="0"/>
          </a:p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1285A-E4B3-490E-9025-F9E99039C459}" type="slidenum">
              <a:rPr lang="en-GB"/>
              <a:pPr/>
              <a:t>3</a:t>
            </a:fld>
            <a:endParaRPr lang="en-GB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GB" b="1" smtClean="0"/>
              <a:t>Potential pressure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125538"/>
            <a:ext cx="8820150" cy="573246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GB" sz="3000" smtClean="0"/>
              <a:t>World Food insecurity pressures</a:t>
            </a:r>
          </a:p>
          <a:p>
            <a:pPr lvl="1">
              <a:lnSpc>
                <a:spcPct val="80000"/>
              </a:lnSpc>
            </a:pPr>
            <a:r>
              <a:rPr lang="en-GB" sz="2600" smtClean="0"/>
              <a:t>Commodity trade; speculation (see: UNCTAD 2012); </a:t>
            </a:r>
          </a:p>
          <a:p>
            <a:pPr>
              <a:lnSpc>
                <a:spcPct val="80000"/>
              </a:lnSpc>
            </a:pPr>
            <a:r>
              <a:rPr lang="en-GB" sz="3000" smtClean="0"/>
              <a:t>Internal systems ‘boiling-over’: </a:t>
            </a:r>
            <a:r>
              <a:rPr lang="en-GB" sz="1900" smtClean="0"/>
              <a:t>(Tipping Points bk, OUP 2013)</a:t>
            </a:r>
            <a:endParaRPr lang="en-GB" sz="3000" smtClean="0"/>
          </a:p>
          <a:p>
            <a:pPr lvl="1">
              <a:lnSpc>
                <a:spcPct val="80000"/>
              </a:lnSpc>
            </a:pPr>
            <a:r>
              <a:rPr lang="en-GB" sz="2600" smtClean="0"/>
              <a:t>2006-08 food price spike</a:t>
            </a:r>
          </a:p>
          <a:p>
            <a:pPr lvl="1">
              <a:lnSpc>
                <a:spcPct val="80000"/>
              </a:lnSpc>
            </a:pPr>
            <a:r>
              <a:rPr lang="en-GB" sz="2600" smtClean="0"/>
              <a:t>Climate change kicks in faster than politicians expect</a:t>
            </a:r>
          </a:p>
          <a:p>
            <a:pPr lvl="1">
              <a:lnSpc>
                <a:spcPct val="80000"/>
              </a:lnSpc>
            </a:pPr>
            <a:r>
              <a:rPr lang="en-GB" sz="2600" smtClean="0"/>
              <a:t>Oil prices (</a:t>
            </a:r>
            <a:r>
              <a:rPr lang="en-GB" sz="2600" smtClean="0">
                <a:sym typeface="Wingdings" pitchFamily="2" charset="2"/>
              </a:rPr>
              <a:t> biofuel commitments)</a:t>
            </a:r>
          </a:p>
          <a:p>
            <a:pPr lvl="1">
              <a:lnSpc>
                <a:spcPct val="80000"/>
              </a:lnSpc>
            </a:pPr>
            <a:r>
              <a:rPr lang="en-GB" sz="2600" smtClean="0">
                <a:sym typeface="Wingdings" pitchFamily="2" charset="2"/>
              </a:rPr>
              <a:t>Land grabs ( UN Special Rapporteur report)</a:t>
            </a:r>
            <a:endParaRPr lang="en-GB" sz="2600" smtClean="0"/>
          </a:p>
          <a:p>
            <a:pPr lvl="1">
              <a:lnSpc>
                <a:spcPct val="80000"/>
              </a:lnSpc>
            </a:pPr>
            <a:r>
              <a:rPr lang="en-GB" sz="2600" smtClean="0"/>
              <a:t>Global Obesity rates (</a:t>
            </a:r>
            <a:r>
              <a:rPr lang="en-GB" sz="2600" smtClean="0">
                <a:sym typeface="Wingdings" pitchFamily="2" charset="2"/>
              </a:rPr>
              <a:t>WHA 2003 + CSR ie not much)</a:t>
            </a:r>
            <a:endParaRPr lang="en-GB" sz="2600" smtClean="0"/>
          </a:p>
          <a:p>
            <a:pPr>
              <a:lnSpc>
                <a:spcPct val="80000"/>
              </a:lnSpc>
            </a:pPr>
            <a:r>
              <a:rPr lang="en-GB" sz="3000" smtClean="0"/>
              <a:t>Potential ‘boil-dry’ moments:</a:t>
            </a:r>
          </a:p>
          <a:p>
            <a:pPr lvl="1">
              <a:lnSpc>
                <a:spcPct val="80000"/>
              </a:lnSpc>
            </a:pPr>
            <a:r>
              <a:rPr lang="en-GB" sz="2600" smtClean="0"/>
              <a:t>Prices? </a:t>
            </a:r>
            <a:r>
              <a:rPr lang="en-GB" sz="2600" smtClean="0">
                <a:sym typeface="Wingdings" pitchFamily="2" charset="2"/>
              </a:rPr>
              <a:t></a:t>
            </a:r>
            <a:r>
              <a:rPr lang="en-GB" sz="2600" smtClean="0"/>
              <a:t>social unrest</a:t>
            </a:r>
          </a:p>
          <a:p>
            <a:pPr lvl="1">
              <a:lnSpc>
                <a:spcPct val="80000"/>
              </a:lnSpc>
            </a:pPr>
            <a:r>
              <a:rPr lang="en-GB" sz="2600" smtClean="0"/>
              <a:t>Water? </a:t>
            </a:r>
            <a:r>
              <a:rPr lang="en-GB" sz="2600" smtClean="0">
                <a:sym typeface="Wingdings" pitchFamily="2" charset="2"/>
              </a:rPr>
              <a:t> crop shortage</a:t>
            </a:r>
            <a:endParaRPr lang="en-GB" sz="2600" smtClean="0"/>
          </a:p>
          <a:p>
            <a:pPr lvl="1">
              <a:lnSpc>
                <a:spcPct val="80000"/>
              </a:lnSpc>
            </a:pPr>
            <a:r>
              <a:rPr lang="en-GB" sz="2600" smtClean="0"/>
              <a:t>Migration? </a:t>
            </a:r>
            <a:r>
              <a:rPr lang="en-GB" sz="2600" smtClean="0">
                <a:sym typeface="Wingdings" pitchFamily="2" charset="2"/>
              </a:rPr>
              <a:t> labour </a:t>
            </a:r>
            <a:endParaRPr lang="en-GB" sz="2600" smtClean="0"/>
          </a:p>
          <a:p>
            <a:pPr lvl="1">
              <a:lnSpc>
                <a:spcPct val="80000"/>
              </a:lnSpc>
            </a:pPr>
            <a:r>
              <a:rPr lang="en-GB" sz="2600" smtClean="0"/>
              <a:t>Geo-political turmoil?  </a:t>
            </a:r>
            <a:r>
              <a:rPr lang="en-GB" sz="2600" smtClean="0">
                <a:sym typeface="Wingdings" pitchFamily="2" charset="2"/>
              </a:rPr>
              <a:t> w</a:t>
            </a:r>
            <a:r>
              <a:rPr lang="en-GB" sz="2600" smtClean="0"/>
              <a:t>ars </a:t>
            </a: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EE897-0ADF-46BF-951F-BED4EEB6AD93}" type="slidenum">
              <a:rPr lang="en-GB"/>
              <a:pPr/>
              <a:t>30</a:t>
            </a:fld>
            <a:endParaRPr lang="en-GB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8207375" cy="981075"/>
          </a:xfrm>
        </p:spPr>
        <p:txBody>
          <a:bodyPr/>
          <a:lstStyle/>
          <a:p>
            <a:r>
              <a:rPr lang="en-GB" b="1" smtClean="0"/>
              <a:t>Summary:  we must face the range and scale of our problems ahead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23850" y="1052513"/>
            <a:ext cx="8496300" cy="5472112"/>
          </a:xfrm>
        </p:spPr>
        <p:txBody>
          <a:bodyPr/>
          <a:lstStyle/>
          <a:p>
            <a:r>
              <a:rPr lang="en-GB" smtClean="0"/>
              <a:t>We need a new ‘Hot Springs 2’ around...:</a:t>
            </a:r>
          </a:p>
          <a:p>
            <a:pPr lvl="1"/>
            <a:r>
              <a:rPr lang="en-GB" smtClean="0"/>
              <a:t>Sustainable diets: new international guidelines</a:t>
            </a:r>
          </a:p>
          <a:p>
            <a:pPr lvl="1"/>
            <a:r>
              <a:rPr lang="en-GB" smtClean="0"/>
              <a:t>Integration of human and eco-systems health: ecological public health</a:t>
            </a:r>
          </a:p>
          <a:p>
            <a:pPr lvl="1"/>
            <a:r>
              <a:rPr lang="en-GB" smtClean="0"/>
              <a:t>Re-engineer food systems around broad version of sustainability (6 core value sets)</a:t>
            </a:r>
          </a:p>
          <a:p>
            <a:pPr lvl="1"/>
            <a:r>
              <a:rPr lang="en-GB" smtClean="0"/>
              <a:t>Consumer culture change: contract &amp; converge</a:t>
            </a:r>
          </a:p>
          <a:p>
            <a:r>
              <a:rPr lang="en-GB" smtClean="0"/>
              <a:t>We need to unblock the politics, arguing:</a:t>
            </a:r>
          </a:p>
          <a:p>
            <a:pPr lvl="1"/>
            <a:r>
              <a:rPr lang="en-GB" smtClean="0"/>
              <a:t>Organised change is better than enforced change</a:t>
            </a:r>
          </a:p>
          <a:p>
            <a:pPr lvl="1"/>
            <a:r>
              <a:rPr lang="en-GB" smtClean="0"/>
              <a:t>Self-interest coincides with eco-systems health</a:t>
            </a:r>
          </a:p>
          <a:p>
            <a:pPr lvl="1"/>
            <a:r>
              <a:rPr lang="en-GB" smtClean="0"/>
              <a:t>Embryonic shifts are underway already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3B3F-54E6-41AC-98FE-2DD754A3CA81}" type="slidenum">
              <a:rPr lang="en-GB"/>
              <a:pPr/>
              <a:t>31</a:t>
            </a:fld>
            <a:endParaRPr lang="en-GB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Research needs for policy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611188" y="1557338"/>
            <a:ext cx="8532812" cy="4608512"/>
          </a:xfrm>
        </p:spPr>
        <p:txBody>
          <a:bodyPr/>
          <a:lstStyle/>
          <a:p>
            <a:r>
              <a:rPr lang="en-GB" smtClean="0"/>
              <a:t>Better integrated food systems analyses</a:t>
            </a:r>
          </a:p>
          <a:p>
            <a:r>
              <a:rPr lang="en-GB" smtClean="0"/>
              <a:t>Modelling total food systems</a:t>
            </a:r>
          </a:p>
          <a:p>
            <a:r>
              <a:rPr lang="en-GB" smtClean="0"/>
              <a:t>Better involvement of social sciences (natural sciences verge on neo-Malthusianism!)</a:t>
            </a:r>
          </a:p>
          <a:p>
            <a:r>
              <a:rPr lang="en-GB" smtClean="0"/>
              <a:t>Better scenarii and options</a:t>
            </a:r>
          </a:p>
          <a:p>
            <a:r>
              <a:rPr lang="en-GB" smtClean="0"/>
              <a:t>Data summaries for policy-makers</a:t>
            </a:r>
          </a:p>
          <a:p>
            <a:r>
              <a:rPr lang="en-GB" smtClean="0"/>
              <a:t>Studies of impact on macro-economy if food prices rise in developed economies (ie the rich)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0B63-91AF-47C1-88BE-0879359AEC12}" type="slidenum">
              <a:rPr lang="en-GB"/>
              <a:pPr/>
              <a:t>32</a:t>
            </a:fld>
            <a:endParaRPr lang="en-GB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b="1" smtClean="0"/>
              <a:t>Thank you!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mtClean="0">
                <a:hlinkClick r:id="rId2"/>
              </a:rPr>
              <a:t>t.lang@city.ac.uk</a:t>
            </a:r>
            <a:r>
              <a:rPr lang="en-GB" smtClean="0"/>
              <a:t>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CA5D8-5809-4824-A84B-DA29A3F0D57D}" type="slidenum">
              <a:rPr lang="en-GB"/>
              <a:pPr/>
              <a:t>33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en-GB" b="1" smtClean="0"/>
              <a:t>Solutions: the emerging agenda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23850" y="1196975"/>
            <a:ext cx="8496300" cy="5040313"/>
          </a:xfrm>
        </p:spPr>
        <p:txBody>
          <a:bodyPr/>
          <a:lstStyle/>
          <a:p>
            <a:r>
              <a:rPr lang="en-GB" smtClean="0"/>
              <a:t>Sustainable diets:</a:t>
            </a:r>
          </a:p>
          <a:p>
            <a:pPr lvl="1"/>
            <a:r>
              <a:rPr lang="en-GB" smtClean="0"/>
              <a:t>New dietary guidelines – international &amp; national</a:t>
            </a:r>
          </a:p>
          <a:p>
            <a:r>
              <a:rPr lang="en-GB" smtClean="0"/>
              <a:t>Food for ecological public health: </a:t>
            </a:r>
          </a:p>
          <a:p>
            <a:pPr lvl="1"/>
            <a:r>
              <a:rPr lang="en-GB" smtClean="0"/>
              <a:t>Only consider multi-sector interventions</a:t>
            </a:r>
          </a:p>
          <a:p>
            <a:r>
              <a:rPr lang="en-GB" smtClean="0"/>
              <a:t>Re-engineer food system: </a:t>
            </a:r>
          </a:p>
          <a:p>
            <a:pPr lvl="1"/>
            <a:r>
              <a:rPr lang="en-GB" smtClean="0"/>
              <a:t>Roadmaps; frameworks; low energy infrastructure</a:t>
            </a:r>
          </a:p>
          <a:p>
            <a:r>
              <a:rPr lang="en-GB" smtClean="0"/>
              <a:t>Prices</a:t>
            </a:r>
            <a:r>
              <a:rPr lang="en-GB" sz="2400" smtClean="0"/>
              <a:t>: from ‘value-for-money’ to </a:t>
            </a:r>
            <a:r>
              <a:rPr lang="en-GB" sz="2400" i="1" smtClean="0"/>
              <a:t>value</a:t>
            </a:r>
            <a:r>
              <a:rPr lang="en-GB" sz="2400" i="1" u="sng" smtClean="0"/>
              <a:t>s</a:t>
            </a:r>
            <a:r>
              <a:rPr lang="en-GB" sz="2400" i="1" smtClean="0"/>
              <a:t> for money</a:t>
            </a:r>
          </a:p>
          <a:p>
            <a:pPr lvl="1"/>
            <a:r>
              <a:rPr lang="en-GB" smtClean="0"/>
              <a:t>Use rising energy prices to get more €$£ to growers</a:t>
            </a:r>
          </a:p>
          <a:p>
            <a:r>
              <a:rPr lang="en-GB" smtClean="0"/>
              <a:t>Consumer behaviour change: </a:t>
            </a:r>
          </a:p>
          <a:p>
            <a:pPr lvl="1"/>
            <a:r>
              <a:rPr lang="en-GB" smtClean="0"/>
              <a:t>contract &amp; converge; ‘citizenship’ not consumerism</a:t>
            </a:r>
          </a:p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CF23F-2A9F-476E-922E-1F16D5C11D7F}" type="slidenum">
              <a:rPr lang="en-GB"/>
              <a:pPr/>
              <a:t>4</a:t>
            </a:fld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GB" b="1" smtClean="0"/>
              <a:t>Hotspots: Governments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23850" y="1052513"/>
            <a:ext cx="8820150" cy="5805487"/>
          </a:xfrm>
        </p:spPr>
        <p:txBody>
          <a:bodyPr/>
          <a:lstStyle/>
          <a:p>
            <a:r>
              <a:rPr lang="en-GB" smtClean="0"/>
              <a:t>Sust Diets experience: Sweden, D, UK (IAC)</a:t>
            </a:r>
          </a:p>
          <a:p>
            <a:r>
              <a:rPr lang="en-GB" smtClean="0"/>
              <a:t>Eco Pub Health: multi-level interventions</a:t>
            </a:r>
          </a:p>
          <a:p>
            <a:r>
              <a:rPr lang="en-GB" smtClean="0"/>
              <a:t>Governance: co-ordination mechanisms</a:t>
            </a:r>
          </a:p>
          <a:p>
            <a:pPr lvl="1"/>
            <a:r>
              <a:rPr lang="en-GB" smtClean="0"/>
              <a:t>FPCs/Councils, cabinet committees, civil service co-ordination, Roundtables</a:t>
            </a:r>
          </a:p>
          <a:p>
            <a:r>
              <a:rPr lang="en-GB" smtClean="0"/>
              <a:t>National strategy/ Food Plan: Aus, Can, UK</a:t>
            </a:r>
            <a:r>
              <a:rPr lang="en-GB" sz="1800" smtClean="0"/>
              <a:t> (on/off?)</a:t>
            </a:r>
            <a:r>
              <a:rPr lang="en-GB" smtClean="0"/>
              <a:t> </a:t>
            </a:r>
          </a:p>
          <a:p>
            <a:r>
              <a:rPr lang="en-GB" smtClean="0"/>
              <a:t>Prices: €$£ follows the Plan; no sub-cost pricing</a:t>
            </a:r>
          </a:p>
          <a:p>
            <a:r>
              <a:rPr lang="en-GB" smtClean="0"/>
              <a:t>Innovation: horticulture for biodiversity</a:t>
            </a:r>
          </a:p>
          <a:p>
            <a:r>
              <a:rPr lang="en-GB" smtClean="0"/>
              <a:t>Labour strategy: skills, wages (UK/NL comparison)</a:t>
            </a:r>
          </a:p>
          <a:p>
            <a:r>
              <a:rPr lang="en-GB" smtClean="0"/>
              <a:t>Consumers: but look at civil society experiment’n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6FE1-482B-4F14-B944-4D1C41605976}" type="slidenum">
              <a:rPr lang="en-GB"/>
              <a:pPr/>
              <a:t>5</a:t>
            </a:fld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4"/>
          <p:cNvSpPr>
            <a:spLocks noGrp="1"/>
          </p:cNvSpPr>
          <p:nvPr>
            <p:ph type="ctrTitle"/>
          </p:nvPr>
        </p:nvSpPr>
        <p:spPr>
          <a:xfrm>
            <a:off x="395288" y="1989138"/>
            <a:ext cx="8280400" cy="1655762"/>
          </a:xfrm>
        </p:spPr>
        <p:txBody>
          <a:bodyPr/>
          <a:lstStyle/>
          <a:p>
            <a:r>
              <a:rPr lang="en-GB" b="1" smtClean="0"/>
              <a:t>Food systems in trouble: </a:t>
            </a:r>
            <a:br>
              <a:rPr lang="en-GB" b="1" smtClean="0"/>
            </a:br>
            <a:r>
              <a:rPr lang="en-GB" b="1" smtClean="0"/>
              <a:t>the evidence</a:t>
            </a:r>
          </a:p>
        </p:txBody>
      </p:sp>
      <p:sp>
        <p:nvSpPr>
          <p:cNvPr id="9219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smtClean="0">
                <a:solidFill>
                  <a:schemeClr val="tx1"/>
                </a:solidFill>
              </a:rPr>
              <a:t>Revising the meaning of </a:t>
            </a:r>
          </a:p>
          <a:p>
            <a:r>
              <a:rPr lang="en-GB" b="1" smtClean="0">
                <a:solidFill>
                  <a:schemeClr val="tx1"/>
                </a:solidFill>
              </a:rPr>
              <a:t>food progress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353BC-3830-47A2-BE8E-BEF07DC5363B}" type="slidenum">
              <a:rPr lang="en-GB"/>
              <a:pPr/>
              <a:t>6</a:t>
            </a:fld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115888"/>
            <a:ext cx="8893175" cy="10096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dirty="0" smtClean="0"/>
              <a:t>But sober analyses from recent reports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50825" y="1268413"/>
            <a:ext cx="8893175" cy="51133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GB" sz="2700" smtClean="0"/>
              <a:t>WHO/FAO (2011): diet and physical activity</a:t>
            </a:r>
          </a:p>
          <a:p>
            <a:pPr>
              <a:lnSpc>
                <a:spcPct val="80000"/>
              </a:lnSpc>
            </a:pPr>
            <a:r>
              <a:rPr lang="en-GB" sz="2700" smtClean="0"/>
              <a:t>UN / FAO (2010): food security</a:t>
            </a:r>
          </a:p>
          <a:p>
            <a:pPr>
              <a:lnSpc>
                <a:spcPct val="80000"/>
              </a:lnSpc>
            </a:pPr>
            <a:r>
              <a:rPr lang="en-GB" sz="2700" smtClean="0"/>
              <a:t>UNEP (2012): food &amp; environment</a:t>
            </a:r>
          </a:p>
          <a:p>
            <a:pPr>
              <a:lnSpc>
                <a:spcPct val="80000"/>
              </a:lnSpc>
            </a:pPr>
            <a:r>
              <a:rPr lang="en-GB" sz="2700" smtClean="0"/>
              <a:t>World Bank IAASTD (2008): small farmers</a:t>
            </a:r>
          </a:p>
          <a:p>
            <a:pPr>
              <a:lnSpc>
                <a:spcPct val="80000"/>
              </a:lnSpc>
            </a:pPr>
            <a:r>
              <a:rPr lang="en-GB" sz="2700" smtClean="0"/>
              <a:t>Scientific advisors’ national and global analyses:</a:t>
            </a:r>
          </a:p>
          <a:p>
            <a:pPr lvl="1">
              <a:lnSpc>
                <a:spcPct val="80000"/>
              </a:lnSpc>
            </a:pPr>
            <a:r>
              <a:rPr lang="en-GB" sz="2400" smtClean="0"/>
              <a:t>PMSEIC Australia (2010)</a:t>
            </a:r>
          </a:p>
          <a:p>
            <a:pPr lvl="1">
              <a:lnSpc>
                <a:spcPct val="80000"/>
              </a:lnSpc>
            </a:pPr>
            <a:r>
              <a:rPr lang="en-GB" sz="2400" smtClean="0"/>
              <a:t>INRA France (Paillard et al) (2010)</a:t>
            </a:r>
          </a:p>
          <a:p>
            <a:pPr lvl="1">
              <a:lnSpc>
                <a:spcPct val="80000"/>
              </a:lnSpc>
            </a:pPr>
            <a:r>
              <a:rPr lang="en-GB" sz="2400" smtClean="0"/>
              <a:t>Foresight UK (2011)</a:t>
            </a:r>
          </a:p>
          <a:p>
            <a:pPr>
              <a:lnSpc>
                <a:spcPct val="80000"/>
              </a:lnSpc>
            </a:pPr>
            <a:r>
              <a:rPr lang="en-GB" sz="2700" smtClean="0"/>
              <a:t>WEF (2011): business roadmap</a:t>
            </a:r>
          </a:p>
          <a:p>
            <a:pPr>
              <a:lnSpc>
                <a:spcPct val="80000"/>
              </a:lnSpc>
            </a:pPr>
            <a:r>
              <a:rPr lang="en-GB" sz="2700" smtClean="0"/>
              <a:t>Prince Charles’ Int’l Sustainability Unit (2011): sustainability</a:t>
            </a:r>
          </a:p>
          <a:p>
            <a:pPr>
              <a:lnSpc>
                <a:spcPct val="80000"/>
              </a:lnSpc>
            </a:pPr>
            <a:r>
              <a:rPr lang="en-GB" sz="2700" smtClean="0"/>
              <a:t>UN Special Rapporteur (De Schutter): social justice</a:t>
            </a:r>
          </a:p>
          <a:p>
            <a:pPr>
              <a:lnSpc>
                <a:spcPct val="80000"/>
              </a:lnSpc>
            </a:pPr>
            <a:r>
              <a:rPr lang="en-GB" sz="2700" smtClean="0"/>
              <a:t>Etc, etc</a:t>
            </a:r>
          </a:p>
          <a:p>
            <a:pPr lvl="1">
              <a:lnSpc>
                <a:spcPct val="80000"/>
              </a:lnSpc>
            </a:pPr>
            <a:endParaRPr lang="en-GB" sz="240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37427-D33E-4B4A-8BD7-7AE5D58576A1}" type="slidenum">
              <a:rPr lang="en-GB"/>
              <a:pPr/>
              <a:t>7</a:t>
            </a:fld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smtClean="0"/>
              <a:t>FAO Food Price Index, 1990-2012</a:t>
            </a:r>
          </a:p>
        </p:txBody>
      </p:sp>
      <p:sp>
        <p:nvSpPr>
          <p:cNvPr id="11267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188" y="6021388"/>
            <a:ext cx="7921625" cy="503237"/>
          </a:xfrm>
        </p:spPr>
        <p:txBody>
          <a:bodyPr/>
          <a:lstStyle/>
          <a:p>
            <a:pPr>
              <a:buFontTx/>
              <a:buNone/>
            </a:pPr>
            <a:r>
              <a:rPr lang="en-GB" sz="1400" smtClean="0"/>
              <a:t>Source: </a:t>
            </a:r>
            <a:r>
              <a:rPr lang="en-GB" sz="1400" smtClean="0">
                <a:hlinkClick r:id="rId2"/>
              </a:rPr>
              <a:t>http://www.fao.org/worldfoodsituation/wfs-home/foodpricesindex/en/</a:t>
            </a:r>
            <a:r>
              <a:rPr lang="en-GB" sz="1400" smtClean="0"/>
              <a:t>  October 4, 2012</a:t>
            </a:r>
          </a:p>
        </p:txBody>
      </p:sp>
      <p:sp>
        <p:nvSpPr>
          <p:cNvPr id="819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1E5F-EC9D-4C1E-946D-D26A5346305B}" type="slidenum">
              <a:rPr lang="en-GB"/>
              <a:pPr/>
              <a:t>8</a:t>
            </a:fld>
            <a:endParaRPr lang="en-GB"/>
          </a:p>
        </p:txBody>
      </p:sp>
      <p:pic>
        <p:nvPicPr>
          <p:cNvPr id="11269" name="Picture 7" descr="http://www.fao.org/fileadmin/templates/worldfood/images/home_graph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09700"/>
            <a:ext cx="9144000" cy="439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Biodiversity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79388" y="1341438"/>
            <a:ext cx="8964612" cy="4784725"/>
          </a:xfrm>
        </p:spPr>
        <p:txBody>
          <a:bodyPr/>
          <a:lstStyle/>
          <a:p>
            <a:r>
              <a:rPr lang="en-GB" smtClean="0"/>
              <a:t>Food is major source of degradation</a:t>
            </a:r>
            <a:endParaRPr lang="en-GB" sz="1600" smtClean="0"/>
          </a:p>
          <a:p>
            <a:r>
              <a:rPr lang="en-GB" smtClean="0"/>
              <a:t>15 of 24 of world’s ecosystem services are being degraded by food-related activity </a:t>
            </a:r>
            <a:r>
              <a:rPr lang="en-GB" sz="1600" smtClean="0"/>
              <a:t>(MEA 2005)  </a:t>
            </a:r>
          </a:p>
          <a:p>
            <a:r>
              <a:rPr lang="en-GB" smtClean="0"/>
              <a:t>50-78% of main fish stocks monitored either in decline or fished unsustainably </a:t>
            </a:r>
            <a:r>
              <a:rPr lang="en-GB" sz="1600" smtClean="0"/>
              <a:t>(Defra 2010)</a:t>
            </a:r>
            <a:r>
              <a:rPr lang="en-GB" smtClean="0"/>
              <a:t> </a:t>
            </a:r>
          </a:p>
          <a:p>
            <a:r>
              <a:rPr lang="en-GB" smtClean="0"/>
              <a:t>Of 270k higher plants, only c2k + 14 animal species dominate agriculture </a:t>
            </a:r>
            <a:r>
              <a:rPr lang="en-GB" sz="1600" smtClean="0"/>
              <a:t>(UNEP 2009)</a:t>
            </a:r>
          </a:p>
          <a:p>
            <a:r>
              <a:rPr lang="en-GB" smtClean="0"/>
              <a:t>Declines in wildlife driven by land for food</a:t>
            </a: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7355C-0B4E-4F74-B9A4-5685B35895FC}" type="slidenum">
              <a:rPr lang="en-GB"/>
              <a:pPr/>
              <a:t>9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2636</TotalTime>
  <Words>2074</Words>
  <Application>Microsoft Office PowerPoint</Application>
  <PresentationFormat>On-screen Show (4:3)</PresentationFormat>
  <Paragraphs>335</Paragraphs>
  <Slides>33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Wingdings</vt:lpstr>
      <vt:lpstr>Times New Roman</vt:lpstr>
      <vt:lpstr>Office Theme</vt:lpstr>
      <vt:lpstr> Food Matters: An integrative approach to food policy    Tim Lang Centre for Food Policy, City University London, UK e: t.lang@city.ac.uk</vt:lpstr>
      <vt:lpstr>The problems:  broad agreement on what they are</vt:lpstr>
      <vt:lpstr>Solutions:  the mainstream agenda</vt:lpstr>
      <vt:lpstr>Solutions: the emerging agenda</vt:lpstr>
      <vt:lpstr>Hotspots: Governments</vt:lpstr>
      <vt:lpstr>Food systems in trouble:  the evidence</vt:lpstr>
      <vt:lpstr>But sober analyses from recent reports</vt:lpstr>
      <vt:lpstr>FAO Food Price Index, 1990-2012</vt:lpstr>
      <vt:lpstr>Biodiversity</vt:lpstr>
      <vt:lpstr>Water</vt:lpstr>
      <vt:lpstr> Energy: food = oil source : UNEP 2009 </vt:lpstr>
      <vt:lpstr>Slide 12</vt:lpstr>
      <vt:lpstr>Waste: ‘old’ and ‘new’ forms</vt:lpstr>
      <vt:lpstr>Where is public policy in all this?</vt:lpstr>
      <vt:lpstr>Dominant policy reflex: 1990s ff?</vt:lpstr>
      <vt:lpstr>The 1940s aspiration:  Hot Springs Conference, 1943 source: http://www.fao.org/docrep/009/p4228e/P4228E01.htm </vt:lpstr>
      <vt:lpstr>... Translated as the Productionist Paradigm Lang &amp; Heasman (2004) Food Wars</vt:lpstr>
      <vt:lpstr>2010s: policy is in trouble again!</vt:lpstr>
      <vt:lpstr>Companies engage on sustainability?</vt:lpstr>
      <vt:lpstr>What do we need?</vt:lpstr>
      <vt:lpstr>new policy framework proposed by UK Sustainable Development Commission (2011) http://www.sd-commission.org.uk/publications.php?id=1187 </vt:lpstr>
      <vt:lpstr>Goals for C 21stpolicy processes</vt:lpstr>
      <vt:lpstr>What would food systems look like if built for health and eco-systems?</vt:lpstr>
      <vt:lpstr>Any signs of this ‘radical but reasonable’ future?</vt:lpstr>
      <vt:lpstr>Democratic experimentation</vt:lpstr>
      <vt:lpstr>Sustainable Food: some EU developments 2008-12</vt:lpstr>
      <vt:lpstr>Sustainable food consumption and production – emerging Govt policy advice in Europe (North)</vt:lpstr>
      <vt:lpstr>Company actions: some examples</vt:lpstr>
      <vt:lpstr>But the scale of change needed is not emerging, so whence might change come?</vt:lpstr>
      <vt:lpstr>Potential pressure points</vt:lpstr>
      <vt:lpstr>Summary:  we must face the range and scale of our problems ahead</vt:lpstr>
      <vt:lpstr>Research needs for policy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 we mean by best practice?</dc:title>
  <dc:creator>tim</dc:creator>
  <cp:lastModifiedBy>fulponi_l</cp:lastModifiedBy>
  <cp:revision>462</cp:revision>
  <dcterms:created xsi:type="dcterms:W3CDTF">2011-09-15T17:26:38Z</dcterms:created>
  <dcterms:modified xsi:type="dcterms:W3CDTF">2012-11-12T18:20:43Z</dcterms:modified>
</cp:coreProperties>
</file>