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handoutMasterIdLst>
    <p:handoutMasterId r:id="rId17"/>
  </p:handoutMasterIdLst>
  <p:sldIdLst>
    <p:sldId id="256" r:id="rId2"/>
    <p:sldId id="269" r:id="rId3"/>
    <p:sldId id="257" r:id="rId4"/>
    <p:sldId id="258" r:id="rId5"/>
    <p:sldId id="260" r:id="rId6"/>
    <p:sldId id="266" r:id="rId7"/>
    <p:sldId id="259" r:id="rId8"/>
    <p:sldId id="263" r:id="rId9"/>
    <p:sldId id="270" r:id="rId10"/>
    <p:sldId id="267" r:id="rId11"/>
    <p:sldId id="262" r:id="rId12"/>
    <p:sldId id="261" r:id="rId13"/>
    <p:sldId id="264" r:id="rId14"/>
    <p:sldId id="265" r:id="rId15"/>
  </p:sldIdLst>
  <p:sldSz cx="9144000" cy="6858000" type="screen4x3"/>
  <p:notesSz cx="6794500" cy="9906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ESVRA\Users1\Cecchini_M\presentations\lancet\Lancet.xls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\\main.oecd.org\sdataELS\Applic\HEALTH%20PREVENTION%20PROJECT\Presentations\PAHO%20ministerial\graphs.xls" TargetMode="External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\\FILESVRA\Users1\Cecchini_M\presentations\lancet\Lancet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/>
      <c:areaChart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High income</c:v>
                </c:pt>
              </c:strCache>
            </c:strRef>
          </c:tx>
          <c:cat>
            <c:numRef>
              <c:f>Sheet1!$A$2:$A$4</c:f>
              <c:numCache>
                <c:formatCode>0</c:formatCode>
                <c:ptCount val="3"/>
                <c:pt idx="0">
                  <c:v>2004</c:v>
                </c:pt>
                <c:pt idx="1">
                  <c:v>2015</c:v>
                </c:pt>
                <c:pt idx="2">
                  <c:v>2030</c:v>
                </c:pt>
              </c:numCache>
            </c:numRef>
          </c:cat>
          <c:val>
            <c:numRef>
              <c:f>Sheet1!$B$2:$B$4</c:f>
              <c:numCache>
                <c:formatCode>###\ ###\ ##0</c:formatCode>
                <c:ptCount val="3"/>
                <c:pt idx="0">
                  <c:v>7095658.6492867796</c:v>
                </c:pt>
                <c:pt idx="1">
                  <c:v>7997663.4169986891</c:v>
                </c:pt>
                <c:pt idx="2">
                  <c:v>8910423.2599109225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Higer-middle income</c:v>
                </c:pt>
              </c:strCache>
            </c:strRef>
          </c:tx>
          <c:cat>
            <c:numRef>
              <c:f>Sheet1!$A$2:$A$4</c:f>
              <c:numCache>
                <c:formatCode>0</c:formatCode>
                <c:ptCount val="3"/>
                <c:pt idx="0">
                  <c:v>2004</c:v>
                </c:pt>
                <c:pt idx="1">
                  <c:v>2015</c:v>
                </c:pt>
                <c:pt idx="2">
                  <c:v>2030</c:v>
                </c:pt>
              </c:numCache>
            </c:numRef>
          </c:cat>
          <c:val>
            <c:numRef>
              <c:f>Sheet1!$C$2:$C$4</c:f>
              <c:numCache>
                <c:formatCode>###\ ###\ ##0</c:formatCode>
                <c:ptCount val="3"/>
                <c:pt idx="0">
                  <c:v>4100698.6178265577</c:v>
                </c:pt>
                <c:pt idx="1">
                  <c:v>4527385.0156148123</c:v>
                </c:pt>
                <c:pt idx="2">
                  <c:v>4903762.3566319402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Lower-middle income</c:v>
                </c:pt>
              </c:strCache>
            </c:strRef>
          </c:tx>
          <c:spPr>
            <a:ln w="25400">
              <a:noFill/>
            </a:ln>
          </c:spPr>
          <c:cat>
            <c:numRef>
              <c:f>Sheet1!$A$2:$A$4</c:f>
              <c:numCache>
                <c:formatCode>0</c:formatCode>
                <c:ptCount val="3"/>
                <c:pt idx="0">
                  <c:v>2004</c:v>
                </c:pt>
                <c:pt idx="1">
                  <c:v>2015</c:v>
                </c:pt>
                <c:pt idx="2">
                  <c:v>2030</c:v>
                </c:pt>
              </c:numCache>
            </c:numRef>
          </c:cat>
          <c:val>
            <c:numRef>
              <c:f>Sheet1!$D$2:$D$4</c:f>
              <c:numCache>
                <c:formatCode>###\ ###\ ##0</c:formatCode>
                <c:ptCount val="3"/>
                <c:pt idx="0">
                  <c:v>13446632.428053128</c:v>
                </c:pt>
                <c:pt idx="1">
                  <c:v>15991985.283750044</c:v>
                </c:pt>
                <c:pt idx="2">
                  <c:v>20421264.742403325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Low income</c:v>
                </c:pt>
              </c:strCache>
            </c:strRef>
          </c:tx>
          <c:spPr>
            <a:ln w="25400">
              <a:noFill/>
            </a:ln>
          </c:spPr>
          <c:cat>
            <c:numRef>
              <c:f>Sheet1!$A$2:$A$4</c:f>
              <c:numCache>
                <c:formatCode>0</c:formatCode>
                <c:ptCount val="3"/>
                <c:pt idx="0">
                  <c:v>2004</c:v>
                </c:pt>
                <c:pt idx="1">
                  <c:v>2015</c:v>
                </c:pt>
                <c:pt idx="2">
                  <c:v>2030</c:v>
                </c:pt>
              </c:numCache>
            </c:numRef>
          </c:cat>
          <c:val>
            <c:numRef>
              <c:f>Sheet1!$E$2:$E$4</c:f>
              <c:numCache>
                <c:formatCode>###\ ###\ ##0</c:formatCode>
                <c:ptCount val="3"/>
                <c:pt idx="0">
                  <c:v>10358169.335552072</c:v>
                </c:pt>
                <c:pt idx="1">
                  <c:v>12675729.862847583</c:v>
                </c:pt>
                <c:pt idx="2">
                  <c:v>17383184.480292458</c:v>
                </c:pt>
              </c:numCache>
            </c:numRef>
          </c:val>
        </c:ser>
        <c:axId val="158924160"/>
        <c:axId val="166532224"/>
      </c:areaChart>
      <c:catAx>
        <c:axId val="158924160"/>
        <c:scaling>
          <c:orientation val="minMax"/>
        </c:scaling>
        <c:axPos val="b"/>
        <c:numFmt formatCode="0" sourceLinked="1"/>
        <c:tickLblPos val="nextTo"/>
        <c:crossAx val="166532224"/>
        <c:crosses val="autoZero"/>
        <c:auto val="1"/>
        <c:lblAlgn val="ctr"/>
        <c:lblOffset val="100"/>
      </c:catAx>
      <c:valAx>
        <c:axId val="166532224"/>
        <c:scaling>
          <c:orientation val="minMax"/>
        </c:scaling>
        <c:axPos val="l"/>
        <c:majorGridlines/>
        <c:numFmt formatCode="#,##0" sourceLinked="0"/>
        <c:tickLblPos val="nextTo"/>
        <c:crossAx val="158924160"/>
        <c:crosses val="autoZero"/>
        <c:crossBetween val="midCat"/>
      </c:valAx>
    </c:plotArea>
    <c:legend>
      <c:legendPos val="b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barChart>
        <c:barDir val="bar"/>
        <c:grouping val="clustered"/>
        <c:ser>
          <c:idx val="0"/>
          <c:order val="0"/>
          <c:dPt>
            <c:idx val="4"/>
            <c:spPr>
              <a:solidFill>
                <a:schemeClr val="accent2"/>
              </a:solidFill>
            </c:spPr>
          </c:dPt>
          <c:cat>
            <c:strRef>
              <c:f>Sheet3!$D$64:$D$71</c:f>
              <c:strCache>
                <c:ptCount val="8"/>
                <c:pt idx="0">
                  <c:v>Mexico</c:v>
                </c:pt>
                <c:pt idx="1">
                  <c:v>United Kingdom</c:v>
                </c:pt>
                <c:pt idx="2">
                  <c:v>South Africa</c:v>
                </c:pt>
                <c:pt idx="3">
                  <c:v>Brazil</c:v>
                </c:pt>
                <c:pt idx="4">
                  <c:v>OECD</c:v>
                </c:pt>
                <c:pt idx="5">
                  <c:v>Russian Federation</c:v>
                </c:pt>
                <c:pt idx="6">
                  <c:v>China</c:v>
                </c:pt>
                <c:pt idx="7">
                  <c:v>India</c:v>
                </c:pt>
              </c:strCache>
            </c:strRef>
          </c:cat>
          <c:val>
            <c:numRef>
              <c:f>Sheet3!$E$64:$E$71</c:f>
              <c:numCache>
                <c:formatCode>0%</c:formatCode>
                <c:ptCount val="8"/>
                <c:pt idx="0">
                  <c:v>0.70000000000000062</c:v>
                </c:pt>
                <c:pt idx="1">
                  <c:v>0.61000000000000065</c:v>
                </c:pt>
                <c:pt idx="2" formatCode="0.00%">
                  <c:v>0.53300000000000003</c:v>
                </c:pt>
                <c:pt idx="3" formatCode="0.00%">
                  <c:v>0.505</c:v>
                </c:pt>
                <c:pt idx="4">
                  <c:v>0.5</c:v>
                </c:pt>
                <c:pt idx="5" formatCode="0.00%">
                  <c:v>0.49100000000000038</c:v>
                </c:pt>
                <c:pt idx="6" formatCode="0.00%">
                  <c:v>0.28900000000000031</c:v>
                </c:pt>
                <c:pt idx="7">
                  <c:v>0.16000000000000006</c:v>
                </c:pt>
              </c:numCache>
            </c:numRef>
          </c:val>
        </c:ser>
        <c:axId val="209858944"/>
        <c:axId val="225776384"/>
      </c:barChart>
      <c:catAx>
        <c:axId val="209858944"/>
        <c:scaling>
          <c:orientation val="minMax"/>
        </c:scaling>
        <c:delete val="1"/>
        <c:axPos val="l"/>
        <c:tickLblPos val="none"/>
        <c:crossAx val="225776384"/>
        <c:crosses val="autoZero"/>
        <c:auto val="1"/>
        <c:lblAlgn val="ctr"/>
        <c:lblOffset val="100"/>
      </c:catAx>
      <c:valAx>
        <c:axId val="225776384"/>
        <c:scaling>
          <c:orientation val="minMax"/>
        </c:scaling>
        <c:axPos val="b"/>
        <c:majorGridlines/>
        <c:numFmt formatCode="0%" sourceLinked="1"/>
        <c:tickLblPos val="nextTo"/>
        <c:crossAx val="209858944"/>
        <c:crosses val="autoZero"/>
        <c:crossBetween val="between"/>
      </c:valAx>
    </c:plotArea>
    <c:plotVisOnly val="1"/>
  </c:chart>
  <c:txPr>
    <a:bodyPr/>
    <a:lstStyle/>
    <a:p>
      <a:pPr>
        <a:defRPr sz="14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Sheet1!$C$1</c:f>
              <c:strCache>
                <c:ptCount val="1"/>
                <c:pt idx="0">
                  <c:v>% of healthcare budget</c:v>
                </c:pt>
              </c:strCache>
            </c:strRef>
          </c:tx>
          <c:cat>
            <c:strRef>
              <c:f>Sheet1!$E$2:$E$8</c:f>
              <c:strCache>
                <c:ptCount val="7"/>
                <c:pt idx="0">
                  <c:v>US</c:v>
                </c:pt>
                <c:pt idx="1">
                  <c:v>Portugal</c:v>
                </c:pt>
                <c:pt idx="2">
                  <c:v>New Zealand</c:v>
                </c:pt>
                <c:pt idx="3">
                  <c:v>Canada</c:v>
                </c:pt>
                <c:pt idx="4">
                  <c:v>Germany</c:v>
                </c:pt>
                <c:pt idx="5">
                  <c:v>Australia</c:v>
                </c:pt>
                <c:pt idx="6">
                  <c:v>France</c:v>
                </c:pt>
              </c:strCache>
            </c:strRef>
          </c:cat>
          <c:val>
            <c:numRef>
              <c:f>Sheet1!$F$2:$F$8</c:f>
              <c:numCache>
                <c:formatCode>General</c:formatCode>
                <c:ptCount val="7"/>
                <c:pt idx="0">
                  <c:v>6.25E-2</c:v>
                </c:pt>
                <c:pt idx="1">
                  <c:v>3.500000000000001E-2</c:v>
                </c:pt>
                <c:pt idx="2">
                  <c:v>2.5000000000000001E-2</c:v>
                </c:pt>
                <c:pt idx="3">
                  <c:v>2.4E-2</c:v>
                </c:pt>
                <c:pt idx="4">
                  <c:v>2.1000000000000012E-2</c:v>
                </c:pt>
                <c:pt idx="5">
                  <c:v>2.0000000000000011E-2</c:v>
                </c:pt>
                <c:pt idx="6">
                  <c:v>2.0000000000000011E-2</c:v>
                </c:pt>
              </c:numCache>
            </c:numRef>
          </c:val>
        </c:ser>
        <c:axId val="241376256"/>
        <c:axId val="241566848"/>
      </c:barChart>
      <c:catAx>
        <c:axId val="241376256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241566848"/>
        <c:crosses val="autoZero"/>
        <c:auto val="1"/>
        <c:lblAlgn val="ctr"/>
        <c:lblOffset val="100"/>
      </c:catAx>
      <c:valAx>
        <c:axId val="241566848"/>
        <c:scaling>
          <c:orientation val="minMax"/>
          <c:max val="7.0000000000000021E-2"/>
          <c:min val="0"/>
        </c:scaling>
        <c:axPos val="b"/>
        <c:majorGridlines/>
        <c:numFmt formatCode="0%" sourceLinked="0"/>
        <c:tickLblPos val="nextTo"/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241376256"/>
        <c:crosses val="autoZero"/>
        <c:crossBetween val="between"/>
        <c:majorUnit val="1.0000000000000005E-2"/>
      </c:valAx>
    </c:plotArea>
    <c:legend>
      <c:legendPos val="b"/>
      <c:layout/>
    </c:legend>
    <c:plotVisOnly val="1"/>
    <c:dispBlanksAs val="gap"/>
  </c:chart>
  <c:txPr>
    <a:bodyPr/>
    <a:lstStyle/>
    <a:p>
      <a:pPr>
        <a:defRPr sz="1800">
          <a:solidFill>
            <a:schemeClr val="bg2">
              <a:lumMod val="10000"/>
            </a:schemeClr>
          </a:solidFill>
        </a:defRPr>
      </a:pPr>
      <a:endParaRPr lang="en-US"/>
    </a:p>
  </c:txPr>
  <c:externalData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>
        <c:manualLayout>
          <c:layoutTarget val="inner"/>
          <c:xMode val="edge"/>
          <c:yMode val="edge"/>
          <c:x val="0.10956315588286802"/>
          <c:y val="3.3179376674196695E-2"/>
          <c:w val="0.87399563890264564"/>
          <c:h val="0.70619576289179664"/>
        </c:manualLayout>
      </c:layout>
      <c:barChart>
        <c:barDir val="col"/>
        <c:grouping val="stacked"/>
        <c:ser>
          <c:idx val="0"/>
          <c:order val="0"/>
          <c:tx>
            <c:strRef>
              <c:f>Sheet2!$C$7</c:f>
              <c:strCache>
                <c:ptCount val="1"/>
                <c:pt idx="0">
                  <c:v>Tobacco use</c:v>
                </c:pt>
              </c:strCache>
            </c:strRef>
          </c:tx>
          <c:cat>
            <c:strRef>
              <c:f>Sheet2!$D$6:$I$6</c:f>
              <c:strCache>
                <c:ptCount val="6"/>
                <c:pt idx="0">
                  <c:v>India</c:v>
                </c:pt>
                <c:pt idx="1">
                  <c:v>China</c:v>
                </c:pt>
                <c:pt idx="2">
                  <c:v>Brazil</c:v>
                </c:pt>
                <c:pt idx="3">
                  <c:v>South Africa</c:v>
                </c:pt>
                <c:pt idx="4">
                  <c:v>Russian Federation</c:v>
                </c:pt>
                <c:pt idx="5">
                  <c:v>Mexico</c:v>
                </c:pt>
              </c:strCache>
            </c:strRef>
          </c:cat>
          <c:val>
            <c:numRef>
              <c:f>Sheet2!$D$7:$I$7</c:f>
              <c:numCache>
                <c:formatCode>[$$-409]#,##0.00</c:formatCode>
                <c:ptCount val="6"/>
                <c:pt idx="0">
                  <c:v>0.15735171613227156</c:v>
                </c:pt>
                <c:pt idx="1">
                  <c:v>0.14470708342467184</c:v>
                </c:pt>
                <c:pt idx="2">
                  <c:v>0.24891411942933719</c:v>
                </c:pt>
                <c:pt idx="3">
                  <c:v>0.60193748872800701</c:v>
                </c:pt>
                <c:pt idx="4">
                  <c:v>0.49281862457793196</c:v>
                </c:pt>
                <c:pt idx="5">
                  <c:v>0.54098286682464058</c:v>
                </c:pt>
              </c:numCache>
            </c:numRef>
          </c:val>
        </c:ser>
        <c:ser>
          <c:idx val="1"/>
          <c:order val="1"/>
          <c:tx>
            <c:strRef>
              <c:f>Sheet2!$C$8</c:f>
              <c:strCache>
                <c:ptCount val="1"/>
                <c:pt idx="0">
                  <c:v>Alcohol use</c:v>
                </c:pt>
              </c:strCache>
            </c:strRef>
          </c:tx>
          <c:cat>
            <c:strRef>
              <c:f>Sheet2!$D$6:$I$6</c:f>
              <c:strCache>
                <c:ptCount val="6"/>
                <c:pt idx="0">
                  <c:v>India</c:v>
                </c:pt>
                <c:pt idx="1">
                  <c:v>China</c:v>
                </c:pt>
                <c:pt idx="2">
                  <c:v>Brazil</c:v>
                </c:pt>
                <c:pt idx="3">
                  <c:v>South Africa</c:v>
                </c:pt>
                <c:pt idx="4">
                  <c:v>Russian Federation</c:v>
                </c:pt>
                <c:pt idx="5">
                  <c:v>Mexico</c:v>
                </c:pt>
              </c:strCache>
            </c:strRef>
          </c:cat>
          <c:val>
            <c:numRef>
              <c:f>Sheet2!$D$8:$I$8</c:f>
              <c:numCache>
                <c:formatCode>[$$-409]#,##0.00</c:formatCode>
                <c:ptCount val="6"/>
                <c:pt idx="0">
                  <c:v>0.05</c:v>
                </c:pt>
                <c:pt idx="1">
                  <c:v>7.0000000000000021E-2</c:v>
                </c:pt>
                <c:pt idx="2">
                  <c:v>0.15000000000000024</c:v>
                </c:pt>
                <c:pt idx="3">
                  <c:v>0.29000000000000031</c:v>
                </c:pt>
                <c:pt idx="4">
                  <c:v>0.52</c:v>
                </c:pt>
                <c:pt idx="5">
                  <c:v>0.24000000000000021</c:v>
                </c:pt>
              </c:numCache>
            </c:numRef>
          </c:val>
        </c:ser>
        <c:ser>
          <c:idx val="2"/>
          <c:order val="2"/>
          <c:tx>
            <c:strRef>
              <c:f>Sheet2!$C$9</c:f>
              <c:strCache>
                <c:ptCount val="1"/>
                <c:pt idx="0">
                  <c:v>Unhealthy diet and physical inactivity</c:v>
                </c:pt>
              </c:strCache>
            </c:strRef>
          </c:tx>
          <c:cat>
            <c:strRef>
              <c:f>Sheet2!$D$6:$I$6</c:f>
              <c:strCache>
                <c:ptCount val="6"/>
                <c:pt idx="0">
                  <c:v>India</c:v>
                </c:pt>
                <c:pt idx="1">
                  <c:v>China</c:v>
                </c:pt>
                <c:pt idx="2">
                  <c:v>Brazil</c:v>
                </c:pt>
                <c:pt idx="3">
                  <c:v>South Africa</c:v>
                </c:pt>
                <c:pt idx="4">
                  <c:v>Russian Federation</c:v>
                </c:pt>
                <c:pt idx="5">
                  <c:v>Mexico</c:v>
                </c:pt>
              </c:strCache>
            </c:strRef>
          </c:cat>
          <c:val>
            <c:numRef>
              <c:f>Sheet2!$D$9:$I$9</c:f>
              <c:numCache>
                <c:formatCode>[$$-409]#,##0.00</c:formatCode>
                <c:ptCount val="6"/>
                <c:pt idx="0">
                  <c:v>0.35249440989508896</c:v>
                </c:pt>
                <c:pt idx="1">
                  <c:v>0.4294759450269105</c:v>
                </c:pt>
                <c:pt idx="2">
                  <c:v>0.48090359836873731</c:v>
                </c:pt>
                <c:pt idx="3">
                  <c:v>0.98919952029664726</c:v>
                </c:pt>
                <c:pt idx="4">
                  <c:v>1.1755604365241616</c:v>
                </c:pt>
                <c:pt idx="5">
                  <c:v>0.78998434197978606</c:v>
                </c:pt>
              </c:numCache>
            </c:numRef>
          </c:val>
        </c:ser>
        <c:ser>
          <c:idx val="3"/>
          <c:order val="3"/>
          <c:tx>
            <c:strRef>
              <c:f>Sheet2!$C$10</c:f>
              <c:strCache>
                <c:ptCount val="1"/>
                <c:pt idx="0">
                  <c:v>High blood pressure &amp; cholesterol</c:v>
                </c:pt>
              </c:strCache>
            </c:strRef>
          </c:tx>
          <c:cat>
            <c:strRef>
              <c:f>Sheet2!$D$6:$I$6</c:f>
              <c:strCache>
                <c:ptCount val="6"/>
                <c:pt idx="0">
                  <c:v>India</c:v>
                </c:pt>
                <c:pt idx="1">
                  <c:v>China</c:v>
                </c:pt>
                <c:pt idx="2">
                  <c:v>Brazil</c:v>
                </c:pt>
                <c:pt idx="3">
                  <c:v>South Africa</c:v>
                </c:pt>
                <c:pt idx="4">
                  <c:v>Russian Federation</c:v>
                </c:pt>
                <c:pt idx="5">
                  <c:v>Mexico</c:v>
                </c:pt>
              </c:strCache>
            </c:strRef>
          </c:cat>
          <c:val>
            <c:numRef>
              <c:f>Sheet2!$D$10:$I$10</c:f>
              <c:numCache>
                <c:formatCode>[$$-409]#,##0.00</c:formatCode>
                <c:ptCount val="6"/>
                <c:pt idx="0">
                  <c:v>0.95527790555399272</c:v>
                </c:pt>
                <c:pt idx="1">
                  <c:v>1.0714522748250401</c:v>
                </c:pt>
                <c:pt idx="2">
                  <c:v>2.0094804636815247</c:v>
                </c:pt>
                <c:pt idx="3">
                  <c:v>2.0002554134131612</c:v>
                </c:pt>
                <c:pt idx="4">
                  <c:v>1.8942802244031696</c:v>
                </c:pt>
                <c:pt idx="5">
                  <c:v>2.9551004554748777</c:v>
                </c:pt>
              </c:numCache>
            </c:numRef>
          </c:val>
        </c:ser>
        <c:overlap val="100"/>
        <c:axId val="181769344"/>
        <c:axId val="225778304"/>
      </c:barChart>
      <c:catAx>
        <c:axId val="181769344"/>
        <c:scaling>
          <c:orientation val="minMax"/>
        </c:scaling>
        <c:axPos val="b"/>
        <c:tickLblPos val="nextTo"/>
        <c:crossAx val="225778304"/>
        <c:crosses val="autoZero"/>
        <c:auto val="1"/>
        <c:lblAlgn val="ctr"/>
        <c:lblOffset val="100"/>
      </c:catAx>
      <c:valAx>
        <c:axId val="225778304"/>
        <c:scaling>
          <c:orientation val="minMax"/>
          <c:max val="5"/>
          <c:min val="0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/>
                  <a:t>US$ </a:t>
                </a:r>
                <a:r>
                  <a:rPr lang="en-US" baseline="0" dirty="0" smtClean="0"/>
                  <a:t>per head</a:t>
                </a:r>
                <a:endParaRPr lang="en-US" dirty="0"/>
              </a:p>
            </c:rich>
          </c:tx>
          <c:layout>
            <c:manualLayout>
              <c:xMode val="edge"/>
              <c:yMode val="edge"/>
              <c:x val="4.4839650584963314E-3"/>
              <c:y val="0.30475587589033332"/>
            </c:manualLayout>
          </c:layout>
        </c:title>
        <c:numFmt formatCode="#,##0" sourceLinked="0"/>
        <c:tickLblPos val="nextTo"/>
        <c:crossAx val="181769344"/>
        <c:crosses val="autoZero"/>
        <c:crossBetween val="between"/>
        <c:majorUnit val="1"/>
      </c:valAx>
    </c:plotArea>
    <c:legend>
      <c:legendPos val="b"/>
      <c:layout>
        <c:manualLayout>
          <c:xMode val="edge"/>
          <c:yMode val="edge"/>
          <c:x val="9.7008995234051567E-3"/>
          <c:y val="0.8739027185540289"/>
          <c:w val="0.98249025423892578"/>
          <c:h val="0.10954882343823748"/>
        </c:manualLayout>
      </c:layout>
    </c:legend>
    <c:plotVisOnly val="1"/>
  </c:chart>
  <c:txPr>
    <a:bodyPr/>
    <a:lstStyle/>
    <a:p>
      <a:pPr>
        <a:defRPr sz="1800"/>
      </a:pPr>
      <a:endParaRPr lang="en-US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0.8821</cdr:x>
      <cdr:y>0.03676</cdr:y>
    </cdr:from>
    <cdr:to>
      <cdr:x>0.94035</cdr:x>
      <cdr:y>0.1315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759984" y="194959"/>
          <a:ext cx="512466" cy="5024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GB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4.5</a:t>
          </a:r>
          <a:endParaRPr lang="en-US" sz="18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8100" y="0"/>
            <a:ext cx="29448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0E078E-A3D3-4DF9-B207-71F71387C7F0}" type="datetimeFigureOut">
              <a:rPr lang="en-US" smtClean="0"/>
              <a:t>25-Oct-2012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09113"/>
            <a:ext cx="29448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8100" y="9409113"/>
            <a:ext cx="29448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3C429B-362A-4C84-998F-FE3F718323A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540F52-E9CF-4326-82FA-84552114A126}" type="datetimeFigureOut">
              <a:rPr lang="en-US" smtClean="0"/>
              <a:pPr/>
              <a:t>24-Oct-2012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2950"/>
            <a:ext cx="4953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05350"/>
            <a:ext cx="5435600" cy="4457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08981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645" y="9408981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C9BB62-4CE9-4152-8E88-93EED8D3039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1728F0A-E1FE-465E-BE37-CBEFA8BB8FB6}" type="slidenum">
              <a:rPr lang="en-US" smtClean="0"/>
              <a:pPr/>
              <a:t>12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Imag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000" y="2628508"/>
            <a:ext cx="2628000" cy="4229631"/>
          </a:xfrm>
          <a:prstGeom prst="rect">
            <a:avLst/>
          </a:prstGeom>
        </p:spPr>
      </p:pic>
      <p:pic>
        <p:nvPicPr>
          <p:cNvPr id="36" name="Imag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08"/>
            <a:ext cx="2628000" cy="4229631"/>
          </a:xfrm>
          <a:prstGeom prst="rect">
            <a:avLst/>
          </a:prstGeom>
        </p:spPr>
      </p:pic>
      <p:sp>
        <p:nvSpPr>
          <p:cNvPr id="8" name="Title 7"/>
          <p:cNvSpPr>
            <a:spLocks noGrp="1"/>
          </p:cNvSpPr>
          <p:nvPr>
            <p:ph type="ctrTitle" hasCustomPrompt="1"/>
          </p:nvPr>
        </p:nvSpPr>
        <p:spPr>
          <a:xfrm>
            <a:off x="1368000" y="2480400"/>
            <a:ext cx="6300000" cy="1267200"/>
          </a:xfrm>
          <a:prstGeom prst="rect">
            <a:avLst/>
          </a:prstGeom>
        </p:spPr>
        <p:txBody>
          <a:bodyPr lIns="90000" rIns="90000" anchor="b">
            <a:spAutoFit/>
          </a:bodyPr>
          <a:lstStyle>
            <a:lvl1pPr>
              <a:lnSpc>
                <a:spcPts val="4500"/>
              </a:lnSpc>
              <a:defRPr sz="4500" cap="all" baseline="0">
                <a:solidFill>
                  <a:schemeClr val="bg1"/>
                </a:solidFill>
              </a:defRPr>
            </a:lvl1pPr>
          </a:lstStyle>
          <a:p>
            <a:r>
              <a:rPr kumimoji="0" lang="en-US" dirty="0" smtClean="0"/>
              <a:t>Click to edit Presentation title</a:t>
            </a:r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 hasCustomPrompt="1"/>
          </p:nvPr>
        </p:nvSpPr>
        <p:spPr>
          <a:xfrm>
            <a:off x="1368000" y="3805200"/>
            <a:ext cx="6300000" cy="352800"/>
          </a:xfrm>
        </p:spPr>
        <p:txBody>
          <a:bodyPr lIns="90000" rIns="90000">
            <a:spAutoFit/>
          </a:bodyPr>
          <a:lstStyle>
            <a:lvl1pPr marL="0" indent="0" algn="l">
              <a:lnSpc>
                <a:spcPts val="2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dirty="0" smtClean="0"/>
              <a:t>Click to </a:t>
            </a:r>
            <a:r>
              <a:rPr kumimoji="0" lang="fr-FR" dirty="0" err="1" smtClean="0"/>
              <a:t>edit</a:t>
            </a:r>
            <a:r>
              <a:rPr kumimoji="0" lang="fr-FR" dirty="0" smtClean="0"/>
              <a:t> </a:t>
            </a:r>
            <a:r>
              <a:rPr kumimoji="0" lang="fr-FR" dirty="0" err="1" smtClean="0"/>
              <a:t>Subtitle</a:t>
            </a:r>
            <a:endParaRPr kumimoji="0" lang="en-US" dirty="0"/>
          </a:p>
        </p:txBody>
      </p:sp>
      <p:pic>
        <p:nvPicPr>
          <p:cNvPr id="37" name="Image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1200" y="432000"/>
            <a:ext cx="692307" cy="1440000"/>
          </a:xfrm>
          <a:prstGeom prst="rect">
            <a:avLst/>
          </a:prstGeom>
        </p:spPr>
      </p:pic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403200" y="6411600"/>
            <a:ext cx="90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baseline="0">
                <a:solidFill>
                  <a:schemeClr val="bg1"/>
                </a:solidFill>
                <a:latin typeface="Arial"/>
              </a:defRPr>
            </a:lvl1pPr>
          </a:lstStyle>
          <a:p>
            <a:fld id="{7A79AB76-29A8-4139-A79F-6701D4454668}" type="datetimeFigureOut">
              <a:rPr lang="en-US" smtClean="0"/>
              <a:pPr/>
              <a:t>24-Oct-2012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68000" y="6411600"/>
            <a:ext cx="468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kern="1200" baseline="0">
                <a:solidFill>
                  <a:schemeClr val="bg1"/>
                </a:solidFill>
                <a:latin typeface="Arial"/>
              </a:defRPr>
            </a:lvl1pPr>
          </a:lstStyle>
          <a:p>
            <a:endParaRPr lang="en-US"/>
          </a:p>
        </p:txBody>
      </p:sp>
      <p:pic>
        <p:nvPicPr>
          <p:cNvPr id="10" name="Imag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000" y="6055200"/>
            <a:ext cx="1742400" cy="5788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eaLnBrk="1" latinLnBrk="0" hangingPunct="1">
              <a:defRPr/>
            </a:lvl1pPr>
            <a:lvl2pPr eaLnBrk="1" latinLnBrk="0" hangingPunct="1">
              <a:defRPr/>
            </a:lvl2pPr>
            <a:lvl3pPr eaLnBrk="1" latinLnBrk="0" hangingPunct="1">
              <a:defRPr/>
            </a:lvl3pPr>
            <a:lvl4pPr eaLnBrk="1" latinLnBrk="0" hangingPunct="1">
              <a:defRPr/>
            </a:lvl4pPr>
            <a:lvl5pPr eaLnBrk="1" latinLnBrk="0" hangingPunct="1">
              <a:defRPr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403200" y="6411600"/>
            <a:ext cx="90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baseline="0">
                <a:solidFill>
                  <a:srgbClr val="727272"/>
                </a:solidFill>
                <a:latin typeface="Arial"/>
              </a:defRPr>
            </a:lvl1pPr>
          </a:lstStyle>
          <a:p>
            <a:fld id="{7A79AB76-29A8-4139-A79F-6701D4454668}" type="datetimeFigureOut">
              <a:rPr lang="en-US" smtClean="0"/>
              <a:pPr/>
              <a:t>24-Oct-2012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68000" y="6411600"/>
            <a:ext cx="468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kern="1200" baseline="0">
                <a:solidFill>
                  <a:srgbClr val="727272"/>
                </a:solidFill>
                <a:latin typeface="Arial"/>
              </a:defRPr>
            </a:lvl1pPr>
          </a:lstStyle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40000" y="6411600"/>
            <a:ext cx="342000" cy="244800"/>
          </a:xfrm>
          <a:prstGeom prst="rect">
            <a:avLst/>
          </a:prstGeom>
        </p:spPr>
        <p:txBody>
          <a:bodyPr vert="horz" wrap="none" lIns="91440" tIns="45720" rIns="91440" bIns="45720" rtlCol="0" anchor="t" anchorCtr="0"/>
          <a:lstStyle>
            <a:lvl1pPr algn="r">
              <a:defRPr sz="1000" baseline="0">
                <a:solidFill>
                  <a:schemeClr val="bg1"/>
                </a:solidFill>
                <a:latin typeface="Arial"/>
              </a:defRPr>
            </a:lvl1pPr>
          </a:lstStyle>
          <a:p>
            <a:fld id="{29FBB312-1F43-4896-9A07-E4E835B76DD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080000" y="237600"/>
            <a:ext cx="7416000" cy="1022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 smtClean="0"/>
              <a:t>Click to edit Slide title</a:t>
            </a:r>
            <a:br>
              <a:rPr lang="en-US" dirty="0" smtClean="0"/>
            </a:br>
            <a:r>
              <a:rPr lang="en-US" dirty="0" smtClean="0"/>
              <a:t>Slide title can be extended to two lines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93600" y="5328000"/>
            <a:ext cx="950407" cy="153000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600" y="468000"/>
            <a:ext cx="692308" cy="1440000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1260000" y="2928144"/>
            <a:ext cx="6624000" cy="1041311"/>
          </a:xfrm>
        </p:spPr>
        <p:txBody>
          <a:bodyPr anchor="ctr" anchorCtr="0">
            <a:spAutoFit/>
          </a:bodyPr>
          <a:lstStyle>
            <a:lvl1pPr algn="ctr">
              <a:lnSpc>
                <a:spcPts val="3700"/>
              </a:lnSpc>
              <a:defRPr sz="3700" b="0" i="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Section Header title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403200" y="6411600"/>
            <a:ext cx="90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baseline="0">
                <a:solidFill>
                  <a:schemeClr val="bg1"/>
                </a:solidFill>
                <a:latin typeface="Arial"/>
              </a:defRPr>
            </a:lvl1pPr>
          </a:lstStyle>
          <a:p>
            <a:fld id="{7A79AB76-29A8-4139-A79F-6701D4454668}" type="datetimeFigureOut">
              <a:rPr lang="en-US" smtClean="0"/>
              <a:pPr/>
              <a:t>24-Oct-2012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68000" y="6411600"/>
            <a:ext cx="468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kern="1200" baseline="0">
                <a:solidFill>
                  <a:schemeClr val="bg1"/>
                </a:solidFill>
                <a:latin typeface="Arial"/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40000" y="6411600"/>
            <a:ext cx="342000" cy="244800"/>
          </a:xfrm>
          <a:prstGeom prst="rect">
            <a:avLst/>
          </a:prstGeom>
        </p:spPr>
        <p:txBody>
          <a:bodyPr vert="horz" wrap="none" lIns="91440" tIns="45720" rIns="91440" bIns="45720" rtlCol="0" anchor="t" anchorCtr="0"/>
          <a:lstStyle>
            <a:lvl1pPr algn="r">
              <a:defRPr sz="1000" baseline="0">
                <a:solidFill>
                  <a:schemeClr val="tx2"/>
                </a:solidFill>
                <a:latin typeface="Arial"/>
              </a:defRPr>
            </a:lvl1pPr>
          </a:lstStyle>
          <a:p>
            <a:fld id="{29FBB312-1F43-4896-9A07-E4E835B76D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505812-D291-44D3-AC11-B936EA824AF1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3600" y="5328184"/>
            <a:ext cx="950407" cy="1529631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 bwMode="auto">
          <a:xfrm>
            <a:off x="504000" y="1306800"/>
            <a:ext cx="8154000" cy="0"/>
          </a:xfrm>
          <a:prstGeom prst="rect">
            <a:avLst/>
          </a:prstGeom>
          <a:noFill/>
          <a:ln w="6350" cap="flat" cmpd="sng" algn="ctr">
            <a:solidFill>
              <a:srgbClr val="727272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Helvetica 65 Medium" pitchFamily="34" charset="0"/>
            </a:endParaRPr>
          </a:p>
        </p:txBody>
      </p:sp>
      <p:pic>
        <p:nvPicPr>
          <p:cNvPr id="24" name="Image 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00400" y="288000"/>
            <a:ext cx="458653" cy="954000"/>
          </a:xfrm>
          <a:prstGeom prst="rect">
            <a:avLst/>
          </a:prstGeom>
        </p:spPr>
      </p:pic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68000" y="1602000"/>
            <a:ext cx="8218800" cy="45252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 dirty="0"/>
          </a:p>
        </p:txBody>
      </p:sp>
      <p:sp>
        <p:nvSpPr>
          <p:cNvPr id="25" name="Title Placeholder 1"/>
          <p:cNvSpPr>
            <a:spLocks noGrp="1"/>
          </p:cNvSpPr>
          <p:nvPr>
            <p:ph type="title"/>
          </p:nvPr>
        </p:nvSpPr>
        <p:spPr>
          <a:xfrm>
            <a:off x="1080000" y="237600"/>
            <a:ext cx="7416000" cy="1022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Slide title</a:t>
            </a:r>
            <a:br>
              <a:rPr lang="en-US" dirty="0" smtClean="0"/>
            </a:br>
            <a:r>
              <a:rPr lang="en-US" dirty="0" smtClean="0"/>
              <a:t>Slide title can be extended to two lines</a:t>
            </a:r>
            <a:endParaRPr lang="en-US" dirty="0"/>
          </a:p>
        </p:txBody>
      </p:sp>
      <p:sp>
        <p:nvSpPr>
          <p:cNvPr id="26" name="Date Placeholder 3"/>
          <p:cNvSpPr>
            <a:spLocks noGrp="1"/>
          </p:cNvSpPr>
          <p:nvPr>
            <p:ph type="dt" sz="half" idx="2"/>
          </p:nvPr>
        </p:nvSpPr>
        <p:spPr>
          <a:xfrm>
            <a:off x="403200" y="6411600"/>
            <a:ext cx="90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baseline="0">
                <a:solidFill>
                  <a:srgbClr val="727272"/>
                </a:solidFill>
                <a:latin typeface="Arial"/>
              </a:defRPr>
            </a:lvl1pPr>
          </a:lstStyle>
          <a:p>
            <a:fld id="{7A79AB76-29A8-4139-A79F-6701D4454668}" type="datetimeFigureOut">
              <a:rPr lang="en-US" smtClean="0"/>
              <a:pPr/>
              <a:t>24-Oct-2012</a:t>
            </a:fld>
            <a:endParaRPr lang="en-US"/>
          </a:p>
        </p:txBody>
      </p:sp>
      <p:sp>
        <p:nvSpPr>
          <p:cNvPr id="2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68000" y="6411600"/>
            <a:ext cx="468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kern="1200" baseline="0">
                <a:solidFill>
                  <a:srgbClr val="727272"/>
                </a:solidFill>
                <a:latin typeface="Arial"/>
              </a:defRPr>
            </a:lvl1pPr>
          </a:lstStyle>
          <a:p>
            <a:endParaRPr lang="en-US"/>
          </a:p>
        </p:txBody>
      </p:sp>
      <p:sp>
        <p:nvSpPr>
          <p:cNvPr id="4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40000" y="6411600"/>
            <a:ext cx="342000" cy="244800"/>
          </a:xfrm>
          <a:prstGeom prst="rect">
            <a:avLst/>
          </a:prstGeom>
        </p:spPr>
        <p:txBody>
          <a:bodyPr vert="horz" wrap="none" lIns="91440" tIns="45720" rIns="91440" bIns="45720" rtlCol="0" anchor="t" anchorCtr="0"/>
          <a:lstStyle>
            <a:lvl1pPr algn="r">
              <a:defRPr sz="1000" baseline="0">
                <a:solidFill>
                  <a:schemeClr val="bg1"/>
                </a:solidFill>
                <a:latin typeface="Arial"/>
              </a:defRPr>
            </a:lvl1pPr>
          </a:lstStyle>
          <a:p>
            <a:fld id="{29FBB312-1F43-4896-9A07-E4E835B76DD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000" indent="-342000" algn="l" rtl="0" eaLnBrk="1" latinLnBrk="0" hangingPunct="1">
        <a:spcBef>
          <a:spcPts val="768"/>
        </a:spcBef>
        <a:buClr>
          <a:schemeClr val="tx1"/>
        </a:buClr>
        <a:buFont typeface="Arial" pitchFamily="34" charset="0"/>
        <a:buChar char="•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600" indent="-284400" algn="l" rtl="0" eaLnBrk="1" latinLnBrk="0" hangingPunct="1">
        <a:spcBef>
          <a:spcPts val="672"/>
        </a:spcBef>
        <a:buClr>
          <a:schemeClr val="tx1"/>
        </a:buClr>
        <a:buFont typeface="Arial" pitchFamily="34" charset="0"/>
        <a:buChar char="–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4800" indent="-230400" algn="l" rtl="0" eaLnBrk="1" latinLnBrk="0" hangingPunct="1">
        <a:spcBef>
          <a:spcPts val="576"/>
        </a:spcBef>
        <a:buClr>
          <a:schemeClr val="tx1"/>
        </a:buClr>
        <a:buFont typeface="Arial" pitchFamily="34" charset="0"/>
        <a:buChar char="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2000" indent="-230400" algn="l" rtl="0" eaLnBrk="1" latinLnBrk="0" hangingPunct="1">
        <a:spcBef>
          <a:spcPts val="480"/>
        </a:spcBef>
        <a:buClr>
          <a:schemeClr val="tx1"/>
        </a:buClr>
        <a:buFont typeface="Arial" pitchFamily="34" charset="0"/>
        <a:buChar char="–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9200" indent="-230400" algn="l" rtl="0" eaLnBrk="1" latinLnBrk="0" hangingPunct="1">
        <a:spcBef>
          <a:spcPts val="480"/>
        </a:spcBef>
        <a:buClr>
          <a:schemeClr val="tx1"/>
        </a:buClr>
        <a:buFont typeface="Arial" pitchFamily="34" charset="0"/>
        <a:buChar char="»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640" y="2348880"/>
            <a:ext cx="6300000" cy="1246495"/>
          </a:xfrm>
        </p:spPr>
        <p:txBody>
          <a:bodyPr/>
          <a:lstStyle/>
          <a:p>
            <a:r>
              <a:rPr lang="en-GB" cap="small" dirty="0" smtClean="0"/>
              <a:t>Nutrition, Health and Chronic Diseases</a:t>
            </a:r>
            <a:endParaRPr lang="en-US" cap="small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640" y="4077072"/>
            <a:ext cx="6300000" cy="1451679"/>
          </a:xfrm>
        </p:spPr>
        <p:txBody>
          <a:bodyPr/>
          <a:lstStyle/>
          <a:p>
            <a:r>
              <a:rPr lang="en-GB" sz="2400" dirty="0" smtClean="0"/>
              <a:t>Franco Sassi PhD</a:t>
            </a:r>
          </a:p>
          <a:p>
            <a:pPr>
              <a:spcBef>
                <a:spcPts val="600"/>
              </a:spcBef>
            </a:pPr>
            <a:r>
              <a:rPr lang="en-GB" sz="2000" i="1" dirty="0" smtClean="0"/>
              <a:t>OECD, Health Division</a:t>
            </a:r>
          </a:p>
          <a:p>
            <a:endParaRPr lang="en-GB" sz="2000" i="1" dirty="0" smtClean="0"/>
          </a:p>
          <a:p>
            <a:r>
              <a:rPr lang="en-GB" sz="2000" i="1" dirty="0" smtClean="0"/>
              <a:t>3</a:t>
            </a:r>
            <a:r>
              <a:rPr lang="en-GB" sz="2000" i="1" baseline="30000" dirty="0" smtClean="0"/>
              <a:t>rd</a:t>
            </a:r>
            <a:r>
              <a:rPr lang="en-GB" sz="2000" i="1" dirty="0" smtClean="0"/>
              <a:t> OECD Food Chain Network meeting</a:t>
            </a:r>
          </a:p>
          <a:p>
            <a:r>
              <a:rPr lang="en-GB" sz="2000" i="1" dirty="0" smtClean="0"/>
              <a:t>Paris, 25-26 October 2012</a:t>
            </a:r>
            <a:endParaRPr lang="en-US" sz="20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An Affordable Prevention Package</a:t>
            </a:r>
            <a:endParaRPr lang="en-US" dirty="0" smtClean="0"/>
          </a:p>
        </p:txBody>
      </p:sp>
      <p:graphicFrame>
        <p:nvGraphicFramePr>
          <p:cNvPr id="6" name="Chart 5"/>
          <p:cNvGraphicFramePr/>
          <p:nvPr/>
        </p:nvGraphicFramePr>
        <p:xfrm>
          <a:off x="168166" y="1412777"/>
          <a:ext cx="8797158" cy="53033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148" name="TextBox 3"/>
          <p:cNvSpPr txBox="1">
            <a:spLocks noChangeArrowheads="1"/>
          </p:cNvSpPr>
          <p:nvPr/>
        </p:nvSpPr>
        <p:spPr bwMode="auto">
          <a:xfrm>
            <a:off x="6642100" y="3998913"/>
            <a:ext cx="5048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/>
              <a:t>1.2</a:t>
            </a:r>
            <a:endParaRPr lang="en-US"/>
          </a:p>
        </p:txBody>
      </p:sp>
      <p:sp>
        <p:nvSpPr>
          <p:cNvPr id="6149" name="TextBox 4"/>
          <p:cNvSpPr txBox="1">
            <a:spLocks noChangeArrowheads="1"/>
          </p:cNvSpPr>
          <p:nvPr/>
        </p:nvSpPr>
        <p:spPr bwMode="auto">
          <a:xfrm>
            <a:off x="1517650" y="4864100"/>
            <a:ext cx="5048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/>
              <a:t>0.4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Search for more causes?</a:t>
            </a:r>
          </a:p>
          <a:p>
            <a:r>
              <a:rPr lang="en-GB" dirty="0" smtClean="0"/>
              <a:t>Many causal factors irreversible and likely to have increased welfare, overall</a:t>
            </a:r>
          </a:p>
          <a:p>
            <a:r>
              <a:rPr lang="en-GB" dirty="0" smtClean="0"/>
              <a:t>Need to search solutions that work:</a:t>
            </a:r>
          </a:p>
          <a:p>
            <a:pPr lvl="1"/>
            <a:r>
              <a:rPr lang="en-GB" dirty="0" smtClean="0"/>
              <a:t>Effective at individual level</a:t>
            </a:r>
          </a:p>
          <a:p>
            <a:pPr lvl="1"/>
            <a:r>
              <a:rPr lang="en-GB" dirty="0" smtClean="0"/>
              <a:t>Meaningful impact at population level</a:t>
            </a:r>
          </a:p>
          <a:p>
            <a:pPr lvl="1"/>
            <a:r>
              <a:rPr lang="en-GB" dirty="0" smtClean="0"/>
              <a:t>Cost-effective</a:t>
            </a:r>
          </a:p>
          <a:p>
            <a:pPr lvl="1"/>
            <a:r>
              <a:rPr lang="en-GB" dirty="0" smtClean="0"/>
              <a:t>Positive impact on health disparities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Where Do We Go from Here?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Content Placeholder 3"/>
          <p:cNvSpPr>
            <a:spLocks noGrp="1"/>
          </p:cNvSpPr>
          <p:nvPr>
            <p:ph idx="1"/>
          </p:nvPr>
        </p:nvSpPr>
        <p:spPr>
          <a:xfrm>
            <a:off x="467544" y="1556792"/>
            <a:ext cx="8218487" cy="4525962"/>
          </a:xfrm>
        </p:spPr>
        <p:txBody>
          <a:bodyPr>
            <a:normAutofit/>
          </a:bodyPr>
          <a:lstStyle/>
          <a:p>
            <a:pPr eaLnBrk="1" hangingPunct="1">
              <a:spcBef>
                <a:spcPts val="1200"/>
              </a:spcBef>
              <a:spcAft>
                <a:spcPts val="1200"/>
              </a:spcAft>
            </a:pPr>
            <a:r>
              <a:rPr lang="en-GB" dirty="0" smtClean="0"/>
              <a:t>Increasing choice</a:t>
            </a:r>
          </a:p>
          <a:p>
            <a:pPr eaLnBrk="1" hangingPunct="1">
              <a:spcBef>
                <a:spcPts val="1200"/>
              </a:spcBef>
              <a:spcAft>
                <a:spcPts val="1200"/>
              </a:spcAft>
            </a:pPr>
            <a:r>
              <a:rPr lang="en-GB" dirty="0" smtClean="0"/>
              <a:t>Information, education, influencing established preferences (nudging)</a:t>
            </a:r>
          </a:p>
          <a:p>
            <a:pPr eaLnBrk="1" hangingPunct="1">
              <a:spcBef>
                <a:spcPts val="1200"/>
              </a:spcBef>
              <a:spcAft>
                <a:spcPts val="1200"/>
              </a:spcAft>
            </a:pPr>
            <a:r>
              <a:rPr lang="en-GB" dirty="0" smtClean="0"/>
              <a:t>Raising prices on unhealthy choices</a:t>
            </a:r>
          </a:p>
          <a:p>
            <a:pPr eaLnBrk="1" hangingPunct="1">
              <a:spcBef>
                <a:spcPts val="1200"/>
              </a:spcBef>
              <a:spcAft>
                <a:spcPts val="1200"/>
              </a:spcAft>
            </a:pPr>
            <a:r>
              <a:rPr lang="en-GB" dirty="0" smtClean="0"/>
              <a:t>Banning unhealthy behaviours  </a:t>
            </a:r>
            <a:endParaRPr lang="en-US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Solutions?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Prevention is Everyone’s Business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 bwMode="auto">
          <a:xfrm>
            <a:off x="502247" y="2458960"/>
            <a:ext cx="1575176" cy="1567510"/>
          </a:xfrm>
          <a:prstGeom prst="ellipse">
            <a:avLst/>
          </a:prstGeom>
          <a:solidFill>
            <a:schemeClr val="accent6">
              <a:lumMod val="50000"/>
              <a:alpha val="70000"/>
            </a:schemeClr>
          </a:solidFill>
          <a:ln>
            <a:solidFill>
              <a:schemeClr val="accent6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/>
          <a:lstStyle/>
          <a:p>
            <a:pPr algn="ctr" eaLnBrk="0" hangingPunct="0">
              <a:defRPr/>
            </a:pPr>
            <a:endParaRPr lang="en-GB">
              <a:solidFill>
                <a:schemeClr val="tx1"/>
              </a:solidFill>
              <a:latin typeface="Helvetica 65 Medium"/>
            </a:endParaRPr>
          </a:p>
          <a:p>
            <a:pPr algn="ctr" eaLnBrk="0" hangingPunct="0">
              <a:defRPr/>
            </a:pPr>
            <a:r>
              <a:rPr lang="en-GB">
                <a:solidFill>
                  <a:schemeClr val="bg1"/>
                </a:solidFill>
                <a:latin typeface="Helvetica 65 Medium"/>
              </a:rPr>
              <a:t>International</a:t>
            </a:r>
          </a:p>
          <a:p>
            <a:pPr algn="ctr" eaLnBrk="0" hangingPunct="0">
              <a:defRPr/>
            </a:pPr>
            <a:r>
              <a:rPr lang="en-GB">
                <a:solidFill>
                  <a:schemeClr val="bg1"/>
                </a:solidFill>
                <a:latin typeface="Helvetica 65 Medium"/>
              </a:rPr>
              <a:t>Organizations</a:t>
            </a:r>
            <a:endParaRPr lang="en-US">
              <a:solidFill>
                <a:schemeClr val="bg1"/>
              </a:solidFill>
              <a:latin typeface="Helvetica 65 Medium"/>
            </a:endParaRPr>
          </a:p>
        </p:txBody>
      </p:sp>
      <p:sp>
        <p:nvSpPr>
          <p:cNvPr id="5" name="Oval 4"/>
          <p:cNvSpPr/>
          <p:nvPr/>
        </p:nvSpPr>
        <p:spPr bwMode="auto">
          <a:xfrm>
            <a:off x="3312122" y="2519285"/>
            <a:ext cx="1575176" cy="1567510"/>
          </a:xfrm>
          <a:prstGeom prst="ellipse">
            <a:avLst/>
          </a:prstGeom>
          <a:solidFill>
            <a:srgbClr val="92D050">
              <a:alpha val="70000"/>
            </a:srgbClr>
          </a:solidFill>
          <a:ln>
            <a:solidFill>
              <a:srgbClr val="92D050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/>
          <a:lstStyle/>
          <a:p>
            <a:pPr algn="ctr" eaLnBrk="0" hangingPunct="0">
              <a:defRPr/>
            </a:pPr>
            <a:endParaRPr lang="en-GB" sz="1400" dirty="0">
              <a:solidFill>
                <a:schemeClr val="bg1"/>
              </a:solidFill>
              <a:latin typeface="Helvetica 65 Medium"/>
            </a:endParaRPr>
          </a:p>
          <a:p>
            <a:pPr algn="ctr" eaLnBrk="0" hangingPunct="0">
              <a:defRPr/>
            </a:pPr>
            <a:endParaRPr lang="en-GB" sz="1400" dirty="0">
              <a:solidFill>
                <a:schemeClr val="bg1"/>
              </a:solidFill>
              <a:latin typeface="Helvetica 65 Medium"/>
            </a:endParaRPr>
          </a:p>
          <a:p>
            <a:pPr algn="ctr" eaLnBrk="0" hangingPunct="0">
              <a:defRPr/>
            </a:pPr>
            <a:r>
              <a:rPr lang="en-GB" sz="2000" dirty="0">
                <a:solidFill>
                  <a:schemeClr val="bg1"/>
                </a:solidFill>
                <a:latin typeface="Helvetica 65 Medium"/>
              </a:rPr>
              <a:t>Civil </a:t>
            </a:r>
            <a:r>
              <a:rPr lang="en-GB" sz="2000" dirty="0" smtClean="0">
                <a:solidFill>
                  <a:schemeClr val="bg1"/>
                </a:solidFill>
                <a:latin typeface="Helvetica 65 Medium"/>
              </a:rPr>
              <a:t>Society</a:t>
            </a:r>
            <a:endParaRPr lang="en-US" sz="2000" dirty="0">
              <a:solidFill>
                <a:schemeClr val="bg1"/>
              </a:solidFill>
              <a:latin typeface="Helvetica 65 Medium"/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502247" y="4164139"/>
            <a:ext cx="1575176" cy="1568893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/>
          <a:lstStyle/>
          <a:p>
            <a:pPr algn="ctr" eaLnBrk="0" hangingPunct="0">
              <a:defRPr/>
            </a:pPr>
            <a:endParaRPr lang="en-GB" sz="1200" dirty="0">
              <a:solidFill>
                <a:schemeClr val="bg1"/>
              </a:solidFill>
              <a:latin typeface="Helvetica 65 Medium"/>
            </a:endParaRPr>
          </a:p>
          <a:p>
            <a:pPr algn="ctr" eaLnBrk="0" hangingPunct="0">
              <a:defRPr/>
            </a:pPr>
            <a:r>
              <a:rPr lang="en-GB" dirty="0">
                <a:solidFill>
                  <a:schemeClr val="bg1"/>
                </a:solidFill>
                <a:latin typeface="Helvetica 65 Medium"/>
              </a:rPr>
              <a:t>Private </a:t>
            </a:r>
            <a:endParaRPr lang="en-GB" dirty="0" smtClean="0">
              <a:solidFill>
                <a:schemeClr val="bg1"/>
              </a:solidFill>
              <a:latin typeface="Helvetica 65 Medium"/>
            </a:endParaRPr>
          </a:p>
          <a:p>
            <a:pPr algn="ctr" eaLnBrk="0" hangingPunct="0">
              <a:defRPr/>
            </a:pPr>
            <a:r>
              <a:rPr lang="en-GB" dirty="0" smtClean="0">
                <a:solidFill>
                  <a:schemeClr val="bg1"/>
                </a:solidFill>
                <a:latin typeface="Helvetica 65 Medium"/>
              </a:rPr>
              <a:t>Industries</a:t>
            </a:r>
            <a:endParaRPr lang="en-US" dirty="0">
              <a:solidFill>
                <a:schemeClr val="bg1"/>
              </a:solidFill>
              <a:latin typeface="Helvetica 65 Medium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1872258" y="5138660"/>
            <a:ext cx="1573788" cy="1567510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/>
          <a:lstStyle/>
          <a:p>
            <a:pPr algn="ctr" eaLnBrk="0" hangingPunct="0">
              <a:defRPr/>
            </a:pPr>
            <a:endParaRPr lang="en-GB" sz="1200" dirty="0">
              <a:solidFill>
                <a:schemeClr val="bg1"/>
              </a:solidFill>
              <a:latin typeface="Helvetica 65 Medium"/>
            </a:endParaRPr>
          </a:p>
          <a:p>
            <a:pPr algn="ctr" eaLnBrk="0" hangingPunct="0">
              <a:defRPr/>
            </a:pPr>
            <a:r>
              <a:rPr lang="en-GB" dirty="0" smtClean="0">
                <a:solidFill>
                  <a:schemeClr val="bg1"/>
                </a:solidFill>
                <a:latin typeface="Helvetica 65 Medium"/>
              </a:rPr>
              <a:t>Interest </a:t>
            </a:r>
          </a:p>
          <a:p>
            <a:pPr algn="ctr" eaLnBrk="0" hangingPunct="0">
              <a:defRPr/>
            </a:pPr>
            <a:r>
              <a:rPr lang="en-GB" dirty="0" smtClean="0">
                <a:solidFill>
                  <a:schemeClr val="bg1"/>
                </a:solidFill>
                <a:latin typeface="Helvetica 65 Medium"/>
              </a:rPr>
              <a:t>Groups</a:t>
            </a:r>
            <a:endParaRPr lang="en-US" dirty="0">
              <a:solidFill>
                <a:schemeClr val="bg1"/>
              </a:solidFill>
              <a:latin typeface="Helvetica 65 Medium"/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1943697" y="1644573"/>
            <a:ext cx="1575176" cy="1567509"/>
          </a:xfrm>
          <a:prstGeom prst="ellipse">
            <a:avLst/>
          </a:prstGeom>
          <a:solidFill>
            <a:srgbClr val="FF0000">
              <a:alpha val="70000"/>
            </a:srgbClr>
          </a:solidFill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/>
          <a:lstStyle/>
          <a:p>
            <a:pPr algn="ctr" eaLnBrk="0" hangingPunct="0">
              <a:defRPr/>
            </a:pPr>
            <a:endParaRPr lang="en-GB" sz="1600">
              <a:solidFill>
                <a:schemeClr val="tx1"/>
              </a:solidFill>
              <a:latin typeface="Helvetica 65 Medium"/>
            </a:endParaRPr>
          </a:p>
          <a:p>
            <a:pPr algn="ctr" eaLnBrk="0" hangingPunct="0">
              <a:defRPr/>
            </a:pPr>
            <a:endParaRPr lang="en-GB" sz="1100">
              <a:solidFill>
                <a:schemeClr val="tx1"/>
              </a:solidFill>
              <a:latin typeface="Helvetica 65 Medium"/>
            </a:endParaRPr>
          </a:p>
          <a:p>
            <a:pPr algn="ctr" eaLnBrk="0" hangingPunct="0">
              <a:defRPr/>
            </a:pPr>
            <a:r>
              <a:rPr lang="en-GB" sz="2000">
                <a:solidFill>
                  <a:schemeClr val="bg1"/>
                </a:solidFill>
                <a:latin typeface="Helvetica 65 Medium"/>
              </a:rPr>
              <a:t>Government</a:t>
            </a:r>
          </a:p>
        </p:txBody>
      </p:sp>
      <p:sp>
        <p:nvSpPr>
          <p:cNvPr id="9" name="Oval 8"/>
          <p:cNvSpPr/>
          <p:nvPr/>
        </p:nvSpPr>
        <p:spPr bwMode="auto">
          <a:xfrm>
            <a:off x="3312122" y="4236960"/>
            <a:ext cx="1575176" cy="1567510"/>
          </a:xfrm>
          <a:prstGeom prst="ellipse">
            <a:avLst/>
          </a:prstGeom>
          <a:solidFill>
            <a:srgbClr val="7030A0">
              <a:alpha val="70000"/>
            </a:srgbClr>
          </a:solidFill>
          <a:ln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/>
          <a:lstStyle/>
          <a:p>
            <a:pPr algn="ctr" eaLnBrk="0" hangingPunct="0">
              <a:defRPr/>
            </a:pPr>
            <a:endParaRPr lang="en-GB" sz="1200">
              <a:solidFill>
                <a:schemeClr val="bg1"/>
              </a:solidFill>
              <a:latin typeface="Helvetica 65 Medium"/>
            </a:endParaRPr>
          </a:p>
          <a:p>
            <a:pPr algn="ctr" eaLnBrk="0" hangingPunct="0">
              <a:defRPr/>
            </a:pPr>
            <a:endParaRPr lang="en-GB" sz="1600">
              <a:solidFill>
                <a:schemeClr val="bg1"/>
              </a:solidFill>
              <a:latin typeface="Helvetica 65 Medium"/>
            </a:endParaRPr>
          </a:p>
          <a:p>
            <a:pPr algn="ctr" eaLnBrk="0" hangingPunct="0">
              <a:defRPr/>
            </a:pPr>
            <a:r>
              <a:rPr lang="en-GB" sz="2000">
                <a:solidFill>
                  <a:schemeClr val="bg1"/>
                </a:solidFill>
                <a:latin typeface="Helvetica 65 Medium"/>
              </a:rPr>
              <a:t>Academia</a:t>
            </a:r>
            <a:endParaRPr lang="en-US" sz="2000">
              <a:solidFill>
                <a:schemeClr val="bg1"/>
              </a:solidFill>
              <a:latin typeface="Helvetica 65 Medium"/>
            </a:endParaRPr>
          </a:p>
        </p:txBody>
      </p:sp>
      <p:grpSp>
        <p:nvGrpSpPr>
          <p:cNvPr id="10" name="Group 20"/>
          <p:cNvGrpSpPr>
            <a:grpSpLocks/>
          </p:cNvGrpSpPr>
          <p:nvPr/>
        </p:nvGrpSpPr>
        <p:grpSpPr bwMode="auto">
          <a:xfrm>
            <a:off x="2627784" y="1598357"/>
            <a:ext cx="6012507" cy="3450463"/>
            <a:chOff x="2020016" y="862820"/>
            <a:chExt cx="7052304" cy="4114172"/>
          </a:xfrm>
        </p:grpSpPr>
        <p:sp>
          <p:nvSpPr>
            <p:cNvPr id="11" name="Oval 10"/>
            <p:cNvSpPr/>
            <p:nvPr/>
          </p:nvSpPr>
          <p:spPr bwMode="auto">
            <a:xfrm>
              <a:off x="6443492" y="3357760"/>
              <a:ext cx="1620792" cy="1619232"/>
            </a:xfrm>
            <a:prstGeom prst="ellipse">
              <a:avLst/>
            </a:prstGeom>
            <a:solidFill>
              <a:srgbClr val="FF0066">
                <a:alpha val="69804"/>
              </a:srgbClr>
            </a:solidFill>
            <a:ln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/>
            <a:lstStyle/>
            <a:p>
              <a:pPr algn="ctr" eaLnBrk="0" hangingPunct="0">
                <a:defRPr/>
              </a:pPr>
              <a:endParaRPr lang="en-GB">
                <a:solidFill>
                  <a:schemeClr val="bg1"/>
                </a:solidFill>
                <a:latin typeface="Helvetica 65 Medium"/>
              </a:endParaRPr>
            </a:p>
            <a:p>
              <a:pPr algn="ctr" eaLnBrk="0" hangingPunct="0">
                <a:defRPr/>
              </a:pPr>
              <a:r>
                <a:rPr lang="en-GB">
                  <a:solidFill>
                    <a:schemeClr val="bg1"/>
                  </a:solidFill>
                  <a:latin typeface="Helvetica 65 Medium"/>
                </a:rPr>
                <a:t>Ministry of</a:t>
              </a:r>
            </a:p>
            <a:p>
              <a:pPr algn="ctr" eaLnBrk="0" hangingPunct="0">
                <a:defRPr/>
              </a:pPr>
              <a:r>
                <a:rPr lang="en-GB">
                  <a:solidFill>
                    <a:schemeClr val="bg1"/>
                  </a:solidFill>
                  <a:latin typeface="Helvetica 65 Medium"/>
                </a:rPr>
                <a:t>Agriculture</a:t>
              </a:r>
            </a:p>
          </p:txBody>
        </p:sp>
        <p:cxnSp>
          <p:nvCxnSpPr>
            <p:cNvPr id="12" name="Straight Connector 10"/>
            <p:cNvCxnSpPr>
              <a:cxnSpLocks noChangeShapeType="1"/>
            </p:cNvCxnSpPr>
            <p:nvPr/>
          </p:nvCxnSpPr>
          <p:spPr bwMode="auto">
            <a:xfrm>
              <a:off x="2357860" y="862820"/>
              <a:ext cx="4729816" cy="122158"/>
            </a:xfrm>
            <a:prstGeom prst="line">
              <a:avLst/>
            </a:prstGeom>
            <a:noFill/>
            <a:ln w="38100" algn="ctr">
              <a:solidFill>
                <a:srgbClr val="FF0000"/>
              </a:solidFill>
              <a:miter lim="800000"/>
              <a:headEnd/>
              <a:tailEnd/>
            </a:ln>
          </p:spPr>
        </p:cxnSp>
        <p:cxnSp>
          <p:nvCxnSpPr>
            <p:cNvPr id="13" name="Straight Connector 12"/>
            <p:cNvCxnSpPr>
              <a:cxnSpLocks noChangeShapeType="1"/>
            </p:cNvCxnSpPr>
            <p:nvPr/>
          </p:nvCxnSpPr>
          <p:spPr bwMode="auto">
            <a:xfrm>
              <a:off x="2020016" y="2873876"/>
              <a:ext cx="4560894" cy="1888898"/>
            </a:xfrm>
            <a:prstGeom prst="line">
              <a:avLst/>
            </a:prstGeom>
            <a:noFill/>
            <a:ln w="38100" algn="ctr">
              <a:solidFill>
                <a:srgbClr val="FF0000"/>
              </a:solidFill>
              <a:miter lim="800000"/>
              <a:headEnd/>
              <a:tailEnd/>
            </a:ln>
          </p:spPr>
        </p:cxnSp>
        <p:sp>
          <p:nvSpPr>
            <p:cNvPr id="14" name="Oval 13"/>
            <p:cNvSpPr/>
            <p:nvPr/>
          </p:nvSpPr>
          <p:spPr bwMode="auto">
            <a:xfrm>
              <a:off x="6516515" y="1052736"/>
              <a:ext cx="1619206" cy="1619232"/>
            </a:xfrm>
            <a:prstGeom prst="ellipse">
              <a:avLst/>
            </a:prstGeom>
            <a:solidFill>
              <a:srgbClr val="FF6600">
                <a:alpha val="69804"/>
              </a:srgbClr>
            </a:solidFill>
            <a:ln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/>
            <a:lstStyle/>
            <a:p>
              <a:pPr algn="ctr" eaLnBrk="0" hangingPunct="0">
                <a:defRPr/>
              </a:pPr>
              <a:endParaRPr lang="en-GB">
                <a:solidFill>
                  <a:schemeClr val="bg1"/>
                </a:solidFill>
                <a:latin typeface="Helvetica 65 Medium"/>
              </a:endParaRPr>
            </a:p>
            <a:p>
              <a:pPr algn="ctr" eaLnBrk="0" hangingPunct="0">
                <a:defRPr/>
              </a:pPr>
              <a:r>
                <a:rPr lang="en-GB">
                  <a:solidFill>
                    <a:schemeClr val="bg1"/>
                  </a:solidFill>
                  <a:latin typeface="Helvetica 65 Medium"/>
                </a:rPr>
                <a:t>Ministry of</a:t>
              </a:r>
            </a:p>
            <a:p>
              <a:pPr algn="ctr" eaLnBrk="0" hangingPunct="0">
                <a:defRPr/>
              </a:pPr>
              <a:r>
                <a:rPr lang="en-GB">
                  <a:solidFill>
                    <a:schemeClr val="bg1"/>
                  </a:solidFill>
                  <a:latin typeface="Helvetica 65 Medium"/>
                </a:rPr>
                <a:t>Health</a:t>
              </a:r>
            </a:p>
          </p:txBody>
        </p:sp>
        <p:sp>
          <p:nvSpPr>
            <p:cNvPr id="15" name="Oval 14"/>
            <p:cNvSpPr/>
            <p:nvPr/>
          </p:nvSpPr>
          <p:spPr bwMode="auto">
            <a:xfrm>
              <a:off x="5508480" y="2205248"/>
              <a:ext cx="1619206" cy="1619232"/>
            </a:xfrm>
            <a:prstGeom prst="ellipse">
              <a:avLst/>
            </a:prstGeom>
            <a:solidFill>
              <a:srgbClr val="FF7C80">
                <a:alpha val="69804"/>
              </a:srgbClr>
            </a:solidFill>
            <a:ln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/>
            <a:lstStyle/>
            <a:p>
              <a:pPr algn="ctr" eaLnBrk="0" hangingPunct="0">
                <a:defRPr/>
              </a:pPr>
              <a:endParaRPr lang="en-GB" sz="1600">
                <a:solidFill>
                  <a:schemeClr val="tx1"/>
                </a:solidFill>
                <a:latin typeface="Helvetica 65 Medium"/>
              </a:endParaRPr>
            </a:p>
            <a:p>
              <a:pPr algn="ctr" eaLnBrk="0" hangingPunct="0">
                <a:defRPr/>
              </a:pPr>
              <a:r>
                <a:rPr lang="en-GB">
                  <a:solidFill>
                    <a:schemeClr val="bg1"/>
                  </a:solidFill>
                  <a:latin typeface="Helvetica 65 Medium"/>
                </a:rPr>
                <a:t>Ministry of</a:t>
              </a:r>
            </a:p>
            <a:p>
              <a:pPr algn="ctr" eaLnBrk="0" hangingPunct="0">
                <a:defRPr/>
              </a:pPr>
              <a:r>
                <a:rPr lang="en-GB">
                  <a:solidFill>
                    <a:schemeClr val="bg1"/>
                  </a:solidFill>
                  <a:latin typeface="Helvetica 65 Medium"/>
                </a:rPr>
                <a:t>Education</a:t>
              </a:r>
            </a:p>
          </p:txBody>
        </p:sp>
        <p:sp>
          <p:nvSpPr>
            <p:cNvPr id="16" name="Oval 15"/>
            <p:cNvSpPr/>
            <p:nvPr/>
          </p:nvSpPr>
          <p:spPr bwMode="auto">
            <a:xfrm>
              <a:off x="7451527" y="2241760"/>
              <a:ext cx="1620793" cy="1619232"/>
            </a:xfrm>
            <a:prstGeom prst="ellipse">
              <a:avLst/>
            </a:prstGeom>
            <a:solidFill>
              <a:srgbClr val="FF9999">
                <a:alpha val="69804"/>
              </a:srgbClr>
            </a:solidFill>
            <a:ln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/>
            <a:lstStyle/>
            <a:p>
              <a:pPr algn="ctr" eaLnBrk="0" hangingPunct="0">
                <a:defRPr/>
              </a:pPr>
              <a:endParaRPr lang="en-GB">
                <a:solidFill>
                  <a:schemeClr val="bg1"/>
                </a:solidFill>
                <a:latin typeface="Helvetica 65 Medium"/>
              </a:endParaRPr>
            </a:p>
            <a:p>
              <a:pPr algn="ctr" eaLnBrk="0" hangingPunct="0">
                <a:defRPr/>
              </a:pPr>
              <a:r>
                <a:rPr lang="en-GB">
                  <a:solidFill>
                    <a:schemeClr val="bg1"/>
                  </a:solidFill>
                  <a:latin typeface="Helvetica 65 Medium"/>
                </a:rPr>
                <a:t>Ministry of</a:t>
              </a:r>
            </a:p>
            <a:p>
              <a:pPr algn="ctr" eaLnBrk="0" hangingPunct="0">
                <a:defRPr/>
              </a:pPr>
              <a:r>
                <a:rPr lang="en-GB">
                  <a:solidFill>
                    <a:schemeClr val="bg1"/>
                  </a:solidFill>
                  <a:latin typeface="Helvetica 65 Medium"/>
                </a:rPr>
                <a:t>Transport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Breaking barriers</a:t>
            </a:r>
          </a:p>
          <a:p>
            <a:pPr lvl="1"/>
            <a:r>
              <a:rPr lang="en-GB" dirty="0" smtClean="0"/>
              <a:t>Listening to each other</a:t>
            </a:r>
          </a:p>
          <a:p>
            <a:pPr lvl="1"/>
            <a:r>
              <a:rPr lang="en-GB" dirty="0" smtClean="0"/>
              <a:t>Opening our minds to different perspectives</a:t>
            </a:r>
          </a:p>
          <a:p>
            <a:pPr>
              <a:spcBef>
                <a:spcPts val="1800"/>
              </a:spcBef>
            </a:pPr>
            <a:r>
              <a:rPr lang="en-GB" dirty="0" smtClean="0"/>
              <a:t>Improving our understanding of:</a:t>
            </a:r>
          </a:p>
          <a:p>
            <a:pPr lvl="1"/>
            <a:r>
              <a:rPr lang="en-GB" dirty="0" smtClean="0"/>
              <a:t>What is at stake</a:t>
            </a:r>
          </a:p>
          <a:p>
            <a:pPr lvl="1"/>
            <a:r>
              <a:rPr lang="en-GB" dirty="0" smtClean="0"/>
              <a:t>What works</a:t>
            </a:r>
          </a:p>
          <a:p>
            <a:pPr lvl="1"/>
            <a:r>
              <a:rPr lang="en-GB" dirty="0" smtClean="0"/>
              <a:t>What solutions are viable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are We Here for?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UN High-level Meeting on NCDs</a:t>
            </a:r>
            <a:endParaRPr lang="en-US" dirty="0"/>
          </a:p>
        </p:txBody>
      </p:sp>
      <p:pic>
        <p:nvPicPr>
          <p:cNvPr id="3" name="Picture 4" descr="untitl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340768"/>
            <a:ext cx="6048672" cy="5254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340768"/>
            <a:ext cx="3929063" cy="526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Leading Risk Factors for Health</a:t>
            </a:r>
            <a:br>
              <a:rPr lang="en-GB" dirty="0" smtClean="0"/>
            </a:br>
            <a:r>
              <a:rPr lang="en-GB" sz="2400" dirty="0" smtClean="0"/>
              <a:t>Attributable Mortality, 2004</a:t>
            </a:r>
            <a:endParaRPr lang="en-US" dirty="0"/>
          </a:p>
        </p:txBody>
      </p:sp>
      <p:pic>
        <p:nvPicPr>
          <p:cNvPr id="4" name="Picture 5" descr="Fig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484784"/>
            <a:ext cx="6805612" cy="490855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403648" y="6381328"/>
            <a:ext cx="17940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Source: WHO, 2009</a:t>
            </a:r>
            <a:endParaRPr lang="en-US" sz="1400" dirty="0"/>
          </a:p>
        </p:txBody>
      </p:sp>
      <p:sp>
        <p:nvSpPr>
          <p:cNvPr id="8" name="Right Arrow 7"/>
          <p:cNvSpPr/>
          <p:nvPr/>
        </p:nvSpPr>
        <p:spPr>
          <a:xfrm>
            <a:off x="655950" y="4040576"/>
            <a:ext cx="504056" cy="144016"/>
          </a:xfrm>
          <a:prstGeom prst="rightArrow">
            <a:avLst>
              <a:gd name="adj1" fmla="val 64654"/>
              <a:gd name="adj2" fmla="val 119610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1024868" y="2403132"/>
            <a:ext cx="504056" cy="144016"/>
          </a:xfrm>
          <a:prstGeom prst="rightArrow">
            <a:avLst>
              <a:gd name="adj1" fmla="val 64654"/>
              <a:gd name="adj2" fmla="val 119610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1286266" y="1934588"/>
            <a:ext cx="504056" cy="144016"/>
          </a:xfrm>
          <a:prstGeom prst="rightArrow">
            <a:avLst>
              <a:gd name="adj1" fmla="val 64654"/>
              <a:gd name="adj2" fmla="val 119610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/>
        </p:nvSpPr>
        <p:spPr>
          <a:xfrm>
            <a:off x="1240892" y="1475906"/>
            <a:ext cx="504056" cy="144016"/>
          </a:xfrm>
          <a:prstGeom prst="rightArrow">
            <a:avLst>
              <a:gd name="adj1" fmla="val 64654"/>
              <a:gd name="adj2" fmla="val 119610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/>
          <p:cNvSpPr/>
          <p:nvPr/>
        </p:nvSpPr>
        <p:spPr>
          <a:xfrm>
            <a:off x="1412526" y="2645790"/>
            <a:ext cx="504056" cy="144016"/>
          </a:xfrm>
          <a:prstGeom prst="rightArrow">
            <a:avLst>
              <a:gd name="adj1" fmla="val 64654"/>
              <a:gd name="adj2" fmla="val 119610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/>
          <p:cNvSpPr/>
          <p:nvPr/>
        </p:nvSpPr>
        <p:spPr>
          <a:xfrm>
            <a:off x="1214258" y="4976680"/>
            <a:ext cx="504056" cy="144016"/>
          </a:xfrm>
          <a:prstGeom prst="rightArrow">
            <a:avLst>
              <a:gd name="adj1" fmla="val 64654"/>
              <a:gd name="adj2" fmla="val 119610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Arrow 13"/>
          <p:cNvSpPr/>
          <p:nvPr/>
        </p:nvSpPr>
        <p:spPr>
          <a:xfrm>
            <a:off x="1494396" y="5211444"/>
            <a:ext cx="504056" cy="144016"/>
          </a:xfrm>
          <a:prstGeom prst="rightArrow">
            <a:avLst>
              <a:gd name="adj1" fmla="val 64654"/>
              <a:gd name="adj2" fmla="val 119610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Arrow 14"/>
          <p:cNvSpPr/>
          <p:nvPr/>
        </p:nvSpPr>
        <p:spPr>
          <a:xfrm>
            <a:off x="1502290" y="5687882"/>
            <a:ext cx="504056" cy="144016"/>
          </a:xfrm>
          <a:prstGeom prst="rightArrow">
            <a:avLst>
              <a:gd name="adj1" fmla="val 64654"/>
              <a:gd name="adj2" fmla="val 119610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Arrow 15"/>
          <p:cNvSpPr/>
          <p:nvPr/>
        </p:nvSpPr>
        <p:spPr>
          <a:xfrm>
            <a:off x="1061364" y="3356992"/>
            <a:ext cx="504056" cy="144016"/>
          </a:xfrm>
          <a:prstGeom prst="rightArrow">
            <a:avLst>
              <a:gd name="adj1" fmla="val 64654"/>
              <a:gd name="adj2" fmla="val 119610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Arrow 16"/>
          <p:cNvSpPr/>
          <p:nvPr/>
        </p:nvSpPr>
        <p:spPr>
          <a:xfrm>
            <a:off x="937072" y="4285202"/>
            <a:ext cx="504056" cy="144016"/>
          </a:xfrm>
          <a:prstGeom prst="rightArrow">
            <a:avLst>
              <a:gd name="adj1" fmla="val 64654"/>
              <a:gd name="adj2" fmla="val 119610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1" animBg="1"/>
      <p:bldP spid="11" grpId="1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68313" y="1601788"/>
          <a:ext cx="8218487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Deaths from NCDs</a:t>
            </a:r>
            <a:br>
              <a:rPr lang="en-GB" dirty="0" smtClean="0"/>
            </a:br>
            <a:r>
              <a:rPr lang="en-GB" sz="2400" dirty="0" smtClean="0"/>
              <a:t>Worldwide, by Income Group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403648" y="6381328"/>
            <a:ext cx="38635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Source: WHO estimates and projections, 2008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Obesity Epidemic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628800"/>
            <a:ext cx="6667500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403648" y="6381328"/>
            <a:ext cx="30748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Source: OECD Obesity Update, 2012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Obesity: a Global Epidemic</a:t>
            </a:r>
            <a:endParaRPr lang="en-US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248150" y="1571625"/>
          <a:ext cx="1265238" cy="4686303"/>
        </p:xfrm>
        <a:graphic>
          <a:graphicData uri="http://schemas.openxmlformats.org/drawingml/2006/table">
            <a:tbl>
              <a:tblPr/>
              <a:tblGrid>
                <a:gridCol w="1265238"/>
              </a:tblGrid>
              <a:tr h="534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India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4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China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2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Russia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8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OECD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3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Brazil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S Africa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8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UK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3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Mexico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273925" y="6550025"/>
            <a:ext cx="1870075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/>
            <a:r>
              <a:rPr lang="en-GB" sz="1400">
                <a:latin typeface="Calibri" pitchFamily="34" charset="0"/>
              </a:rPr>
              <a:t>% of adult population</a:t>
            </a:r>
            <a:endParaRPr lang="en-US" sz="1400">
              <a:latin typeface="Calibri" pitchFamily="34" charset="0"/>
            </a:endParaRPr>
          </a:p>
        </p:txBody>
      </p:sp>
      <p:graphicFrame>
        <p:nvGraphicFramePr>
          <p:cNvPr id="11" name="Chart 10"/>
          <p:cNvGraphicFramePr/>
          <p:nvPr/>
        </p:nvGraphicFramePr>
        <p:xfrm>
          <a:off x="5314950" y="1476376"/>
          <a:ext cx="3829050" cy="5124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086" name="Content Placeholder 2"/>
          <p:cNvSpPr>
            <a:spLocks noGrp="1"/>
          </p:cNvSpPr>
          <p:nvPr>
            <p:ph idx="1"/>
          </p:nvPr>
        </p:nvSpPr>
        <p:spPr>
          <a:xfrm>
            <a:off x="152400" y="1552575"/>
            <a:ext cx="4105275" cy="5068888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GB" sz="2400" smtClean="0"/>
              <a:t>In Brazil, obesity tripled in men and doubled in women in 30 years; in India, up to 40% are overweight in urban areas</a:t>
            </a:r>
          </a:p>
          <a:p>
            <a:pPr>
              <a:spcAft>
                <a:spcPts val="1200"/>
              </a:spcAft>
            </a:pPr>
            <a:r>
              <a:rPr lang="en-GB" sz="2400" smtClean="0"/>
              <a:t>Diabetes in China is now as common as in the US</a:t>
            </a:r>
          </a:p>
          <a:p>
            <a:pPr>
              <a:spcAft>
                <a:spcPts val="1200"/>
              </a:spcAft>
            </a:pPr>
            <a:r>
              <a:rPr lang="en-GB" sz="2400" smtClean="0"/>
              <a:t>Obesity accounts for less than 1% of GDP in most OECD countries, over 1% in the US and up to 4% in China</a:t>
            </a:r>
            <a:endParaRPr lang="en-US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Overweight and Obesity in Children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484784"/>
            <a:ext cx="5772150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Cost of Obesity</a:t>
            </a:r>
            <a:endParaRPr lang="en-US" dirty="0"/>
          </a:p>
        </p:txBody>
      </p:sp>
      <p:graphicFrame>
        <p:nvGraphicFramePr>
          <p:cNvPr id="5" name="Content Placeholder 3"/>
          <p:cNvGraphicFramePr>
            <a:graphicFrameLocks noGrp="1"/>
          </p:cNvGraphicFramePr>
          <p:nvPr>
            <p:ph idx="1"/>
          </p:nvPr>
        </p:nvGraphicFramePr>
        <p:xfrm>
          <a:off x="683568" y="1412776"/>
          <a:ext cx="8003232" cy="4713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55576" y="6237312"/>
            <a:ext cx="47067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1400" dirty="0" smtClean="0"/>
              <a:t>Sources: Roux </a:t>
            </a:r>
            <a:r>
              <a:rPr lang="en-GB" sz="1400" dirty="0" smtClean="0"/>
              <a:t>&amp; Donaldson, </a:t>
            </a:r>
            <a:r>
              <a:rPr lang="en-GB" sz="1400" dirty="0" smtClean="0"/>
              <a:t>2004; </a:t>
            </a:r>
            <a:r>
              <a:rPr lang="en-US" sz="1400" dirty="0" err="1" smtClean="0"/>
              <a:t>Konnopka</a:t>
            </a:r>
            <a:r>
              <a:rPr lang="en-US" sz="1400" dirty="0" smtClean="0"/>
              <a:t> </a:t>
            </a:r>
            <a:r>
              <a:rPr lang="en-US" sz="1400" i="1" dirty="0" smtClean="0"/>
              <a:t>et al</a:t>
            </a:r>
            <a:r>
              <a:rPr lang="en-US" sz="1400" dirty="0" smtClean="0"/>
              <a:t>., 2011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Can Prevention Achieve?</a:t>
            </a:r>
            <a:endParaRPr lang="en-US" dirty="0"/>
          </a:p>
        </p:txBody>
      </p:sp>
      <p:pic>
        <p:nvPicPr>
          <p:cNvPr id="3" name="Picture 2" descr="New Pic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1700808"/>
            <a:ext cx="7632848" cy="4346105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ECD_English_white">
  <a:themeElements>
    <a:clrScheme name="OECD white">
      <a:dk1>
        <a:srgbClr val="727272"/>
      </a:dk1>
      <a:lt1>
        <a:sysClr val="window" lastClr="FFFFFF"/>
      </a:lt1>
      <a:dk2>
        <a:srgbClr val="006299"/>
      </a:dk2>
      <a:lt2>
        <a:srgbClr val="E6E6E6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ECD">
      <a:majorFont>
        <a:latin typeface="Arial"/>
        <a:ea typeface=""/>
        <a:cs typeface=""/>
      </a:majorFont>
      <a:minorFont>
        <a:latin typeface="Georgia"/>
        <a:ea typeface=""/>
        <a:cs typeface="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CDE_White_FR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OCDE_White_FR">
    <a:majorFont>
      <a:latin typeface="Helvetica"/>
      <a:ea typeface=""/>
      <a:cs typeface="Arial"/>
    </a:majorFont>
    <a:minorFont>
      <a:latin typeface="Georgia"/>
      <a:ea typeface=""/>
      <a:cs typeface="Arial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OECD_English_white</Template>
  <TotalTime>886</TotalTime>
  <Words>310</Words>
  <Application>Microsoft Office PowerPoint</Application>
  <PresentationFormat>On-screen Show (4:3)</PresentationFormat>
  <Paragraphs>88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OECD_English_white</vt:lpstr>
      <vt:lpstr>Nutrition, Health and Chronic Diseases</vt:lpstr>
      <vt:lpstr>UN High-level Meeting on NCDs</vt:lpstr>
      <vt:lpstr>Leading Risk Factors for Health Attributable Mortality, 2004</vt:lpstr>
      <vt:lpstr>Deaths from NCDs Worldwide, by Income Group</vt:lpstr>
      <vt:lpstr>The Obesity Epidemic</vt:lpstr>
      <vt:lpstr>Obesity: a Global Epidemic</vt:lpstr>
      <vt:lpstr>Overweight and Obesity in Children</vt:lpstr>
      <vt:lpstr>The Cost of Obesity</vt:lpstr>
      <vt:lpstr>What Can Prevention Achieve?</vt:lpstr>
      <vt:lpstr>An Affordable Prevention Package</vt:lpstr>
      <vt:lpstr>Where Do We Go from Here?</vt:lpstr>
      <vt:lpstr>What Solutions?</vt:lpstr>
      <vt:lpstr>Prevention is Everyone’s Business</vt:lpstr>
      <vt:lpstr>What are We Here for?</vt:lpstr>
    </vt:vector>
  </TitlesOfParts>
  <Company>OECD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Nutrition, Health and Chronic Diseases</dc:title>
  <dc:creator>sassi_f</dc:creator>
  <cp:lastModifiedBy>sassi_f</cp:lastModifiedBy>
  <cp:revision>7</cp:revision>
  <dcterms:created xsi:type="dcterms:W3CDTF">2012-10-24T14:47:53Z</dcterms:created>
  <dcterms:modified xsi:type="dcterms:W3CDTF">2012-10-25T07:29:29Z</dcterms:modified>
</cp:coreProperties>
</file>