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37" r:id="rId2"/>
    <p:sldId id="321" r:id="rId3"/>
    <p:sldId id="338" r:id="rId4"/>
    <p:sldId id="322" r:id="rId5"/>
    <p:sldId id="323" r:id="rId6"/>
    <p:sldId id="325" r:id="rId7"/>
    <p:sldId id="326" r:id="rId8"/>
    <p:sldId id="330" r:id="rId9"/>
    <p:sldId id="346" r:id="rId10"/>
    <p:sldId id="347" r:id="rId11"/>
    <p:sldId id="348" r:id="rId12"/>
    <p:sldId id="349" r:id="rId13"/>
    <p:sldId id="351" r:id="rId14"/>
    <p:sldId id="336" r:id="rId15"/>
    <p:sldId id="335" r:id="rId16"/>
    <p:sldId id="344" r:id="rId17"/>
    <p:sldId id="350" r:id="rId18"/>
    <p:sldId id="324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C8004"/>
    <a:srgbClr val="D2DEB0"/>
    <a:srgbClr val="00CC99"/>
    <a:srgbClr val="FFCC00"/>
    <a:srgbClr val="A4C870"/>
    <a:srgbClr val="38CA7A"/>
    <a:srgbClr val="0000FF"/>
    <a:srgbClr val="00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1" autoAdjust="0"/>
    <p:restoredTop sz="94664" autoAdjust="0"/>
  </p:normalViewPr>
  <p:slideViewPr>
    <p:cSldViewPr>
      <p:cViewPr>
        <p:scale>
          <a:sx n="75" d="100"/>
          <a:sy n="75" d="100"/>
        </p:scale>
        <p:origin x="-1014" y="-702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B0EB42F-9801-45B2-A1E0-F901327E86D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415127C-0A2F-4881-9D7C-7E448CF30BC9}" type="datetimeFigureOut">
              <a:rPr lang="fr-FR"/>
              <a:pPr>
                <a:defRPr/>
              </a:pPr>
              <a:t>26/10/2012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smtClean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34E6309-19BB-49BF-B161-DEEC49E93B0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8B30C52-1C67-41B5-90A4-E1AFC9AFACF0}" type="slidenum">
              <a:rPr lang="fr-FR" smtClean="0"/>
              <a:pPr/>
              <a:t>1</a:t>
            </a:fld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096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F3A224C-6D5A-423B-B14A-3265F911CB09}" type="slidenum">
              <a:rPr lang="fr-FR" smtClean="0"/>
              <a:pPr/>
              <a:t>10</a:t>
            </a:fld>
            <a:endParaRPr lang="fr-F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198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72DC98-C139-42DE-A4E4-E9EE3A24B161}" type="slidenum">
              <a:rPr lang="fr-FR" smtClean="0"/>
              <a:pPr/>
              <a:t>11</a:t>
            </a:fld>
            <a:endParaRPr lang="fr-F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301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A59FCCA-8EBD-4531-A949-9C1AE479F54A}" type="slidenum">
              <a:rPr lang="fr-FR" smtClean="0"/>
              <a:pPr/>
              <a:t>12</a:t>
            </a:fld>
            <a:endParaRPr lang="fr-F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403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AA84570-5994-4139-9E83-7D48B30EE8C7}" type="slidenum">
              <a:rPr lang="fr-FR" smtClean="0"/>
              <a:pPr/>
              <a:t>13</a:t>
            </a:fld>
            <a:endParaRPr lang="fr-F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506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747363A-2C96-4BC1-8123-CBB89AD6A348}" type="slidenum">
              <a:rPr lang="fr-FR" smtClean="0"/>
              <a:pPr/>
              <a:t>14</a:t>
            </a:fld>
            <a:endParaRPr lang="fr-F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608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7509F9B-4329-4878-A137-F828F28CAF40}" type="slidenum">
              <a:rPr lang="fr-FR" smtClean="0"/>
              <a:pPr/>
              <a:t>15</a:t>
            </a:fld>
            <a:endParaRPr lang="fr-F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710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E8F3CAF-85DC-475B-BBEB-CE0CB02869EC}" type="slidenum">
              <a:rPr lang="fr-FR" smtClean="0"/>
              <a:pPr/>
              <a:t>16</a:t>
            </a:fld>
            <a:endParaRPr lang="fr-FR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813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3579B2B-EE38-4804-9BF2-803DC2A8CC57}" type="slidenum">
              <a:rPr lang="fr-FR" smtClean="0"/>
              <a:pPr/>
              <a:t>17</a:t>
            </a:fld>
            <a:endParaRPr lang="fr-FR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915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1EA12E5-CD11-4301-924D-07CD83EEAF26}" type="slidenum">
              <a:rPr lang="fr-FR" smtClean="0"/>
              <a:pPr/>
              <a:t>18</a:t>
            </a:fld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3277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4964090-BD46-44F8-93BF-5DB063F880DD}" type="slidenum">
              <a:rPr lang="fr-FR" smtClean="0"/>
              <a:pPr/>
              <a:t>2</a:t>
            </a:fld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3379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27DE5E9-8371-4364-97AC-388D5F3076BA}" type="slidenum">
              <a:rPr lang="fr-FR" smtClean="0"/>
              <a:pPr/>
              <a:t>3</a:t>
            </a:fld>
            <a:endParaRPr 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3482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9FFF357-728B-45B5-B0EE-0B23FF61A133}" type="slidenum">
              <a:rPr lang="fr-FR" smtClean="0"/>
              <a:pPr/>
              <a:t>4</a:t>
            </a:fld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3584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4DD6C0A-7D9D-4F37-B601-E357C014A8EA}" type="slidenum">
              <a:rPr lang="fr-FR" smtClean="0"/>
              <a:pPr/>
              <a:t>5</a:t>
            </a:fld>
            <a:endParaRPr lang="fr-F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3686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836AC71-F99F-4EA8-9B17-A1CE4BBBE1F0}" type="slidenum">
              <a:rPr lang="fr-FR" smtClean="0"/>
              <a:pPr/>
              <a:t>6</a:t>
            </a:fld>
            <a:endParaRPr lang="fr-F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3789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14DE49D-A047-4EAB-89C3-F1988CF02EE6}" type="slidenum">
              <a:rPr lang="fr-FR" smtClean="0"/>
              <a:pPr/>
              <a:t>7</a:t>
            </a:fld>
            <a:endParaRPr lang="fr-F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3891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599A38B-A694-4548-8E87-84484640AFCA}" type="slidenum">
              <a:rPr lang="fr-FR" smtClean="0"/>
              <a:pPr/>
              <a:t>8</a:t>
            </a:fld>
            <a:endParaRPr lang="fr-F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3994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524FBA-DB69-4AAB-A887-B4CBD387E407}" type="slidenum">
              <a:rPr lang="fr-FR" smtClean="0"/>
              <a:pPr/>
              <a:t>9</a:t>
            </a:fld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57"/>
          <p:cNvGrpSpPr>
            <a:grpSpLocks/>
          </p:cNvGrpSpPr>
          <p:nvPr userDrawn="1"/>
        </p:nvGrpSpPr>
        <p:grpSpPr bwMode="auto">
          <a:xfrm>
            <a:off x="0" y="-85725"/>
            <a:ext cx="9388475" cy="7108825"/>
            <a:chOff x="0" y="-54"/>
            <a:chExt cx="5914" cy="4478"/>
          </a:xfrm>
        </p:grpSpPr>
        <p:sp>
          <p:nvSpPr>
            <p:cNvPr id="1077" name="Rectangle 53"/>
            <p:cNvSpPr>
              <a:spLocks noChangeArrowheads="1"/>
            </p:cNvSpPr>
            <p:nvPr userDrawn="1"/>
          </p:nvSpPr>
          <p:spPr bwMode="auto">
            <a:xfrm>
              <a:off x="0" y="3625"/>
              <a:ext cx="5904" cy="725"/>
            </a:xfrm>
            <a:prstGeom prst="rect">
              <a:avLst/>
            </a:prstGeom>
            <a:solidFill>
              <a:srgbClr val="0059A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078" name="Text Box 54"/>
            <p:cNvSpPr txBox="1">
              <a:spLocks noChangeArrowheads="1"/>
            </p:cNvSpPr>
            <p:nvPr userDrawn="1"/>
          </p:nvSpPr>
          <p:spPr bwMode="auto">
            <a:xfrm>
              <a:off x="2544" y="3746"/>
              <a:ext cx="1968" cy="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fr-FR" sz="1200" b="1">
                  <a:solidFill>
                    <a:schemeClr val="bg1"/>
                  </a:solidFill>
                  <a:latin typeface="Arial Narrow" pitchFamily="34" charset="0"/>
                </a:rPr>
                <a:t>	A L I M E N T A T I O N                    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fr-FR" sz="1200" b="1">
                  <a:solidFill>
                    <a:schemeClr val="bg1"/>
                  </a:solidFill>
                  <a:latin typeface="Arial Narrow" pitchFamily="34" charset="0"/>
                </a:rPr>
                <a:t>  A G R I C U L T U R E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fr-FR" sz="1200" b="1">
                  <a:solidFill>
                    <a:schemeClr val="bg1"/>
                  </a:solidFill>
                  <a:latin typeface="Arial Narrow" pitchFamily="34" charset="0"/>
                </a:rPr>
                <a:t>	  E N V I R O N N E M E N T</a:t>
              </a:r>
              <a:endParaRPr lang="fr-FR" b="1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pic>
          <p:nvPicPr>
            <p:cNvPr id="1029" name="Picture 55"/>
            <p:cNvPicPr>
              <a:picLocks noChangeAspect="1" noChangeArrowheads="1"/>
            </p:cNvPicPr>
            <p:nvPr userDrawn="1"/>
          </p:nvPicPr>
          <p:blipFill>
            <a:blip r:embed="rId13" cstate="print">
              <a:clrChange>
                <a:clrFrom>
                  <a:srgbClr val="FAFCFD"/>
                </a:clrFrom>
                <a:clrTo>
                  <a:srgbClr val="FAFC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73" y="-54"/>
              <a:ext cx="1814" cy="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0" name="Picture 56"/>
            <p:cNvPicPr>
              <a:picLocks noChangeAspect="1" noChangeArrowheads="1"/>
            </p:cNvPicPr>
            <p:nvPr userDrawn="1"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86" y="3626"/>
              <a:ext cx="1628" cy="7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530225" y="1844675"/>
            <a:ext cx="8145463" cy="1358900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GB" sz="3200" kern="0" dirty="0">
                <a:latin typeface="Calibri" pitchFamily="34" charset="0"/>
                <a:cs typeface="Calibri" pitchFamily="34" charset="0"/>
              </a:rPr>
              <a:t>Increasing Fruit and Vegetable Consumption: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en-GB" sz="3200" kern="0" dirty="0">
                <a:latin typeface="Calibri" pitchFamily="34" charset="0"/>
                <a:cs typeface="Calibri" pitchFamily="34" charset="0"/>
              </a:rPr>
              <a:t>A Cost-Efficiency Analysis of Public Policies</a:t>
            </a:r>
            <a:endParaRPr lang="fr-FR" sz="3200" kern="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29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413" y="3357563"/>
            <a:ext cx="201612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Rectangle 10"/>
          <p:cNvSpPr>
            <a:spLocks noChangeArrowheads="1"/>
          </p:cNvSpPr>
          <p:nvPr/>
        </p:nvSpPr>
        <p:spPr bwMode="auto">
          <a:xfrm>
            <a:off x="0" y="0"/>
            <a:ext cx="9144000" cy="10128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GB" sz="2000">
                <a:latin typeface="Calibri" pitchFamily="34" charset="0"/>
              </a:rPr>
              <a:t>Mobilizing the food chain for health </a:t>
            </a:r>
          </a:p>
          <a:p>
            <a:pPr algn="ctr"/>
            <a:r>
              <a:rPr lang="en-GB" sz="2000">
                <a:latin typeface="Calibri" pitchFamily="34" charset="0"/>
              </a:rPr>
              <a:t>OECD, PARIS, </a:t>
            </a:r>
          </a:p>
          <a:p>
            <a:pPr algn="ctr"/>
            <a:r>
              <a:rPr lang="en-GB" sz="2000">
                <a:latin typeface="Calibri" pitchFamily="34" charset="0"/>
              </a:rPr>
              <a:t>October 25-26 2012</a:t>
            </a:r>
          </a:p>
        </p:txBody>
      </p:sp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2628900" y="3938588"/>
            <a:ext cx="64801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fr-FR" sz="2000">
                <a:latin typeface="Calibri" pitchFamily="34" charset="0"/>
                <a:ea typeface="Calibri" pitchFamily="34" charset="0"/>
                <a:cs typeface="Calibri" pitchFamily="34" charset="0"/>
              </a:rPr>
              <a:t>J. Dallongeville</a:t>
            </a:r>
            <a:r>
              <a:rPr lang="fr-FR" sz="2000" baseline="30000">
                <a:latin typeface="Calibri" pitchFamily="34" charset="0"/>
                <a:ea typeface="Calibri" pitchFamily="34" charset="0"/>
                <a:cs typeface="Calibri" pitchFamily="34" charset="0"/>
              </a:rPr>
              <a:t>1</a:t>
            </a:r>
            <a:r>
              <a:rPr lang="fr-FR" sz="2000">
                <a:latin typeface="Calibri" pitchFamily="34" charset="0"/>
                <a:ea typeface="Calibri" pitchFamily="34" charset="0"/>
                <a:cs typeface="Calibri" pitchFamily="34" charset="0"/>
              </a:rPr>
              <a:t>, L. Dauchet</a:t>
            </a:r>
            <a:r>
              <a:rPr lang="fr-FR" sz="2000" baseline="30000">
                <a:latin typeface="Calibri" pitchFamily="34" charset="0"/>
                <a:ea typeface="Calibri" pitchFamily="34" charset="0"/>
                <a:cs typeface="Calibri" pitchFamily="34" charset="0"/>
              </a:rPr>
              <a:t>1</a:t>
            </a:r>
            <a:r>
              <a:rPr lang="fr-FR" sz="2000">
                <a:latin typeface="Calibri" pitchFamily="34" charset="0"/>
                <a:ea typeface="Calibri" pitchFamily="34" charset="0"/>
                <a:cs typeface="Calibri" pitchFamily="34" charset="0"/>
              </a:rPr>
              <a:t>, </a:t>
            </a:r>
          </a:p>
          <a:p>
            <a:r>
              <a:rPr lang="fr-FR" sz="2000">
                <a:latin typeface="Calibri" pitchFamily="34" charset="0"/>
                <a:ea typeface="Calibri" pitchFamily="34" charset="0"/>
                <a:cs typeface="Calibri" pitchFamily="34" charset="0"/>
              </a:rPr>
              <a:t>O. de Mouzon</a:t>
            </a:r>
            <a:r>
              <a:rPr lang="fr-FR" sz="2000" baseline="30000">
                <a:latin typeface="Calibri" pitchFamily="34" charset="0"/>
                <a:ea typeface="Calibri" pitchFamily="34" charset="0"/>
                <a:cs typeface="Calibri" pitchFamily="34" charset="0"/>
              </a:rPr>
              <a:t>2</a:t>
            </a:r>
            <a:r>
              <a:rPr lang="fr-FR" sz="2000">
                <a:latin typeface="Calibri" pitchFamily="34" charset="0"/>
                <a:ea typeface="Calibri" pitchFamily="34" charset="0"/>
                <a:cs typeface="Calibri" pitchFamily="34" charset="0"/>
              </a:rPr>
              <a:t>, V. Requillart</a:t>
            </a:r>
            <a:r>
              <a:rPr lang="fr-FR" sz="2000" baseline="30000">
                <a:latin typeface="Calibri" pitchFamily="34" charset="0"/>
                <a:ea typeface="Calibri" pitchFamily="34" charset="0"/>
                <a:cs typeface="Calibri" pitchFamily="34" charset="0"/>
              </a:rPr>
              <a:t>2</a:t>
            </a:r>
            <a:r>
              <a:rPr lang="fr-FR" sz="2000">
                <a:latin typeface="Calibri" pitchFamily="34" charset="0"/>
                <a:ea typeface="Calibri" pitchFamily="34" charset="0"/>
                <a:cs typeface="Calibri" pitchFamily="34" charset="0"/>
              </a:rPr>
              <a:t>, </a:t>
            </a:r>
            <a:r>
              <a:rPr lang="fr-FR" sz="2000" u="sng">
                <a:latin typeface="Calibri" pitchFamily="34" charset="0"/>
                <a:ea typeface="Calibri" pitchFamily="34" charset="0"/>
                <a:cs typeface="Calibri" pitchFamily="34" charset="0"/>
              </a:rPr>
              <a:t>L.G. Soler</a:t>
            </a:r>
            <a:r>
              <a:rPr lang="fr-FR" sz="2000" u="sng" baseline="30000">
                <a:latin typeface="Calibri" pitchFamily="34" charset="0"/>
                <a:ea typeface="Calibri" pitchFamily="34" charset="0"/>
                <a:cs typeface="Calibri" pitchFamily="34" charset="0"/>
              </a:rPr>
              <a:t>3</a:t>
            </a:r>
            <a:r>
              <a:rPr lang="fr-FR" sz="2000" u="sng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fr-FR" sz="2000">
                <a:latin typeface="Calibri" pitchFamily="34" charset="0"/>
                <a:ea typeface="Calibri" pitchFamily="34" charset="0"/>
                <a:cs typeface="Calibri" pitchFamily="34" charset="0"/>
              </a:rPr>
              <a:t/>
            </a:r>
            <a:br>
              <a:rPr lang="fr-FR" sz="2000">
                <a:latin typeface="Calibri" pitchFamily="34" charset="0"/>
                <a:ea typeface="Calibri" pitchFamily="34" charset="0"/>
                <a:cs typeface="Calibri" pitchFamily="34" charset="0"/>
              </a:rPr>
            </a:br>
            <a:endParaRPr lang="fr-FR" sz="200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r>
              <a:rPr lang="fr-FR" sz="1600" baseline="30000">
                <a:latin typeface="Calibri" pitchFamily="34" charset="0"/>
                <a:ea typeface="Calibri" pitchFamily="34" charset="0"/>
                <a:cs typeface="Calibri" pitchFamily="34" charset="0"/>
              </a:rPr>
              <a:t>1</a:t>
            </a:r>
            <a:r>
              <a:rPr lang="fr-FR" sz="1600">
                <a:latin typeface="Calibri" pitchFamily="34" charset="0"/>
                <a:ea typeface="Calibri" pitchFamily="34" charset="0"/>
                <a:cs typeface="Calibri" pitchFamily="34" charset="0"/>
              </a:rPr>
              <a:t>Institut Pasteur, Lille</a:t>
            </a:r>
          </a:p>
          <a:p>
            <a:r>
              <a:rPr lang="fr-FR" sz="1600" baseline="30000">
                <a:latin typeface="Calibri" pitchFamily="34" charset="0"/>
                <a:ea typeface="Calibri" pitchFamily="34" charset="0"/>
                <a:cs typeface="Calibri" pitchFamily="34" charset="0"/>
              </a:rPr>
              <a:t>2</a:t>
            </a:r>
            <a:r>
              <a:rPr lang="fr-FR" sz="1600">
                <a:latin typeface="Calibri" pitchFamily="34" charset="0"/>
                <a:ea typeface="Calibri" pitchFamily="34" charset="0"/>
                <a:cs typeface="Calibri" pitchFamily="34" charset="0"/>
              </a:rPr>
              <a:t>TSE (INRA-GREMAQ), Toulouse</a:t>
            </a:r>
          </a:p>
          <a:p>
            <a:r>
              <a:rPr lang="fr-FR" sz="1600" baseline="30000">
                <a:latin typeface="Calibri" pitchFamily="34" charset="0"/>
                <a:ea typeface="Calibri" pitchFamily="34" charset="0"/>
                <a:cs typeface="Calibri" pitchFamily="34" charset="0"/>
              </a:rPr>
              <a:t>3</a:t>
            </a:r>
            <a:r>
              <a:rPr lang="fr-FR" sz="1600">
                <a:latin typeface="Calibri" pitchFamily="34" charset="0"/>
                <a:ea typeface="Calibri" pitchFamily="34" charset="0"/>
                <a:cs typeface="Calibri" pitchFamily="34" charset="0"/>
              </a:rPr>
              <a:t>INRA-ALISS UR 1303, Ivry sur Seine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749300"/>
            <a:ext cx="7777163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7063" y="692150"/>
            <a:ext cx="7761287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623888"/>
            <a:ext cx="7991475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Imag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157163"/>
            <a:ext cx="5545137" cy="628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r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80165" tIns="40083" rIns="80165" bIns="40083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z="3600" b="1" smtClean="0">
                <a:latin typeface="Calibri" pitchFamily="34" charset="0"/>
              </a:rPr>
              <a:t>Conclusion</a:t>
            </a:r>
          </a:p>
        </p:txBody>
      </p:sp>
      <p:sp>
        <p:nvSpPr>
          <p:cNvPr id="25603" name="Espace réservé du contenu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80165" tIns="40083" rIns="80165" bIns="40083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Tx/>
              <a:buNone/>
            </a:pPr>
            <a:r>
              <a:rPr lang="en-GB" sz="2400" b="1" smtClean="0">
                <a:latin typeface="Calibri" pitchFamily="34" charset="0"/>
              </a:rPr>
              <a:t>LIMITS</a:t>
            </a:r>
          </a:p>
          <a:p>
            <a:pPr eaLnBrk="1" hangingPunct="1"/>
            <a:endParaRPr lang="en-GB" sz="2400" smtClean="0">
              <a:latin typeface="Calibri" pitchFamily="34" charset="0"/>
            </a:endParaRPr>
          </a:p>
          <a:p>
            <a:pPr eaLnBrk="1" hangingPunct="1"/>
            <a:r>
              <a:rPr lang="en-GB" sz="2400" smtClean="0">
                <a:latin typeface="Calibri" pitchFamily="34" charset="0"/>
              </a:rPr>
              <a:t>Only F&amp;V sector </a:t>
            </a:r>
          </a:p>
          <a:p>
            <a:pPr eaLnBrk="1" hangingPunct="1"/>
            <a:r>
              <a:rPr lang="en-GB" sz="2400" smtClean="0">
                <a:latin typeface="Calibri" pitchFamily="34" charset="0"/>
              </a:rPr>
              <a:t>Uncertainty on the values of some parameters (information responsiveness in particular) </a:t>
            </a:r>
          </a:p>
          <a:p>
            <a:pPr eaLnBrk="1" hangingPunct="1"/>
            <a:r>
              <a:rPr lang="en-GB" sz="2400" smtClean="0">
                <a:latin typeface="Calibri" pitchFamily="34" charset="0"/>
              </a:rPr>
              <a:t>Decreased morbidity not taken into account</a:t>
            </a:r>
          </a:p>
          <a:p>
            <a:pPr eaLnBrk="1" hangingPunct="1"/>
            <a:r>
              <a:rPr lang="en-GB" sz="2400" smtClean="0">
                <a:latin typeface="Calibri" pitchFamily="34" charset="0"/>
              </a:rPr>
              <a:t>We assumed that people use the FV stamps they get</a:t>
            </a:r>
          </a:p>
        </p:txBody>
      </p:sp>
      <p:sp>
        <p:nvSpPr>
          <p:cNvPr id="25604" name="Espace réservé du numéro de diapositive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278813" y="6288088"/>
            <a:ext cx="700087" cy="276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80165" tIns="40083" rIns="80165" bIns="40083"/>
          <a:lstStyle/>
          <a:p>
            <a:fld id="{F685804E-8B29-4444-B660-19CB83088178}" type="slidenum">
              <a:rPr lang="fr-FR">
                <a:ea typeface="ＭＳ Ｐゴシック" pitchFamily="34" charset="-128"/>
              </a:rPr>
              <a:pPr/>
              <a:t>14</a:t>
            </a:fld>
            <a:endParaRPr lang="fr-FR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323850" y="188913"/>
            <a:ext cx="8640763" cy="2879725"/>
          </a:xfrm>
          <a:solidFill>
            <a:schemeClr val="bg1"/>
          </a:solidFill>
          <a:ln>
            <a:miter lim="800000"/>
            <a:headEnd/>
            <a:tailEnd/>
          </a:ln>
        </p:spPr>
        <p:txBody>
          <a:bodyPr vert="horz" wrap="square" lIns="80165" tIns="40083" rIns="80165" bIns="40083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z="2200" smtClean="0">
                <a:latin typeface="Calibri" pitchFamily="34" charset="0"/>
              </a:rPr>
              <a:t>Generally speaking, modest impacts on consumption and health</a:t>
            </a:r>
          </a:p>
          <a:p>
            <a:pPr eaLnBrk="1" hangingPunct="1">
              <a:buFontTx/>
              <a:buNone/>
            </a:pPr>
            <a:endParaRPr lang="en-GB" sz="800" smtClean="0">
              <a:latin typeface="Calibri" pitchFamily="34" charset="0"/>
            </a:endParaRPr>
          </a:p>
          <a:p>
            <a:pPr eaLnBrk="1" hangingPunct="1"/>
            <a:r>
              <a:rPr lang="en-GB" sz="2200" smtClean="0">
                <a:latin typeface="Calibri" pitchFamily="34" charset="0"/>
              </a:rPr>
              <a:t>...but cost/LYS often compatible with acceptable thresholds</a:t>
            </a:r>
          </a:p>
          <a:p>
            <a:pPr eaLnBrk="1" hangingPunct="1"/>
            <a:endParaRPr lang="en-GB" sz="2200" smtClean="0">
              <a:latin typeface="Calibri" pitchFamily="34" charset="0"/>
            </a:endParaRPr>
          </a:p>
          <a:p>
            <a:pPr eaLnBrk="1" hangingPunct="1"/>
            <a:r>
              <a:rPr lang="en-GB" sz="2200" smtClean="0">
                <a:latin typeface="Calibri" pitchFamily="34" charset="0"/>
              </a:rPr>
              <a:t>Information policies are cost-effective...  because they are not very expensive. However they might increase (slightly) the health disparities among  the population (different from the result of another study in the UK).</a:t>
            </a:r>
          </a:p>
        </p:txBody>
      </p:sp>
      <p:sp>
        <p:nvSpPr>
          <p:cNvPr id="26627" name="ZoneTexte 5"/>
          <p:cNvSpPr txBox="1">
            <a:spLocks noChangeArrowheads="1"/>
          </p:cNvSpPr>
          <p:nvPr/>
        </p:nvSpPr>
        <p:spPr bwMode="auto">
          <a:xfrm>
            <a:off x="323850" y="2997200"/>
            <a:ext cx="8640763" cy="3324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GB" sz="2200"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en-GB" sz="2200">
                <a:latin typeface="Calibri" pitchFamily="34" charset="0"/>
              </a:rPr>
              <a:t> Price policy dominates F&amp;V stamp policy....</a:t>
            </a:r>
          </a:p>
          <a:p>
            <a:endParaRPr lang="en-GB" sz="1200">
              <a:latin typeface="Calibri" pitchFamily="34" charset="0"/>
            </a:endParaRPr>
          </a:p>
          <a:p>
            <a:r>
              <a:rPr lang="en-GB" sz="2200">
                <a:latin typeface="Calibri" pitchFamily="34" charset="0"/>
              </a:rPr>
              <a:t>.... except if the F&amp;V stamp policy is focused on a “small” part of the population (greater amount of individual stamps but for less people)</a:t>
            </a:r>
          </a:p>
          <a:p>
            <a:endParaRPr lang="en-GB" sz="2200">
              <a:latin typeface="Calibri" pitchFamily="34" charset="0"/>
            </a:endParaRPr>
          </a:p>
          <a:p>
            <a:r>
              <a:rPr lang="en-GB" sz="2200">
                <a:latin typeface="Calibri" pitchFamily="34" charset="0"/>
              </a:rPr>
              <a:t>=“optimal” size of the targeted population (which depends on the total budget used for the implementation of the policy)</a:t>
            </a:r>
          </a:p>
          <a:p>
            <a:endParaRPr lang="en-GB" sz="2200"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en-GB" sz="2200">
                <a:latin typeface="Calibri" pitchFamily="34" charset="0"/>
              </a:rPr>
              <a:t> Challenge : to determine the “best” policy mix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5300663"/>
            <a:ext cx="1038225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ZoneTexte 3"/>
          <p:cNvSpPr txBox="1">
            <a:spLocks noChangeArrowheads="1"/>
          </p:cNvSpPr>
          <p:nvPr/>
        </p:nvSpPr>
        <p:spPr bwMode="auto">
          <a:xfrm>
            <a:off x="1116013" y="2205038"/>
            <a:ext cx="70564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800">
                <a:latin typeface="Calibri" pitchFamily="34" charset="0"/>
              </a:rPr>
              <a:t>Thank you for your attention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e 32"/>
          <p:cNvGrpSpPr>
            <a:grpSpLocks/>
          </p:cNvGrpSpPr>
          <p:nvPr/>
        </p:nvGrpSpPr>
        <p:grpSpPr bwMode="auto">
          <a:xfrm>
            <a:off x="250825" y="333375"/>
            <a:ext cx="8821738" cy="5256213"/>
            <a:chOff x="250825" y="333375"/>
            <a:chExt cx="8821738" cy="5256213"/>
          </a:xfrm>
        </p:grpSpPr>
        <p:pic>
          <p:nvPicPr>
            <p:cNvPr id="28696" name="Image 1"/>
            <p:cNvPicPr>
              <a:picLocks noChangeAspect="1" noChangeArrowheads="1"/>
            </p:cNvPicPr>
            <p:nvPr/>
          </p:nvPicPr>
          <p:blipFill>
            <a:blip r:embed="rId3" cstate="print"/>
            <a:srcRect b="80882"/>
            <a:stretch>
              <a:fillRect/>
            </a:stretch>
          </p:blipFill>
          <p:spPr bwMode="auto">
            <a:xfrm>
              <a:off x="250825" y="333375"/>
              <a:ext cx="8821738" cy="2232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97" name="Image 2"/>
            <p:cNvPicPr>
              <a:picLocks noChangeAspect="1" noChangeArrowheads="1"/>
            </p:cNvPicPr>
            <p:nvPr/>
          </p:nvPicPr>
          <p:blipFill>
            <a:blip r:embed="rId3" cstate="print"/>
            <a:srcRect t="59293" b="33170"/>
            <a:stretch>
              <a:fillRect/>
            </a:stretch>
          </p:blipFill>
          <p:spPr bwMode="auto">
            <a:xfrm>
              <a:off x="250825" y="2492375"/>
              <a:ext cx="8713788" cy="1008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98" name="Image 9"/>
            <p:cNvPicPr>
              <a:picLocks noChangeAspect="1" noChangeArrowheads="1"/>
            </p:cNvPicPr>
            <p:nvPr/>
          </p:nvPicPr>
          <p:blipFill>
            <a:blip r:embed="rId3" cstate="print"/>
            <a:srcRect t="86430" b="754"/>
            <a:stretch>
              <a:fillRect/>
            </a:stretch>
          </p:blipFill>
          <p:spPr bwMode="auto">
            <a:xfrm>
              <a:off x="395288" y="4076700"/>
              <a:ext cx="8640762" cy="1512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99" name="Image 10"/>
            <p:cNvPicPr>
              <a:picLocks noChangeAspect="1" noChangeArrowheads="1"/>
            </p:cNvPicPr>
            <p:nvPr/>
          </p:nvPicPr>
          <p:blipFill>
            <a:blip r:embed="rId3" cstate="print"/>
            <a:srcRect t="72108" b="24876"/>
            <a:stretch>
              <a:fillRect/>
            </a:stretch>
          </p:blipFill>
          <p:spPr bwMode="auto">
            <a:xfrm>
              <a:off x="250825" y="3573463"/>
              <a:ext cx="8642350" cy="431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Rectangle 11"/>
          <p:cNvSpPr/>
          <p:nvPr/>
        </p:nvSpPr>
        <p:spPr>
          <a:xfrm>
            <a:off x="2987675" y="2133600"/>
            <a:ext cx="647700" cy="431800"/>
          </a:xfrm>
          <a:prstGeom prst="rect">
            <a:avLst/>
          </a:prstGeom>
          <a:solidFill>
            <a:srgbClr val="00CC99">
              <a:alpha val="2705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5076825" y="2133600"/>
            <a:ext cx="647700" cy="431800"/>
          </a:xfrm>
          <a:prstGeom prst="rect">
            <a:avLst/>
          </a:prstGeom>
          <a:solidFill>
            <a:srgbClr val="00CC99">
              <a:alpha val="2705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7019925" y="2133600"/>
            <a:ext cx="647700" cy="431800"/>
          </a:xfrm>
          <a:prstGeom prst="rect">
            <a:avLst/>
          </a:prstGeom>
          <a:solidFill>
            <a:srgbClr val="00CC99">
              <a:alpha val="2705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2987675" y="3068638"/>
            <a:ext cx="647700" cy="431800"/>
          </a:xfrm>
          <a:prstGeom prst="rect">
            <a:avLst/>
          </a:prstGeom>
          <a:solidFill>
            <a:srgbClr val="FFC000">
              <a:alpha val="27059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5076825" y="3068638"/>
            <a:ext cx="647700" cy="431800"/>
          </a:xfrm>
          <a:prstGeom prst="rect">
            <a:avLst/>
          </a:prstGeom>
          <a:solidFill>
            <a:srgbClr val="FFC000">
              <a:alpha val="27059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7019925" y="3068638"/>
            <a:ext cx="647700" cy="431800"/>
          </a:xfrm>
          <a:prstGeom prst="rect">
            <a:avLst/>
          </a:prstGeom>
          <a:solidFill>
            <a:srgbClr val="FFC000">
              <a:alpha val="27059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2987675" y="3573463"/>
            <a:ext cx="647700" cy="431800"/>
          </a:xfrm>
          <a:prstGeom prst="rect">
            <a:avLst/>
          </a:prstGeom>
          <a:solidFill>
            <a:srgbClr val="D2DEB0">
              <a:alpha val="27059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9" name="Rectangle 18"/>
          <p:cNvSpPr/>
          <p:nvPr/>
        </p:nvSpPr>
        <p:spPr>
          <a:xfrm>
            <a:off x="5076825" y="3573463"/>
            <a:ext cx="647700" cy="431800"/>
          </a:xfrm>
          <a:prstGeom prst="rect">
            <a:avLst/>
          </a:prstGeom>
          <a:solidFill>
            <a:srgbClr val="D2DEB0">
              <a:alpha val="27059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7019925" y="3573463"/>
            <a:ext cx="647700" cy="431800"/>
          </a:xfrm>
          <a:prstGeom prst="rect">
            <a:avLst/>
          </a:prstGeom>
          <a:solidFill>
            <a:srgbClr val="D2DEB0">
              <a:alpha val="27059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2987675" y="4221163"/>
            <a:ext cx="647700" cy="431800"/>
          </a:xfrm>
          <a:prstGeom prst="rect">
            <a:avLst/>
          </a:prstGeom>
          <a:solidFill>
            <a:srgbClr val="FF0000">
              <a:alpha val="27059"/>
            </a:srgbClr>
          </a:solidFill>
          <a:ln>
            <a:solidFill>
              <a:srgbClr val="FC80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2" name="Rectangle 21"/>
          <p:cNvSpPr/>
          <p:nvPr/>
        </p:nvSpPr>
        <p:spPr>
          <a:xfrm>
            <a:off x="5076825" y="4221163"/>
            <a:ext cx="647700" cy="431800"/>
          </a:xfrm>
          <a:prstGeom prst="rect">
            <a:avLst/>
          </a:prstGeom>
          <a:solidFill>
            <a:srgbClr val="FF0000">
              <a:alpha val="27059"/>
            </a:srgbClr>
          </a:solidFill>
          <a:ln>
            <a:solidFill>
              <a:srgbClr val="FC80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dirty="0"/>
          </a:p>
        </p:txBody>
      </p:sp>
      <p:sp>
        <p:nvSpPr>
          <p:cNvPr id="23" name="Rectangle 22"/>
          <p:cNvSpPr/>
          <p:nvPr/>
        </p:nvSpPr>
        <p:spPr>
          <a:xfrm>
            <a:off x="7019925" y="4221163"/>
            <a:ext cx="647700" cy="431800"/>
          </a:xfrm>
          <a:prstGeom prst="rect">
            <a:avLst/>
          </a:prstGeom>
          <a:solidFill>
            <a:srgbClr val="FF0000">
              <a:alpha val="27059"/>
            </a:srgbClr>
          </a:solidFill>
          <a:ln>
            <a:solidFill>
              <a:srgbClr val="FC80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2987675" y="4797425"/>
            <a:ext cx="647700" cy="431800"/>
          </a:xfrm>
          <a:prstGeom prst="rect">
            <a:avLst/>
          </a:prstGeom>
          <a:solidFill>
            <a:schemeClr val="accent6">
              <a:lumMod val="40000"/>
              <a:lumOff val="60000"/>
              <a:alpha val="27059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5" name="Rectangle 24"/>
          <p:cNvSpPr/>
          <p:nvPr/>
        </p:nvSpPr>
        <p:spPr>
          <a:xfrm>
            <a:off x="5076825" y="4797425"/>
            <a:ext cx="647700" cy="431800"/>
          </a:xfrm>
          <a:prstGeom prst="rect">
            <a:avLst/>
          </a:prstGeom>
          <a:solidFill>
            <a:schemeClr val="accent6">
              <a:lumMod val="40000"/>
              <a:lumOff val="60000"/>
              <a:alpha val="27059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7019925" y="4797425"/>
            <a:ext cx="647700" cy="431800"/>
          </a:xfrm>
          <a:prstGeom prst="rect">
            <a:avLst/>
          </a:prstGeom>
          <a:solidFill>
            <a:schemeClr val="accent6">
              <a:lumMod val="40000"/>
              <a:lumOff val="60000"/>
              <a:alpha val="27059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7" name="Rectangle 26"/>
          <p:cNvSpPr/>
          <p:nvPr/>
        </p:nvSpPr>
        <p:spPr>
          <a:xfrm>
            <a:off x="3708400" y="2133600"/>
            <a:ext cx="1150938" cy="3167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8" name="Rectangle 27"/>
          <p:cNvSpPr/>
          <p:nvPr/>
        </p:nvSpPr>
        <p:spPr>
          <a:xfrm>
            <a:off x="5795963" y="2133600"/>
            <a:ext cx="1152525" cy="3167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9" name="Rectangle 28"/>
          <p:cNvSpPr/>
          <p:nvPr/>
        </p:nvSpPr>
        <p:spPr>
          <a:xfrm>
            <a:off x="7740650" y="2133600"/>
            <a:ext cx="1152525" cy="3240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0" name="Rectangle 29"/>
          <p:cNvSpPr/>
          <p:nvPr/>
        </p:nvSpPr>
        <p:spPr>
          <a:xfrm>
            <a:off x="3563938" y="1052513"/>
            <a:ext cx="1439862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1" name="Rectangle 30"/>
          <p:cNvSpPr/>
          <p:nvPr/>
        </p:nvSpPr>
        <p:spPr>
          <a:xfrm>
            <a:off x="5651500" y="1052513"/>
            <a:ext cx="1296988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2" name="Rectangle 31"/>
          <p:cNvSpPr/>
          <p:nvPr/>
        </p:nvSpPr>
        <p:spPr>
          <a:xfrm>
            <a:off x="7740650" y="1052513"/>
            <a:ext cx="1223963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r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80165" tIns="40083" rIns="80165" bIns="40083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z="2400" b="1" smtClean="0">
                <a:latin typeface="Calibri" pitchFamily="34" charset="0"/>
              </a:rPr>
              <a:t>Related Literature</a:t>
            </a:r>
          </a:p>
        </p:txBody>
      </p:sp>
      <p:sp>
        <p:nvSpPr>
          <p:cNvPr id="29699" name="Espace réservé du contenu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80165" tIns="40083" rIns="80165" bIns="40083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z="2200" smtClean="0">
                <a:latin typeface="Calibri" pitchFamily="34" charset="0"/>
              </a:rPr>
              <a:t>Unhealthy food taxation, healthy food subsidizing :  Chouinard et al (2007), Mytton (2007), Allais et al. (2010), Bonnet et al. (2007), ...</a:t>
            </a:r>
          </a:p>
          <a:p>
            <a:pPr eaLnBrk="1" hangingPunct="1"/>
            <a:r>
              <a:rPr lang="en-GB" sz="2200" smtClean="0">
                <a:latin typeface="Calibri" pitchFamily="34" charset="0"/>
              </a:rPr>
              <a:t>Cost-efficiency analysis: Cash et al (2005)</a:t>
            </a:r>
          </a:p>
          <a:p>
            <a:pPr eaLnBrk="1" hangingPunct="1"/>
            <a:r>
              <a:rPr lang="en-GB" sz="2200" smtClean="0">
                <a:latin typeface="Calibri" pitchFamily="34" charset="0"/>
              </a:rPr>
              <a:t>Food stamps: Alston et al. (2009), Meyerhoefer et Pylipchuk (2008), Chen et al. (2005)</a:t>
            </a:r>
          </a:p>
          <a:p>
            <a:pPr eaLnBrk="1" hangingPunct="1"/>
            <a:r>
              <a:rPr lang="en-GB" sz="2200" smtClean="0">
                <a:latin typeface="Calibri" pitchFamily="34" charset="0"/>
              </a:rPr>
              <a:t>Information campaign : Pomerleau et al (2005)</a:t>
            </a:r>
          </a:p>
          <a:p>
            <a:pPr eaLnBrk="1" hangingPunct="1"/>
            <a:r>
              <a:rPr lang="en-GB" sz="2200" smtClean="0">
                <a:latin typeface="Calibri" pitchFamily="34" charset="0"/>
              </a:rPr>
              <a:t>........</a:t>
            </a:r>
          </a:p>
          <a:p>
            <a:pPr eaLnBrk="1" hangingPunct="1"/>
            <a:endParaRPr lang="en-GB" sz="2200" smtClean="0">
              <a:latin typeface="Calibri" pitchFamily="34" charset="0"/>
            </a:endParaRPr>
          </a:p>
        </p:txBody>
      </p:sp>
      <p:sp>
        <p:nvSpPr>
          <p:cNvPr id="29700" name="Espace réservé du numéro de diapositive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278813" y="6288088"/>
            <a:ext cx="700087" cy="276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80165" tIns="40083" rIns="80165" bIns="40083"/>
          <a:lstStyle/>
          <a:p>
            <a:fld id="{190610A9-2620-4A13-BF49-958C832B634D}" type="slidenum">
              <a:rPr lang="fr-FR">
                <a:ea typeface="ＭＳ Ｐゴシック" pitchFamily="34" charset="-128"/>
              </a:rPr>
              <a:pPr/>
              <a:t>18</a:t>
            </a:fld>
            <a:endParaRPr lang="fr-FR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r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80165" tIns="40083" rIns="80165" bIns="40083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z="2800" b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MOTIVATIONS</a:t>
            </a: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179388" y="1052513"/>
            <a:ext cx="8964612" cy="4525962"/>
          </a:xfrm>
          <a:ln>
            <a:miter lim="800000"/>
            <a:headEnd/>
            <a:tailEnd/>
          </a:ln>
        </p:spPr>
        <p:txBody>
          <a:bodyPr vert="horz" wrap="square" lIns="80165" tIns="40083" rIns="80165" bIns="40083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Food and non communicable diseases (cancers, cardiovascular diseases ….)</a:t>
            </a:r>
          </a:p>
          <a:p>
            <a:pPr eaLnBrk="1" hangingPunct="1">
              <a:buFontTx/>
              <a:buNone/>
              <a:defRPr/>
            </a:pPr>
            <a:endParaRPr lang="en-US" sz="14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defRPr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Public health actions to reach the recommended intake of 400g of fruit and vegetables (F&amp;V) per day</a:t>
            </a:r>
          </a:p>
          <a:p>
            <a:pPr lvl="1" eaLnBrk="1" hangingPunct="1">
              <a:defRPr/>
            </a:pPr>
            <a:r>
              <a:rPr lang="en-GB" sz="2400" dirty="0" smtClean="0">
                <a:latin typeface="Calibri" pitchFamily="34" charset="0"/>
                <a:cs typeface="Calibri" pitchFamily="34" charset="0"/>
              </a:rPr>
              <a:t>Education and information campaigns </a:t>
            </a:r>
          </a:p>
          <a:p>
            <a:pPr lvl="1" eaLnBrk="1" hangingPunct="1">
              <a:defRPr/>
            </a:pPr>
            <a:r>
              <a:rPr lang="en-GB" sz="2400" dirty="0" smtClean="0">
                <a:latin typeface="Calibri" pitchFamily="34" charset="0"/>
                <a:cs typeface="Calibri" pitchFamily="34" charset="0"/>
              </a:rPr>
              <a:t>Economic instruments (consumption subsidies, ‘F&amp;V’ stamps...)</a:t>
            </a:r>
          </a:p>
          <a:p>
            <a:pPr eaLnBrk="1" hangingPunct="1">
              <a:defRPr/>
            </a:pPr>
            <a:endParaRPr lang="en-GB" sz="1200" dirty="0" smtClean="0">
              <a:latin typeface="Calibri" pitchFamily="34" charset="0"/>
              <a:cs typeface="Calibri" pitchFamily="34" charset="0"/>
            </a:endParaRPr>
          </a:p>
          <a:p>
            <a:pPr marL="342900" lvl="1" indent="-342900" eaLnBrk="1" hangingPunct="1">
              <a:buFontTx/>
              <a:buChar char="•"/>
              <a:defRPr/>
            </a:pPr>
            <a:r>
              <a:rPr lang="en-GB" sz="2400" dirty="0" smtClean="0">
                <a:latin typeface="Calibri" pitchFamily="34" charset="0"/>
                <a:cs typeface="Calibri" pitchFamily="34" charset="0"/>
              </a:rPr>
              <a:t>Many studies based on local experiments</a:t>
            </a:r>
          </a:p>
          <a:p>
            <a:pPr marL="342900" lvl="1" indent="-342900" eaLnBrk="1" hangingPunct="1">
              <a:buFontTx/>
              <a:buChar char="•"/>
              <a:defRPr/>
            </a:pPr>
            <a:endParaRPr lang="en-GB" sz="14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defRPr/>
            </a:pPr>
            <a:r>
              <a:rPr lang="en-GB" sz="2400" dirty="0" smtClean="0">
                <a:latin typeface="Calibri" pitchFamily="34" charset="0"/>
                <a:cs typeface="Calibri" pitchFamily="34" charset="0"/>
              </a:rPr>
              <a:t>Very few studies integrating economic and health parameters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ZoneTexte 1"/>
          <p:cNvSpPr txBox="1">
            <a:spLocks noChangeArrowheads="1"/>
          </p:cNvSpPr>
          <p:nvPr/>
        </p:nvSpPr>
        <p:spPr bwMode="auto">
          <a:xfrm>
            <a:off x="323850" y="1308100"/>
            <a:ext cx="8424863" cy="356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  <a:buFont typeface="Wingdings" pitchFamily="2" charset="2"/>
              <a:buChar char="§"/>
            </a:pPr>
            <a:r>
              <a:rPr lang="fr-FR" altLang="fr-FR" sz="2800">
                <a:latin typeface="Calibri" pitchFamily="34" charset="0"/>
                <a:ea typeface="Calibri" pitchFamily="34" charset="0"/>
                <a:cs typeface="Calibri" pitchFamily="34" charset="0"/>
              </a:rPr>
              <a:t> Important challenges for policy makers :</a:t>
            </a: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endParaRPr lang="fr-FR" altLang="fr-FR" sz="80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endParaRPr lang="fr-FR" altLang="fr-FR" sz="80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endParaRPr lang="fr-FR" altLang="fr-FR" sz="80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marL="0" lvl="3" indent="292100" eaLnBrk="0" hangingPunct="0">
              <a:lnSpc>
                <a:spcPct val="80000"/>
              </a:lnSpc>
              <a:spcBef>
                <a:spcPct val="50000"/>
              </a:spcBef>
              <a:buFontTx/>
              <a:buChar char="-"/>
            </a:pPr>
            <a:r>
              <a:rPr lang="fr-FR" altLang="fr-FR">
                <a:latin typeface="Calibri" pitchFamily="34" charset="0"/>
                <a:ea typeface="Calibri" pitchFamily="34" charset="0"/>
                <a:cs typeface="Calibri" pitchFamily="34" charset="0"/>
              </a:rPr>
              <a:t>Targeted </a:t>
            </a:r>
            <a:r>
              <a:rPr lang="fr-FR" altLang="fr-FR" i="1">
                <a:latin typeface="Calibri" pitchFamily="34" charset="0"/>
                <a:ea typeface="Calibri" pitchFamily="34" charset="0"/>
                <a:cs typeface="Calibri" pitchFamily="34" charset="0"/>
              </a:rPr>
              <a:t>versu</a:t>
            </a:r>
            <a:r>
              <a:rPr lang="fr-FR" altLang="fr-FR">
                <a:latin typeface="Calibri" pitchFamily="34" charset="0"/>
                <a:ea typeface="Calibri" pitchFamily="34" charset="0"/>
                <a:cs typeface="Calibri" pitchFamily="34" charset="0"/>
              </a:rPr>
              <a:t>s non targeted policies</a:t>
            </a:r>
          </a:p>
          <a:p>
            <a:pPr marL="0" lvl="3" indent="292100" eaLnBrk="0" hangingPunct="0">
              <a:lnSpc>
                <a:spcPct val="80000"/>
              </a:lnSpc>
              <a:spcBef>
                <a:spcPct val="50000"/>
              </a:spcBef>
              <a:buFontTx/>
              <a:buChar char="-"/>
            </a:pPr>
            <a:endParaRPr lang="fr-FR" altLang="fr-FR" sz="80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marL="0" lvl="3" indent="292100" eaLnBrk="0" hangingPunct="0">
              <a:lnSpc>
                <a:spcPct val="80000"/>
              </a:lnSpc>
              <a:spcBef>
                <a:spcPct val="50000"/>
              </a:spcBef>
              <a:buFontTx/>
              <a:buChar char="-"/>
            </a:pPr>
            <a:r>
              <a:rPr lang="fr-FR" altLang="fr-FR">
                <a:latin typeface="Calibri" pitchFamily="34" charset="0"/>
                <a:ea typeface="Calibri" pitchFamily="34" charset="0"/>
                <a:cs typeface="Calibri" pitchFamily="34" charset="0"/>
              </a:rPr>
              <a:t>Economic instruments </a:t>
            </a:r>
            <a:r>
              <a:rPr lang="fr-FR" altLang="fr-FR" i="1">
                <a:latin typeface="Calibri" pitchFamily="34" charset="0"/>
                <a:ea typeface="Calibri" pitchFamily="34" charset="0"/>
                <a:cs typeface="Calibri" pitchFamily="34" charset="0"/>
              </a:rPr>
              <a:t>versus</a:t>
            </a:r>
            <a:r>
              <a:rPr lang="fr-FR" altLang="fr-FR">
                <a:latin typeface="Calibri" pitchFamily="34" charset="0"/>
                <a:ea typeface="Calibri" pitchFamily="34" charset="0"/>
                <a:cs typeface="Calibri" pitchFamily="34" charset="0"/>
              </a:rPr>
              <a:t> information</a:t>
            </a:r>
          </a:p>
          <a:p>
            <a:pPr marL="0" lvl="3" indent="292100" eaLnBrk="0" hangingPunct="0">
              <a:lnSpc>
                <a:spcPct val="80000"/>
              </a:lnSpc>
              <a:spcBef>
                <a:spcPct val="50000"/>
              </a:spcBef>
              <a:buFontTx/>
              <a:buChar char="-"/>
            </a:pPr>
            <a:endParaRPr lang="fr-FR" altLang="fr-FR" sz="80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marL="0" lvl="3" indent="292100" eaLnBrk="0" hangingPunct="0">
              <a:lnSpc>
                <a:spcPct val="80000"/>
              </a:lnSpc>
              <a:spcBef>
                <a:spcPct val="50000"/>
              </a:spcBef>
              <a:buFontTx/>
              <a:buChar char="-"/>
            </a:pPr>
            <a:r>
              <a:rPr lang="fr-FR" altLang="fr-FR">
                <a:latin typeface="Calibri" pitchFamily="34" charset="0"/>
                <a:ea typeface="Calibri" pitchFamily="34" charset="0"/>
                <a:cs typeface="Calibri" pitchFamily="34" charset="0"/>
              </a:rPr>
              <a:t>Public (and private) costs / Heath benefits</a:t>
            </a:r>
          </a:p>
          <a:p>
            <a:pPr marL="0" lvl="3" indent="292100" eaLnBrk="0" hangingPunct="0">
              <a:lnSpc>
                <a:spcPct val="80000"/>
              </a:lnSpc>
              <a:spcBef>
                <a:spcPct val="50000"/>
              </a:spcBef>
              <a:buFontTx/>
              <a:buChar char="-"/>
            </a:pPr>
            <a:endParaRPr lang="fr-FR" altLang="fr-FR" sz="80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marL="0" lvl="3" indent="292100" eaLnBrk="0" hangingPunct="0">
              <a:lnSpc>
                <a:spcPct val="80000"/>
              </a:lnSpc>
              <a:spcBef>
                <a:spcPct val="50000"/>
              </a:spcBef>
              <a:buFontTx/>
              <a:buChar char="-"/>
            </a:pPr>
            <a:r>
              <a:rPr lang="fr-FR" altLang="fr-FR">
                <a:latin typeface="Calibri" pitchFamily="34" charset="0"/>
                <a:ea typeface="Calibri" pitchFamily="34" charset="0"/>
                <a:cs typeface="Calibri" pitchFamily="34" charset="0"/>
              </a:rPr>
              <a:t> Efficiency </a:t>
            </a:r>
            <a:r>
              <a:rPr lang="fr-FR" altLang="fr-FR" i="1">
                <a:latin typeface="Calibri" pitchFamily="34" charset="0"/>
                <a:ea typeface="Calibri" pitchFamily="34" charset="0"/>
                <a:cs typeface="Calibri" pitchFamily="34" charset="0"/>
              </a:rPr>
              <a:t>versus</a:t>
            </a:r>
            <a:r>
              <a:rPr lang="fr-FR" altLang="fr-FR">
                <a:latin typeface="Calibri" pitchFamily="34" charset="0"/>
                <a:ea typeface="Calibri" pitchFamily="34" charset="0"/>
                <a:cs typeface="Calibri" pitchFamily="34" charset="0"/>
              </a:rPr>
              <a:t> Equity</a:t>
            </a:r>
          </a:p>
          <a:p>
            <a:pPr marL="0" lvl="3" indent="292100" eaLnBrk="0" hangingPunct="0">
              <a:lnSpc>
                <a:spcPct val="80000"/>
              </a:lnSpc>
              <a:spcBef>
                <a:spcPct val="50000"/>
              </a:spcBef>
            </a:pPr>
            <a:endParaRPr lang="fr-FR" altLang="fr-FR" sz="120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r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80165" tIns="40083" rIns="80165" bIns="40083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z="2800" b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OBJECTIVES</a:t>
            </a:r>
          </a:p>
        </p:txBody>
      </p:sp>
      <p:sp>
        <p:nvSpPr>
          <p:cNvPr id="15363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250825" y="1052513"/>
            <a:ext cx="8713788" cy="4525962"/>
          </a:xfrm>
          <a:noFill/>
          <a:ln>
            <a:miter lim="800000"/>
            <a:headEnd/>
            <a:tailEnd/>
          </a:ln>
        </p:spPr>
        <p:txBody>
          <a:bodyPr vert="horz" wrap="square" lIns="80165" tIns="40083" rIns="80165" bIns="40083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z="2400" smtClean="0">
                <a:latin typeface="Calibri" pitchFamily="34" charset="0"/>
                <a:ea typeface="Calibri" pitchFamily="34" charset="0"/>
                <a:cs typeface="Calibri" pitchFamily="34" charset="0"/>
              </a:rPr>
              <a:t>Evaluation of policy scenarios aiming at increasing F&amp;V consumption in France</a:t>
            </a:r>
          </a:p>
          <a:p>
            <a:pPr eaLnBrk="1" hangingPunct="1">
              <a:buFontTx/>
              <a:buNone/>
            </a:pPr>
            <a:endParaRPr lang="en-GB" sz="240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eaLnBrk="1" hangingPunct="1"/>
            <a:r>
              <a:rPr lang="en-GB" sz="2400" smtClean="0">
                <a:latin typeface="Calibri" pitchFamily="34" charset="0"/>
                <a:ea typeface="Calibri" pitchFamily="34" charset="0"/>
                <a:cs typeface="Calibri" pitchFamily="34" charset="0"/>
              </a:rPr>
              <a:t>Policies</a:t>
            </a:r>
          </a:p>
          <a:p>
            <a:pPr lvl="1" eaLnBrk="1" hangingPunct="1"/>
            <a:r>
              <a:rPr lang="en-GB" sz="2400" smtClean="0">
                <a:latin typeface="Calibri" pitchFamily="34" charset="0"/>
                <a:ea typeface="Calibri" pitchFamily="34" charset="0"/>
                <a:cs typeface="Calibri" pitchFamily="34" charset="0"/>
              </a:rPr>
              <a:t>P1: decrease in VAT </a:t>
            </a:r>
          </a:p>
          <a:p>
            <a:pPr lvl="1" eaLnBrk="1" hangingPunct="1"/>
            <a:r>
              <a:rPr lang="en-GB" sz="2400" smtClean="0">
                <a:latin typeface="Calibri" pitchFamily="34" charset="0"/>
                <a:ea typeface="Calibri" pitchFamily="34" charset="0"/>
                <a:cs typeface="Calibri" pitchFamily="34" charset="0"/>
              </a:rPr>
              <a:t>P2: F&amp;V stamps for ‘poor’ consumers</a:t>
            </a:r>
          </a:p>
          <a:p>
            <a:pPr lvl="1" eaLnBrk="1" hangingPunct="1"/>
            <a:r>
              <a:rPr lang="en-GB" sz="2400" smtClean="0">
                <a:latin typeface="Calibri" pitchFamily="34" charset="0"/>
                <a:ea typeface="Calibri" pitchFamily="34" charset="0"/>
                <a:cs typeface="Calibri" pitchFamily="34" charset="0"/>
              </a:rPr>
              <a:t>P3 : Generic information campaign</a:t>
            </a:r>
          </a:p>
          <a:p>
            <a:pPr eaLnBrk="1" hangingPunct="1">
              <a:buFontTx/>
              <a:buNone/>
            </a:pPr>
            <a:endParaRPr lang="en-GB" sz="240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eaLnBrk="1" hangingPunct="1"/>
            <a:r>
              <a:rPr lang="en-GB" sz="2400" smtClean="0">
                <a:latin typeface="Calibri" pitchFamily="34" charset="0"/>
                <a:ea typeface="Calibri" pitchFamily="34" charset="0"/>
                <a:cs typeface="Calibri" pitchFamily="34" charset="0"/>
              </a:rPr>
              <a:t>Cost-Efficiency analysis  : cost per Life Year Saved</a:t>
            </a:r>
          </a:p>
          <a:p>
            <a:pPr eaLnBrk="1" hangingPunct="1">
              <a:buFontTx/>
              <a:buNone/>
            </a:pPr>
            <a:endParaRPr lang="en-GB" sz="240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re 1"/>
          <p:cNvSpPr>
            <a:spLocks noGrp="1"/>
          </p:cNvSpPr>
          <p:nvPr>
            <p:ph type="title"/>
          </p:nvPr>
        </p:nvSpPr>
        <p:spPr bwMode="auto">
          <a:xfrm>
            <a:off x="457200" y="115888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80165" tIns="40083" rIns="80165" bIns="40083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z="2800" b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OVERVIEW ON THE METHOD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0825" y="765175"/>
            <a:ext cx="8713788" cy="5903913"/>
          </a:xfrm>
          <a:solidFill>
            <a:schemeClr val="bg1"/>
          </a:solidFill>
        </p:spPr>
        <p:txBody>
          <a:bodyPr lIns="80165" tIns="40083" rIns="80165" bIns="40083">
            <a:noAutofit/>
          </a:bodyPr>
          <a:lstStyle/>
          <a:p>
            <a:pPr eaLnBrk="1" hangingPunct="1">
              <a:defRPr/>
            </a:pPr>
            <a:r>
              <a:rPr lang="en-GB" sz="2400" u="sng" dirty="0" smtClean="0">
                <a:latin typeface="Calibri" pitchFamily="34" charset="0"/>
                <a:cs typeface="Calibri" pitchFamily="34" charset="0"/>
              </a:rPr>
              <a:t>An economic model </a:t>
            </a:r>
            <a:r>
              <a:rPr lang="en-GB" sz="2400" dirty="0" smtClean="0">
                <a:latin typeface="Calibri" pitchFamily="34" charset="0"/>
                <a:cs typeface="Calibri" pitchFamily="34" charset="0"/>
              </a:rPr>
              <a:t>of the F&amp;V market (Equilibrium Displacement Model) </a:t>
            </a:r>
          </a:p>
          <a:p>
            <a:pPr algn="ctr" eaLnBrk="1" hangingPunct="1">
              <a:buFontTx/>
              <a:buNone/>
              <a:defRPr/>
            </a:pPr>
            <a:r>
              <a:rPr lang="en-GB" sz="2200" dirty="0" smtClean="0">
                <a:latin typeface="Calibri" pitchFamily="34" charset="0"/>
                <a:cs typeface="Calibri" pitchFamily="34" charset="0"/>
              </a:rPr>
              <a:t>Policy </a:t>
            </a:r>
            <a:r>
              <a:rPr lang="en-GB" sz="22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 </a:t>
            </a:r>
            <a:r>
              <a:rPr lang="en-GB" sz="2200" dirty="0" smtClean="0">
                <a:latin typeface="Calibri" pitchFamily="34" charset="0"/>
                <a:cs typeface="Calibri" pitchFamily="34" charset="0"/>
              </a:rPr>
              <a:t>Changes in F&amp;V consumption</a:t>
            </a:r>
          </a:p>
          <a:p>
            <a:pPr algn="ctr" eaLnBrk="1" hangingPunct="1">
              <a:buFontTx/>
              <a:buNone/>
              <a:defRPr/>
            </a:pPr>
            <a:endParaRPr lang="en-GB" sz="1400" dirty="0" smtClean="0">
              <a:latin typeface="Calibri" pitchFamily="34" charset="0"/>
              <a:cs typeface="Calibri" pitchFamily="34" charset="0"/>
            </a:endParaRPr>
          </a:p>
          <a:p>
            <a:pPr algn="ctr" eaLnBrk="1" hangingPunct="1">
              <a:buFontTx/>
              <a:buNone/>
              <a:defRPr/>
            </a:pPr>
            <a:endParaRPr lang="en-GB" sz="14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defRPr/>
            </a:pPr>
            <a:r>
              <a:rPr lang="en-GB" sz="2400" u="sng" dirty="0" smtClean="0">
                <a:latin typeface="Calibri" pitchFamily="34" charset="0"/>
                <a:cs typeface="Calibri" pitchFamily="34" charset="0"/>
              </a:rPr>
              <a:t>A health model</a:t>
            </a:r>
          </a:p>
          <a:p>
            <a:pPr marL="0" indent="0" algn="ctr" eaLnBrk="1" hangingPunct="1">
              <a:buFontTx/>
              <a:buNone/>
              <a:defRPr/>
            </a:pPr>
            <a:endParaRPr lang="en-GB" sz="2200" dirty="0" smtClean="0">
              <a:latin typeface="Calibri" pitchFamily="34" charset="0"/>
              <a:cs typeface="Calibri" pitchFamily="34" charset="0"/>
            </a:endParaRPr>
          </a:p>
          <a:p>
            <a:pPr marL="0" indent="0" algn="ctr" eaLnBrk="1" hangingPunct="1">
              <a:buFontTx/>
              <a:buNone/>
              <a:defRPr/>
            </a:pPr>
            <a:r>
              <a:rPr lang="en-GB" sz="2200" dirty="0" smtClean="0">
                <a:latin typeface="Calibri" pitchFamily="34" charset="0"/>
                <a:cs typeface="Calibri" pitchFamily="34" charset="0"/>
              </a:rPr>
              <a:t>Changes </a:t>
            </a:r>
            <a:r>
              <a:rPr lang="en-GB" sz="2200" dirty="0">
                <a:latin typeface="Calibri" pitchFamily="34" charset="0"/>
                <a:cs typeface="Calibri" pitchFamily="34" charset="0"/>
              </a:rPr>
              <a:t>in F&amp;V consumption </a:t>
            </a:r>
            <a:r>
              <a:rPr lang="en-GB" sz="2200" dirty="0">
                <a:latin typeface="Calibri" pitchFamily="34" charset="0"/>
                <a:cs typeface="Calibri" pitchFamily="34" charset="0"/>
                <a:sym typeface="Wingdings" pitchFamily="2" charset="2"/>
              </a:rPr>
              <a:t> Number of Life </a:t>
            </a:r>
            <a:r>
              <a:rPr lang="en-GB" sz="22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Years </a:t>
            </a:r>
            <a:r>
              <a:rPr lang="en-GB" sz="2200" dirty="0">
                <a:latin typeface="Calibri" pitchFamily="34" charset="0"/>
                <a:cs typeface="Calibri" pitchFamily="34" charset="0"/>
                <a:sym typeface="Wingdings" pitchFamily="2" charset="2"/>
              </a:rPr>
              <a:t>Saved (LYS) </a:t>
            </a:r>
            <a:r>
              <a:rPr lang="en-GB" sz="22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using 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en-GB" sz="22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“Relative Risks” </a:t>
            </a:r>
            <a:r>
              <a:rPr lang="en-GB" sz="2200" dirty="0">
                <a:latin typeface="Calibri" pitchFamily="34" charset="0"/>
                <a:cs typeface="Calibri" pitchFamily="34" charset="0"/>
                <a:sym typeface="Wingdings" pitchFamily="2" charset="2"/>
              </a:rPr>
              <a:t>associated to an increase in F&amp;V </a:t>
            </a:r>
            <a:r>
              <a:rPr lang="en-GB" sz="22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consumption</a:t>
            </a:r>
          </a:p>
          <a:p>
            <a:pPr marL="0" indent="0" algn="ctr" eaLnBrk="1" hangingPunct="1">
              <a:buFontTx/>
              <a:buNone/>
              <a:defRPr/>
            </a:pPr>
            <a:endParaRPr lang="en-GB" sz="1400" dirty="0" smtClean="0">
              <a:latin typeface="Calibri" pitchFamily="34" charset="0"/>
              <a:cs typeface="Calibri" pitchFamily="34" charset="0"/>
              <a:sym typeface="Wingdings" pitchFamily="2" charset="2"/>
            </a:endParaRPr>
          </a:p>
          <a:p>
            <a:pPr marL="0" indent="0" algn="ctr" eaLnBrk="1" hangingPunct="1">
              <a:buFontTx/>
              <a:buNone/>
              <a:defRPr/>
            </a:pPr>
            <a:endParaRPr lang="en-GB" sz="140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  <a:p>
            <a:pPr eaLnBrk="1" hangingPunct="1">
              <a:defRPr/>
            </a:pPr>
            <a:r>
              <a:rPr lang="en-GB" sz="2400" u="sng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Cost-effectiveness</a:t>
            </a:r>
          </a:p>
          <a:p>
            <a:pPr algn="ctr" eaLnBrk="1" hangingPunct="1">
              <a:buFontTx/>
              <a:buNone/>
              <a:defRPr/>
            </a:pPr>
            <a:r>
              <a:rPr lang="en-GB" sz="22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Implementation cost of the policy </a:t>
            </a:r>
            <a:r>
              <a:rPr lang="en-GB" sz="2200" dirty="0">
                <a:latin typeface="Calibri" pitchFamily="34" charset="0"/>
                <a:cs typeface="Calibri" pitchFamily="34" charset="0"/>
                <a:sym typeface="Wingdings" pitchFamily="2" charset="2"/>
              </a:rPr>
              <a:t>/ </a:t>
            </a:r>
            <a:r>
              <a:rPr lang="en-GB" sz="22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LYS</a:t>
            </a:r>
          </a:p>
          <a:p>
            <a:pPr algn="ctr" eaLnBrk="1" hangingPunct="1">
              <a:buFontTx/>
              <a:buNone/>
              <a:defRPr/>
            </a:pPr>
            <a:endParaRPr lang="en-GB" sz="1200" dirty="0" smtClean="0">
              <a:latin typeface="Calibri" pitchFamily="34" charset="0"/>
              <a:cs typeface="Calibri" pitchFamily="34" charset="0"/>
              <a:sym typeface="Wingdings" pitchFamily="2" charset="2"/>
            </a:endParaRPr>
          </a:p>
          <a:p>
            <a:pPr algn="ctr" eaLnBrk="1" hangingPunct="1">
              <a:buFontTx/>
              <a:buNone/>
              <a:defRPr/>
            </a:pPr>
            <a:endParaRPr lang="en-GB" sz="120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  <a:p>
            <a:pPr eaLnBrk="1" hangingPunct="1">
              <a:defRPr/>
            </a:pPr>
            <a:r>
              <a:rPr lang="en-GB" sz="24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Simulations to take into account the uncertainties on the model inputs</a:t>
            </a:r>
            <a:endParaRPr lang="en-GB" sz="24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defRPr/>
            </a:pPr>
            <a:endParaRPr lang="en-GB" sz="2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80165" tIns="40083" rIns="80165" bIns="40083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z="2800" b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POLICIES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4525962"/>
          </a:xfrm>
        </p:spPr>
        <p:txBody>
          <a:bodyPr lIns="80165" tIns="40083" rIns="80165" bIns="40083">
            <a:normAutofit lnSpcReduction="10000"/>
          </a:bodyPr>
          <a:lstStyle/>
          <a:p>
            <a:pPr eaLnBrk="1" hangingPunct="1">
              <a:defRPr/>
            </a:pPr>
            <a:r>
              <a:rPr lang="en-GB" sz="2400" dirty="0" smtClean="0">
                <a:latin typeface="Calibri" pitchFamily="34" charset="0"/>
                <a:cs typeface="Calibri" pitchFamily="34" charset="0"/>
              </a:rPr>
              <a:t>P1: Reduction of VAT</a:t>
            </a:r>
          </a:p>
          <a:p>
            <a:pPr lvl="1" eaLnBrk="1" hangingPunct="1">
              <a:defRPr/>
            </a:pPr>
            <a:r>
              <a:rPr lang="en-GB" sz="2400" dirty="0" smtClean="0">
                <a:latin typeface="Calibri" pitchFamily="34" charset="0"/>
                <a:cs typeface="Calibri" pitchFamily="34" charset="0"/>
              </a:rPr>
              <a:t>Decrease consumer price (less than the VAT reduction)</a:t>
            </a:r>
          </a:p>
          <a:p>
            <a:pPr lvl="1" eaLnBrk="1" hangingPunct="1">
              <a:defRPr/>
            </a:pPr>
            <a:r>
              <a:rPr lang="en-GB" sz="2400" dirty="0" smtClean="0">
                <a:latin typeface="Calibri" pitchFamily="34" charset="0"/>
                <a:cs typeface="Calibri" pitchFamily="34" charset="0"/>
              </a:rPr>
              <a:t>Increase consumption</a:t>
            </a:r>
          </a:p>
          <a:p>
            <a:pPr lvl="1" eaLnBrk="1" hangingPunct="1">
              <a:defRPr/>
            </a:pPr>
            <a:r>
              <a:rPr lang="en-GB" sz="2400" dirty="0" smtClean="0">
                <a:latin typeface="Calibri" pitchFamily="34" charset="0"/>
                <a:cs typeface="Calibri" pitchFamily="34" charset="0"/>
              </a:rPr>
              <a:t>Effects at equilibrium depend on price elasticity of demand, price elasticity of supply</a:t>
            </a:r>
          </a:p>
          <a:p>
            <a:pPr lvl="1" eaLnBrk="1" hangingPunct="1">
              <a:buFontTx/>
              <a:buNone/>
              <a:defRPr/>
            </a:pPr>
            <a:endParaRPr lang="en-GB" sz="24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defRPr/>
            </a:pPr>
            <a:r>
              <a:rPr lang="en-GB" sz="2400" dirty="0" smtClean="0">
                <a:latin typeface="Calibri" pitchFamily="34" charset="0"/>
                <a:cs typeface="Calibri" pitchFamily="34" charset="0"/>
              </a:rPr>
              <a:t>P2: F&amp;V stamps to low income consumers (LIC)</a:t>
            </a:r>
          </a:p>
          <a:p>
            <a:pPr lvl="1" eaLnBrk="1" hangingPunct="1">
              <a:defRPr/>
            </a:pPr>
            <a:r>
              <a:rPr lang="en-GB" sz="2400" dirty="0" smtClean="0">
                <a:latin typeface="Calibri" pitchFamily="34" charset="0"/>
                <a:cs typeface="Calibri" pitchFamily="34" charset="0"/>
              </a:rPr>
              <a:t>Equivalent to an increase in income</a:t>
            </a:r>
          </a:p>
          <a:p>
            <a:pPr lvl="1" eaLnBrk="1" hangingPunct="1">
              <a:defRPr/>
            </a:pPr>
            <a:r>
              <a:rPr lang="en-GB" sz="2400" dirty="0" smtClean="0">
                <a:latin typeface="Calibri" pitchFamily="34" charset="0"/>
                <a:cs typeface="Calibri" pitchFamily="34" charset="0"/>
              </a:rPr>
              <a:t>Increase consumption of LIC</a:t>
            </a:r>
          </a:p>
          <a:p>
            <a:pPr lvl="1" eaLnBrk="1" hangingPunct="1">
              <a:defRPr/>
            </a:pPr>
            <a:r>
              <a:rPr lang="en-GB" sz="2400" dirty="0" smtClean="0">
                <a:latin typeface="Calibri" pitchFamily="34" charset="0"/>
                <a:cs typeface="Calibri" pitchFamily="34" charset="0"/>
              </a:rPr>
              <a:t>Increase consumer price</a:t>
            </a:r>
          </a:p>
          <a:p>
            <a:pPr lvl="1" eaLnBrk="1" hangingPunct="1">
              <a:defRPr/>
            </a:pPr>
            <a:r>
              <a:rPr lang="en-GB" sz="2400" dirty="0" smtClean="0">
                <a:latin typeface="Calibri" pitchFamily="34" charset="0"/>
                <a:cs typeface="Calibri" pitchFamily="34" charset="0"/>
              </a:rPr>
              <a:t>Decrease consumption of other consumers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re 1"/>
          <p:cNvSpPr>
            <a:spLocks noGrp="1"/>
          </p:cNvSpPr>
          <p:nvPr>
            <p:ph type="title"/>
          </p:nvPr>
        </p:nvSpPr>
        <p:spPr bwMode="auto">
          <a:xfrm>
            <a:off x="457200" y="198438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80165" tIns="40083" rIns="80165" bIns="40083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z="2800" b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POLICIES</a:t>
            </a:r>
            <a:endParaRPr lang="en-GB" sz="2800" smtClean="0"/>
          </a:p>
        </p:txBody>
      </p:sp>
      <p:sp>
        <p:nvSpPr>
          <p:cNvPr id="18435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468313" y="836613"/>
            <a:ext cx="8229600" cy="3168650"/>
          </a:xfrm>
          <a:noFill/>
          <a:ln>
            <a:miter lim="800000"/>
            <a:headEnd/>
            <a:tailEnd/>
          </a:ln>
        </p:spPr>
        <p:txBody>
          <a:bodyPr vert="horz" wrap="square" lIns="80165" tIns="40083" rIns="80165" bIns="40083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z="2400" smtClean="0">
                <a:latin typeface="Calibri" pitchFamily="34" charset="0"/>
                <a:ea typeface="Calibri" pitchFamily="34" charset="0"/>
                <a:cs typeface="Calibri" pitchFamily="34" charset="0"/>
              </a:rPr>
              <a:t>P3: General Information campaigns</a:t>
            </a:r>
          </a:p>
          <a:p>
            <a:pPr eaLnBrk="1" hangingPunct="1">
              <a:buFontTx/>
              <a:buNone/>
            </a:pPr>
            <a:endParaRPr lang="en-GB" sz="240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1" eaLnBrk="1" hangingPunct="1"/>
            <a:r>
              <a:rPr lang="en-GB" sz="2400" smtClean="0">
                <a:latin typeface="Calibri" pitchFamily="34" charset="0"/>
                <a:ea typeface="Calibri" pitchFamily="34" charset="0"/>
                <a:cs typeface="Calibri" pitchFamily="34" charset="0"/>
              </a:rPr>
              <a:t>Increase ‘stock’ of information of consumers</a:t>
            </a:r>
          </a:p>
          <a:p>
            <a:pPr lvl="1" eaLnBrk="1" hangingPunct="1"/>
            <a:r>
              <a:rPr lang="en-GB" sz="2400" smtClean="0">
                <a:latin typeface="Calibri" pitchFamily="34" charset="0"/>
                <a:ea typeface="Calibri" pitchFamily="34" charset="0"/>
                <a:cs typeface="Calibri" pitchFamily="34" charset="0"/>
              </a:rPr>
              <a:t>Increase demand and mean consumption</a:t>
            </a:r>
          </a:p>
          <a:p>
            <a:pPr lvl="1" eaLnBrk="1" hangingPunct="1"/>
            <a:r>
              <a:rPr lang="en-GB" sz="2400" smtClean="0">
                <a:latin typeface="Calibri" pitchFamily="34" charset="0"/>
                <a:ea typeface="Calibri" pitchFamily="34" charset="0"/>
                <a:cs typeface="Calibri" pitchFamily="34" charset="0"/>
              </a:rPr>
              <a:t>Increase price </a:t>
            </a:r>
          </a:p>
          <a:p>
            <a:pPr lvl="1" eaLnBrk="1" hangingPunct="1"/>
            <a:r>
              <a:rPr lang="en-GB" sz="2400" smtClean="0">
                <a:latin typeface="Calibri" pitchFamily="34" charset="0"/>
                <a:ea typeface="Calibri" pitchFamily="34" charset="0"/>
                <a:cs typeface="Calibri" pitchFamily="34" charset="0"/>
              </a:rPr>
              <a:t>Consumption of some consumers might decrease if less responsive to information</a:t>
            </a:r>
          </a:p>
        </p:txBody>
      </p:sp>
      <p:sp>
        <p:nvSpPr>
          <p:cNvPr id="18436" name="ZoneTexte 3"/>
          <p:cNvSpPr txBox="1">
            <a:spLocks noChangeArrowheads="1"/>
          </p:cNvSpPr>
          <p:nvPr/>
        </p:nvSpPr>
        <p:spPr bwMode="auto">
          <a:xfrm>
            <a:off x="468313" y="4292600"/>
            <a:ext cx="8280400" cy="20018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fr-FR">
                <a:latin typeface="Calibri" pitchFamily="34" charset="0"/>
                <a:ea typeface="Calibri" pitchFamily="34" charset="0"/>
                <a:cs typeface="Calibri" pitchFamily="34" charset="0"/>
              </a:rPr>
              <a:t> Simulations </a:t>
            </a:r>
          </a:p>
          <a:p>
            <a:pPr>
              <a:buFont typeface="Arial" charset="0"/>
              <a:buChar char="•"/>
            </a:pPr>
            <a:endParaRPr lang="fr-FR" sz="120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r>
              <a:rPr lang="fr-FR" sz="2200">
                <a:latin typeface="Calibri" pitchFamily="34" charset="0"/>
                <a:ea typeface="Calibri" pitchFamily="34" charset="0"/>
                <a:cs typeface="Calibri" pitchFamily="34" charset="0"/>
              </a:rPr>
              <a:t>- Decrease in VAT : 3%</a:t>
            </a:r>
          </a:p>
          <a:p>
            <a:r>
              <a:rPr lang="fr-FR" sz="2200">
                <a:latin typeface="Calibri" pitchFamily="34" charset="0"/>
                <a:ea typeface="Calibri" pitchFamily="34" charset="0"/>
                <a:cs typeface="Calibri" pitchFamily="34" charset="0"/>
              </a:rPr>
              <a:t>- Budget for F&amp;V stamps : 300M euros</a:t>
            </a:r>
          </a:p>
          <a:p>
            <a:r>
              <a:rPr lang="fr-FR" sz="2200">
                <a:latin typeface="Calibri" pitchFamily="34" charset="0"/>
                <a:ea typeface="Calibri" pitchFamily="34" charset="0"/>
                <a:cs typeface="Calibri" pitchFamily="34" charset="0"/>
              </a:rPr>
              <a:t>- Targeted consumers : 1 to 10% of the population</a:t>
            </a:r>
          </a:p>
          <a:p>
            <a:r>
              <a:rPr lang="fr-FR" sz="2200">
                <a:latin typeface="Calibri" pitchFamily="34" charset="0"/>
                <a:ea typeface="Calibri" pitchFamily="34" charset="0"/>
                <a:cs typeface="Calibri" pitchFamily="34" charset="0"/>
              </a:rPr>
              <a:t>- F&amp;V stamp per person : 50 to 350 euros per year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r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80165" tIns="40083" rIns="80165" bIns="40083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z="2800" smtClean="0">
                <a:latin typeface="Calibri" pitchFamily="34" charset="0"/>
                <a:ea typeface="Calibri" pitchFamily="34" charset="0"/>
                <a:cs typeface="Calibri" pitchFamily="34" charset="0"/>
              </a:rPr>
              <a:t>Relative Risks associated to the consumption of one additional portion (80g/day)</a:t>
            </a: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3" cstate="print"/>
          <a:srcRect r="44296"/>
          <a:stretch>
            <a:fillRect/>
          </a:stretch>
        </p:blipFill>
        <p:spPr bwMode="auto">
          <a:xfrm>
            <a:off x="1487488" y="1543050"/>
            <a:ext cx="6253162" cy="51260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836613"/>
            <a:ext cx="788670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dèle par défaut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3113</TotalTime>
  <Words>650</Words>
  <Application>Microsoft Office PowerPoint</Application>
  <PresentationFormat>On-screen Show (4:3)</PresentationFormat>
  <Paragraphs>128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Times New Roman</vt:lpstr>
      <vt:lpstr>Arial</vt:lpstr>
      <vt:lpstr>Calibri</vt:lpstr>
      <vt:lpstr>Arial Narrow</vt:lpstr>
      <vt:lpstr>Wingdings</vt:lpstr>
      <vt:lpstr>ＭＳ Ｐゴシック</vt:lpstr>
      <vt:lpstr>Modèle par défaut</vt:lpstr>
      <vt:lpstr>Slide 1</vt:lpstr>
      <vt:lpstr>MOTIVATIONS</vt:lpstr>
      <vt:lpstr>Slide 3</vt:lpstr>
      <vt:lpstr>OBJECTIVES</vt:lpstr>
      <vt:lpstr>OVERVIEW ON THE METHOD</vt:lpstr>
      <vt:lpstr>POLICIES</vt:lpstr>
      <vt:lpstr>POLICIES</vt:lpstr>
      <vt:lpstr>Relative Risks associated to the consumption of one additional portion (80g/day)</vt:lpstr>
      <vt:lpstr>Slide 9</vt:lpstr>
      <vt:lpstr>Slide 10</vt:lpstr>
      <vt:lpstr>Slide 11</vt:lpstr>
      <vt:lpstr>Slide 12</vt:lpstr>
      <vt:lpstr>Slide 13</vt:lpstr>
      <vt:lpstr>Conclusion</vt:lpstr>
      <vt:lpstr>Slide 15</vt:lpstr>
      <vt:lpstr>Slide 16</vt:lpstr>
      <vt:lpstr>Slide 17</vt:lpstr>
      <vt:lpstr>Related Literature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Louis-Georges Soler</dc:creator>
  <cp:lastModifiedBy>fulponi_l</cp:lastModifiedBy>
  <cp:revision>127</cp:revision>
  <dcterms:created xsi:type="dcterms:W3CDTF">2009-04-22T19:24:48Z</dcterms:created>
  <dcterms:modified xsi:type="dcterms:W3CDTF">2012-10-26T07:03:16Z</dcterms:modified>
</cp:coreProperties>
</file>