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</p:sldMasterIdLst>
  <p:notesMasterIdLst>
    <p:notesMasterId r:id="rId16"/>
  </p:notesMasterIdLst>
  <p:handoutMasterIdLst>
    <p:handoutMasterId r:id="rId17"/>
  </p:handoutMasterIdLst>
  <p:sldIdLst>
    <p:sldId id="256" r:id="rId3"/>
    <p:sldId id="269" r:id="rId4"/>
    <p:sldId id="272" r:id="rId5"/>
    <p:sldId id="258" r:id="rId6"/>
    <p:sldId id="260" r:id="rId7"/>
    <p:sldId id="257" r:id="rId8"/>
    <p:sldId id="259" r:id="rId9"/>
    <p:sldId id="264" r:id="rId10"/>
    <p:sldId id="262" r:id="rId11"/>
    <p:sldId id="265" r:id="rId12"/>
    <p:sldId id="263" r:id="rId13"/>
    <p:sldId id="274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988" autoAdjust="0"/>
  </p:normalViewPr>
  <p:slideViewPr>
    <p:cSldViewPr snapToGrid="0">
      <p:cViewPr varScale="1">
        <p:scale>
          <a:sx n="98" d="100"/>
          <a:sy n="98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main.oecd.org\sdataELS\Applic\HEALTH%20PREVENTION%20PROJECT\Presentations\graphs%20for%20presentations\Cecchini_Paris_October%202012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Book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main.oecd.org\sdataELS\Applic\HEALTH%20PREVENTION%20PROJECT\Presentations\graphs%20for%20presentations\Cecchini_Paris_October%202012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main.oecd.org\sdataELS\Applic\HEALTH%20PREVENTION%20PROJECT\Presentations\graphs%20for%20presentations\Cecchini_Paris_October%202012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main.oecd.org\sdataELS\Applic\HEALTH%20PREVENTION%20PROJECT\Presentations\graphs%20for%20presentations\Cecchini_Paris_October%202012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main.oecd.org\sdataELS\Applic\HEALTH%20PREVENTION%20PROJECT\Presentations\graphs%20for%20presentations\Cecchini_Paris_October%202012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main.oecd.org\sdataELS\Applic\HEALTH%20PREVENTION%20PROJECT\Presentations\graphs%20for%20presentations\Cecchini_Paris_October%202012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main.oecd.org\sdataELS\Applic\HEALTH%20PREVENTION%20PROJECT\Presentations\graphs%20for%20presentations\Cecchini_Paris_October%202012.xlsx" TargetMode="Externa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\\asap4\Stata\Users\Cecchini_M\Europe\EUR-A(new)\outputs\distrib%20impact.xls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14334880158040358"/>
          <c:y val="4.0685083812236421E-2"/>
          <c:w val="0.83948247113532659"/>
          <c:h val="0.8578937357128668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bg2">
                  <a:lumMod val="20000"/>
                  <a:lumOff val="80000"/>
                </a:schemeClr>
              </a:solidFill>
            </a:ln>
          </c:spPr>
          <c:cat>
            <c:strRef>
              <c:f>Sheet1!$A$2:$A$4</c:f>
              <c:strCache>
                <c:ptCount val="3"/>
                <c:pt idx="0">
                  <c:v>Normal-weight patient</c:v>
                </c:pt>
                <c:pt idx="1">
                  <c:v>Obese patient (US)</c:v>
                </c:pt>
                <c:pt idx="2">
                  <c:v>Obese patient (EU)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100</c:v>
                </c:pt>
                <c:pt idx="1">
                  <c:v>108</c:v>
                </c:pt>
                <c:pt idx="2">
                  <c:v>112</c:v>
                </c:pt>
              </c:numCache>
            </c:numRef>
          </c:val>
        </c:ser>
        <c:gapWidth val="99"/>
        <c:axId val="78058624"/>
        <c:axId val="78060160"/>
      </c:barChart>
      <c:catAx>
        <c:axId val="78058624"/>
        <c:scaling>
          <c:orientation val="minMax"/>
        </c:scaling>
        <c:axPos val="b"/>
        <c:numFmt formatCode="General" sourceLinked="1"/>
        <c:tickLblPos val="nextTo"/>
        <c:spPr>
          <a:ln>
            <a:solidFill>
              <a:schemeClr val="tx1"/>
            </a:solidFill>
          </a:ln>
        </c:spPr>
        <c:crossAx val="78060160"/>
        <c:crosses val="autoZero"/>
        <c:auto val="1"/>
        <c:lblAlgn val="ctr"/>
        <c:lblOffset val="100"/>
      </c:catAx>
      <c:valAx>
        <c:axId val="78060160"/>
        <c:scaling>
          <c:orientation val="minMax"/>
          <c:min val="90"/>
        </c:scaling>
        <c:axPos val="l"/>
        <c:majorGridlines>
          <c:spPr>
            <a:ln>
              <a:solidFill>
                <a:schemeClr val="tx1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b="0"/>
                </a:pPr>
                <a:r>
                  <a:rPr lang="en-US" b="0"/>
                  <a:t>Relative cost of patients</a:t>
                </a:r>
              </a:p>
            </c:rich>
          </c:tx>
          <c:layout>
            <c:manualLayout>
              <c:xMode val="edge"/>
              <c:yMode val="edge"/>
              <c:x val="1.7168680146919395E-2"/>
              <c:y val="0.19844625396220933"/>
            </c:manualLayout>
          </c:layout>
        </c:title>
        <c:numFmt formatCode="General" sourceLinked="1"/>
        <c:tickLblPos val="nextTo"/>
        <c:spPr>
          <a:ln>
            <a:solidFill>
              <a:schemeClr val="tx1"/>
            </a:solidFill>
          </a:ln>
        </c:spPr>
        <c:crossAx val="78058624"/>
        <c:crosses val="autoZero"/>
        <c:crossBetween val="between"/>
      </c:valAx>
      <c:spPr>
        <a:noFill/>
        <a:ln w="25396">
          <a:noFill/>
        </a:ln>
      </c:spPr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col"/>
        <c:grouping val="clustered"/>
        <c:ser>
          <c:idx val="0"/>
          <c:order val="0"/>
          <c:spPr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bg2">
                  <a:lumMod val="20000"/>
                  <a:lumOff val="80000"/>
                </a:schemeClr>
              </a:solidFill>
            </a:ln>
          </c:spPr>
          <c:dPt>
            <c:idx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dPt>
          <c:dPt>
            <c:idx val="4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dPt>
          <c:cat>
            <c:multiLvlStrRef>
              <c:f>Lock!$B$5:$C$12</c:f>
              <c:multiLvlStrCache>
                <c:ptCount val="8"/>
                <c:lvl>
                  <c:pt idx="0">
                    <c:v>saturated fat</c:v>
                  </c:pt>
                  <c:pt idx="1">
                    <c:v>YLL (IHD)</c:v>
                  </c:pt>
                  <c:pt idx="2">
                    <c:v>YL with IHD</c:v>
                  </c:pt>
                  <c:pt idx="3">
                    <c:v>premature deaths</c:v>
                  </c:pt>
                  <c:pt idx="4">
                    <c:v>saturated fat</c:v>
                  </c:pt>
                  <c:pt idx="5">
                    <c:v>YLL (IHD)</c:v>
                  </c:pt>
                  <c:pt idx="6">
                    <c:v>YL with IHD</c:v>
                  </c:pt>
                  <c:pt idx="7">
                    <c:v>premature deaths</c:v>
                  </c:pt>
                </c:lvl>
                <c:lvl>
                  <c:pt idx="0">
                    <c:v>United Kingdom</c:v>
                  </c:pt>
                  <c:pt idx="4">
                    <c:v>Brazil</c:v>
                  </c:pt>
                </c:lvl>
              </c:multiLvlStrCache>
            </c:multiLvlStrRef>
          </c:cat>
          <c:val>
            <c:numRef>
              <c:f>Lock!$D$5:$D$12</c:f>
              <c:numCache>
                <c:formatCode>0%</c:formatCode>
                <c:ptCount val="8"/>
                <c:pt idx="0">
                  <c:v>-0.22</c:v>
                </c:pt>
                <c:pt idx="1">
                  <c:v>-7.0000000000000021E-2</c:v>
                </c:pt>
                <c:pt idx="2">
                  <c:v>-4.0000000000000015E-2</c:v>
                </c:pt>
                <c:pt idx="3">
                  <c:v>-3.0000000000000002E-2</c:v>
                </c:pt>
                <c:pt idx="4">
                  <c:v>-7.0000000000000021E-2</c:v>
                </c:pt>
                <c:pt idx="5">
                  <c:v>-3.0000000000000002E-2</c:v>
                </c:pt>
                <c:pt idx="6">
                  <c:v>-2.0000000000000007E-2</c:v>
                </c:pt>
                <c:pt idx="7">
                  <c:v>-2.0000000000000007E-2</c:v>
                </c:pt>
              </c:numCache>
            </c:numRef>
          </c:val>
        </c:ser>
        <c:axId val="69357952"/>
        <c:axId val="69359488"/>
      </c:barChart>
      <c:catAx>
        <c:axId val="69357952"/>
        <c:scaling>
          <c:orientation val="minMax"/>
        </c:scaling>
        <c:axPos val="b"/>
        <c:tickLblPos val="high"/>
        <c:crossAx val="69359488"/>
        <c:crosses val="autoZero"/>
        <c:auto val="1"/>
        <c:lblAlgn val="ctr"/>
        <c:lblOffset val="100"/>
      </c:catAx>
      <c:valAx>
        <c:axId val="69359488"/>
        <c:scaling>
          <c:orientation val="minMax"/>
          <c:max val="0"/>
          <c:min val="-0.14000000000000001"/>
        </c:scaling>
        <c:axPos val="l"/>
        <c:majorGridlines/>
        <c:numFmt formatCode="0%" sourceLinked="1"/>
        <c:tickLblPos val="nextTo"/>
        <c:crossAx val="69357952"/>
        <c:crosses val="autoZero"/>
        <c:crossBetween val="between"/>
      </c:valAx>
    </c:plotArea>
    <c:plotVisOnly val="1"/>
  </c:chart>
  <c:txPr>
    <a:bodyPr/>
    <a:lstStyle/>
    <a:p>
      <a:pPr>
        <a:defRPr sz="1400"/>
      </a:pPr>
      <a:endParaRPr lang="en-US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12773840769903771"/>
          <c:y val="5.092592592592593E-2"/>
          <c:w val="0.79577559055118274"/>
          <c:h val="0.74842774861475669"/>
        </c:manualLayout>
      </c:layout>
      <c:barChart>
        <c:barDir val="bar"/>
        <c:grouping val="clustered"/>
        <c:ser>
          <c:idx val="0"/>
          <c:order val="0"/>
          <c:tx>
            <c:strRef>
              <c:f>'LY-DALYs'!$C$12</c:f>
              <c:strCache>
                <c:ptCount val="1"/>
                <c:pt idx="0">
                  <c:v>Life years</c:v>
                </c:pt>
              </c:strCache>
            </c:strRef>
          </c:tx>
          <c:spPr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bg2">
                  <a:lumMod val="20000"/>
                  <a:lumOff val="80000"/>
                </a:schemeClr>
              </a:solidFill>
            </a:ln>
          </c:spPr>
          <c:cat>
            <c:strRef>
              <c:f>'LY-DALYs'!$B$13:$B$16</c:f>
              <c:strCache>
                <c:ptCount val="4"/>
                <c:pt idx="0">
                  <c:v>China</c:v>
                </c:pt>
                <c:pt idx="1">
                  <c:v>Europe</c:v>
                </c:pt>
                <c:pt idx="2">
                  <c:v>Brazil</c:v>
                </c:pt>
                <c:pt idx="3">
                  <c:v>Canada</c:v>
                </c:pt>
              </c:strCache>
            </c:strRef>
          </c:cat>
          <c:val>
            <c:numRef>
              <c:f>'LY-DALYs'!$C$13:$C$16</c:f>
              <c:numCache>
                <c:formatCode>0</c:formatCode>
                <c:ptCount val="4"/>
                <c:pt idx="0">
                  <c:v>879047.8838034044</c:v>
                </c:pt>
                <c:pt idx="1">
                  <c:v>606196.64668252494</c:v>
                </c:pt>
                <c:pt idx="2">
                  <c:v>154278.45102109306</c:v>
                </c:pt>
                <c:pt idx="3">
                  <c:v>35910.795901716097</c:v>
                </c:pt>
              </c:numCache>
            </c:numRef>
          </c:val>
        </c:ser>
        <c:gapWidth val="80"/>
        <c:axId val="72216576"/>
        <c:axId val="72218112"/>
      </c:barChart>
      <c:catAx>
        <c:axId val="72216576"/>
        <c:scaling>
          <c:orientation val="minMax"/>
        </c:scaling>
        <c:axPos val="l"/>
        <c:tickLblPos val="nextTo"/>
        <c:crossAx val="72218112"/>
        <c:crosses val="autoZero"/>
        <c:auto val="1"/>
        <c:lblAlgn val="ctr"/>
        <c:lblOffset val="100"/>
      </c:catAx>
      <c:valAx>
        <c:axId val="72218112"/>
        <c:scaling>
          <c:orientation val="minMax"/>
          <c:max val="1000000"/>
          <c:min val="0"/>
        </c:scaling>
        <c:axPos val="b"/>
        <c:majorGridlines/>
        <c:title>
          <c:tx>
            <c:rich>
              <a:bodyPr/>
              <a:lstStyle/>
              <a:p>
                <a:pPr>
                  <a:defRPr b="0"/>
                </a:pPr>
                <a:r>
                  <a:rPr lang="en-GB" b="0" dirty="0" smtClean="0"/>
                  <a:t>Life</a:t>
                </a:r>
                <a:r>
                  <a:rPr lang="en-GB" b="0" baseline="0" dirty="0" smtClean="0"/>
                  <a:t> years (millions)</a:t>
                </a:r>
                <a:endParaRPr lang="en-US" b="0" dirty="0"/>
              </a:p>
            </c:rich>
          </c:tx>
          <c:layout>
            <c:manualLayout>
              <c:xMode val="edge"/>
              <c:yMode val="edge"/>
              <c:x val="0.37754578195015387"/>
              <c:y val="0.91425771532631639"/>
            </c:manualLayout>
          </c:layout>
        </c:title>
        <c:numFmt formatCode="0.0" sourceLinked="0"/>
        <c:tickLblPos val="nextTo"/>
        <c:crossAx val="72216576"/>
        <c:crosses val="autoZero"/>
        <c:crossBetween val="between"/>
        <c:majorUnit val="100000"/>
        <c:dispUnits>
          <c:builtInUnit val="millions"/>
        </c:dispUnits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areaChart>
        <c:grouping val="stacked"/>
        <c:ser>
          <c:idx val="2"/>
          <c:order val="0"/>
          <c:tx>
            <c:strRef>
              <c:f>'Disease-free'!$A$35</c:f>
              <c:strCache>
                <c:ptCount val="1"/>
                <c:pt idx="0">
                  <c:v>Europe</c:v>
                </c:pt>
              </c:strCache>
            </c:strRef>
          </c:tx>
          <c:spPr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bg2">
                  <a:lumMod val="20000"/>
                  <a:lumOff val="80000"/>
                </a:schemeClr>
              </a:solidFill>
            </a:ln>
          </c:spPr>
          <c:cat>
            <c:numRef>
              <c:f>'Disease-free'!$B$33:$AZ$33</c:f>
              <c:numCache>
                <c:formatCode>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cat>
          <c:val>
            <c:numRef>
              <c:f>'Disease-free'!$B$35:$AZ$35</c:f>
              <c:numCache>
                <c:formatCode>0</c:formatCode>
                <c:ptCount val="51"/>
                <c:pt idx="0">
                  <c:v>23964.791574799059</c:v>
                </c:pt>
                <c:pt idx="1">
                  <c:v>84849.62182155819</c:v>
                </c:pt>
                <c:pt idx="2">
                  <c:v>193960.40629053878</c:v>
                </c:pt>
                <c:pt idx="3">
                  <c:v>359823.95011917863</c:v>
                </c:pt>
                <c:pt idx="4">
                  <c:v>588989.49873304542</c:v>
                </c:pt>
                <c:pt idx="5">
                  <c:v>881340.37891912938</c:v>
                </c:pt>
                <c:pt idx="6">
                  <c:v>1231502.8564376947</c:v>
                </c:pt>
                <c:pt idx="7">
                  <c:v>1632404.8756665792</c:v>
                </c:pt>
                <c:pt idx="8">
                  <c:v>2082102.2729511571</c:v>
                </c:pt>
                <c:pt idx="9">
                  <c:v>2577650.8206744567</c:v>
                </c:pt>
                <c:pt idx="10">
                  <c:v>3127719.0208935076</c:v>
                </c:pt>
                <c:pt idx="11">
                  <c:v>3739437.995618565</c:v>
                </c:pt>
                <c:pt idx="12">
                  <c:v>4403261.9985990738</c:v>
                </c:pt>
                <c:pt idx="13">
                  <c:v>5125900.9711998822</c:v>
                </c:pt>
                <c:pt idx="14">
                  <c:v>5930354.0008547232</c:v>
                </c:pt>
                <c:pt idx="15">
                  <c:v>6802312.521312763</c:v>
                </c:pt>
                <c:pt idx="16">
                  <c:v>7706416.2212405792</c:v>
                </c:pt>
                <c:pt idx="17">
                  <c:v>8661758.558727093</c:v>
                </c:pt>
                <c:pt idx="18">
                  <c:v>9670222.372886451</c:v>
                </c:pt>
                <c:pt idx="19">
                  <c:v>10700714.128052309</c:v>
                </c:pt>
                <c:pt idx="20">
                  <c:v>11766585.250236629</c:v>
                </c:pt>
                <c:pt idx="21">
                  <c:v>12861048.686320301</c:v>
                </c:pt>
                <c:pt idx="22">
                  <c:v>13983126.161385963</c:v>
                </c:pt>
                <c:pt idx="23">
                  <c:v>15143144.397182584</c:v>
                </c:pt>
                <c:pt idx="24">
                  <c:v>16329279.800962782</c:v>
                </c:pt>
                <c:pt idx="25">
                  <c:v>17537499.590653662</c:v>
                </c:pt>
                <c:pt idx="26">
                  <c:v>18759688.052764282</c:v>
                </c:pt>
                <c:pt idx="27">
                  <c:v>19986389.475618549</c:v>
                </c:pt>
                <c:pt idx="28">
                  <c:v>21212685.06839288</c:v>
                </c:pt>
                <c:pt idx="29">
                  <c:v>22457945.926053148</c:v>
                </c:pt>
                <c:pt idx="30">
                  <c:v>23705188.361516248</c:v>
                </c:pt>
                <c:pt idx="31">
                  <c:v>24930162.885324299</c:v>
                </c:pt>
                <c:pt idx="32">
                  <c:v>26162756.229550119</c:v>
                </c:pt>
                <c:pt idx="33">
                  <c:v>27418537.296707496</c:v>
                </c:pt>
                <c:pt idx="34">
                  <c:v>28662701.190001596</c:v>
                </c:pt>
                <c:pt idx="35">
                  <c:v>29878415.584311917</c:v>
                </c:pt>
                <c:pt idx="36">
                  <c:v>31088728.84734435</c:v>
                </c:pt>
                <c:pt idx="37">
                  <c:v>32292742.982217848</c:v>
                </c:pt>
                <c:pt idx="38">
                  <c:v>33485443.516762242</c:v>
                </c:pt>
                <c:pt idx="39">
                  <c:v>34663878.947403394</c:v>
                </c:pt>
                <c:pt idx="40">
                  <c:v>35834926.880864106</c:v>
                </c:pt>
                <c:pt idx="41">
                  <c:v>36972915.399012983</c:v>
                </c:pt>
                <c:pt idx="42">
                  <c:v>38103282.213221304</c:v>
                </c:pt>
                <c:pt idx="43">
                  <c:v>39222139.305103183</c:v>
                </c:pt>
                <c:pt idx="44">
                  <c:v>40300339.176252671</c:v>
                </c:pt>
                <c:pt idx="45">
                  <c:v>41373164.080474652</c:v>
                </c:pt>
                <c:pt idx="46">
                  <c:v>42419556.770492762</c:v>
                </c:pt>
                <c:pt idx="47">
                  <c:v>43434236.610397048</c:v>
                </c:pt>
                <c:pt idx="48">
                  <c:v>44409536.283621982</c:v>
                </c:pt>
                <c:pt idx="49">
                  <c:v>45349936.500749759</c:v>
                </c:pt>
                <c:pt idx="50">
                  <c:v>46262211.548060015</c:v>
                </c:pt>
              </c:numCache>
            </c:numRef>
          </c:val>
        </c:ser>
        <c:ser>
          <c:idx val="3"/>
          <c:order val="1"/>
          <c:tx>
            <c:strRef>
              <c:f>'Disease-free'!$A$36</c:f>
              <c:strCache>
                <c:ptCount val="1"/>
                <c:pt idx="0">
                  <c:v>China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cat>
            <c:numRef>
              <c:f>'Disease-free'!$B$33:$AZ$33</c:f>
              <c:numCache>
                <c:formatCode>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cat>
          <c:val>
            <c:numRef>
              <c:f>'Disease-free'!$B$36:$AZ$36</c:f>
              <c:numCache>
                <c:formatCode>0</c:formatCode>
                <c:ptCount val="51"/>
                <c:pt idx="0">
                  <c:v>12357.00328757277</c:v>
                </c:pt>
                <c:pt idx="1">
                  <c:v>38994.470176105133</c:v>
                </c:pt>
                <c:pt idx="2">
                  <c:v>79184.793921003438</c:v>
                </c:pt>
                <c:pt idx="3">
                  <c:v>128098.57186995778</c:v>
                </c:pt>
                <c:pt idx="4">
                  <c:v>198558.12547845711</c:v>
                </c:pt>
                <c:pt idx="5">
                  <c:v>278304.20815591357</c:v>
                </c:pt>
                <c:pt idx="6">
                  <c:v>372644.88943666121</c:v>
                </c:pt>
                <c:pt idx="7">
                  <c:v>478006.45972555713</c:v>
                </c:pt>
                <c:pt idx="8">
                  <c:v>603326.48567765369</c:v>
                </c:pt>
                <c:pt idx="9">
                  <c:v>762472.1804773839</c:v>
                </c:pt>
                <c:pt idx="10">
                  <c:v>959303.53444282268</c:v>
                </c:pt>
                <c:pt idx="11">
                  <c:v>1184243.8632568731</c:v>
                </c:pt>
                <c:pt idx="12">
                  <c:v>1445413.2578507499</c:v>
                </c:pt>
                <c:pt idx="13">
                  <c:v>1733118.6049106377</c:v>
                </c:pt>
                <c:pt idx="14">
                  <c:v>2051658.6219126026</c:v>
                </c:pt>
                <c:pt idx="15">
                  <c:v>2413155.5866327719</c:v>
                </c:pt>
                <c:pt idx="16">
                  <c:v>2797638.8741984279</c:v>
                </c:pt>
                <c:pt idx="17">
                  <c:v>3209332.2367230635</c:v>
                </c:pt>
                <c:pt idx="18">
                  <c:v>3628437.9806139059</c:v>
                </c:pt>
                <c:pt idx="19">
                  <c:v>4089505.4318015152</c:v>
                </c:pt>
                <c:pt idx="20">
                  <c:v>4581710.5248717675</c:v>
                </c:pt>
                <c:pt idx="21">
                  <c:v>5120383.0830786116</c:v>
                </c:pt>
                <c:pt idx="22">
                  <c:v>5716410.9831167087</c:v>
                </c:pt>
                <c:pt idx="23">
                  <c:v>6329935.2231840724</c:v>
                </c:pt>
                <c:pt idx="24">
                  <c:v>6979310.8120813994</c:v>
                </c:pt>
                <c:pt idx="25">
                  <c:v>7651661.0559046045</c:v>
                </c:pt>
                <c:pt idx="26">
                  <c:v>8359807.1093542594</c:v>
                </c:pt>
                <c:pt idx="27">
                  <c:v>9116744.5821064729</c:v>
                </c:pt>
                <c:pt idx="28">
                  <c:v>9906677.071896797</c:v>
                </c:pt>
                <c:pt idx="29">
                  <c:v>10721441.863377042</c:v>
                </c:pt>
                <c:pt idx="30">
                  <c:v>11554997.921721822</c:v>
                </c:pt>
                <c:pt idx="31">
                  <c:v>12452676.493331995</c:v>
                </c:pt>
                <c:pt idx="32">
                  <c:v>13369425.414066168</c:v>
                </c:pt>
                <c:pt idx="33">
                  <c:v>14286051.974226812</c:v>
                </c:pt>
                <c:pt idx="34">
                  <c:v>15187462.965916568</c:v>
                </c:pt>
                <c:pt idx="35">
                  <c:v>16147820.551394008</c:v>
                </c:pt>
                <c:pt idx="36">
                  <c:v>17121242.000513576</c:v>
                </c:pt>
                <c:pt idx="37">
                  <c:v>18154376.222183466</c:v>
                </c:pt>
                <c:pt idx="38">
                  <c:v>19237474.291334547</c:v>
                </c:pt>
                <c:pt idx="39">
                  <c:v>20347301.924174648</c:v>
                </c:pt>
                <c:pt idx="40">
                  <c:v>21475623.518088665</c:v>
                </c:pt>
                <c:pt idx="41">
                  <c:v>22619187.271476541</c:v>
                </c:pt>
                <c:pt idx="42">
                  <c:v>23822686.96854471</c:v>
                </c:pt>
                <c:pt idx="43">
                  <c:v>25041527.558125041</c:v>
                </c:pt>
                <c:pt idx="44">
                  <c:v>26275516.241273139</c:v>
                </c:pt>
                <c:pt idx="45">
                  <c:v>27554855.623508126</c:v>
                </c:pt>
                <c:pt idx="46">
                  <c:v>28825320.607046969</c:v>
                </c:pt>
                <c:pt idx="47">
                  <c:v>30096421.365128826</c:v>
                </c:pt>
                <c:pt idx="48">
                  <c:v>31348411.766451426</c:v>
                </c:pt>
                <c:pt idx="49">
                  <c:v>32667902.296081882</c:v>
                </c:pt>
                <c:pt idx="50">
                  <c:v>33973574.665301859</c:v>
                </c:pt>
              </c:numCache>
            </c:numRef>
          </c:val>
        </c:ser>
        <c:ser>
          <c:idx val="1"/>
          <c:order val="2"/>
          <c:tx>
            <c:strRef>
              <c:f>'Disease-free'!$A$34</c:f>
              <c:strCache>
                <c:ptCount val="1"/>
                <c:pt idx="0">
                  <c:v>Brazil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cat>
            <c:numRef>
              <c:f>'Disease-free'!$B$33:$AZ$33</c:f>
              <c:numCache>
                <c:formatCode>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cat>
          <c:val>
            <c:numRef>
              <c:f>'Disease-free'!$B$34:$AZ$34</c:f>
              <c:numCache>
                <c:formatCode>0</c:formatCode>
                <c:ptCount val="51"/>
                <c:pt idx="0">
                  <c:v>1727.3409527157571</c:v>
                </c:pt>
                <c:pt idx="1">
                  <c:v>8709.1912956091855</c:v>
                </c:pt>
                <c:pt idx="2">
                  <c:v>19070.617828366307</c:v>
                </c:pt>
                <c:pt idx="3">
                  <c:v>34072.930446076083</c:v>
                </c:pt>
                <c:pt idx="4">
                  <c:v>55917.485607839466</c:v>
                </c:pt>
                <c:pt idx="5">
                  <c:v>78469.514617132911</c:v>
                </c:pt>
                <c:pt idx="6">
                  <c:v>106066.52323951197</c:v>
                </c:pt>
                <c:pt idx="7">
                  <c:v>139609.4662625432</c:v>
                </c:pt>
                <c:pt idx="8">
                  <c:v>180637.48473111546</c:v>
                </c:pt>
                <c:pt idx="9">
                  <c:v>221691.42152616777</c:v>
                </c:pt>
                <c:pt idx="10">
                  <c:v>267865.51592523215</c:v>
                </c:pt>
                <c:pt idx="11">
                  <c:v>322092.64523595083</c:v>
                </c:pt>
                <c:pt idx="12">
                  <c:v>382985.43880957097</c:v>
                </c:pt>
                <c:pt idx="13">
                  <c:v>453355.66838635155</c:v>
                </c:pt>
                <c:pt idx="14">
                  <c:v>528524.98238282907</c:v>
                </c:pt>
                <c:pt idx="15">
                  <c:v>610376.84509190894</c:v>
                </c:pt>
                <c:pt idx="16">
                  <c:v>692750.90553811367</c:v>
                </c:pt>
                <c:pt idx="17">
                  <c:v>776303.97813381976</c:v>
                </c:pt>
                <c:pt idx="18">
                  <c:v>860412.30685496272</c:v>
                </c:pt>
                <c:pt idx="19">
                  <c:v>943046.02579462249</c:v>
                </c:pt>
                <c:pt idx="20">
                  <c:v>1033421.2718514837</c:v>
                </c:pt>
                <c:pt idx="21">
                  <c:v>1128370.6048382432</c:v>
                </c:pt>
                <c:pt idx="22">
                  <c:v>1232983.318996215</c:v>
                </c:pt>
                <c:pt idx="23">
                  <c:v>1349400.6138282758</c:v>
                </c:pt>
                <c:pt idx="24">
                  <c:v>1468215.2111093167</c:v>
                </c:pt>
                <c:pt idx="25">
                  <c:v>1594309.8763863142</c:v>
                </c:pt>
                <c:pt idx="26">
                  <c:v>1729958.9884861188</c:v>
                </c:pt>
                <c:pt idx="27">
                  <c:v>1864755.2521377271</c:v>
                </c:pt>
                <c:pt idx="28">
                  <c:v>2007861.6106341628</c:v>
                </c:pt>
                <c:pt idx="29">
                  <c:v>2159167.4895956046</c:v>
                </c:pt>
                <c:pt idx="30">
                  <c:v>2321112.8221598333</c:v>
                </c:pt>
                <c:pt idx="31">
                  <c:v>2479068.9335110001</c:v>
                </c:pt>
                <c:pt idx="32">
                  <c:v>2636780.5521421586</c:v>
                </c:pt>
                <c:pt idx="33">
                  <c:v>2803385.6315228622</c:v>
                </c:pt>
                <c:pt idx="34">
                  <c:v>2982555.5144467698</c:v>
                </c:pt>
                <c:pt idx="35">
                  <c:v>3178020.291403017</c:v>
                </c:pt>
                <c:pt idx="36">
                  <c:v>3387616.8408497097</c:v>
                </c:pt>
                <c:pt idx="37">
                  <c:v>3606267.0571130011</c:v>
                </c:pt>
                <c:pt idx="38">
                  <c:v>3832775.4829518874</c:v>
                </c:pt>
                <c:pt idx="39">
                  <c:v>4068756.5764976363</c:v>
                </c:pt>
                <c:pt idx="40">
                  <c:v>4312818.1018567197</c:v>
                </c:pt>
                <c:pt idx="41">
                  <c:v>4582764.6124127302</c:v>
                </c:pt>
                <c:pt idx="42">
                  <c:v>4856437.0517664421</c:v>
                </c:pt>
                <c:pt idx="43">
                  <c:v>5132861.4057977414</c:v>
                </c:pt>
                <c:pt idx="44">
                  <c:v>5409612.4788086554</c:v>
                </c:pt>
                <c:pt idx="45">
                  <c:v>5693437.4626187691</c:v>
                </c:pt>
                <c:pt idx="46">
                  <c:v>5991465.1015761085</c:v>
                </c:pt>
                <c:pt idx="47">
                  <c:v>6307637.5619221479</c:v>
                </c:pt>
                <c:pt idx="48">
                  <c:v>6620125.7043378735</c:v>
                </c:pt>
                <c:pt idx="49">
                  <c:v>6928761.7421155619</c:v>
                </c:pt>
                <c:pt idx="50">
                  <c:v>7231140.0675768908</c:v>
                </c:pt>
              </c:numCache>
            </c:numRef>
          </c:val>
        </c:ser>
        <c:ser>
          <c:idx val="4"/>
          <c:order val="3"/>
          <c:tx>
            <c:strRef>
              <c:f>'Disease-free'!$A$37</c:f>
              <c:strCache>
                <c:ptCount val="1"/>
                <c:pt idx="0">
                  <c:v>Canada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c:spPr>
          <c:cat>
            <c:numRef>
              <c:f>'Disease-free'!$B$33:$AZ$33</c:f>
              <c:numCache>
                <c:formatCode>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cat>
          <c:val>
            <c:numRef>
              <c:f>'Disease-free'!$B$37:$AZ$37</c:f>
              <c:numCache>
                <c:formatCode>0</c:formatCode>
                <c:ptCount val="51"/>
                <c:pt idx="0">
                  <c:v>4091.8850184527155</c:v>
                </c:pt>
                <c:pt idx="1">
                  <c:v>12021.317029237514</c:v>
                </c:pt>
                <c:pt idx="2">
                  <c:v>25671.325344185057</c:v>
                </c:pt>
                <c:pt idx="3">
                  <c:v>40735.783753959004</c:v>
                </c:pt>
                <c:pt idx="4">
                  <c:v>60955.002941904721</c:v>
                </c:pt>
                <c:pt idx="5">
                  <c:v>89011.679981592184</c:v>
                </c:pt>
                <c:pt idx="6">
                  <c:v>118955.48222947746</c:v>
                </c:pt>
                <c:pt idx="7">
                  <c:v>154842.29354168277</c:v>
                </c:pt>
                <c:pt idx="8">
                  <c:v>198620.17743475139</c:v>
                </c:pt>
                <c:pt idx="9">
                  <c:v>248373.84609401348</c:v>
                </c:pt>
                <c:pt idx="10">
                  <c:v>303610.81347892428</c:v>
                </c:pt>
                <c:pt idx="11">
                  <c:v>361562.73078455497</c:v>
                </c:pt>
                <c:pt idx="12">
                  <c:v>422676.05030023982</c:v>
                </c:pt>
                <c:pt idx="13">
                  <c:v>489426.14984695276</c:v>
                </c:pt>
                <c:pt idx="14">
                  <c:v>560953.93433717021</c:v>
                </c:pt>
                <c:pt idx="15">
                  <c:v>634736.53466588841</c:v>
                </c:pt>
                <c:pt idx="16">
                  <c:v>716623.70537275891</c:v>
                </c:pt>
                <c:pt idx="17">
                  <c:v>804389.88741183258</c:v>
                </c:pt>
                <c:pt idx="18">
                  <c:v>897102.3338091675</c:v>
                </c:pt>
                <c:pt idx="19">
                  <c:v>990486.33724101901</c:v>
                </c:pt>
                <c:pt idx="20">
                  <c:v>1083295.4987101746</c:v>
                </c:pt>
                <c:pt idx="21">
                  <c:v>1176715.6094144811</c:v>
                </c:pt>
                <c:pt idx="22">
                  <c:v>1269119.1058765913</c:v>
                </c:pt>
                <c:pt idx="23">
                  <c:v>1367970.9860680168</c:v>
                </c:pt>
                <c:pt idx="24">
                  <c:v>1472003.849296225</c:v>
                </c:pt>
                <c:pt idx="25">
                  <c:v>1578112.3151248633</c:v>
                </c:pt>
                <c:pt idx="26">
                  <c:v>1683430.0958489368</c:v>
                </c:pt>
                <c:pt idx="27">
                  <c:v>1791162.3044660401</c:v>
                </c:pt>
                <c:pt idx="28">
                  <c:v>1900264.9603263976</c:v>
                </c:pt>
                <c:pt idx="29">
                  <c:v>2011945.2142507762</c:v>
                </c:pt>
                <c:pt idx="30">
                  <c:v>2119001.1598191438</c:v>
                </c:pt>
                <c:pt idx="31">
                  <c:v>2224708.4315227699</c:v>
                </c:pt>
                <c:pt idx="32">
                  <c:v>2332401.5818757988</c:v>
                </c:pt>
                <c:pt idx="33">
                  <c:v>2442795.6241997816</c:v>
                </c:pt>
                <c:pt idx="34">
                  <c:v>2556257.5139034241</c:v>
                </c:pt>
                <c:pt idx="35">
                  <c:v>2664649.1574507207</c:v>
                </c:pt>
                <c:pt idx="36">
                  <c:v>2773271.201321037</c:v>
                </c:pt>
                <c:pt idx="37">
                  <c:v>2880006.4530258952</c:v>
                </c:pt>
                <c:pt idx="38">
                  <c:v>2984780.518277118</c:v>
                </c:pt>
                <c:pt idx="39">
                  <c:v>3078083.4419104513</c:v>
                </c:pt>
                <c:pt idx="40">
                  <c:v>3165034.8888975317</c:v>
                </c:pt>
                <c:pt idx="41">
                  <c:v>3247651.2422543508</c:v>
                </c:pt>
                <c:pt idx="42">
                  <c:v>3329823.3810088406</c:v>
                </c:pt>
                <c:pt idx="43">
                  <c:v>3409288.7344459482</c:v>
                </c:pt>
                <c:pt idx="44">
                  <c:v>3486943.2828218671</c:v>
                </c:pt>
                <c:pt idx="45">
                  <c:v>3564106.1889397074</c:v>
                </c:pt>
                <c:pt idx="46">
                  <c:v>3640903.5990649113</c:v>
                </c:pt>
                <c:pt idx="47">
                  <c:v>3710767.703828102</c:v>
                </c:pt>
                <c:pt idx="48">
                  <c:v>3777390.7527247141</c:v>
                </c:pt>
                <c:pt idx="49">
                  <c:v>3838926.0970956502</c:v>
                </c:pt>
                <c:pt idx="50">
                  <c:v>3895764.1209579427</c:v>
                </c:pt>
              </c:numCache>
            </c:numRef>
          </c:val>
        </c:ser>
        <c:axId val="68497408"/>
        <c:axId val="68499328"/>
      </c:areaChart>
      <c:catAx>
        <c:axId val="6849740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b="0"/>
                </a:pPr>
                <a:r>
                  <a:rPr lang="en-US" b="0"/>
                  <a:t>Time (years)</a:t>
                </a:r>
              </a:p>
            </c:rich>
          </c:tx>
          <c:layout/>
        </c:title>
        <c:numFmt formatCode="0" sourceLinked="1"/>
        <c:tickLblPos val="nextTo"/>
        <c:crossAx val="68499328"/>
        <c:crosses val="autoZero"/>
        <c:auto val="1"/>
        <c:lblAlgn val="ctr"/>
        <c:lblOffset val="100"/>
        <c:tickLblSkip val="10"/>
        <c:tickMarkSkip val="1"/>
      </c:catAx>
      <c:valAx>
        <c:axId val="68499328"/>
        <c:scaling>
          <c:orientation val="minMax"/>
          <c:max val="100000000"/>
          <c:min val="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b="0"/>
                </a:pPr>
                <a:r>
                  <a:rPr lang="en-US" b="0"/>
                  <a:t>Million life years</a:t>
                </a:r>
              </a:p>
            </c:rich>
          </c:tx>
          <c:layout/>
        </c:title>
        <c:numFmt formatCode="0" sourceLinked="1"/>
        <c:tickLblPos val="nextTo"/>
        <c:crossAx val="68497408"/>
        <c:crosses val="autoZero"/>
        <c:crossBetween val="midCat"/>
        <c:dispUnits>
          <c:builtInUnit val="millions"/>
        </c:dispUnits>
      </c:valAx>
    </c:plotArea>
    <c:plotVisOnly val="1"/>
  </c:chart>
  <c:txPr>
    <a:bodyPr/>
    <a:lstStyle/>
    <a:p>
      <a:pPr>
        <a:defRPr sz="16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areaChart>
        <c:grouping val="stacked"/>
        <c:ser>
          <c:idx val="2"/>
          <c:order val="0"/>
          <c:tx>
            <c:strRef>
              <c:f>'Disease-free'!$A$28</c:f>
              <c:strCache>
                <c:ptCount val="1"/>
                <c:pt idx="0">
                  <c:v>Europe</c:v>
                </c:pt>
              </c:strCache>
            </c:strRef>
          </c:tx>
          <c:spPr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bg2">
                  <a:lumMod val="20000"/>
                  <a:lumOff val="80000"/>
                </a:schemeClr>
              </a:solidFill>
            </a:ln>
          </c:spPr>
          <c:cat>
            <c:numRef>
              <c:f>'Disease-free'!$B$33:$AZ$33</c:f>
              <c:numCache>
                <c:formatCode>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cat>
          <c:val>
            <c:numRef>
              <c:f>'Disease-free'!$B$28:$AZ$28</c:f>
              <c:numCache>
                <c:formatCode>0</c:formatCode>
                <c:ptCount val="51"/>
                <c:pt idx="0">
                  <c:v>10675.336579652649</c:v>
                </c:pt>
                <c:pt idx="1">
                  <c:v>41285.375118702548</c:v>
                </c:pt>
                <c:pt idx="2">
                  <c:v>102495.16547403052</c:v>
                </c:pt>
                <c:pt idx="3">
                  <c:v>197310.44779164271</c:v>
                </c:pt>
                <c:pt idx="4">
                  <c:v>330431.15017131716</c:v>
                </c:pt>
                <c:pt idx="5">
                  <c:v>499268.6246106961</c:v>
                </c:pt>
                <c:pt idx="6">
                  <c:v>708349.42086379405</c:v>
                </c:pt>
                <c:pt idx="7">
                  <c:v>954587.58025879646</c:v>
                </c:pt>
                <c:pt idx="8">
                  <c:v>1227082.6450269686</c:v>
                </c:pt>
                <c:pt idx="9">
                  <c:v>1536081.3626874438</c:v>
                </c:pt>
                <c:pt idx="10">
                  <c:v>1885378.9721700414</c:v>
                </c:pt>
                <c:pt idx="11">
                  <c:v>2284074.6143760462</c:v>
                </c:pt>
                <c:pt idx="12">
                  <c:v>2718524.0336207347</c:v>
                </c:pt>
                <c:pt idx="13">
                  <c:v>3195743.3772486104</c:v>
                </c:pt>
                <c:pt idx="14">
                  <c:v>3733990.3486576709</c:v>
                </c:pt>
                <c:pt idx="15">
                  <c:v>4328616.2330240365</c:v>
                </c:pt>
                <c:pt idx="16">
                  <c:v>4949879.4250071887</c:v>
                </c:pt>
                <c:pt idx="17">
                  <c:v>5625954.9102523346</c:v>
                </c:pt>
                <c:pt idx="18">
                  <c:v>6333797.6002772897</c:v>
                </c:pt>
                <c:pt idx="19">
                  <c:v>7065079.408764272</c:v>
                </c:pt>
                <c:pt idx="20">
                  <c:v>7828270.0100413533</c:v>
                </c:pt>
                <c:pt idx="21">
                  <c:v>8621019.5310959816</c:v>
                </c:pt>
                <c:pt idx="22">
                  <c:v>9439679.528457107</c:v>
                </c:pt>
                <c:pt idx="23">
                  <c:v>10286967.669614132</c:v>
                </c:pt>
                <c:pt idx="24">
                  <c:v>11157126.166107088</c:v>
                </c:pt>
                <c:pt idx="25">
                  <c:v>12045669.369329419</c:v>
                </c:pt>
                <c:pt idx="26">
                  <c:v>12963834.589861263</c:v>
                </c:pt>
                <c:pt idx="27">
                  <c:v>13890165.144375194</c:v>
                </c:pt>
                <c:pt idx="28">
                  <c:v>14814581.786737373</c:v>
                </c:pt>
                <c:pt idx="29">
                  <c:v>15767207.619968493</c:v>
                </c:pt>
                <c:pt idx="30">
                  <c:v>16719886.400566977</c:v>
                </c:pt>
                <c:pt idx="31">
                  <c:v>17668603.913293652</c:v>
                </c:pt>
                <c:pt idx="32">
                  <c:v>18631162.405983642</c:v>
                </c:pt>
                <c:pt idx="33">
                  <c:v>19614848.704020835</c:v>
                </c:pt>
                <c:pt idx="34">
                  <c:v>20590455.301461272</c:v>
                </c:pt>
                <c:pt idx="35">
                  <c:v>21551249.891118616</c:v>
                </c:pt>
                <c:pt idx="36">
                  <c:v>22506586.807182878</c:v>
                </c:pt>
                <c:pt idx="37">
                  <c:v>23473932.255725861</c:v>
                </c:pt>
                <c:pt idx="38">
                  <c:v>24439546.235750496</c:v>
                </c:pt>
                <c:pt idx="39">
                  <c:v>25396693.173197553</c:v>
                </c:pt>
                <c:pt idx="40">
                  <c:v>26343982.719907831</c:v>
                </c:pt>
                <c:pt idx="41">
                  <c:v>27272038.841453884</c:v>
                </c:pt>
                <c:pt idx="42">
                  <c:v>28202240.484664276</c:v>
                </c:pt>
                <c:pt idx="43">
                  <c:v>29125673.26803989</c:v>
                </c:pt>
                <c:pt idx="44">
                  <c:v>30026885.881943393</c:v>
                </c:pt>
                <c:pt idx="45">
                  <c:v>30917008.201485943</c:v>
                </c:pt>
                <c:pt idx="46">
                  <c:v>31802286.835352469</c:v>
                </c:pt>
                <c:pt idx="47">
                  <c:v>32651667.243517015</c:v>
                </c:pt>
                <c:pt idx="48">
                  <c:v>33475321.607472077</c:v>
                </c:pt>
                <c:pt idx="49">
                  <c:v>34281111.237939313</c:v>
                </c:pt>
                <c:pt idx="50">
                  <c:v>35073613.229816444</c:v>
                </c:pt>
              </c:numCache>
            </c:numRef>
          </c:val>
        </c:ser>
        <c:ser>
          <c:idx val="3"/>
          <c:order val="1"/>
          <c:tx>
            <c:strRef>
              <c:f>'Disease-free'!$A$29</c:f>
              <c:strCache>
                <c:ptCount val="1"/>
                <c:pt idx="0">
                  <c:v>China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cat>
            <c:numRef>
              <c:f>'Disease-free'!$B$33:$AZ$33</c:f>
              <c:numCache>
                <c:formatCode>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cat>
          <c:val>
            <c:numRef>
              <c:f>'Disease-free'!$B$29:$AZ$29</c:f>
              <c:numCache>
                <c:formatCode>0</c:formatCode>
                <c:ptCount val="51"/>
                <c:pt idx="0">
                  <c:v>6992.494802089348</c:v>
                </c:pt>
                <c:pt idx="1">
                  <c:v>26662.216070404313</c:v>
                </c:pt>
                <c:pt idx="2">
                  <c:v>65062.640127586616</c:v>
                </c:pt>
                <c:pt idx="3">
                  <c:v>107471.55792673901</c:v>
                </c:pt>
                <c:pt idx="4">
                  <c:v>160759.58125359006</c:v>
                </c:pt>
                <c:pt idx="5">
                  <c:v>226108.11421312767</c:v>
                </c:pt>
                <c:pt idx="6">
                  <c:v>307363.66830215114</c:v>
                </c:pt>
                <c:pt idx="7">
                  <c:v>401650.8521747964</c:v>
                </c:pt>
                <c:pt idx="8">
                  <c:v>509118.60610670905</c:v>
                </c:pt>
                <c:pt idx="9">
                  <c:v>632248.23341714265</c:v>
                </c:pt>
                <c:pt idx="10">
                  <c:v>793916.08841792215</c:v>
                </c:pt>
                <c:pt idx="11">
                  <c:v>995522.59698371484</c:v>
                </c:pt>
                <c:pt idx="12">
                  <c:v>1219386.9009318901</c:v>
                </c:pt>
                <c:pt idx="13">
                  <c:v>1472127.9888652838</c:v>
                </c:pt>
                <c:pt idx="14">
                  <c:v>1751213.398290324</c:v>
                </c:pt>
                <c:pt idx="15">
                  <c:v>2074268.0413485034</c:v>
                </c:pt>
                <c:pt idx="16">
                  <c:v>2433375.1752223568</c:v>
                </c:pt>
                <c:pt idx="17">
                  <c:v>2823333.8454953548</c:v>
                </c:pt>
                <c:pt idx="18">
                  <c:v>3236613.4290191084</c:v>
                </c:pt>
                <c:pt idx="19">
                  <c:v>3683651.941933902</c:v>
                </c:pt>
                <c:pt idx="20">
                  <c:v>4153365.9416609858</c:v>
                </c:pt>
                <c:pt idx="21">
                  <c:v>4658360.1845059628</c:v>
                </c:pt>
                <c:pt idx="22">
                  <c:v>5223960.1707864562</c:v>
                </c:pt>
                <c:pt idx="23">
                  <c:v>5816268.5874742744</c:v>
                </c:pt>
                <c:pt idx="24">
                  <c:v>6421846.6028111195</c:v>
                </c:pt>
                <c:pt idx="25">
                  <c:v>7069983.8848073091</c:v>
                </c:pt>
                <c:pt idx="26">
                  <c:v>7735579.3055800125</c:v>
                </c:pt>
                <c:pt idx="27">
                  <c:v>8441701.997600913</c:v>
                </c:pt>
                <c:pt idx="28">
                  <c:v>9179649.2313703056</c:v>
                </c:pt>
                <c:pt idx="29">
                  <c:v>9934630.794765491</c:v>
                </c:pt>
                <c:pt idx="30">
                  <c:v>10723574.357786689</c:v>
                </c:pt>
                <c:pt idx="31">
                  <c:v>11574270.501632929</c:v>
                </c:pt>
                <c:pt idx="32">
                  <c:v>12424690.416000377</c:v>
                </c:pt>
                <c:pt idx="33">
                  <c:v>13297279.845318276</c:v>
                </c:pt>
                <c:pt idx="34">
                  <c:v>14129403.970529351</c:v>
                </c:pt>
                <c:pt idx="35">
                  <c:v>14998828.194439147</c:v>
                </c:pt>
                <c:pt idx="36">
                  <c:v>15902834.682474943</c:v>
                </c:pt>
                <c:pt idx="37">
                  <c:v>16857691.66191683</c:v>
                </c:pt>
                <c:pt idx="38">
                  <c:v>17834696.992044054</c:v>
                </c:pt>
                <c:pt idx="39">
                  <c:v>18861516.151316851</c:v>
                </c:pt>
                <c:pt idx="40">
                  <c:v>19950687.116271369</c:v>
                </c:pt>
                <c:pt idx="41">
                  <c:v>21066444.01544074</c:v>
                </c:pt>
                <c:pt idx="42">
                  <c:v>22236791.599513963</c:v>
                </c:pt>
                <c:pt idx="43">
                  <c:v>23399265.042634696</c:v>
                </c:pt>
                <c:pt idx="44">
                  <c:v>24587975.584210664</c:v>
                </c:pt>
                <c:pt idx="45">
                  <c:v>25848047.147615317</c:v>
                </c:pt>
                <c:pt idx="46">
                  <c:v>27070920.529226754</c:v>
                </c:pt>
                <c:pt idx="47">
                  <c:v>28309226.373549066</c:v>
                </c:pt>
                <c:pt idx="48">
                  <c:v>29530455.795888469</c:v>
                </c:pt>
                <c:pt idx="49">
                  <c:v>30806663.301466979</c:v>
                </c:pt>
                <c:pt idx="50">
                  <c:v>32044929.647317871</c:v>
                </c:pt>
              </c:numCache>
            </c:numRef>
          </c:val>
        </c:ser>
        <c:ser>
          <c:idx val="1"/>
          <c:order val="2"/>
          <c:tx>
            <c:strRef>
              <c:f>'Disease-free'!$A$27</c:f>
              <c:strCache>
                <c:ptCount val="1"/>
                <c:pt idx="0">
                  <c:v>Brazil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cat>
            <c:numRef>
              <c:f>'Disease-free'!$B$33:$AZ$33</c:f>
              <c:numCache>
                <c:formatCode>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cat>
          <c:val>
            <c:numRef>
              <c:f>'Disease-free'!$B$27:$AZ$27</c:f>
              <c:numCache>
                <c:formatCode>0</c:formatCode>
                <c:ptCount val="51"/>
                <c:pt idx="0">
                  <c:v>725.65908198268755</c:v>
                </c:pt>
                <c:pt idx="1">
                  <c:v>3941.9490557465415</c:v>
                </c:pt>
                <c:pt idx="2">
                  <c:v>10643.690643843569</c:v>
                </c:pt>
                <c:pt idx="3">
                  <c:v>19019.259891742149</c:v>
                </c:pt>
                <c:pt idx="4">
                  <c:v>30952.458346961976</c:v>
                </c:pt>
                <c:pt idx="5">
                  <c:v>43765.994249986143</c:v>
                </c:pt>
                <c:pt idx="6">
                  <c:v>61713.397885000151</c:v>
                </c:pt>
                <c:pt idx="7">
                  <c:v>81314.535905211698</c:v>
                </c:pt>
                <c:pt idx="8">
                  <c:v>106106.48336957673</c:v>
                </c:pt>
                <c:pt idx="9">
                  <c:v>132597.33977143551</c:v>
                </c:pt>
                <c:pt idx="10">
                  <c:v>163849.01947792168</c:v>
                </c:pt>
                <c:pt idx="11">
                  <c:v>200628.56222624943</c:v>
                </c:pt>
                <c:pt idx="12">
                  <c:v>242760.49510746441</c:v>
                </c:pt>
                <c:pt idx="13">
                  <c:v>291489.35332747857</c:v>
                </c:pt>
                <c:pt idx="14">
                  <c:v>342848.51553079975</c:v>
                </c:pt>
                <c:pt idx="15">
                  <c:v>396877.61633486155</c:v>
                </c:pt>
                <c:pt idx="16">
                  <c:v>453084.43618339684</c:v>
                </c:pt>
                <c:pt idx="17">
                  <c:v>509008.72099401517</c:v>
                </c:pt>
                <c:pt idx="18">
                  <c:v>567666.19660863141</c:v>
                </c:pt>
                <c:pt idx="19">
                  <c:v>623939.89830854733</c:v>
                </c:pt>
                <c:pt idx="20">
                  <c:v>689227.00229905627</c:v>
                </c:pt>
                <c:pt idx="21">
                  <c:v>758500.05490548909</c:v>
                </c:pt>
                <c:pt idx="22">
                  <c:v>830780.73365052219</c:v>
                </c:pt>
                <c:pt idx="23">
                  <c:v>909313.30787024205</c:v>
                </c:pt>
                <c:pt idx="24">
                  <c:v>988975.18632494542</c:v>
                </c:pt>
                <c:pt idx="25">
                  <c:v>1075551.2674456385</c:v>
                </c:pt>
                <c:pt idx="26">
                  <c:v>1169553.3643449254</c:v>
                </c:pt>
                <c:pt idx="27">
                  <c:v>1266684.6768423554</c:v>
                </c:pt>
                <c:pt idx="28">
                  <c:v>1370290.5073410298</c:v>
                </c:pt>
                <c:pt idx="29">
                  <c:v>1476248.7831352011</c:v>
                </c:pt>
                <c:pt idx="30">
                  <c:v>1587964.9527768381</c:v>
                </c:pt>
                <c:pt idx="31">
                  <c:v>1699158.627760147</c:v>
                </c:pt>
                <c:pt idx="32">
                  <c:v>1816308.5417317727</c:v>
                </c:pt>
                <c:pt idx="33">
                  <c:v>1937295.5657865636</c:v>
                </c:pt>
                <c:pt idx="34">
                  <c:v>2065656.3387053234</c:v>
                </c:pt>
                <c:pt idx="35">
                  <c:v>2206919.3236425668</c:v>
                </c:pt>
                <c:pt idx="36">
                  <c:v>2347189.3202251452</c:v>
                </c:pt>
                <c:pt idx="37">
                  <c:v>2493236.1995045585</c:v>
                </c:pt>
                <c:pt idx="38">
                  <c:v>2644317.3747465662</c:v>
                </c:pt>
                <c:pt idx="39">
                  <c:v>2805594.083335618</c:v>
                </c:pt>
                <c:pt idx="40">
                  <c:v>2975972.1248717327</c:v>
                </c:pt>
                <c:pt idx="41">
                  <c:v>3160158.9601673447</c:v>
                </c:pt>
                <c:pt idx="42">
                  <c:v>3349284.7986035324</c:v>
                </c:pt>
                <c:pt idx="43">
                  <c:v>3543449.1537242117</c:v>
                </c:pt>
                <c:pt idx="44">
                  <c:v>3738173.7243136414</c:v>
                </c:pt>
                <c:pt idx="45">
                  <c:v>3942553.5545322094</c:v>
                </c:pt>
                <c:pt idx="46">
                  <c:v>4152733.2749121026</c:v>
                </c:pt>
                <c:pt idx="47">
                  <c:v>4371097.5279715564</c:v>
                </c:pt>
                <c:pt idx="48">
                  <c:v>4590969.4710883424</c:v>
                </c:pt>
                <c:pt idx="49">
                  <c:v>4812073.2266471535</c:v>
                </c:pt>
                <c:pt idx="50">
                  <c:v>5028415.7637429293</c:v>
                </c:pt>
              </c:numCache>
            </c:numRef>
          </c:val>
        </c:ser>
        <c:ser>
          <c:idx val="4"/>
          <c:order val="3"/>
          <c:tx>
            <c:strRef>
              <c:f>'Disease-free'!$A$30</c:f>
              <c:strCache>
                <c:ptCount val="1"/>
                <c:pt idx="0">
                  <c:v>Canada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c:spPr>
          <c:cat>
            <c:numRef>
              <c:f>'Disease-free'!$B$33:$AZ$33</c:f>
              <c:numCache>
                <c:formatCode>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cat>
          <c:val>
            <c:numRef>
              <c:f>'Disease-free'!$B$30:$AZ$30</c:f>
              <c:numCache>
                <c:formatCode>0</c:formatCode>
                <c:ptCount val="51"/>
                <c:pt idx="0">
                  <c:v>2342.4178941798409</c:v>
                </c:pt>
                <c:pt idx="1">
                  <c:v>7042.47910248269</c:v>
                </c:pt>
                <c:pt idx="2">
                  <c:v>15700.747410349133</c:v>
                </c:pt>
                <c:pt idx="3">
                  <c:v>25219.992918371034</c:v>
                </c:pt>
                <c:pt idx="4">
                  <c:v>37921.500248147611</c:v>
                </c:pt>
                <c:pt idx="5">
                  <c:v>54055.643868178333</c:v>
                </c:pt>
                <c:pt idx="6">
                  <c:v>73629.668888105152</c:v>
                </c:pt>
                <c:pt idx="7">
                  <c:v>95016.329930473366</c:v>
                </c:pt>
                <c:pt idx="8">
                  <c:v>121608.78240748572</c:v>
                </c:pt>
                <c:pt idx="9">
                  <c:v>153470.86581498105</c:v>
                </c:pt>
                <c:pt idx="10">
                  <c:v>188741.87275174071</c:v>
                </c:pt>
                <c:pt idx="11">
                  <c:v>224381.26266354328</c:v>
                </c:pt>
                <c:pt idx="12">
                  <c:v>265526.92865314591</c:v>
                </c:pt>
                <c:pt idx="13">
                  <c:v>307467.29608211026</c:v>
                </c:pt>
                <c:pt idx="14">
                  <c:v>352434.17537101242</c:v>
                </c:pt>
                <c:pt idx="15">
                  <c:v>399486.28711679287</c:v>
                </c:pt>
                <c:pt idx="16">
                  <c:v>452007.74342230492</c:v>
                </c:pt>
                <c:pt idx="17">
                  <c:v>507186.04618425883</c:v>
                </c:pt>
                <c:pt idx="18">
                  <c:v>565745.30528722762</c:v>
                </c:pt>
                <c:pt idx="19">
                  <c:v>630152.59526864649</c:v>
                </c:pt>
                <c:pt idx="20">
                  <c:v>695199.71754773101</c:v>
                </c:pt>
                <c:pt idx="21">
                  <c:v>762020.75288735644</c:v>
                </c:pt>
                <c:pt idx="22">
                  <c:v>829686.60730211239</c:v>
                </c:pt>
                <c:pt idx="23">
                  <c:v>898420.05453681725</c:v>
                </c:pt>
                <c:pt idx="24">
                  <c:v>970705.49613146728</c:v>
                </c:pt>
                <c:pt idx="25">
                  <c:v>1043498.4487216176</c:v>
                </c:pt>
                <c:pt idx="26">
                  <c:v>1116470.6978593532</c:v>
                </c:pt>
                <c:pt idx="27">
                  <c:v>1191949.2476424931</c:v>
                </c:pt>
                <c:pt idx="28">
                  <c:v>1268430.6879024112</c:v>
                </c:pt>
                <c:pt idx="29">
                  <c:v>1348746.2303411434</c:v>
                </c:pt>
                <c:pt idx="30">
                  <c:v>1426868.1001259079</c:v>
                </c:pt>
                <c:pt idx="31">
                  <c:v>1499794.7864309321</c:v>
                </c:pt>
                <c:pt idx="32">
                  <c:v>1573730.2101097701</c:v>
                </c:pt>
                <c:pt idx="33">
                  <c:v>1650623.4490405601</c:v>
                </c:pt>
                <c:pt idx="34">
                  <c:v>1727247.9837272367</c:v>
                </c:pt>
                <c:pt idx="35">
                  <c:v>1800519.7663884046</c:v>
                </c:pt>
                <c:pt idx="36">
                  <c:v>1874797.6533326618</c:v>
                </c:pt>
                <c:pt idx="37">
                  <c:v>1947326.46622969</c:v>
                </c:pt>
                <c:pt idx="38">
                  <c:v>2019023.8493500007</c:v>
                </c:pt>
                <c:pt idx="39">
                  <c:v>2086432.7032952069</c:v>
                </c:pt>
                <c:pt idx="40">
                  <c:v>2152171.3502433109</c:v>
                </c:pt>
                <c:pt idx="41">
                  <c:v>2217550.8157149418</c:v>
                </c:pt>
                <c:pt idx="42">
                  <c:v>2283708.878917004</c:v>
                </c:pt>
                <c:pt idx="43">
                  <c:v>2342397.7550674295</c:v>
                </c:pt>
                <c:pt idx="44">
                  <c:v>2403104.3397645899</c:v>
                </c:pt>
                <c:pt idx="45">
                  <c:v>2461860.1454616683</c:v>
                </c:pt>
                <c:pt idx="46">
                  <c:v>2521355.3442955362</c:v>
                </c:pt>
                <c:pt idx="47">
                  <c:v>2577044.4713296597</c:v>
                </c:pt>
                <c:pt idx="48">
                  <c:v>2633162.4213444823</c:v>
                </c:pt>
                <c:pt idx="49">
                  <c:v>2684755.2671826575</c:v>
                </c:pt>
                <c:pt idx="50">
                  <c:v>2733086.7430307902</c:v>
                </c:pt>
              </c:numCache>
            </c:numRef>
          </c:val>
        </c:ser>
        <c:axId val="68538368"/>
        <c:axId val="68540288"/>
      </c:areaChart>
      <c:catAx>
        <c:axId val="6853836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b="0"/>
                </a:pPr>
                <a:r>
                  <a:rPr lang="en-US" b="0"/>
                  <a:t>Time (years)</a:t>
                </a:r>
              </a:p>
            </c:rich>
          </c:tx>
          <c:layout/>
        </c:title>
        <c:numFmt formatCode="0" sourceLinked="1"/>
        <c:tickLblPos val="nextTo"/>
        <c:crossAx val="68540288"/>
        <c:crosses val="autoZero"/>
        <c:auto val="1"/>
        <c:lblAlgn val="ctr"/>
        <c:lblOffset val="100"/>
        <c:tickLblSkip val="10"/>
        <c:tickMarkSkip val="1"/>
      </c:catAx>
      <c:valAx>
        <c:axId val="68540288"/>
        <c:scaling>
          <c:orientation val="minMax"/>
          <c:max val="100000000"/>
          <c:min val="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b="0"/>
                </a:pPr>
                <a:r>
                  <a:rPr lang="en-US" b="0"/>
                  <a:t>Million life years</a:t>
                </a:r>
              </a:p>
            </c:rich>
          </c:tx>
          <c:layout/>
        </c:title>
        <c:numFmt formatCode="0" sourceLinked="1"/>
        <c:tickLblPos val="nextTo"/>
        <c:crossAx val="68538368"/>
        <c:crosses val="autoZero"/>
        <c:crossBetween val="midCat"/>
        <c:dispUnits>
          <c:builtInUnit val="millions"/>
        </c:dispUnits>
      </c:valAx>
    </c:plotArea>
    <c:plotVisOnly val="1"/>
  </c:chart>
  <c:txPr>
    <a:bodyPr/>
    <a:lstStyle/>
    <a:p>
      <a:pPr>
        <a:defRPr sz="16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0.57796596264324462"/>
          <c:y val="0.89633822799177132"/>
          <c:w val="8.7590719091339628E-3"/>
          <c:h val="1.8134660250801987E-2"/>
        </c:manualLayout>
      </c:layout>
      <c:areaChart>
        <c:grouping val="stacked"/>
        <c:ser>
          <c:idx val="2"/>
          <c:order val="0"/>
          <c:tx>
            <c:strRef>
              <c:f>'Disease-free'!$A$35</c:f>
              <c:strCache>
                <c:ptCount val="1"/>
                <c:pt idx="0">
                  <c:v>Europe</c:v>
                </c:pt>
              </c:strCache>
            </c:strRef>
          </c:tx>
          <c:spPr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bg2">
                  <a:lumMod val="20000"/>
                  <a:lumOff val="80000"/>
                </a:schemeClr>
              </a:solidFill>
            </a:ln>
          </c:spPr>
          <c:cat>
            <c:numRef>
              <c:f>'Disease-free'!$B$33:$AZ$33</c:f>
              <c:numCache>
                <c:formatCode>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cat>
          <c:val>
            <c:numRef>
              <c:f>'Disease-free'!$B$35:$AZ$35</c:f>
              <c:numCache>
                <c:formatCode>0</c:formatCode>
                <c:ptCount val="51"/>
                <c:pt idx="0">
                  <c:v>23964.791574799059</c:v>
                </c:pt>
                <c:pt idx="1">
                  <c:v>84849.62182155819</c:v>
                </c:pt>
                <c:pt idx="2">
                  <c:v>193960.40629053878</c:v>
                </c:pt>
                <c:pt idx="3">
                  <c:v>359823.95011917863</c:v>
                </c:pt>
                <c:pt idx="4">
                  <c:v>588989.49873304542</c:v>
                </c:pt>
                <c:pt idx="5">
                  <c:v>881340.37891912938</c:v>
                </c:pt>
                <c:pt idx="6">
                  <c:v>1231502.8564376947</c:v>
                </c:pt>
                <c:pt idx="7">
                  <c:v>1632404.8756665792</c:v>
                </c:pt>
                <c:pt idx="8">
                  <c:v>2082102.2729511571</c:v>
                </c:pt>
                <c:pt idx="9">
                  <c:v>2577650.8206744567</c:v>
                </c:pt>
                <c:pt idx="10">
                  <c:v>3127719.0208935076</c:v>
                </c:pt>
                <c:pt idx="11">
                  <c:v>3739437.995618565</c:v>
                </c:pt>
                <c:pt idx="12">
                  <c:v>4403261.9985990738</c:v>
                </c:pt>
                <c:pt idx="13">
                  <c:v>5125900.9711998822</c:v>
                </c:pt>
                <c:pt idx="14">
                  <c:v>5930354.0008547232</c:v>
                </c:pt>
                <c:pt idx="15">
                  <c:v>6802312.521312763</c:v>
                </c:pt>
                <c:pt idx="16">
                  <c:v>7706416.2212405792</c:v>
                </c:pt>
                <c:pt idx="17">
                  <c:v>8661758.558727093</c:v>
                </c:pt>
                <c:pt idx="18">
                  <c:v>9670222.372886451</c:v>
                </c:pt>
                <c:pt idx="19">
                  <c:v>10700714.128052309</c:v>
                </c:pt>
                <c:pt idx="20">
                  <c:v>11766585.250236629</c:v>
                </c:pt>
                <c:pt idx="21">
                  <c:v>12861048.686320301</c:v>
                </c:pt>
                <c:pt idx="22">
                  <c:v>13983126.161385963</c:v>
                </c:pt>
                <c:pt idx="23">
                  <c:v>15143144.397182584</c:v>
                </c:pt>
                <c:pt idx="24">
                  <c:v>16329279.800962782</c:v>
                </c:pt>
                <c:pt idx="25">
                  <c:v>17537499.590653662</c:v>
                </c:pt>
                <c:pt idx="26">
                  <c:v>18759688.052764282</c:v>
                </c:pt>
                <c:pt idx="27">
                  <c:v>19986389.475618549</c:v>
                </c:pt>
                <c:pt idx="28">
                  <c:v>21212685.06839288</c:v>
                </c:pt>
                <c:pt idx="29">
                  <c:v>22457945.926053148</c:v>
                </c:pt>
                <c:pt idx="30">
                  <c:v>23705188.361516248</c:v>
                </c:pt>
                <c:pt idx="31">
                  <c:v>24930162.885324299</c:v>
                </c:pt>
                <c:pt idx="32">
                  <c:v>26162756.229550119</c:v>
                </c:pt>
                <c:pt idx="33">
                  <c:v>27418537.296707496</c:v>
                </c:pt>
                <c:pt idx="34">
                  <c:v>28662701.190001596</c:v>
                </c:pt>
                <c:pt idx="35">
                  <c:v>29878415.584311917</c:v>
                </c:pt>
                <c:pt idx="36">
                  <c:v>31088728.84734435</c:v>
                </c:pt>
                <c:pt idx="37">
                  <c:v>32292742.982217848</c:v>
                </c:pt>
                <c:pt idx="38">
                  <c:v>33485443.516762242</c:v>
                </c:pt>
                <c:pt idx="39">
                  <c:v>34663878.947403394</c:v>
                </c:pt>
                <c:pt idx="40">
                  <c:v>35834926.880864106</c:v>
                </c:pt>
                <c:pt idx="41">
                  <c:v>36972915.399012983</c:v>
                </c:pt>
                <c:pt idx="42">
                  <c:v>38103282.213221304</c:v>
                </c:pt>
                <c:pt idx="43">
                  <c:v>39222139.305103183</c:v>
                </c:pt>
                <c:pt idx="44">
                  <c:v>40300339.176252671</c:v>
                </c:pt>
                <c:pt idx="45">
                  <c:v>41373164.080474652</c:v>
                </c:pt>
                <c:pt idx="46">
                  <c:v>42419556.770492762</c:v>
                </c:pt>
                <c:pt idx="47">
                  <c:v>43434236.610397048</c:v>
                </c:pt>
                <c:pt idx="48">
                  <c:v>44409536.283621982</c:v>
                </c:pt>
                <c:pt idx="49">
                  <c:v>45349936.500749759</c:v>
                </c:pt>
                <c:pt idx="50">
                  <c:v>46262211.548060015</c:v>
                </c:pt>
              </c:numCache>
            </c:numRef>
          </c:val>
        </c:ser>
        <c:ser>
          <c:idx val="3"/>
          <c:order val="1"/>
          <c:tx>
            <c:strRef>
              <c:f>'Disease-free'!$A$36</c:f>
              <c:strCache>
                <c:ptCount val="1"/>
                <c:pt idx="0">
                  <c:v>China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cat>
            <c:numRef>
              <c:f>'Disease-free'!$B$33:$AZ$33</c:f>
              <c:numCache>
                <c:formatCode>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cat>
          <c:val>
            <c:numRef>
              <c:f>'Disease-free'!$B$36:$AZ$36</c:f>
              <c:numCache>
                <c:formatCode>0</c:formatCode>
                <c:ptCount val="51"/>
                <c:pt idx="0">
                  <c:v>12357.00328757277</c:v>
                </c:pt>
                <c:pt idx="1">
                  <c:v>38994.470176105133</c:v>
                </c:pt>
                <c:pt idx="2">
                  <c:v>79184.793921003438</c:v>
                </c:pt>
                <c:pt idx="3">
                  <c:v>128098.57186995778</c:v>
                </c:pt>
                <c:pt idx="4">
                  <c:v>198558.12547845711</c:v>
                </c:pt>
                <c:pt idx="5">
                  <c:v>278304.20815591357</c:v>
                </c:pt>
                <c:pt idx="6">
                  <c:v>372644.88943666121</c:v>
                </c:pt>
                <c:pt idx="7">
                  <c:v>478006.45972555713</c:v>
                </c:pt>
                <c:pt idx="8">
                  <c:v>603326.48567765369</c:v>
                </c:pt>
                <c:pt idx="9">
                  <c:v>762472.1804773839</c:v>
                </c:pt>
                <c:pt idx="10">
                  <c:v>959303.53444282268</c:v>
                </c:pt>
                <c:pt idx="11">
                  <c:v>1184243.8632568731</c:v>
                </c:pt>
                <c:pt idx="12">
                  <c:v>1445413.2578507499</c:v>
                </c:pt>
                <c:pt idx="13">
                  <c:v>1733118.6049106377</c:v>
                </c:pt>
                <c:pt idx="14">
                  <c:v>2051658.6219126026</c:v>
                </c:pt>
                <c:pt idx="15">
                  <c:v>2413155.5866327719</c:v>
                </c:pt>
                <c:pt idx="16">
                  <c:v>2797638.8741984279</c:v>
                </c:pt>
                <c:pt idx="17">
                  <c:v>3209332.2367230635</c:v>
                </c:pt>
                <c:pt idx="18">
                  <c:v>3628437.9806139059</c:v>
                </c:pt>
                <c:pt idx="19">
                  <c:v>4089505.4318015152</c:v>
                </c:pt>
                <c:pt idx="20">
                  <c:v>4581710.5248717675</c:v>
                </c:pt>
                <c:pt idx="21">
                  <c:v>5120383.0830786116</c:v>
                </c:pt>
                <c:pt idx="22">
                  <c:v>5716410.9831167087</c:v>
                </c:pt>
                <c:pt idx="23">
                  <c:v>6329935.2231840724</c:v>
                </c:pt>
                <c:pt idx="24">
                  <c:v>6979310.8120813994</c:v>
                </c:pt>
                <c:pt idx="25">
                  <c:v>7651661.0559046045</c:v>
                </c:pt>
                <c:pt idx="26">
                  <c:v>8359807.1093542594</c:v>
                </c:pt>
                <c:pt idx="27">
                  <c:v>9116744.5821064729</c:v>
                </c:pt>
                <c:pt idx="28">
                  <c:v>9906677.071896797</c:v>
                </c:pt>
                <c:pt idx="29">
                  <c:v>10721441.863377042</c:v>
                </c:pt>
                <c:pt idx="30">
                  <c:v>11554997.921721822</c:v>
                </c:pt>
                <c:pt idx="31">
                  <c:v>12452676.493331995</c:v>
                </c:pt>
                <c:pt idx="32">
                  <c:v>13369425.414066168</c:v>
                </c:pt>
                <c:pt idx="33">
                  <c:v>14286051.974226812</c:v>
                </c:pt>
                <c:pt idx="34">
                  <c:v>15187462.965916568</c:v>
                </c:pt>
                <c:pt idx="35">
                  <c:v>16147820.551394008</c:v>
                </c:pt>
                <c:pt idx="36">
                  <c:v>17121242.000513576</c:v>
                </c:pt>
                <c:pt idx="37">
                  <c:v>18154376.222183466</c:v>
                </c:pt>
                <c:pt idx="38">
                  <c:v>19237474.291334547</c:v>
                </c:pt>
                <c:pt idx="39">
                  <c:v>20347301.924174648</c:v>
                </c:pt>
                <c:pt idx="40">
                  <c:v>21475623.518088665</c:v>
                </c:pt>
                <c:pt idx="41">
                  <c:v>22619187.271476541</c:v>
                </c:pt>
                <c:pt idx="42">
                  <c:v>23822686.96854471</c:v>
                </c:pt>
                <c:pt idx="43">
                  <c:v>25041527.558125041</c:v>
                </c:pt>
                <c:pt idx="44">
                  <c:v>26275516.241273139</c:v>
                </c:pt>
                <c:pt idx="45">
                  <c:v>27554855.623508126</c:v>
                </c:pt>
                <c:pt idx="46">
                  <c:v>28825320.607046969</c:v>
                </c:pt>
                <c:pt idx="47">
                  <c:v>30096421.365128826</c:v>
                </c:pt>
                <c:pt idx="48">
                  <c:v>31348411.766451426</c:v>
                </c:pt>
                <c:pt idx="49">
                  <c:v>32667902.296081882</c:v>
                </c:pt>
                <c:pt idx="50">
                  <c:v>33973574.665301859</c:v>
                </c:pt>
              </c:numCache>
            </c:numRef>
          </c:val>
        </c:ser>
        <c:ser>
          <c:idx val="1"/>
          <c:order val="2"/>
          <c:tx>
            <c:strRef>
              <c:f>'Disease-free'!$A$34</c:f>
              <c:strCache>
                <c:ptCount val="1"/>
                <c:pt idx="0">
                  <c:v>Brazil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cat>
            <c:numRef>
              <c:f>'Disease-free'!$B$33:$AZ$33</c:f>
              <c:numCache>
                <c:formatCode>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cat>
          <c:val>
            <c:numRef>
              <c:f>'Disease-free'!$B$34:$AZ$34</c:f>
              <c:numCache>
                <c:formatCode>0</c:formatCode>
                <c:ptCount val="51"/>
                <c:pt idx="0">
                  <c:v>1727.3409527157571</c:v>
                </c:pt>
                <c:pt idx="1">
                  <c:v>8709.1912956091855</c:v>
                </c:pt>
                <c:pt idx="2">
                  <c:v>19070.617828366307</c:v>
                </c:pt>
                <c:pt idx="3">
                  <c:v>34072.930446076083</c:v>
                </c:pt>
                <c:pt idx="4">
                  <c:v>55917.485607839466</c:v>
                </c:pt>
                <c:pt idx="5">
                  <c:v>78469.514617132911</c:v>
                </c:pt>
                <c:pt idx="6">
                  <c:v>106066.52323951197</c:v>
                </c:pt>
                <c:pt idx="7">
                  <c:v>139609.4662625432</c:v>
                </c:pt>
                <c:pt idx="8">
                  <c:v>180637.48473111546</c:v>
                </c:pt>
                <c:pt idx="9">
                  <c:v>221691.42152616777</c:v>
                </c:pt>
                <c:pt idx="10">
                  <c:v>267865.51592523215</c:v>
                </c:pt>
                <c:pt idx="11">
                  <c:v>322092.64523595083</c:v>
                </c:pt>
                <c:pt idx="12">
                  <c:v>382985.43880957097</c:v>
                </c:pt>
                <c:pt idx="13">
                  <c:v>453355.66838635155</c:v>
                </c:pt>
                <c:pt idx="14">
                  <c:v>528524.98238282907</c:v>
                </c:pt>
                <c:pt idx="15">
                  <c:v>610376.84509190894</c:v>
                </c:pt>
                <c:pt idx="16">
                  <c:v>692750.90553811367</c:v>
                </c:pt>
                <c:pt idx="17">
                  <c:v>776303.97813381976</c:v>
                </c:pt>
                <c:pt idx="18">
                  <c:v>860412.30685496272</c:v>
                </c:pt>
                <c:pt idx="19">
                  <c:v>943046.02579462249</c:v>
                </c:pt>
                <c:pt idx="20">
                  <c:v>1033421.2718514837</c:v>
                </c:pt>
                <c:pt idx="21">
                  <c:v>1128370.6048382432</c:v>
                </c:pt>
                <c:pt idx="22">
                  <c:v>1232983.318996215</c:v>
                </c:pt>
                <c:pt idx="23">
                  <c:v>1349400.6138282758</c:v>
                </c:pt>
                <c:pt idx="24">
                  <c:v>1468215.2111093167</c:v>
                </c:pt>
                <c:pt idx="25">
                  <c:v>1594309.8763863142</c:v>
                </c:pt>
                <c:pt idx="26">
                  <c:v>1729958.9884861188</c:v>
                </c:pt>
                <c:pt idx="27">
                  <c:v>1864755.2521377271</c:v>
                </c:pt>
                <c:pt idx="28">
                  <c:v>2007861.6106341628</c:v>
                </c:pt>
                <c:pt idx="29">
                  <c:v>2159167.4895956046</c:v>
                </c:pt>
                <c:pt idx="30">
                  <c:v>2321112.8221598333</c:v>
                </c:pt>
                <c:pt idx="31">
                  <c:v>2479068.9335110001</c:v>
                </c:pt>
                <c:pt idx="32">
                  <c:v>2636780.5521421586</c:v>
                </c:pt>
                <c:pt idx="33">
                  <c:v>2803385.6315228622</c:v>
                </c:pt>
                <c:pt idx="34">
                  <c:v>2982555.5144467698</c:v>
                </c:pt>
                <c:pt idx="35">
                  <c:v>3178020.291403017</c:v>
                </c:pt>
                <c:pt idx="36">
                  <c:v>3387616.8408497097</c:v>
                </c:pt>
                <c:pt idx="37">
                  <c:v>3606267.0571130011</c:v>
                </c:pt>
                <c:pt idx="38">
                  <c:v>3832775.4829518874</c:v>
                </c:pt>
                <c:pt idx="39">
                  <c:v>4068756.5764976363</c:v>
                </c:pt>
                <c:pt idx="40">
                  <c:v>4312818.1018567197</c:v>
                </c:pt>
                <c:pt idx="41">
                  <c:v>4582764.6124127302</c:v>
                </c:pt>
                <c:pt idx="42">
                  <c:v>4856437.0517664421</c:v>
                </c:pt>
                <c:pt idx="43">
                  <c:v>5132861.4057977414</c:v>
                </c:pt>
                <c:pt idx="44">
                  <c:v>5409612.4788086554</c:v>
                </c:pt>
                <c:pt idx="45">
                  <c:v>5693437.4626187691</c:v>
                </c:pt>
                <c:pt idx="46">
                  <c:v>5991465.1015761085</c:v>
                </c:pt>
                <c:pt idx="47">
                  <c:v>6307637.5619221479</c:v>
                </c:pt>
                <c:pt idx="48">
                  <c:v>6620125.7043378735</c:v>
                </c:pt>
                <c:pt idx="49">
                  <c:v>6928761.7421155619</c:v>
                </c:pt>
                <c:pt idx="50">
                  <c:v>7231140.0675768908</c:v>
                </c:pt>
              </c:numCache>
            </c:numRef>
          </c:val>
        </c:ser>
        <c:ser>
          <c:idx val="4"/>
          <c:order val="3"/>
          <c:tx>
            <c:strRef>
              <c:f>'Disease-free'!$A$37</c:f>
              <c:strCache>
                <c:ptCount val="1"/>
                <c:pt idx="0">
                  <c:v>Canada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c:spPr>
          <c:cat>
            <c:numRef>
              <c:f>'Disease-free'!$B$33:$AZ$33</c:f>
              <c:numCache>
                <c:formatCode>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cat>
          <c:val>
            <c:numRef>
              <c:f>'Disease-free'!$B$37:$AZ$37</c:f>
              <c:numCache>
                <c:formatCode>0</c:formatCode>
                <c:ptCount val="51"/>
                <c:pt idx="0">
                  <c:v>4091.8850184527155</c:v>
                </c:pt>
                <c:pt idx="1">
                  <c:v>12021.317029237514</c:v>
                </c:pt>
                <c:pt idx="2">
                  <c:v>25671.325344185057</c:v>
                </c:pt>
                <c:pt idx="3">
                  <c:v>40735.783753959004</c:v>
                </c:pt>
                <c:pt idx="4">
                  <c:v>60955.002941904721</c:v>
                </c:pt>
                <c:pt idx="5">
                  <c:v>89011.679981592184</c:v>
                </c:pt>
                <c:pt idx="6">
                  <c:v>118955.48222947746</c:v>
                </c:pt>
                <c:pt idx="7">
                  <c:v>154842.29354168277</c:v>
                </c:pt>
                <c:pt idx="8">
                  <c:v>198620.17743475139</c:v>
                </c:pt>
                <c:pt idx="9">
                  <c:v>248373.84609401348</c:v>
                </c:pt>
                <c:pt idx="10">
                  <c:v>303610.81347892428</c:v>
                </c:pt>
                <c:pt idx="11">
                  <c:v>361562.73078455497</c:v>
                </c:pt>
                <c:pt idx="12">
                  <c:v>422676.05030023982</c:v>
                </c:pt>
                <c:pt idx="13">
                  <c:v>489426.14984695276</c:v>
                </c:pt>
                <c:pt idx="14">
                  <c:v>560953.93433717021</c:v>
                </c:pt>
                <c:pt idx="15">
                  <c:v>634736.53466588841</c:v>
                </c:pt>
                <c:pt idx="16">
                  <c:v>716623.70537275891</c:v>
                </c:pt>
                <c:pt idx="17">
                  <c:v>804389.88741183258</c:v>
                </c:pt>
                <c:pt idx="18">
                  <c:v>897102.3338091675</c:v>
                </c:pt>
                <c:pt idx="19">
                  <c:v>990486.33724101901</c:v>
                </c:pt>
                <c:pt idx="20">
                  <c:v>1083295.4987101746</c:v>
                </c:pt>
                <c:pt idx="21">
                  <c:v>1176715.6094144811</c:v>
                </c:pt>
                <c:pt idx="22">
                  <c:v>1269119.1058765913</c:v>
                </c:pt>
                <c:pt idx="23">
                  <c:v>1367970.9860680168</c:v>
                </c:pt>
                <c:pt idx="24">
                  <c:v>1472003.849296225</c:v>
                </c:pt>
                <c:pt idx="25">
                  <c:v>1578112.3151248633</c:v>
                </c:pt>
                <c:pt idx="26">
                  <c:v>1683430.0958489368</c:v>
                </c:pt>
                <c:pt idx="27">
                  <c:v>1791162.3044660401</c:v>
                </c:pt>
                <c:pt idx="28">
                  <c:v>1900264.9603263976</c:v>
                </c:pt>
                <c:pt idx="29">
                  <c:v>2011945.2142507762</c:v>
                </c:pt>
                <c:pt idx="30">
                  <c:v>2119001.1598191438</c:v>
                </c:pt>
                <c:pt idx="31">
                  <c:v>2224708.4315227699</c:v>
                </c:pt>
                <c:pt idx="32">
                  <c:v>2332401.5818757988</c:v>
                </c:pt>
                <c:pt idx="33">
                  <c:v>2442795.6241997816</c:v>
                </c:pt>
                <c:pt idx="34">
                  <c:v>2556257.5139034241</c:v>
                </c:pt>
                <c:pt idx="35">
                  <c:v>2664649.1574507207</c:v>
                </c:pt>
                <c:pt idx="36">
                  <c:v>2773271.201321037</c:v>
                </c:pt>
                <c:pt idx="37">
                  <c:v>2880006.4530258952</c:v>
                </c:pt>
                <c:pt idx="38">
                  <c:v>2984780.518277118</c:v>
                </c:pt>
                <c:pt idx="39">
                  <c:v>3078083.4419104513</c:v>
                </c:pt>
                <c:pt idx="40">
                  <c:v>3165034.8888975317</c:v>
                </c:pt>
                <c:pt idx="41">
                  <c:v>3247651.2422543508</c:v>
                </c:pt>
                <c:pt idx="42">
                  <c:v>3329823.3810088406</c:v>
                </c:pt>
                <c:pt idx="43">
                  <c:v>3409288.7344459482</c:v>
                </c:pt>
                <c:pt idx="44">
                  <c:v>3486943.2828218671</c:v>
                </c:pt>
                <c:pt idx="45">
                  <c:v>3564106.1889397074</c:v>
                </c:pt>
                <c:pt idx="46">
                  <c:v>3640903.5990649113</c:v>
                </c:pt>
                <c:pt idx="47">
                  <c:v>3710767.703828102</c:v>
                </c:pt>
                <c:pt idx="48">
                  <c:v>3777390.7527247141</c:v>
                </c:pt>
                <c:pt idx="49">
                  <c:v>3838926.0970956502</c:v>
                </c:pt>
                <c:pt idx="50">
                  <c:v>3895764.1209579427</c:v>
                </c:pt>
              </c:numCache>
            </c:numRef>
          </c:val>
        </c:ser>
        <c:axId val="69308416"/>
        <c:axId val="69309952"/>
      </c:areaChart>
      <c:catAx>
        <c:axId val="69308416"/>
        <c:scaling>
          <c:orientation val="minMax"/>
        </c:scaling>
        <c:delete val="1"/>
        <c:axPos val="b"/>
        <c:numFmt formatCode="0" sourceLinked="1"/>
        <c:tickLblPos val="none"/>
        <c:crossAx val="69309952"/>
        <c:crosses val="autoZero"/>
        <c:auto val="1"/>
        <c:lblAlgn val="ctr"/>
        <c:lblOffset val="100"/>
        <c:tickLblSkip val="5"/>
        <c:tickMarkSkip val="1"/>
      </c:catAx>
      <c:valAx>
        <c:axId val="69309952"/>
        <c:scaling>
          <c:orientation val="minMax"/>
          <c:max val="100000000"/>
          <c:min val="0"/>
        </c:scaling>
        <c:delete val="1"/>
        <c:axPos val="l"/>
        <c:numFmt formatCode="0" sourceLinked="1"/>
        <c:tickLblPos val="none"/>
        <c:crossAx val="69308416"/>
        <c:crosses val="autoZero"/>
        <c:crossBetween val="midCat"/>
        <c:dispUnits>
          <c:builtInUnit val="millions"/>
        </c:dispUnits>
      </c:valAx>
    </c:plotArea>
    <c:legend>
      <c:legendPos val="b"/>
      <c:layout>
        <c:manualLayout>
          <c:xMode val="edge"/>
          <c:yMode val="edge"/>
          <c:x val="1.0903324584426945E-2"/>
          <c:y val="7.1892566827204935E-2"/>
          <c:w val="0.91759598042362167"/>
          <c:h val="0.78318223735546566"/>
        </c:manualLayout>
      </c:layout>
    </c:legend>
    <c:plotVisOnly val="1"/>
  </c:chart>
  <c:txPr>
    <a:bodyPr/>
    <a:lstStyle/>
    <a:p>
      <a:pPr>
        <a:defRPr sz="16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13170358564829021"/>
          <c:y val="0.18305833588838252"/>
          <c:w val="0.6918808708326889"/>
          <c:h val="0.72679067720335988"/>
        </c:manualLayout>
      </c:layout>
      <c:scatterChart>
        <c:scatterStyle val="smoothMarker"/>
        <c:ser>
          <c:idx val="0"/>
          <c:order val="0"/>
          <c:tx>
            <c:strRef>
              <c:f>'health expend'!$A$4</c:f>
              <c:strCache>
                <c:ptCount val="1"/>
                <c:pt idx="0">
                  <c:v>Europe</c:v>
                </c:pt>
              </c:strCache>
            </c:strRef>
          </c:tx>
          <c:spPr>
            <a:ln w="44450">
              <a:solidFill>
                <a:schemeClr val="bg2">
                  <a:lumMod val="20000"/>
                  <a:lumOff val="80000"/>
                </a:schemeClr>
              </a:solidFill>
            </a:ln>
          </c:spPr>
          <c:marker>
            <c:symbol val="none"/>
          </c:marker>
          <c:xVal>
            <c:numRef>
              <c:f>'health expend'!$B$3:$AZ$3</c:f>
              <c:numCache>
                <c:formatCode>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xVal>
          <c:yVal>
            <c:numRef>
              <c:f>'health expend'!$B$4:$AZ$4</c:f>
              <c:numCache>
                <c:formatCode>0.00</c:formatCode>
                <c:ptCount val="51"/>
                <c:pt idx="0">
                  <c:v>-3.0406505522426648</c:v>
                </c:pt>
                <c:pt idx="1">
                  <c:v>-5.9917239127918513</c:v>
                </c:pt>
                <c:pt idx="2">
                  <c:v>-9.0808963087626768</c:v>
                </c:pt>
                <c:pt idx="3">
                  <c:v>-12.251546665030936</c:v>
                </c:pt>
                <c:pt idx="4">
                  <c:v>-15.463254734859273</c:v>
                </c:pt>
                <c:pt idx="5">
                  <c:v>-18.780586692340602</c:v>
                </c:pt>
                <c:pt idx="6">
                  <c:v>-22.055662595375377</c:v>
                </c:pt>
                <c:pt idx="7">
                  <c:v>-25.292843671499821</c:v>
                </c:pt>
                <c:pt idx="8">
                  <c:v>-28.46881198333887</c:v>
                </c:pt>
                <c:pt idx="9">
                  <c:v>-31.661463888298378</c:v>
                </c:pt>
                <c:pt idx="10">
                  <c:v>-34.943651337145866</c:v>
                </c:pt>
                <c:pt idx="11">
                  <c:v>-38.191729897581773</c:v>
                </c:pt>
                <c:pt idx="12">
                  <c:v>-41.416685640193251</c:v>
                </c:pt>
                <c:pt idx="13">
                  <c:v>-44.718529846365463</c:v>
                </c:pt>
                <c:pt idx="14">
                  <c:v>-48.209591608859363</c:v>
                </c:pt>
                <c:pt idx="15">
                  <c:v>-51.592163267887486</c:v>
                </c:pt>
                <c:pt idx="16">
                  <c:v>-54.920460660976254</c:v>
                </c:pt>
                <c:pt idx="17">
                  <c:v>-58.334232409049619</c:v>
                </c:pt>
                <c:pt idx="18">
                  <c:v>-61.572953083860206</c:v>
                </c:pt>
                <c:pt idx="19">
                  <c:v>-64.753424946953785</c:v>
                </c:pt>
                <c:pt idx="20">
                  <c:v>-67.888083257513358</c:v>
                </c:pt>
                <c:pt idx="21">
                  <c:v>-70.958594943826299</c:v>
                </c:pt>
                <c:pt idx="22">
                  <c:v>-74.079399928251888</c:v>
                </c:pt>
                <c:pt idx="23">
                  <c:v>-76.88056769839686</c:v>
                </c:pt>
                <c:pt idx="24">
                  <c:v>-79.730095521716294</c:v>
                </c:pt>
                <c:pt idx="25">
                  <c:v>-82.285133187986773</c:v>
                </c:pt>
                <c:pt idx="26">
                  <c:v>-84.973593619608963</c:v>
                </c:pt>
                <c:pt idx="27">
                  <c:v>-87.481037660538732</c:v>
                </c:pt>
                <c:pt idx="28">
                  <c:v>-89.849525515880856</c:v>
                </c:pt>
                <c:pt idx="29">
                  <c:v>-92.241630720128043</c:v>
                </c:pt>
                <c:pt idx="30">
                  <c:v>-94.305478125593979</c:v>
                </c:pt>
                <c:pt idx="31">
                  <c:v>-96.131995993774552</c:v>
                </c:pt>
                <c:pt idx="32">
                  <c:v>-98.632973219543288</c:v>
                </c:pt>
                <c:pt idx="33">
                  <c:v>-100.67701614566376</c:v>
                </c:pt>
                <c:pt idx="34">
                  <c:v>-102.49630548043032</c:v>
                </c:pt>
                <c:pt idx="35">
                  <c:v>-104.37213207109741</c:v>
                </c:pt>
                <c:pt idx="36">
                  <c:v>-106.02016234700045</c:v>
                </c:pt>
                <c:pt idx="37">
                  <c:v>-107.65010555680915</c:v>
                </c:pt>
                <c:pt idx="38">
                  <c:v>-109.29580820907553</c:v>
                </c:pt>
                <c:pt idx="39">
                  <c:v>-110.81638819941851</c:v>
                </c:pt>
                <c:pt idx="40">
                  <c:v>-112.22144749594349</c:v>
                </c:pt>
                <c:pt idx="41">
                  <c:v>-113.37103668502188</c:v>
                </c:pt>
                <c:pt idx="42">
                  <c:v>-115.05489018552736</c:v>
                </c:pt>
                <c:pt idx="43">
                  <c:v>-116.19698066249072</c:v>
                </c:pt>
                <c:pt idx="44">
                  <c:v>-117.28337955556296</c:v>
                </c:pt>
                <c:pt idx="45">
                  <c:v>-118.51412364941905</c:v>
                </c:pt>
                <c:pt idx="46">
                  <c:v>-119.45143997595072</c:v>
                </c:pt>
                <c:pt idx="47">
                  <c:v>-120.33323541934973</c:v>
                </c:pt>
                <c:pt idx="48">
                  <c:v>-121.2333251513418</c:v>
                </c:pt>
                <c:pt idx="49">
                  <c:v>-122.05186548419121</c:v>
                </c:pt>
                <c:pt idx="50">
                  <c:v>-123.03256742946836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'health expend'!$A$5</c:f>
              <c:strCache>
                <c:ptCount val="1"/>
                <c:pt idx="0">
                  <c:v>Canada</c:v>
                </c:pt>
              </c:strCache>
            </c:strRef>
          </c:tx>
          <c:spPr>
            <a:ln w="44450">
              <a:solidFill>
                <a:schemeClr val="accent3">
                  <a:lumMod val="40000"/>
                  <a:lumOff val="60000"/>
                </a:schemeClr>
              </a:solidFill>
            </a:ln>
          </c:spPr>
          <c:marker>
            <c:symbol val="none"/>
          </c:marker>
          <c:xVal>
            <c:numRef>
              <c:f>'health expend'!$B$3:$AZ$3</c:f>
              <c:numCache>
                <c:formatCode>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xVal>
          <c:yVal>
            <c:numRef>
              <c:f>'health expend'!$B$5:$AZ$5</c:f>
              <c:numCache>
                <c:formatCode>0.00</c:formatCode>
                <c:ptCount val="51"/>
                <c:pt idx="0">
                  <c:v>-4.03317333044874</c:v>
                </c:pt>
                <c:pt idx="1">
                  <c:v>-8.1934510048337739</c:v>
                </c:pt>
                <c:pt idx="2">
                  <c:v>-12.24039623760593</c:v>
                </c:pt>
                <c:pt idx="3">
                  <c:v>-16.271252844917086</c:v>
                </c:pt>
                <c:pt idx="4">
                  <c:v>-20.596588261265794</c:v>
                </c:pt>
                <c:pt idx="5">
                  <c:v>-24.804310548911836</c:v>
                </c:pt>
                <c:pt idx="6">
                  <c:v>-29.251365485024817</c:v>
                </c:pt>
                <c:pt idx="7">
                  <c:v>-33.882227316696884</c:v>
                </c:pt>
                <c:pt idx="8">
                  <c:v>-38.063261331808427</c:v>
                </c:pt>
                <c:pt idx="9">
                  <c:v>-42.24389188848032</c:v>
                </c:pt>
                <c:pt idx="10">
                  <c:v>-46.1172276363151</c:v>
                </c:pt>
                <c:pt idx="11">
                  <c:v>-50.012123339236226</c:v>
                </c:pt>
                <c:pt idx="12">
                  <c:v>-54.19101766154624</c:v>
                </c:pt>
                <c:pt idx="13">
                  <c:v>-58.0658788097779</c:v>
                </c:pt>
                <c:pt idx="14">
                  <c:v>-61.596998201245604</c:v>
                </c:pt>
                <c:pt idx="15">
                  <c:v>-64.963254189605735</c:v>
                </c:pt>
                <c:pt idx="16">
                  <c:v>-68.837918789548127</c:v>
                </c:pt>
                <c:pt idx="17">
                  <c:v>-72.288005653510211</c:v>
                </c:pt>
                <c:pt idx="18">
                  <c:v>-75.415228070469013</c:v>
                </c:pt>
                <c:pt idx="19">
                  <c:v>-78.728344398185314</c:v>
                </c:pt>
                <c:pt idx="20">
                  <c:v>-82.074364348016729</c:v>
                </c:pt>
                <c:pt idx="21">
                  <c:v>-85.204534590692106</c:v>
                </c:pt>
                <c:pt idx="22">
                  <c:v>-88.313704639921113</c:v>
                </c:pt>
                <c:pt idx="23">
                  <c:v>-91.254823942824885</c:v>
                </c:pt>
                <c:pt idx="24">
                  <c:v>-94.105991855710158</c:v>
                </c:pt>
                <c:pt idx="25">
                  <c:v>-96.441984510482854</c:v>
                </c:pt>
                <c:pt idx="26">
                  <c:v>-98.506390181928751</c:v>
                </c:pt>
                <c:pt idx="27">
                  <c:v>-100.78960775953573</c:v>
                </c:pt>
                <c:pt idx="28">
                  <c:v>-102.95715287827633</c:v>
                </c:pt>
                <c:pt idx="29">
                  <c:v>-104.97688397138799</c:v>
                </c:pt>
                <c:pt idx="30">
                  <c:v>-106.62003675491755</c:v>
                </c:pt>
                <c:pt idx="31">
                  <c:v>-108.3136896418839</c:v>
                </c:pt>
                <c:pt idx="32">
                  <c:v>-109.98817699535269</c:v>
                </c:pt>
                <c:pt idx="33">
                  <c:v>-111.70089143281581</c:v>
                </c:pt>
                <c:pt idx="34">
                  <c:v>-113.23296963784081</c:v>
                </c:pt>
                <c:pt idx="35">
                  <c:v>-114.2922209996013</c:v>
                </c:pt>
                <c:pt idx="36">
                  <c:v>-115.91410583504678</c:v>
                </c:pt>
                <c:pt idx="37">
                  <c:v>-117.15172065071803</c:v>
                </c:pt>
                <c:pt idx="38">
                  <c:v>-118.15482080494756</c:v>
                </c:pt>
                <c:pt idx="39">
                  <c:v>-118.78786475443712</c:v>
                </c:pt>
                <c:pt idx="40">
                  <c:v>-119.48245754305346</c:v>
                </c:pt>
                <c:pt idx="41">
                  <c:v>-120.35590820448716</c:v>
                </c:pt>
                <c:pt idx="42">
                  <c:v>-121.26035302548431</c:v>
                </c:pt>
                <c:pt idx="43">
                  <c:v>-121.79366475203416</c:v>
                </c:pt>
                <c:pt idx="44">
                  <c:v>-122.27501948507971</c:v>
                </c:pt>
                <c:pt idx="45">
                  <c:v>-123.03689309806362</c:v>
                </c:pt>
                <c:pt idx="46">
                  <c:v>-123.53944614934494</c:v>
                </c:pt>
                <c:pt idx="47">
                  <c:v>-124.23443895518238</c:v>
                </c:pt>
                <c:pt idx="48">
                  <c:v>-124.78465343388079</c:v>
                </c:pt>
                <c:pt idx="49">
                  <c:v>-125.47026034480022</c:v>
                </c:pt>
                <c:pt idx="50">
                  <c:v>-126.01833083999854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'health expend'!$A$6</c:f>
              <c:strCache>
                <c:ptCount val="1"/>
                <c:pt idx="0">
                  <c:v>Brazil</c:v>
                </c:pt>
              </c:strCache>
            </c:strRef>
          </c:tx>
          <c:spPr>
            <a:ln w="44450">
              <a:solidFill>
                <a:srgbClr val="FFFF00"/>
              </a:solidFill>
            </a:ln>
          </c:spPr>
          <c:marker>
            <c:symbol val="none"/>
          </c:marker>
          <c:xVal>
            <c:numRef>
              <c:f>'health expend'!$B$3:$AZ$3</c:f>
              <c:numCache>
                <c:formatCode>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xVal>
          <c:yVal>
            <c:numRef>
              <c:f>'health expend'!$B$6:$AZ$6</c:f>
              <c:numCache>
                <c:formatCode>0.00</c:formatCode>
                <c:ptCount val="51"/>
                <c:pt idx="0">
                  <c:v>8.1585802135324195E-3</c:v>
                </c:pt>
                <c:pt idx="1">
                  <c:v>-8.6960816665229826E-2</c:v>
                </c:pt>
                <c:pt idx="2">
                  <c:v>-0.37052621680436215</c:v>
                </c:pt>
                <c:pt idx="3">
                  <c:v>-0.96672280226103835</c:v>
                </c:pt>
                <c:pt idx="4">
                  <c:v>-1.6071346561321183</c:v>
                </c:pt>
                <c:pt idx="5">
                  <c:v>-2.4497253572261455</c:v>
                </c:pt>
                <c:pt idx="6">
                  <c:v>-3.4474704339895399</c:v>
                </c:pt>
                <c:pt idx="7">
                  <c:v>-4.423825193080134</c:v>
                </c:pt>
                <c:pt idx="8">
                  <c:v>-5.6461539079159877</c:v>
                </c:pt>
                <c:pt idx="9">
                  <c:v>-6.876390436586802</c:v>
                </c:pt>
                <c:pt idx="10">
                  <c:v>-8.3582731751893231</c:v>
                </c:pt>
                <c:pt idx="11">
                  <c:v>-10.011869531105946</c:v>
                </c:pt>
                <c:pt idx="12">
                  <c:v>-11.75405591616202</c:v>
                </c:pt>
                <c:pt idx="13">
                  <c:v>-13.47689276647797</c:v>
                </c:pt>
                <c:pt idx="14">
                  <c:v>-15.272308501665236</c:v>
                </c:pt>
                <c:pt idx="15">
                  <c:v>-17.09881542616613</c:v>
                </c:pt>
                <c:pt idx="16">
                  <c:v>-18.818237559338026</c:v>
                </c:pt>
                <c:pt idx="17">
                  <c:v>-20.591102839993614</c:v>
                </c:pt>
                <c:pt idx="18">
                  <c:v>-22.437445393299377</c:v>
                </c:pt>
                <c:pt idx="19">
                  <c:v>-24.237373091273962</c:v>
                </c:pt>
                <c:pt idx="20">
                  <c:v>-26.104103022644278</c:v>
                </c:pt>
                <c:pt idx="21">
                  <c:v>-27.974707533295703</c:v>
                </c:pt>
                <c:pt idx="22">
                  <c:v>-29.866801806862192</c:v>
                </c:pt>
                <c:pt idx="23">
                  <c:v>-31.69710967330197</c:v>
                </c:pt>
                <c:pt idx="24">
                  <c:v>-33.485784958561055</c:v>
                </c:pt>
                <c:pt idx="25">
                  <c:v>-35.278570962178833</c:v>
                </c:pt>
                <c:pt idx="26">
                  <c:v>-37.077987041735746</c:v>
                </c:pt>
                <c:pt idx="27">
                  <c:v>-38.794138732530179</c:v>
                </c:pt>
                <c:pt idx="28">
                  <c:v>-40.57723765239659</c:v>
                </c:pt>
                <c:pt idx="29">
                  <c:v>-42.296771368892223</c:v>
                </c:pt>
                <c:pt idx="30">
                  <c:v>-43.984330155435707</c:v>
                </c:pt>
                <c:pt idx="31">
                  <c:v>-45.516479753678489</c:v>
                </c:pt>
                <c:pt idx="32">
                  <c:v>-47.048957097979745</c:v>
                </c:pt>
                <c:pt idx="33">
                  <c:v>-48.5503336356429</c:v>
                </c:pt>
                <c:pt idx="34">
                  <c:v>-50.073262539778952</c:v>
                </c:pt>
                <c:pt idx="35">
                  <c:v>-51.565594165738901</c:v>
                </c:pt>
                <c:pt idx="36">
                  <c:v>-53.006664346643724</c:v>
                </c:pt>
                <c:pt idx="37">
                  <c:v>-54.407724927162491</c:v>
                </c:pt>
                <c:pt idx="38">
                  <c:v>-55.783898445832875</c:v>
                </c:pt>
                <c:pt idx="39">
                  <c:v>-57.120418887322252</c:v>
                </c:pt>
                <c:pt idx="40">
                  <c:v>-58.491557364789251</c:v>
                </c:pt>
                <c:pt idx="41">
                  <c:v>-59.766091988713107</c:v>
                </c:pt>
                <c:pt idx="42">
                  <c:v>-60.963939020762425</c:v>
                </c:pt>
                <c:pt idx="43">
                  <c:v>-62.114649830220294</c:v>
                </c:pt>
                <c:pt idx="44">
                  <c:v>-63.26472172556624</c:v>
                </c:pt>
                <c:pt idx="45">
                  <c:v>-64.412416926236403</c:v>
                </c:pt>
                <c:pt idx="46">
                  <c:v>-65.531329560073885</c:v>
                </c:pt>
                <c:pt idx="47">
                  <c:v>-66.579282809486344</c:v>
                </c:pt>
                <c:pt idx="48">
                  <c:v>-67.579835849999839</c:v>
                </c:pt>
                <c:pt idx="49">
                  <c:v>-68.504853303665882</c:v>
                </c:pt>
                <c:pt idx="50">
                  <c:v>-69.4159463585504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'health expend'!$A$7</c:f>
              <c:strCache>
                <c:ptCount val="1"/>
                <c:pt idx="0">
                  <c:v>China</c:v>
                </c:pt>
              </c:strCache>
            </c:strRef>
          </c:tx>
          <c:spPr>
            <a:ln w="44450"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'health expend'!$B$3:$AZ$3</c:f>
              <c:numCache>
                <c:formatCode>0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xVal>
          <c:yVal>
            <c:numRef>
              <c:f>'health expend'!$B$7:$AZ$7</c:f>
              <c:numCache>
                <c:formatCode>0.00</c:formatCode>
                <c:ptCount val="51"/>
                <c:pt idx="0">
                  <c:v>-4.8271288665915826</c:v>
                </c:pt>
                <c:pt idx="1">
                  <c:v>-9.8082150546522691</c:v>
                </c:pt>
                <c:pt idx="2">
                  <c:v>-10.082385708039563</c:v>
                </c:pt>
                <c:pt idx="3">
                  <c:v>-10.392383215995359</c:v>
                </c:pt>
                <c:pt idx="4">
                  <c:v>-10.763135846563907</c:v>
                </c:pt>
                <c:pt idx="5">
                  <c:v>-11.21340199169785</c:v>
                </c:pt>
                <c:pt idx="6">
                  <c:v>-11.748716703292086</c:v>
                </c:pt>
                <c:pt idx="7">
                  <c:v>-12.366512449604619</c:v>
                </c:pt>
                <c:pt idx="8">
                  <c:v>-13.009257088009059</c:v>
                </c:pt>
                <c:pt idx="9">
                  <c:v>-13.724882769761628</c:v>
                </c:pt>
                <c:pt idx="10">
                  <c:v>-14.519453436169497</c:v>
                </c:pt>
                <c:pt idx="11">
                  <c:v>-15.406123015149486</c:v>
                </c:pt>
                <c:pt idx="12">
                  <c:v>-16.273230577796156</c:v>
                </c:pt>
                <c:pt idx="13">
                  <c:v>-17.175196197585226</c:v>
                </c:pt>
                <c:pt idx="14">
                  <c:v>-18.071789842607146</c:v>
                </c:pt>
                <c:pt idx="15">
                  <c:v>-18.978370506709009</c:v>
                </c:pt>
                <c:pt idx="16">
                  <c:v>-19.96459912398095</c:v>
                </c:pt>
                <c:pt idx="17">
                  <c:v>-20.921327617491727</c:v>
                </c:pt>
                <c:pt idx="18">
                  <c:v>-21.879511305497221</c:v>
                </c:pt>
                <c:pt idx="19">
                  <c:v>-22.8264338254351</c:v>
                </c:pt>
                <c:pt idx="20">
                  <c:v>-23.747720426995883</c:v>
                </c:pt>
                <c:pt idx="21">
                  <c:v>-24.695129741614913</c:v>
                </c:pt>
                <c:pt idx="22">
                  <c:v>-25.675755639860046</c:v>
                </c:pt>
                <c:pt idx="23">
                  <c:v>-26.647581879451931</c:v>
                </c:pt>
                <c:pt idx="24">
                  <c:v>-27.629713491515624</c:v>
                </c:pt>
                <c:pt idx="25">
                  <c:v>-28.66394855285413</c:v>
                </c:pt>
                <c:pt idx="26">
                  <c:v>-29.650237307168592</c:v>
                </c:pt>
                <c:pt idx="27">
                  <c:v>-30.670979857453535</c:v>
                </c:pt>
                <c:pt idx="28">
                  <c:v>-31.660543529184753</c:v>
                </c:pt>
                <c:pt idx="29">
                  <c:v>-32.57751729564572</c:v>
                </c:pt>
                <c:pt idx="30">
                  <c:v>-33.497407777526725</c:v>
                </c:pt>
                <c:pt idx="31">
                  <c:v>-34.442727519751394</c:v>
                </c:pt>
                <c:pt idx="32">
                  <c:v>-35.320831063974801</c:v>
                </c:pt>
                <c:pt idx="33">
                  <c:v>-36.181583149100135</c:v>
                </c:pt>
                <c:pt idx="34">
                  <c:v>-36.969483079891745</c:v>
                </c:pt>
                <c:pt idx="35">
                  <c:v>-37.755246890022555</c:v>
                </c:pt>
                <c:pt idx="36">
                  <c:v>-38.575834385619757</c:v>
                </c:pt>
                <c:pt idx="37">
                  <c:v>-39.41388649428665</c:v>
                </c:pt>
                <c:pt idx="38">
                  <c:v>-40.164818452505202</c:v>
                </c:pt>
                <c:pt idx="39">
                  <c:v>-40.937962244747929</c:v>
                </c:pt>
                <c:pt idx="40">
                  <c:v>-41.689327332575189</c:v>
                </c:pt>
                <c:pt idx="41">
                  <c:v>-42.440942297085861</c:v>
                </c:pt>
                <c:pt idx="42">
                  <c:v>-43.132745456009616</c:v>
                </c:pt>
                <c:pt idx="43">
                  <c:v>-43.776875371249325</c:v>
                </c:pt>
                <c:pt idx="44">
                  <c:v>-44.424226032233648</c:v>
                </c:pt>
                <c:pt idx="45">
                  <c:v>-45.054274004594994</c:v>
                </c:pt>
                <c:pt idx="46">
                  <c:v>-45.632138758469665</c:v>
                </c:pt>
                <c:pt idx="47">
                  <c:v>-46.183357008152811</c:v>
                </c:pt>
                <c:pt idx="48">
                  <c:v>-46.766163540357432</c:v>
                </c:pt>
                <c:pt idx="49">
                  <c:v>-47.328065638677813</c:v>
                </c:pt>
                <c:pt idx="50">
                  <c:v>-47.849080019324653</c:v>
                </c:pt>
              </c:numCache>
            </c:numRef>
          </c:yVal>
          <c:smooth val="1"/>
        </c:ser>
        <c:axId val="69242880"/>
        <c:axId val="69244800"/>
      </c:scatterChart>
      <c:valAx>
        <c:axId val="69242880"/>
        <c:scaling>
          <c:orientation val="minMax"/>
          <c:max val="50"/>
          <c:min val="0"/>
        </c:scaling>
        <c:axPos val="b"/>
        <c:title>
          <c:tx>
            <c:rich>
              <a:bodyPr/>
              <a:lstStyle/>
              <a:p>
                <a:pPr>
                  <a:defRPr b="0"/>
                </a:pPr>
                <a:r>
                  <a:rPr lang="en-US" b="0" dirty="0" smtClean="0"/>
                  <a:t>Time (years)</a:t>
                </a:r>
                <a:endParaRPr lang="en-US" b="0" dirty="0"/>
              </a:p>
            </c:rich>
          </c:tx>
          <c:layout>
            <c:manualLayout>
              <c:xMode val="edge"/>
              <c:yMode val="edge"/>
              <c:x val="0.39428301931811188"/>
              <c:y val="2.2731899538772561E-2"/>
            </c:manualLayout>
          </c:layout>
        </c:title>
        <c:numFmt formatCode="0" sourceLinked="1"/>
        <c:tickLblPos val="high"/>
        <c:crossAx val="69244800"/>
        <c:crosses val="autoZero"/>
        <c:crossBetween val="midCat"/>
      </c:valAx>
      <c:valAx>
        <c:axId val="69244800"/>
        <c:scaling>
          <c:orientation val="minMax"/>
          <c:max val="0"/>
          <c:min val="-14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b="0"/>
                </a:pPr>
                <a:r>
                  <a:rPr lang="en-US" b="0" dirty="0" smtClean="0"/>
                  <a:t>$ / capita</a:t>
                </a:r>
                <a:endParaRPr lang="en-US" b="0" dirty="0"/>
              </a:p>
            </c:rich>
          </c:tx>
          <c:layout/>
        </c:title>
        <c:numFmt formatCode="0" sourceLinked="0"/>
        <c:tickLblPos val="nextTo"/>
        <c:crossAx val="69242880"/>
        <c:crosses val="autoZero"/>
        <c:crossBetween val="midCat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10204035344175537"/>
          <c:y val="2.8956152467304642E-2"/>
          <c:w val="0.85293919766111981"/>
          <c:h val="0.80878409861590861"/>
        </c:manualLayout>
      </c:layout>
      <c:barChart>
        <c:barDir val="bar"/>
        <c:grouping val="clustered"/>
        <c:ser>
          <c:idx val="0"/>
          <c:order val="0"/>
          <c:tx>
            <c:strRef>
              <c:f>'Cost-effectiveness'!$C$3</c:f>
              <c:strCache>
                <c:ptCount val="1"/>
                <c:pt idx="0">
                  <c:v>20 years</c:v>
                </c:pt>
              </c:strCache>
            </c:strRef>
          </c:tx>
          <c:spPr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bg2">
                  <a:lumMod val="20000"/>
                  <a:lumOff val="80000"/>
                </a:schemeClr>
              </a:solidFill>
            </a:ln>
          </c:spPr>
          <c:cat>
            <c:strRef>
              <c:f>'Cost-effectiveness'!$B$4:$B$7</c:f>
              <c:strCache>
                <c:ptCount val="4"/>
                <c:pt idx="0">
                  <c:v>Europe</c:v>
                </c:pt>
                <c:pt idx="1">
                  <c:v>Canada</c:v>
                </c:pt>
                <c:pt idx="2">
                  <c:v>China</c:v>
                </c:pt>
                <c:pt idx="3">
                  <c:v>Brazil</c:v>
                </c:pt>
              </c:strCache>
            </c:strRef>
          </c:cat>
          <c:val>
            <c:numRef>
              <c:f>'Cost-effectiveness'!$C$4:$C$7</c:f>
              <c:numCache>
                <c:formatCode>0</c:formatCode>
                <c:ptCount val="4"/>
                <c:pt idx="0">
                  <c:v>30038.507698809222</c:v>
                </c:pt>
                <c:pt idx="1">
                  <c:v>15581.718350318317</c:v>
                </c:pt>
                <c:pt idx="2" formatCode="General">
                  <c:v>0</c:v>
                </c:pt>
                <c:pt idx="3" formatCode="General">
                  <c:v>0</c:v>
                </c:pt>
              </c:numCache>
            </c:numRef>
          </c:val>
        </c:ser>
        <c:axId val="69262336"/>
        <c:axId val="69318912"/>
      </c:barChart>
      <c:catAx>
        <c:axId val="69262336"/>
        <c:scaling>
          <c:orientation val="minMax"/>
        </c:scaling>
        <c:delete val="1"/>
        <c:axPos val="r"/>
        <c:tickLblPos val="none"/>
        <c:crossAx val="69318912"/>
        <c:crosses val="autoZero"/>
        <c:auto val="1"/>
        <c:lblAlgn val="ctr"/>
        <c:lblOffset val="100"/>
      </c:catAx>
      <c:valAx>
        <c:axId val="69318912"/>
        <c:scaling>
          <c:orientation val="maxMin"/>
          <c:max val="35000"/>
          <c:min val="0"/>
        </c:scaling>
        <c:axPos val="b"/>
        <c:majorGridlines/>
        <c:title>
          <c:tx>
            <c:rich>
              <a:bodyPr/>
              <a:lstStyle/>
              <a:p>
                <a:pPr>
                  <a:defRPr b="0"/>
                </a:pPr>
                <a:r>
                  <a:rPr lang="en-US" b="0"/>
                  <a:t>Thousand $ / DALY</a:t>
                </a:r>
              </a:p>
            </c:rich>
          </c:tx>
          <c:layout/>
        </c:title>
        <c:numFmt formatCode="#,##0" sourceLinked="0"/>
        <c:tickLblPos val="nextTo"/>
        <c:crossAx val="69262336"/>
        <c:crosses val="autoZero"/>
        <c:crossBetween val="between"/>
        <c:majorUnit val="5000"/>
        <c:dispUnits>
          <c:builtInUnit val="thousands"/>
        </c:dispUnits>
      </c:valAx>
    </c:plotArea>
    <c:plotVisOnly val="1"/>
  </c:chart>
  <c:txPr>
    <a:bodyPr/>
    <a:lstStyle/>
    <a:p>
      <a:pPr>
        <a:defRPr sz="16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'Cost-effectiveness'!$D$3</c:f>
              <c:strCache>
                <c:ptCount val="1"/>
                <c:pt idx="0">
                  <c:v>50 years</c:v>
                </c:pt>
              </c:strCache>
            </c:strRef>
          </c:tx>
          <c:spPr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bg2">
                  <a:lumMod val="20000"/>
                  <a:lumOff val="80000"/>
                </a:schemeClr>
              </a:solidFill>
            </a:ln>
          </c:spPr>
          <c:cat>
            <c:strRef>
              <c:f>'Cost-effectiveness'!$B$4:$B$7</c:f>
              <c:strCache>
                <c:ptCount val="4"/>
                <c:pt idx="0">
                  <c:v>Europe</c:v>
                </c:pt>
                <c:pt idx="1">
                  <c:v>Canada</c:v>
                </c:pt>
                <c:pt idx="2">
                  <c:v>China</c:v>
                </c:pt>
                <c:pt idx="3">
                  <c:v>Brazil</c:v>
                </c:pt>
              </c:strCache>
            </c:strRef>
          </c:cat>
          <c:val>
            <c:numRef>
              <c:f>'Cost-effectiveness'!$D$4:$D$7</c:f>
              <c:numCache>
                <c:formatCode>0</c:formatCode>
                <c:ptCount val="4"/>
                <c:pt idx="0">
                  <c:v>14957.926169270044</c:v>
                </c:pt>
                <c:pt idx="1">
                  <c:v>9894.1049575110119</c:v>
                </c:pt>
                <c:pt idx="2" formatCode="General">
                  <c:v>0</c:v>
                </c:pt>
                <c:pt idx="3" formatCode="General">
                  <c:v>0</c:v>
                </c:pt>
              </c:numCache>
            </c:numRef>
          </c:val>
        </c:ser>
        <c:axId val="69434368"/>
        <c:axId val="69452544"/>
      </c:barChart>
      <c:catAx>
        <c:axId val="69434368"/>
        <c:scaling>
          <c:orientation val="minMax"/>
        </c:scaling>
        <c:delete val="1"/>
        <c:axPos val="l"/>
        <c:tickLblPos val="none"/>
        <c:crossAx val="69452544"/>
        <c:crosses val="autoZero"/>
        <c:auto val="1"/>
        <c:lblAlgn val="ctr"/>
        <c:lblOffset val="100"/>
      </c:catAx>
      <c:valAx>
        <c:axId val="69452544"/>
        <c:scaling>
          <c:orientation val="minMax"/>
          <c:max val="35000"/>
          <c:min val="0"/>
        </c:scaling>
        <c:axPos val="b"/>
        <c:majorGridlines/>
        <c:title>
          <c:tx>
            <c:rich>
              <a:bodyPr/>
              <a:lstStyle/>
              <a:p>
                <a:pPr>
                  <a:defRPr b="0"/>
                </a:pPr>
                <a:r>
                  <a:rPr lang="en-US" b="0"/>
                  <a:t>Thousand $ / DALY</a:t>
                </a:r>
              </a:p>
            </c:rich>
          </c:tx>
          <c:layout/>
        </c:title>
        <c:numFmt formatCode="#,##0" sourceLinked="0"/>
        <c:tickLblPos val="nextTo"/>
        <c:crossAx val="69434368"/>
        <c:crosses val="autoZero"/>
        <c:crossBetween val="between"/>
        <c:majorUnit val="5000"/>
        <c:dispUnits>
          <c:builtInUnit val="thousands"/>
        </c:dispUnits>
      </c:valAx>
    </c:plotArea>
    <c:plotVisOnly val="1"/>
  </c:chart>
  <c:txPr>
    <a:bodyPr/>
    <a:lstStyle/>
    <a:p>
      <a:pPr>
        <a:defRPr sz="16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plotArea>
      <c:layout/>
      <c:barChart>
        <c:barDir val="col"/>
        <c:grouping val="clustered"/>
        <c:ser>
          <c:idx val="0"/>
          <c:order val="0"/>
          <c:tx>
            <c:strRef>
              <c:f>'distr imp'!$T$4:$Y$4</c:f>
              <c:strCache>
                <c:ptCount val="1"/>
                <c:pt idx="0">
                  <c:v>high SES</c:v>
                </c:pt>
              </c:strCache>
            </c:strRef>
          </c:tx>
          <c:spPr>
            <a:solidFill>
              <a:schemeClr val="accent1">
                <a:lumMod val="90000"/>
              </a:schemeClr>
            </a:solidFill>
            <a:ln>
              <a:solidFill>
                <a:schemeClr val="accent1">
                  <a:lumMod val="90000"/>
                </a:schemeClr>
              </a:solidFill>
            </a:ln>
          </c:spPr>
          <c:cat>
            <c:strRef>
              <c:f>'distr imp'!$T$6:$T$15</c:f>
              <c:strCache>
                <c:ptCount val="10"/>
                <c:pt idx="0">
                  <c:v>0-10</c:v>
                </c:pt>
                <c:pt idx="1">
                  <c:v>11-20</c:v>
                </c:pt>
                <c:pt idx="2">
                  <c:v>21-30</c:v>
                </c:pt>
                <c:pt idx="3">
                  <c:v>31-40</c:v>
                </c:pt>
                <c:pt idx="4">
                  <c:v>41-50</c:v>
                </c:pt>
                <c:pt idx="5">
                  <c:v>51-60</c:v>
                </c:pt>
                <c:pt idx="6">
                  <c:v>61-70</c:v>
                </c:pt>
                <c:pt idx="7">
                  <c:v>71-80</c:v>
                </c:pt>
                <c:pt idx="8">
                  <c:v>81-90</c:v>
                </c:pt>
                <c:pt idx="9">
                  <c:v>91-100</c:v>
                </c:pt>
              </c:strCache>
            </c:strRef>
          </c:cat>
          <c:val>
            <c:numRef>
              <c:f>'distr imp'!$W$6:$W$15</c:f>
              <c:numCache>
                <c:formatCode>0.0000%</c:formatCode>
                <c:ptCount val="10"/>
                <c:pt idx="0">
                  <c:v>3.225135364469371E-16</c:v>
                </c:pt>
                <c:pt idx="1">
                  <c:v>1.2948550223725872E-9</c:v>
                </c:pt>
                <c:pt idx="2">
                  <c:v>1.7180567999883699E-6</c:v>
                </c:pt>
                <c:pt idx="3">
                  <c:v>1.0334061252263598E-5</c:v>
                </c:pt>
                <c:pt idx="4">
                  <c:v>6.3560205044687834E-5</c:v>
                </c:pt>
                <c:pt idx="5">
                  <c:v>2.0019254365737966E-4</c:v>
                </c:pt>
                <c:pt idx="6">
                  <c:v>4.2871160252414117E-4</c:v>
                </c:pt>
                <c:pt idx="7">
                  <c:v>1.098619316086166E-3</c:v>
                </c:pt>
                <c:pt idx="8">
                  <c:v>2.4659317417775883E-3</c:v>
                </c:pt>
                <c:pt idx="9">
                  <c:v>4.4410541226312618E-3</c:v>
                </c:pt>
              </c:numCache>
            </c:numRef>
          </c:val>
        </c:ser>
        <c:ser>
          <c:idx val="1"/>
          <c:order val="1"/>
          <c:tx>
            <c:strRef>
              <c:f>'distr imp'!$T$22:$W$22</c:f>
              <c:strCache>
                <c:ptCount val="1"/>
                <c:pt idx="0">
                  <c:v>low SES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cat>
            <c:strRef>
              <c:f>'distr imp'!$T$6:$T$15</c:f>
              <c:strCache>
                <c:ptCount val="10"/>
                <c:pt idx="0">
                  <c:v>0-10</c:v>
                </c:pt>
                <c:pt idx="1">
                  <c:v>11-20</c:v>
                </c:pt>
                <c:pt idx="2">
                  <c:v>21-30</c:v>
                </c:pt>
                <c:pt idx="3">
                  <c:v>31-40</c:v>
                </c:pt>
                <c:pt idx="4">
                  <c:v>41-50</c:v>
                </c:pt>
                <c:pt idx="5">
                  <c:v>51-60</c:v>
                </c:pt>
                <c:pt idx="6">
                  <c:v>61-70</c:v>
                </c:pt>
                <c:pt idx="7">
                  <c:v>71-80</c:v>
                </c:pt>
                <c:pt idx="8">
                  <c:v>81-90</c:v>
                </c:pt>
                <c:pt idx="9">
                  <c:v>91-100</c:v>
                </c:pt>
              </c:strCache>
            </c:strRef>
          </c:cat>
          <c:val>
            <c:numRef>
              <c:f>'distr imp'!$W$24:$W$33</c:f>
              <c:numCache>
                <c:formatCode>0.0000%</c:formatCode>
                <c:ptCount val="10"/>
                <c:pt idx="0">
                  <c:v>1.4361486766586433E-16</c:v>
                </c:pt>
                <c:pt idx="1">
                  <c:v>1.3832705305786572E-7</c:v>
                </c:pt>
                <c:pt idx="2">
                  <c:v>3.4006293454656569E-6</c:v>
                </c:pt>
                <c:pt idx="3">
                  <c:v>2.5705920885958728E-5</c:v>
                </c:pt>
                <c:pt idx="4">
                  <c:v>1.1337706533600167E-4</c:v>
                </c:pt>
                <c:pt idx="5">
                  <c:v>3.3574298667902536E-4</c:v>
                </c:pt>
                <c:pt idx="6">
                  <c:v>7.1721219313794439E-4</c:v>
                </c:pt>
                <c:pt idx="7">
                  <c:v>1.6608811499384181E-3</c:v>
                </c:pt>
                <c:pt idx="8">
                  <c:v>3.4772209081559802E-3</c:v>
                </c:pt>
                <c:pt idx="9">
                  <c:v>6.2772127491800877E-3</c:v>
                </c:pt>
              </c:numCache>
            </c:numRef>
          </c:val>
        </c:ser>
        <c:axId val="69523328"/>
        <c:axId val="69524864"/>
      </c:barChart>
      <c:catAx>
        <c:axId val="69523328"/>
        <c:scaling>
          <c:orientation val="minMax"/>
        </c:scaling>
        <c:axPos val="b"/>
        <c:numFmt formatCode="0" sourceLinked="1"/>
        <c:tickLblPos val="nextTo"/>
        <c:spPr>
          <a:ln>
            <a:solidFill>
              <a:schemeClr val="bg1"/>
            </a:solidFill>
          </a:ln>
        </c:spPr>
        <c:crossAx val="69524864"/>
        <c:crosses val="autoZero"/>
        <c:auto val="1"/>
        <c:lblAlgn val="ctr"/>
        <c:lblOffset val="100"/>
      </c:catAx>
      <c:valAx>
        <c:axId val="69524864"/>
        <c:scaling>
          <c:orientation val="minMax"/>
          <c:max val="7.0000000000000114E-3"/>
          <c:min val="0"/>
        </c:scaling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0.0%" sourceLinked="0"/>
        <c:tickLblPos val="nextTo"/>
        <c:spPr>
          <a:ln>
            <a:solidFill>
              <a:schemeClr val="bg1"/>
            </a:solidFill>
          </a:ln>
        </c:spPr>
        <c:crossAx val="69523328"/>
        <c:crosses val="autoZero"/>
        <c:crossBetween val="between"/>
        <c:majorUnit val="1.0000000000000041E-3"/>
      </c:valAx>
    </c:plotArea>
    <c:legend>
      <c:legendPos val="b"/>
      <c:layout/>
    </c:legend>
    <c:plotVisOnly val="1"/>
    <c:dispBlanksAs val="gap"/>
  </c:chart>
  <c:txPr>
    <a:bodyPr/>
    <a:lstStyle/>
    <a:p>
      <a:pPr>
        <a:defRPr sz="1600">
          <a:solidFill>
            <a:schemeClr val="bg1"/>
          </a:solidFill>
        </a:defRPr>
      </a:pPr>
      <a:endParaRPr lang="en-US"/>
    </a:p>
  </c:txPr>
  <c:externalData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0.12618</cdr:x>
      <cdr:y>0.66293</cdr:y>
    </cdr:from>
    <cdr:to>
      <cdr:x>0.44285</cdr:x>
      <cdr:y>0.73727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1090280" y="3293813"/>
          <a:ext cx="2736333" cy="36936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Georgia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Georgia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Georgia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Georgia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Georgia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Georgia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Georgia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Georgia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Georgia"/>
            </a:defRPr>
          </a:lvl9pPr>
        </a:lstStyle>
        <a:p xmlns:a="http://schemas.openxmlformats.org/drawingml/2006/main">
          <a:r>
            <a:rPr lang="en-GB" dirty="0" smtClean="0">
              <a:solidFill>
                <a:schemeClr val="bg1">
                  <a:lumMod val="50000"/>
                </a:schemeClr>
              </a:solidFill>
              <a:latin typeface="+mn-lt"/>
            </a:rPr>
            <a:t>1 LY / 19 persons.</a:t>
          </a:r>
          <a:endParaRPr lang="en-US" dirty="0">
            <a:solidFill>
              <a:schemeClr val="bg1">
                <a:lumMod val="50000"/>
              </a:schemeClr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0.125</cdr:x>
      <cdr:y>0.48271</cdr:y>
    </cdr:from>
    <cdr:to>
      <cdr:x>0.44167</cdr:x>
      <cdr:y>0.55704</cdr:y>
    </cdr:to>
    <cdr:sp macro="" textlink="">
      <cdr:nvSpPr>
        <cdr:cNvPr id="3" name="TextBox 4"/>
        <cdr:cNvSpPr txBox="1"/>
      </cdr:nvSpPr>
      <cdr:spPr>
        <a:xfrm xmlns:a="http://schemas.openxmlformats.org/drawingml/2006/main">
          <a:off x="1080120" y="2398378"/>
          <a:ext cx="2736333" cy="36931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r>
            <a:rPr lang="en-GB" sz="1800" dirty="0" smtClean="0">
              <a:solidFill>
                <a:schemeClr val="bg1">
                  <a:lumMod val="50000"/>
                </a:schemeClr>
              </a:solidFill>
              <a:latin typeface="+mn-lt"/>
            </a:rPr>
            <a:t>1 LY / 8</a:t>
          </a:r>
          <a:endParaRPr lang="en-US" sz="1800" dirty="0">
            <a:solidFill>
              <a:schemeClr val="bg1">
                <a:lumMod val="50000"/>
              </a:schemeClr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0.12618</cdr:x>
      <cdr:y>0.2943</cdr:y>
    </cdr:from>
    <cdr:to>
      <cdr:x>0.44285</cdr:x>
      <cdr:y>0.36863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090280" y="1462253"/>
          <a:ext cx="2736333" cy="36931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r>
            <a:rPr lang="en-GB" sz="1800" dirty="0" smtClean="0">
              <a:solidFill>
                <a:schemeClr val="bg1">
                  <a:lumMod val="50000"/>
                </a:schemeClr>
              </a:solidFill>
              <a:latin typeface="Georgia"/>
            </a:rPr>
            <a:t>1 LY / 20</a:t>
          </a:r>
          <a:endParaRPr lang="en-US" sz="1800" dirty="0">
            <a:solidFill>
              <a:schemeClr val="bg1">
                <a:lumMod val="50000"/>
              </a:schemeClr>
            </a:solidFill>
            <a:latin typeface="Georgia"/>
          </a:endParaRPr>
        </a:p>
      </cdr:txBody>
    </cdr:sp>
  </cdr:relSizeAnchor>
  <cdr:relSizeAnchor xmlns:cdr="http://schemas.openxmlformats.org/drawingml/2006/chartDrawing">
    <cdr:from>
      <cdr:x>0.12618</cdr:x>
      <cdr:y>0.09976</cdr:y>
    </cdr:from>
    <cdr:to>
      <cdr:x>0.44285</cdr:x>
      <cdr:y>0.1741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1090280" y="495648"/>
          <a:ext cx="2736333" cy="36936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r>
            <a:rPr lang="en-GB" sz="1800" dirty="0" smtClean="0">
              <a:solidFill>
                <a:schemeClr val="bg1">
                  <a:lumMod val="50000"/>
                </a:schemeClr>
              </a:solidFill>
              <a:latin typeface="Georgia"/>
            </a:rPr>
            <a:t>1 / 8</a:t>
          </a:r>
          <a:endParaRPr lang="en-US" sz="1800" dirty="0">
            <a:solidFill>
              <a:schemeClr val="bg1">
                <a:lumMod val="50000"/>
              </a:schemeClr>
            </a:solidFill>
            <a:latin typeface="Georgia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0.10574</cdr:x>
      <cdr:y>0.83844</cdr:y>
    </cdr:from>
    <cdr:to>
      <cdr:x>0.1597</cdr:x>
      <cdr:y>0.88369</cdr:y>
    </cdr:to>
    <cdr:sp macro="" textlink="">
      <cdr:nvSpPr>
        <cdr:cNvPr id="2" name="Lightning Bolt 1"/>
        <cdr:cNvSpPr/>
      </cdr:nvSpPr>
      <cdr:spPr>
        <a:xfrm xmlns:a="http://schemas.openxmlformats.org/drawingml/2006/main" rot="19370511">
          <a:off x="875541" y="3965407"/>
          <a:ext cx="446838" cy="213967"/>
        </a:xfrm>
        <a:prstGeom xmlns:a="http://schemas.openxmlformats.org/drawingml/2006/main" prst="lightningBolt">
          <a:avLst/>
        </a:prstGeom>
        <a:solidFill xmlns:a="http://schemas.openxmlformats.org/drawingml/2006/main">
          <a:schemeClr val="tx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0.09615</cdr:x>
      <cdr:y>0.87273</cdr:y>
    </cdr:from>
    <cdr:to>
      <cdr:x>0.1816</cdr:x>
      <cdr:y>0.96497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96137" y="4127537"/>
          <a:ext cx="707544" cy="4362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>
              <a:solidFill>
                <a:schemeClr val="tx1"/>
              </a:solidFill>
            </a:rPr>
            <a:t>-</a:t>
          </a:r>
          <a:r>
            <a:rPr lang="en-US" sz="1800" dirty="0">
              <a:solidFill>
                <a:schemeClr val="tx1"/>
              </a:solidFill>
            </a:rPr>
            <a:t>22</a:t>
          </a:r>
          <a:r>
            <a:rPr lang="en-US" sz="1100" dirty="0">
              <a:solidFill>
                <a:schemeClr val="tx1"/>
              </a:solidFill>
            </a:rPr>
            <a:t>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62C4CD-F89D-4165-9840-315870F7C9C3}" type="datetimeFigureOut">
              <a:rPr lang="en-US" smtClean="0"/>
              <a:pPr/>
              <a:t>25-Oct-2012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86310D-81A5-4E70-80B3-CB91C34E788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2BCDFB-FF2F-4A38-AF9F-D571D0064D9E}" type="datetimeFigureOut">
              <a:rPr lang="en-US" smtClean="0"/>
              <a:pPr/>
              <a:t>25-Oct-2012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4A012F-3FC7-4B96-B322-ECDF8C5668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B8A9503-1953-4F19-A4F6-E7562F509111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A012F-3FC7-4B96-B322-ECDF8C5668A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Counterfactual policy not realizable</a:t>
            </a:r>
          </a:p>
          <a:p>
            <a:r>
              <a:rPr lang="en-GB" dirty="0" smtClean="0"/>
              <a:t>Time</a:t>
            </a:r>
            <a:r>
              <a:rPr lang="en-GB" baseline="0" dirty="0" smtClean="0"/>
              <a:t> dimension</a:t>
            </a:r>
          </a:p>
          <a:p>
            <a:r>
              <a:rPr lang="en-GB" baseline="0" dirty="0" smtClean="0"/>
              <a:t>Concurrent diseases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A012F-3FC7-4B96-B322-ECDF8C5668A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0A8B2FB-8006-4F1A-8901-2259F485C7B9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0062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508"/>
            <a:ext cx="2628000" cy="422963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200" y="432000"/>
            <a:ext cx="692307" cy="14400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6000" y="2628508"/>
            <a:ext cx="2628000" cy="4229631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000" y="6055200"/>
            <a:ext cx="1742400" cy="5788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68000" y="2481869"/>
            <a:ext cx="6300000" cy="1265731"/>
          </a:xfrm>
        </p:spPr>
        <p:txBody>
          <a:bodyPr anchor="b" anchorCtr="0">
            <a:spAutoFit/>
          </a:bodyPr>
          <a:lstStyle>
            <a:lvl1pPr>
              <a:lnSpc>
                <a:spcPts val="4500"/>
              </a:lnSpc>
              <a:defRPr sz="4500" cap="all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Click to </a:t>
            </a:r>
            <a:r>
              <a:rPr lang="fr-FR" dirty="0" err="1" smtClean="0"/>
              <a:t>edit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68000" y="3805200"/>
            <a:ext cx="6300000" cy="352233"/>
          </a:xfrm>
        </p:spPr>
        <p:txBody>
          <a:bodyPr>
            <a:sp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Click to </a:t>
            </a:r>
            <a:r>
              <a:rPr lang="fr-FR" dirty="0" err="1" smtClean="0"/>
              <a:t>edit</a:t>
            </a:r>
            <a:r>
              <a:rPr lang="fr-FR" dirty="0" smtClean="0"/>
              <a:t> </a:t>
            </a:r>
            <a:r>
              <a:rPr lang="fr-FR" dirty="0" err="1" smtClean="0"/>
              <a:t>Subtitle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F76354B-5757-46F6-B2AC-E8B2C3AC26EA}" type="datetimeFigureOut">
              <a:rPr lang="en-US" smtClean="0"/>
              <a:pPr/>
              <a:t>25-Oct-2012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0DCF0D-C7A8-4102-984D-9899B109BE65}" type="datetimeFigureOut">
              <a:rPr lang="en-US" smtClean="0">
                <a:solidFill>
                  <a:srgbClr val="FFFFFF"/>
                </a:solidFill>
              </a:rPr>
              <a:pPr/>
              <a:t>25-Oct-2012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A4DE2-03C6-479C-8ABC-E1018AF4C49E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0DCF0D-C7A8-4102-984D-9899B109BE65}" type="datetimeFigureOut">
              <a:rPr lang="en-US" smtClean="0">
                <a:solidFill>
                  <a:srgbClr val="FFFFFF"/>
                </a:solidFill>
              </a:rPr>
              <a:pPr/>
              <a:t>25-Oct-2012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A4DE2-03C6-479C-8ABC-E1018AF4C49E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0DCF0D-C7A8-4102-984D-9899B109BE65}" type="datetimeFigureOut">
              <a:rPr lang="en-US" smtClean="0">
                <a:solidFill>
                  <a:srgbClr val="FFFFFF"/>
                </a:solidFill>
              </a:rPr>
              <a:pPr/>
              <a:t>25-Oct-2012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A4DE2-03C6-479C-8ABC-E1018AF4C49E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0DCF0D-C7A8-4102-984D-9899B109BE65}" type="datetimeFigureOut">
              <a:rPr lang="en-US" smtClean="0">
                <a:solidFill>
                  <a:srgbClr val="FFFFFF"/>
                </a:solidFill>
              </a:rPr>
              <a:pPr/>
              <a:t>25-Oct-2012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A4DE2-03C6-479C-8ABC-E1018AF4C49E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0DCF0D-C7A8-4102-984D-9899B109BE65}" type="datetimeFigureOut">
              <a:rPr lang="en-US" smtClean="0">
                <a:solidFill>
                  <a:srgbClr val="FFFFFF"/>
                </a:solidFill>
              </a:rPr>
              <a:pPr/>
              <a:t>25-Oct-2012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A4DE2-03C6-479C-8ABC-E1018AF4C49E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0DCF0D-C7A8-4102-984D-9899B109BE65}" type="datetimeFigureOut">
              <a:rPr lang="en-US" smtClean="0">
                <a:solidFill>
                  <a:srgbClr val="FFFFFF"/>
                </a:solidFill>
              </a:rPr>
              <a:pPr/>
              <a:t>25-Oct-2012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A4DE2-03C6-479C-8ABC-E1018AF4C49E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 smtClean="0"/>
              <a:t>Click to </a:t>
            </a:r>
            <a:r>
              <a:rPr lang="fr-FR" dirty="0" err="1" smtClean="0"/>
              <a:t>edit</a:t>
            </a:r>
            <a:r>
              <a:rPr lang="fr-FR" dirty="0" smtClean="0"/>
              <a:t> </a:t>
            </a:r>
            <a:r>
              <a:rPr lang="fr-FR" dirty="0" err="1" smtClean="0"/>
              <a:t>Slide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err="1" smtClean="0"/>
              <a:t>Slide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extended</a:t>
            </a:r>
            <a:r>
              <a:rPr lang="fr-FR" dirty="0" smtClean="0"/>
              <a:t> to </a:t>
            </a:r>
            <a:r>
              <a:rPr lang="fr-FR" dirty="0" err="1" smtClean="0"/>
              <a:t>two</a:t>
            </a:r>
            <a:r>
              <a:rPr lang="fr-FR" dirty="0" smtClean="0"/>
              <a:t> </a:t>
            </a:r>
            <a:r>
              <a:rPr lang="fr-FR" dirty="0" err="1" smtClean="0"/>
              <a:t>lines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6354B-5757-46F6-B2AC-E8B2C3AC26EA}" type="datetimeFigureOut">
              <a:rPr lang="en-US" smtClean="0"/>
              <a:pPr/>
              <a:t>25-Oct-2012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85E93-40EF-4B21-84AC-AF110A458D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solidFill>
          <a:srgbClr val="7272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93600" y="5328000"/>
            <a:ext cx="950407" cy="1530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00" y="468000"/>
            <a:ext cx="692308" cy="144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60000" y="2919600"/>
            <a:ext cx="6624000" cy="1058400"/>
          </a:xfrm>
        </p:spPr>
        <p:txBody>
          <a:bodyPr anchor="ctr" anchorCtr="0"/>
          <a:lstStyle>
            <a:lvl1pPr algn="ctr">
              <a:lnSpc>
                <a:spcPts val="3700"/>
              </a:lnSpc>
              <a:defRPr sz="3700" b="0" i="0" cap="all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Click to </a:t>
            </a:r>
            <a:r>
              <a:rPr lang="fr-FR" dirty="0" err="1" smtClean="0"/>
              <a:t>edit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Section Header </a:t>
            </a:r>
            <a:r>
              <a:rPr lang="fr-FR" dirty="0" err="1" smtClean="0"/>
              <a:t>title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F76354B-5757-46F6-B2AC-E8B2C3AC26EA}" type="datetimeFigureOut">
              <a:rPr lang="en-US" smtClean="0"/>
              <a:pPr/>
              <a:t>25-Oct-2012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6299"/>
                </a:solidFill>
              </a:defRPr>
            </a:lvl1pPr>
          </a:lstStyle>
          <a:p>
            <a:fld id="{F7085E93-40EF-4B21-84AC-AF110A458D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F2A85-52DD-44BA-8733-AA757AE58640}" type="datetimeFigureOut">
              <a:rPr lang="en-US"/>
              <a:pPr>
                <a:defRPr/>
              </a:pPr>
              <a:t>25-Oct-2012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83E86-8BE9-40DE-9821-C36093382E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PPT_fondcouv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33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09726" y="1749847"/>
            <a:ext cx="4894263" cy="14700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433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08139" y="3332584"/>
            <a:ext cx="4929187" cy="1752600"/>
          </a:xfrm>
        </p:spPr>
        <p:txBody>
          <a:bodyPr/>
          <a:lstStyle>
            <a:lvl1pPr marL="0" indent="0" algn="l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4339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51520" y="6245225"/>
            <a:ext cx="4042792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00DCF0D-C7A8-4102-984D-9899B109BE65}" type="datetimeFigureOut">
              <a:rPr lang="en-US" smtClean="0">
                <a:solidFill>
                  <a:srgbClr val="000000"/>
                </a:solidFill>
              </a:rPr>
              <a:pPr/>
              <a:t>25-Oct-2012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4339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4339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5A4DE2-03C6-479C-8ABC-E1018AF4C49E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11" name="Picture 10" descr="OECD_TEXT_10c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454" y="208403"/>
            <a:ext cx="1962292" cy="116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0DCF0D-C7A8-4102-984D-9899B109BE65}" type="datetimeFigureOut">
              <a:rPr lang="en-US" smtClean="0">
                <a:solidFill>
                  <a:srgbClr val="FFFFFF"/>
                </a:solidFill>
              </a:rPr>
              <a:pPr/>
              <a:t>25-Oct-2012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A4DE2-03C6-479C-8ABC-E1018AF4C49E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0DCF0D-C7A8-4102-984D-9899B109BE65}" type="datetimeFigureOut">
              <a:rPr lang="en-US" smtClean="0">
                <a:solidFill>
                  <a:srgbClr val="FFFFFF"/>
                </a:solidFill>
              </a:rPr>
              <a:pPr/>
              <a:t>25-Oct-2012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A4DE2-03C6-479C-8ABC-E1018AF4C49E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600200"/>
            <a:ext cx="40322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963" y="1600200"/>
            <a:ext cx="40338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0DCF0D-C7A8-4102-984D-9899B109BE65}" type="datetimeFigureOut">
              <a:rPr lang="en-US" smtClean="0">
                <a:solidFill>
                  <a:srgbClr val="FFFFFF"/>
                </a:solidFill>
              </a:rPr>
              <a:pPr/>
              <a:t>25-Oct-2012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A4DE2-03C6-479C-8ABC-E1018AF4C49E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0DCF0D-C7A8-4102-984D-9899B109BE65}" type="datetimeFigureOut">
              <a:rPr lang="en-US" smtClean="0">
                <a:solidFill>
                  <a:srgbClr val="FFFFFF"/>
                </a:solidFill>
              </a:rPr>
              <a:pPr/>
              <a:t>25-Oct-2012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A4DE2-03C6-479C-8ABC-E1018AF4C49E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2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93600" y="5328000"/>
            <a:ext cx="950407" cy="1530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504000" y="1306800"/>
            <a:ext cx="8154000" cy="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elvetica 65 Medium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 smtClean="0"/>
              <a:t>Click to </a:t>
            </a:r>
            <a:r>
              <a:rPr lang="fr-FR" dirty="0" err="1" smtClean="0"/>
              <a:t>edit</a:t>
            </a:r>
            <a:r>
              <a:rPr lang="fr-FR" dirty="0" smtClean="0"/>
              <a:t> </a:t>
            </a:r>
            <a:r>
              <a:rPr lang="fr-FR" dirty="0" err="1" smtClean="0"/>
              <a:t>Slide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err="1" smtClean="0"/>
              <a:t>Slide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extended</a:t>
            </a:r>
            <a:r>
              <a:rPr lang="fr-FR" dirty="0" smtClean="0"/>
              <a:t> to </a:t>
            </a:r>
            <a:r>
              <a:rPr lang="fr-FR" dirty="0" err="1" smtClean="0"/>
              <a:t>two</a:t>
            </a:r>
            <a:r>
              <a:rPr lang="fr-FR" dirty="0" smtClean="0"/>
              <a:t> </a:t>
            </a:r>
            <a:r>
              <a:rPr lang="fr-FR" dirty="0" err="1" smtClean="0"/>
              <a:t>lines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600200"/>
            <a:ext cx="8218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tx1"/>
                </a:solidFill>
                <a:latin typeface="Arial"/>
              </a:defRPr>
            </a:lvl1pPr>
          </a:lstStyle>
          <a:p>
            <a:fld id="{9F76354B-5757-46F6-B2AC-E8B2C3AC26EA}" type="datetimeFigureOut">
              <a:rPr lang="en-US" smtClean="0"/>
              <a:pPr/>
              <a:t>25-Oct-2012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tx1"/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rgbClr val="006299"/>
                </a:solidFill>
                <a:latin typeface="Arial"/>
              </a:defRPr>
            </a:lvl1pPr>
          </a:lstStyle>
          <a:p>
            <a:fld id="{F7085E93-40EF-4B21-84AC-AF110A458DB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400" y="288000"/>
            <a:ext cx="458654" cy="9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Georgia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–"/>
        <a:defRPr sz="2800" kern="1200">
          <a:solidFill>
            <a:schemeClr val="tx1"/>
          </a:solidFill>
          <a:latin typeface="Georgia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Georgia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Georgia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Georgia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PPT_fondslide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92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-2031"/>
            <a:ext cx="821925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 smtClean="0"/>
          </a:p>
        </p:txBody>
      </p:sp>
      <p:sp>
        <p:nvSpPr>
          <p:cNvPr id="4392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00200"/>
            <a:ext cx="82184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4393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18320" y="6237312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700DCF0D-C7A8-4102-984D-9899B109BE65}" type="datetimeFigureOut">
              <a:rPr lang="en-US" smtClean="0">
                <a:solidFill>
                  <a:srgbClr val="FFFFFF"/>
                </a:solidFill>
              </a:rPr>
              <a:pPr/>
              <a:t>25-Oct-2012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393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5672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393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96336" y="6245225"/>
            <a:ext cx="1114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405A4DE2-03C6-479C-8ABC-E1018AF4C49E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9" name="Picture 8" descr="OECD_10cm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68772" y="6171747"/>
            <a:ext cx="1210089" cy="5616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Helvetica" pitchFamily="34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Helvetica" pitchFamily="34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Helvetica" pitchFamily="34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Helvetica" pitchFamily="34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Helvetica" pitchFamily="34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Helvetica" pitchFamily="34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Helvetica" pitchFamily="34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Helvetica" pitchFamily="34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73CF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73CF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73CF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73CF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8000" y="2056636"/>
            <a:ext cx="6516368" cy="2402691"/>
          </a:xfrm>
        </p:spPr>
        <p:txBody>
          <a:bodyPr/>
          <a:lstStyle/>
          <a:p>
            <a:r>
              <a:rPr lang="en-GB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a Healthy diet economically sustainable?</a:t>
            </a:r>
            <a:br>
              <a:rPr lang="en-GB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health effects of prevention policies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000" y="4516927"/>
            <a:ext cx="6300000" cy="83099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400" dirty="0" smtClean="0"/>
              <a:t>Michele Cecchini</a:t>
            </a:r>
          </a:p>
          <a:p>
            <a:pPr>
              <a:lnSpc>
                <a:spcPct val="100000"/>
              </a:lnSpc>
            </a:pPr>
            <a:r>
              <a:rPr lang="en-GB" sz="2400" i="1" dirty="0" smtClean="0"/>
              <a:t>OECD – Health Division</a:t>
            </a:r>
            <a:endParaRPr lang="en-US" sz="2400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Impact on Inequalities</a:t>
            </a:r>
            <a:b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Fiscal measures in Europe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4456497" y="1544855"/>
          <a:ext cx="4572000" cy="5130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-1" y="1601297"/>
            <a:ext cx="4398745" cy="4626241"/>
          </a:xfrm>
        </p:spPr>
        <p:txBody>
          <a:bodyPr>
            <a:normAutofit fontScale="92500"/>
          </a:bodyPr>
          <a:lstStyle/>
          <a:p>
            <a:pPr eaLnBrk="1" hangingPunct="1">
              <a:spcAft>
                <a:spcPts val="1800"/>
              </a:spcAft>
              <a:buFontTx/>
              <a:buNone/>
            </a:pPr>
            <a:r>
              <a:rPr lang="en-GB" dirty="0" smtClean="0"/>
              <a:t>Different social groups:</a:t>
            </a:r>
          </a:p>
          <a:p>
            <a:pPr eaLnBrk="1" hangingPunct="1">
              <a:spcAft>
                <a:spcPts val="600"/>
              </a:spcAft>
            </a:pPr>
            <a:r>
              <a:rPr lang="en-GB" dirty="0" smtClean="0"/>
              <a:t>Different risk profiles:</a:t>
            </a:r>
          </a:p>
          <a:p>
            <a:pPr lvl="1" eaLnBrk="1" hangingPunct="1">
              <a:spcAft>
                <a:spcPts val="1800"/>
              </a:spcAft>
            </a:pPr>
            <a:r>
              <a:rPr lang="en-GB" dirty="0" smtClean="0"/>
              <a:t>Larger benefits in those most at risk (~)</a:t>
            </a:r>
          </a:p>
          <a:p>
            <a:pPr eaLnBrk="1" hangingPunct="1">
              <a:spcAft>
                <a:spcPts val="600"/>
              </a:spcAft>
            </a:pPr>
            <a:r>
              <a:rPr lang="en-GB" dirty="0" smtClean="0"/>
              <a:t>Different responses to interventions:</a:t>
            </a:r>
          </a:p>
          <a:p>
            <a:pPr lvl="1" eaLnBrk="1" hangingPunct="1">
              <a:spcAft>
                <a:spcPts val="1800"/>
              </a:spcAft>
            </a:pPr>
            <a:r>
              <a:rPr lang="en-GB" dirty="0" smtClean="0"/>
              <a:t>Larger benefits with a greater response</a:t>
            </a:r>
            <a:endParaRPr lang="en-US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Policy Implications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000" y="1600200"/>
            <a:ext cx="8218800" cy="4839101"/>
          </a:xfrm>
        </p:spPr>
        <p:txBody>
          <a:bodyPr>
            <a:normAutofit lnSpcReduction="1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GB" sz="2800" dirty="0" smtClean="0">
                <a:latin typeface="+mn-lt"/>
              </a:rPr>
              <a:t>Obesity and NCDs are global economic issues</a:t>
            </a:r>
            <a:endParaRPr lang="en-US" sz="2800" dirty="0" smtClean="0">
              <a:latin typeface="+mn-lt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 smtClean="0">
                <a:latin typeface="+mn-lt"/>
              </a:rPr>
              <a:t>Prices and regulations work best in emerging economies. Primary care doctors play a role in countries with stronger health systems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 smtClean="0">
                <a:latin typeface="+mn-lt"/>
              </a:rPr>
              <a:t>Comprehensive </a:t>
            </a:r>
            <a:r>
              <a:rPr lang="en-US" sz="2800" dirty="0" err="1" smtClean="0">
                <a:latin typeface="+mn-lt"/>
              </a:rPr>
              <a:t>intersectoral</a:t>
            </a:r>
            <a:r>
              <a:rPr lang="en-US" sz="2800" dirty="0" smtClean="0">
                <a:latin typeface="+mn-lt"/>
              </a:rPr>
              <a:t> prevention strategies are more efficient and generate larger health gains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 smtClean="0">
                <a:latin typeface="+mn-lt"/>
              </a:rPr>
              <a:t>We can afford to tackle obesity and prevention is good value for money</a:t>
            </a:r>
            <a:endParaRPr lang="en-US" sz="2800" dirty="0">
              <a:latin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Health Effects of a Healthy Diet</a:t>
            </a:r>
            <a:b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10% of Energy from Saturated Fats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550223"/>
            <a:ext cx="294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 smtClean="0"/>
              <a:t>Source: Lock et al., 2010</a:t>
            </a:r>
            <a:endParaRPr lang="en-US" sz="1400" i="1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467360" y="1620520"/>
          <a:ext cx="8280400" cy="4729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1034716" y="375386"/>
            <a:ext cx="8109284" cy="765175"/>
          </a:xfrm>
        </p:spPr>
        <p:txBody>
          <a:bodyPr/>
          <a:lstStyle/>
          <a:p>
            <a:pPr eaLnBrk="1" hangingPunct="1"/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OECD Work on Health Behaviours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5" name="Picture 1" descr="C:\Documents and Settings\cecchini_m\Desktop\bookcover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7459" y="1327302"/>
            <a:ext cx="3644900" cy="523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Content Placeholder 2"/>
          <p:cNvSpPr>
            <a:spLocks noGrp="1"/>
          </p:cNvSpPr>
          <p:nvPr>
            <p:ph idx="1"/>
          </p:nvPr>
        </p:nvSpPr>
        <p:spPr>
          <a:xfrm>
            <a:off x="134754" y="1395665"/>
            <a:ext cx="4908884" cy="5178390"/>
          </a:xfrm>
        </p:spPr>
        <p:txBody>
          <a:bodyPr>
            <a:normAutofit/>
          </a:bodyPr>
          <a:lstStyle/>
          <a:p>
            <a:pPr eaLnBrk="1" hangingPunct="1">
              <a:spcBef>
                <a:spcPts val="900"/>
              </a:spcBef>
              <a:spcAft>
                <a:spcPts val="600"/>
              </a:spcAft>
            </a:pPr>
            <a:r>
              <a:rPr lang="en-GB" sz="2700" dirty="0" smtClean="0"/>
              <a:t>OECD health working papers HWP 32, 45, 46, 48</a:t>
            </a:r>
          </a:p>
          <a:p>
            <a:pPr eaLnBrk="1" hangingPunct="1">
              <a:spcBef>
                <a:spcPts val="900"/>
              </a:spcBef>
              <a:spcAft>
                <a:spcPts val="600"/>
              </a:spcAft>
            </a:pPr>
            <a:r>
              <a:rPr lang="en-US" sz="2700" dirty="0" smtClean="0"/>
              <a:t>Paper in Lancet series on chronic diseases</a:t>
            </a:r>
          </a:p>
          <a:p>
            <a:pPr eaLnBrk="1" hangingPunct="1">
              <a:spcBef>
                <a:spcPts val="900"/>
              </a:spcBef>
              <a:spcAft>
                <a:spcPts val="600"/>
              </a:spcAft>
            </a:pPr>
            <a:r>
              <a:rPr lang="en-GB" sz="2700" dirty="0" smtClean="0"/>
              <a:t>Lancet paper on priority interventions</a:t>
            </a:r>
          </a:p>
          <a:p>
            <a:pPr eaLnBrk="1" hangingPunct="1">
              <a:spcBef>
                <a:spcPts val="900"/>
              </a:spcBef>
              <a:spcAft>
                <a:spcPts val="600"/>
              </a:spcAft>
            </a:pPr>
            <a:r>
              <a:rPr lang="en-GB" sz="2700" dirty="0" smtClean="0"/>
              <a:t>“Best buys” paper for the UN Summit on NCDs</a:t>
            </a:r>
          </a:p>
          <a:p>
            <a:pPr eaLnBrk="1" hangingPunct="1">
              <a:spcBef>
                <a:spcPts val="900"/>
              </a:spcBef>
              <a:spcAft>
                <a:spcPts val="600"/>
              </a:spcAft>
            </a:pPr>
            <a:r>
              <a:rPr lang="en-GB" sz="2700" dirty="0" smtClean="0"/>
              <a:t>OECD/Euro Observatory book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0" y="6487160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chemeClr val="tx1"/>
                          </a:solidFill>
                        </a:rPr>
                        <a:t>michele.cecchini@oecd.org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b="0" dirty="0" smtClean="0">
                          <a:solidFill>
                            <a:schemeClr val="tx1"/>
                          </a:solidFill>
                        </a:rPr>
                        <a:t>www.oecd.org/health/pre</a:t>
                      </a:r>
                      <a:r>
                        <a:rPr lang="en-GB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vention</a:t>
                      </a:r>
                      <a:endParaRPr lang="en-US" b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020278" y="237600"/>
            <a:ext cx="7796464" cy="10224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Burden of Obesity on Health Systems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Chart 7"/>
          <p:cNvGraphicFramePr>
            <a:graphicFrameLocks/>
          </p:cNvGraphicFramePr>
          <p:nvPr/>
        </p:nvGraphicFramePr>
        <p:xfrm>
          <a:off x="164198" y="1930399"/>
          <a:ext cx="8569325" cy="4216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373271"/>
            <a:ext cx="91440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400" dirty="0">
                <a:latin typeface="+mn-lt"/>
                <a:cs typeface="Arial" pitchFamily="34" charset="0"/>
              </a:rPr>
              <a:t>In any given moment, obese patients cost more</a:t>
            </a:r>
            <a:endParaRPr lang="en-US" sz="2400" dirty="0">
              <a:latin typeface="+mn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6334780"/>
            <a:ext cx="3210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25475" indent="-625475">
              <a:tabLst>
                <a:tab pos="625475" algn="l"/>
              </a:tabLst>
              <a:defRPr/>
            </a:pPr>
            <a:r>
              <a:rPr lang="en-GB" sz="1400" i="1" dirty="0" smtClean="0">
                <a:latin typeface="+mn-lt"/>
                <a:cs typeface="Arial" pitchFamily="34" charset="0"/>
              </a:rPr>
              <a:t>Source:	</a:t>
            </a:r>
            <a:r>
              <a:rPr lang="en-GB" sz="1400" i="1" dirty="0" err="1" smtClean="0">
                <a:latin typeface="+mn-lt"/>
                <a:cs typeface="Arial" pitchFamily="34" charset="0"/>
              </a:rPr>
              <a:t>Brunello</a:t>
            </a:r>
            <a:r>
              <a:rPr lang="en-GB" sz="1400" i="1" dirty="0" smtClean="0">
                <a:latin typeface="+mn-lt"/>
                <a:cs typeface="Arial" pitchFamily="34" charset="0"/>
              </a:rPr>
              <a:t> </a:t>
            </a:r>
            <a:r>
              <a:rPr lang="en-GB" sz="1400" i="1" dirty="0">
                <a:latin typeface="+mn-lt"/>
                <a:cs typeface="Arial" pitchFamily="34" charset="0"/>
              </a:rPr>
              <a:t>et al., 2008</a:t>
            </a:r>
          </a:p>
          <a:p>
            <a:pPr marL="625475" indent="-625475">
              <a:tabLst>
                <a:tab pos="625475" algn="l"/>
              </a:tabLst>
              <a:defRPr/>
            </a:pPr>
            <a:r>
              <a:rPr lang="en-GB" sz="1400" i="1" dirty="0" smtClean="0">
                <a:latin typeface="+mn-lt"/>
                <a:cs typeface="Arial" pitchFamily="34" charset="0"/>
              </a:rPr>
              <a:t>	</a:t>
            </a:r>
            <a:r>
              <a:rPr lang="en-GB" sz="1400" i="1" dirty="0" err="1" smtClean="0">
                <a:latin typeface="+mn-lt"/>
                <a:cs typeface="Arial" pitchFamily="34" charset="0"/>
              </a:rPr>
              <a:t>Bhattacharia</a:t>
            </a:r>
            <a:r>
              <a:rPr lang="en-GB" sz="1400" i="1" dirty="0" smtClean="0">
                <a:latin typeface="+mn-lt"/>
                <a:cs typeface="Arial" pitchFamily="34" charset="0"/>
              </a:rPr>
              <a:t> </a:t>
            </a:r>
            <a:r>
              <a:rPr lang="en-GB" sz="1400" i="1" dirty="0">
                <a:latin typeface="+mn-lt"/>
                <a:cs typeface="Arial" pitchFamily="34" charset="0"/>
              </a:rPr>
              <a:t>&amp; </a:t>
            </a:r>
            <a:r>
              <a:rPr lang="en-GB" sz="1400" i="1" dirty="0" err="1">
                <a:latin typeface="+mn-lt"/>
                <a:cs typeface="Arial" pitchFamily="34" charset="0"/>
              </a:rPr>
              <a:t>Sood</a:t>
            </a:r>
            <a:r>
              <a:rPr lang="en-GB" sz="1400" i="1" dirty="0">
                <a:latin typeface="+mn-lt"/>
                <a:cs typeface="Arial" pitchFamily="34" charset="0"/>
              </a:rPr>
              <a:t>, 2005 </a:t>
            </a:r>
            <a:endParaRPr lang="en-US" sz="1400" i="1" dirty="0"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OECD/WHO CDP Model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3" name="Table 32"/>
          <p:cNvGraphicFramePr>
            <a:graphicFrameLocks noGrp="1"/>
          </p:cNvGraphicFramePr>
          <p:nvPr/>
        </p:nvGraphicFramePr>
        <p:xfrm>
          <a:off x="975360" y="4366578"/>
          <a:ext cx="1445313" cy="574557"/>
        </p:xfrm>
        <a:graphic>
          <a:graphicData uri="http://schemas.openxmlformats.org/drawingml/2006/table">
            <a:tbl>
              <a:tblPr/>
              <a:tblGrid>
                <a:gridCol w="218596"/>
                <a:gridCol w="1226717"/>
              </a:tblGrid>
              <a:tr h="229800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Physical activity</a:t>
                      </a: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68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00" b="0" i="1" u="none" strike="noStrike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adequate physical </a:t>
                      </a:r>
                      <a:r>
                        <a:rPr lang="en-US" sz="105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act</a:t>
                      </a: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068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00" b="0" i="0" u="none" strike="noStrike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insuff</a:t>
                      </a:r>
                      <a:r>
                        <a:rPr lang="en-US" sz="105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.physical </a:t>
                      </a:r>
                      <a:r>
                        <a:rPr lang="en-US" sz="105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act</a:t>
                      </a: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" name="Table 33"/>
          <p:cNvGraphicFramePr>
            <a:graphicFrameLocks noGrp="1"/>
          </p:cNvGraphicFramePr>
          <p:nvPr/>
        </p:nvGraphicFramePr>
        <p:xfrm>
          <a:off x="3093085" y="3395028"/>
          <a:ext cx="1282829" cy="971816"/>
        </p:xfrm>
        <a:graphic>
          <a:graphicData uri="http://schemas.openxmlformats.org/drawingml/2006/table">
            <a:tbl>
              <a:tblPr/>
              <a:tblGrid>
                <a:gridCol w="183261"/>
                <a:gridCol w="1099568"/>
              </a:tblGrid>
              <a:tr h="229800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Body mass index</a:t>
                      </a: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68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5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normal weight</a:t>
                      </a: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068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5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pre-obesity</a:t>
                      </a: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068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5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obesity</a:t>
                      </a: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/>
        </p:nvGraphicFramePr>
        <p:xfrm>
          <a:off x="5169535" y="1982153"/>
          <a:ext cx="1405004" cy="574557"/>
        </p:xfrm>
        <a:graphic>
          <a:graphicData uri="http://schemas.openxmlformats.org/drawingml/2006/table">
            <a:tbl>
              <a:tblPr/>
              <a:tblGrid>
                <a:gridCol w="338706"/>
                <a:gridCol w="1066298"/>
              </a:tblGrid>
              <a:tr h="229800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Blood </a:t>
                      </a:r>
                      <a:r>
                        <a:rPr lang="en-US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pressure</a:t>
                      </a:r>
                      <a:endParaRPr lang="en-US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68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00" b="0" i="1" u="none" strike="noStrike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lang="en-US" sz="105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068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00" b="0" i="0" u="none" strike="noStrike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hypertension</a:t>
                      </a: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/>
        </p:nvGraphicFramePr>
        <p:xfrm>
          <a:off x="5047298" y="3328353"/>
          <a:ext cx="1649352" cy="669197"/>
        </p:xfrm>
        <a:graphic>
          <a:graphicData uri="http://schemas.openxmlformats.org/drawingml/2006/table">
            <a:tbl>
              <a:tblPr/>
              <a:tblGrid>
                <a:gridCol w="280079"/>
                <a:gridCol w="1369273"/>
              </a:tblGrid>
              <a:tr h="229800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Cholesterol</a:t>
                      </a: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979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00" b="0" i="1" u="none" strike="noStrike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lang="en-US" sz="105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979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00" b="0" i="0" u="none" strike="noStrike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hypercholesterolemia</a:t>
                      </a: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7" name="Table 36"/>
          <p:cNvGraphicFramePr>
            <a:graphicFrameLocks noGrp="1"/>
          </p:cNvGraphicFramePr>
          <p:nvPr/>
        </p:nvGraphicFramePr>
        <p:xfrm>
          <a:off x="5172710" y="4917440"/>
          <a:ext cx="1400925" cy="574557"/>
        </p:xfrm>
        <a:graphic>
          <a:graphicData uri="http://schemas.openxmlformats.org/drawingml/2006/table">
            <a:tbl>
              <a:tblPr/>
              <a:tblGrid>
                <a:gridCol w="337723"/>
                <a:gridCol w="1063202"/>
              </a:tblGrid>
              <a:tr h="229800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1500" b="1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Glycaemia</a:t>
                      </a:r>
                      <a:endParaRPr lang="en-US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68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00" b="0" i="1" u="none" strike="noStrike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lang="en-US" sz="105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068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00" b="0" i="0" u="none" strike="noStrike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diabetes</a:t>
                      </a: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" name="TextBox 12"/>
          <p:cNvSpPr txBox="1">
            <a:spLocks noChangeArrowheads="1"/>
          </p:cNvSpPr>
          <p:nvPr/>
        </p:nvSpPr>
        <p:spPr bwMode="auto">
          <a:xfrm>
            <a:off x="7552373" y="2032953"/>
            <a:ext cx="1282700" cy="527050"/>
          </a:xfrm>
          <a:prstGeom prst="rect">
            <a:avLst/>
          </a:prstGeom>
          <a:noFill/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7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Cancers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7552373" y="3447415"/>
            <a:ext cx="1282700" cy="527050"/>
          </a:xfrm>
          <a:prstGeom prst="rect">
            <a:avLst/>
          </a:prstGeom>
          <a:noFill/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7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Stroke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14"/>
          <p:cNvSpPr txBox="1">
            <a:spLocks noChangeArrowheads="1"/>
          </p:cNvSpPr>
          <p:nvPr/>
        </p:nvSpPr>
        <p:spPr bwMode="auto">
          <a:xfrm>
            <a:off x="7552373" y="4938078"/>
            <a:ext cx="1282700" cy="511175"/>
          </a:xfrm>
          <a:prstGeom prst="rect">
            <a:avLst/>
          </a:prstGeom>
          <a:noFill/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Ischemic heart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disease</a:t>
            </a:r>
            <a:endParaRPr kumimoji="0" lang="en-US" sz="1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 rot="5400000" flipH="1" flipV="1">
            <a:off x="2117567" y="4081621"/>
            <a:ext cx="973138" cy="244475"/>
          </a:xfrm>
          <a:prstGeom prst="straightConnector1">
            <a:avLst/>
          </a:prstGeom>
          <a:noFill/>
          <a:ln w="19050" cap="flat" cmpd="sng" algn="ctr">
            <a:solidFill>
              <a:srgbClr val="FFFFFF"/>
            </a:solidFill>
            <a:prstDash val="solid"/>
            <a:tailEnd type="none"/>
          </a:ln>
          <a:effectLst/>
        </p:spPr>
      </p:cxnSp>
      <p:cxnSp>
        <p:nvCxnSpPr>
          <p:cNvPr id="42" name="Straight Arrow Connector 41"/>
          <p:cNvCxnSpPr/>
          <p:nvPr/>
        </p:nvCxnSpPr>
        <p:spPr>
          <a:xfrm rot="16200000" flipH="1">
            <a:off x="2118361" y="3109277"/>
            <a:ext cx="971550" cy="244475"/>
          </a:xfrm>
          <a:prstGeom prst="straightConnector1">
            <a:avLst/>
          </a:prstGeom>
          <a:noFill/>
          <a:ln w="19050" cap="flat" cmpd="sng" algn="ctr">
            <a:solidFill>
              <a:srgbClr val="FFFFFF"/>
            </a:solidFill>
            <a:prstDash val="solid"/>
            <a:tailEnd type="none"/>
          </a:ln>
          <a:effectLst/>
        </p:spPr>
      </p:cxnSp>
      <p:cxnSp>
        <p:nvCxnSpPr>
          <p:cNvPr id="43" name="Straight Arrow Connector 42"/>
          <p:cNvCxnSpPr/>
          <p:nvPr/>
        </p:nvCxnSpPr>
        <p:spPr>
          <a:xfrm rot="5400000" flipH="1" flipV="1">
            <a:off x="4148772" y="2823528"/>
            <a:ext cx="1490663" cy="427038"/>
          </a:xfrm>
          <a:prstGeom prst="straightConnector1">
            <a:avLst/>
          </a:prstGeom>
          <a:noFill/>
          <a:ln w="19050" cap="flat" cmpd="sng" algn="ctr">
            <a:solidFill>
              <a:srgbClr val="FFFFFF"/>
            </a:solidFill>
            <a:prstDash val="solid"/>
            <a:tailEnd type="arrow"/>
          </a:ln>
          <a:effectLst/>
        </p:spPr>
      </p:cxnSp>
      <p:cxnSp>
        <p:nvCxnSpPr>
          <p:cNvPr id="44" name="Straight Arrow Connector 43"/>
          <p:cNvCxnSpPr/>
          <p:nvPr/>
        </p:nvCxnSpPr>
        <p:spPr>
          <a:xfrm>
            <a:off x="4436110" y="3782378"/>
            <a:ext cx="549275" cy="1587"/>
          </a:xfrm>
          <a:prstGeom prst="straightConnector1">
            <a:avLst/>
          </a:prstGeom>
          <a:noFill/>
          <a:ln w="19050" cap="flat" cmpd="sng" algn="ctr">
            <a:solidFill>
              <a:srgbClr val="FFFFFF"/>
            </a:solidFill>
            <a:prstDash val="solid"/>
            <a:tailEnd type="arrow"/>
          </a:ln>
          <a:effectLst/>
        </p:spPr>
      </p:cxnSp>
      <p:cxnSp>
        <p:nvCxnSpPr>
          <p:cNvPr id="45" name="Straight Arrow Connector 44"/>
          <p:cNvCxnSpPr/>
          <p:nvPr/>
        </p:nvCxnSpPr>
        <p:spPr>
          <a:xfrm rot="16200000" flipH="1">
            <a:off x="4147979" y="4314984"/>
            <a:ext cx="1492250" cy="427038"/>
          </a:xfrm>
          <a:prstGeom prst="straightConnector1">
            <a:avLst/>
          </a:prstGeom>
          <a:noFill/>
          <a:ln w="19050" cap="flat" cmpd="sng" algn="ctr">
            <a:solidFill>
              <a:srgbClr val="FFFFFF"/>
            </a:solidFill>
            <a:prstDash val="solid"/>
            <a:tailEnd type="arrow"/>
          </a:ln>
          <a:effectLst/>
        </p:spPr>
      </p:cxnSp>
      <p:cxnSp>
        <p:nvCxnSpPr>
          <p:cNvPr id="46" name="Straight Arrow Connector 45"/>
          <p:cNvCxnSpPr/>
          <p:nvPr/>
        </p:nvCxnSpPr>
        <p:spPr>
          <a:xfrm rot="5400000" flipH="1" flipV="1">
            <a:off x="7017385" y="3763328"/>
            <a:ext cx="519113" cy="427037"/>
          </a:xfrm>
          <a:prstGeom prst="straightConnector1">
            <a:avLst/>
          </a:prstGeom>
          <a:noFill/>
          <a:ln w="19050" cap="flat" cmpd="sng" algn="ctr">
            <a:solidFill>
              <a:srgbClr val="FFFFFF"/>
            </a:solidFill>
            <a:prstDash val="solid"/>
            <a:tailEnd type="arrow"/>
          </a:ln>
          <a:effectLst/>
        </p:spPr>
      </p:cxnSp>
      <p:cxnSp>
        <p:nvCxnSpPr>
          <p:cNvPr id="47" name="Straight Arrow Connector 46"/>
          <p:cNvCxnSpPr/>
          <p:nvPr/>
        </p:nvCxnSpPr>
        <p:spPr>
          <a:xfrm rot="16200000" flipH="1">
            <a:off x="6790373" y="4509453"/>
            <a:ext cx="973137" cy="427037"/>
          </a:xfrm>
          <a:prstGeom prst="straightConnector1">
            <a:avLst/>
          </a:prstGeom>
          <a:noFill/>
          <a:ln w="19050" cap="flat" cmpd="sng" algn="ctr">
            <a:solidFill>
              <a:srgbClr val="FFFFFF"/>
            </a:solidFill>
            <a:prstDash val="solid"/>
            <a:tailEnd type="arrow"/>
          </a:ln>
          <a:effectLst/>
        </p:spPr>
      </p:cxnSp>
      <p:sp>
        <p:nvSpPr>
          <p:cNvPr id="48" name="Arc 47"/>
          <p:cNvSpPr/>
          <p:nvPr/>
        </p:nvSpPr>
        <p:spPr>
          <a:xfrm>
            <a:off x="2359660" y="1709103"/>
            <a:ext cx="5619750" cy="2397125"/>
          </a:xfrm>
          <a:prstGeom prst="arc">
            <a:avLst>
              <a:gd name="adj1" fmla="val 11186539"/>
              <a:gd name="adj2" fmla="val 20619477"/>
            </a:avLst>
          </a:prstGeom>
          <a:noFill/>
          <a:ln w="19050" cap="flat" cmpd="sng" algn="ctr">
            <a:solidFill>
              <a:srgbClr val="FFFFFF"/>
            </a:solidFill>
            <a:prstDash val="solid"/>
            <a:tailEnd type="arrow"/>
          </a:ln>
          <a:effectLst/>
        </p:spPr>
        <p:txBody>
          <a:bodyPr lIns="80147" tIns="40074" rIns="80147" bIns="40074" anchor="ctr"/>
          <a:lstStyle/>
          <a:p>
            <a:pPr marL="0" marR="0" lvl="0" indent="0" algn="ctr" defTabSz="9142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effectLst/>
              <a:uLnTx/>
              <a:uFillTx/>
              <a:latin typeface="Georgia"/>
              <a:ea typeface="+mn-ea"/>
              <a:cs typeface="Arial"/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 rot="5400000" flipH="1" flipV="1">
            <a:off x="6362542" y="4508659"/>
            <a:ext cx="973137" cy="428625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tailEnd type="none"/>
          </a:ln>
          <a:effectLst/>
        </p:spPr>
      </p:cxnSp>
      <p:cxnSp>
        <p:nvCxnSpPr>
          <p:cNvPr id="50" name="Straight Connector 49"/>
          <p:cNvCxnSpPr/>
          <p:nvPr/>
        </p:nvCxnSpPr>
        <p:spPr>
          <a:xfrm rot="16200000" flipH="1">
            <a:off x="5876767" y="3049746"/>
            <a:ext cx="1944688" cy="428625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51" name="Straight Connector 50"/>
          <p:cNvCxnSpPr/>
          <p:nvPr/>
        </p:nvCxnSpPr>
        <p:spPr>
          <a:xfrm rot="16200000" flipH="1">
            <a:off x="6650672" y="3823653"/>
            <a:ext cx="519113" cy="306388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</a:ln>
          <a:effectLst/>
        </p:spPr>
      </p:cxnSp>
      <p:sp>
        <p:nvSpPr>
          <p:cNvPr id="52" name="Arc 51"/>
          <p:cNvSpPr/>
          <p:nvPr/>
        </p:nvSpPr>
        <p:spPr>
          <a:xfrm>
            <a:off x="3415348" y="1709103"/>
            <a:ext cx="1893887" cy="2138362"/>
          </a:xfrm>
          <a:prstGeom prst="arc">
            <a:avLst>
              <a:gd name="adj1" fmla="val 8790090"/>
              <a:gd name="adj2" fmla="val 14637536"/>
            </a:avLst>
          </a:prstGeom>
          <a:noFill/>
          <a:ln w="19050" cap="flat" cmpd="sng" algn="ctr">
            <a:solidFill>
              <a:srgbClr val="FFFFFF"/>
            </a:solidFill>
            <a:prstDash val="solid"/>
            <a:tailEnd type="arrow"/>
          </a:ln>
          <a:effectLst/>
        </p:spPr>
        <p:txBody>
          <a:bodyPr lIns="80147" tIns="40074" rIns="80147" bIns="40074" anchor="ctr"/>
          <a:lstStyle/>
          <a:p>
            <a:pPr marL="0" marR="0" lvl="0" indent="0" algn="ctr" defTabSz="9142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eorgia"/>
              <a:ea typeface="+mn-ea"/>
              <a:cs typeface="Arial"/>
            </a:endParaRPr>
          </a:p>
        </p:txBody>
      </p:sp>
      <p:graphicFrame>
        <p:nvGraphicFramePr>
          <p:cNvPr id="53" name="Table 52"/>
          <p:cNvGraphicFramePr>
            <a:graphicFrameLocks noGrp="1"/>
          </p:cNvGraphicFramePr>
          <p:nvPr/>
        </p:nvGraphicFramePr>
        <p:xfrm>
          <a:off x="975360" y="3458528"/>
          <a:ext cx="1445313" cy="743216"/>
        </p:xfrm>
        <a:graphic>
          <a:graphicData uri="http://schemas.openxmlformats.org/drawingml/2006/table">
            <a:tbl>
              <a:tblPr/>
              <a:tblGrid>
                <a:gridCol w="218596"/>
                <a:gridCol w="1226717"/>
              </a:tblGrid>
              <a:tr h="229800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Fat</a:t>
                      </a:r>
                      <a:endParaRPr lang="en-US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68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00" b="0" i="1" u="none" strike="noStrike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low fat intake</a:t>
                      </a:r>
                      <a:endParaRPr lang="en-US" sz="105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068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00" b="0" i="0" u="none" strike="noStrike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medium fat</a:t>
                      </a:r>
                      <a:r>
                        <a:rPr lang="en-US" sz="1050" b="0" i="0" u="none" strike="noStrik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intake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068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00" b="0" i="0" u="none" strike="noStrike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GB" sz="105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high fat intake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4" name="Table 53"/>
          <p:cNvGraphicFramePr>
            <a:graphicFrameLocks noGrp="1"/>
          </p:cNvGraphicFramePr>
          <p:nvPr/>
        </p:nvGraphicFramePr>
        <p:xfrm>
          <a:off x="975360" y="2421890"/>
          <a:ext cx="1445313" cy="574557"/>
        </p:xfrm>
        <a:graphic>
          <a:graphicData uri="http://schemas.openxmlformats.org/drawingml/2006/table">
            <a:tbl>
              <a:tblPr/>
              <a:tblGrid>
                <a:gridCol w="218596"/>
                <a:gridCol w="1226717"/>
              </a:tblGrid>
              <a:tr h="229800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1500" b="1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Fibre</a:t>
                      </a:r>
                      <a:endParaRPr lang="en-US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68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00" b="0" i="1" u="none" strike="noStrike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adequate </a:t>
                      </a:r>
                      <a:r>
                        <a:rPr lang="en-US" sz="1050" b="0" i="1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fibre</a:t>
                      </a:r>
                      <a:r>
                        <a:rPr lang="en-US" sz="105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intake</a:t>
                      </a:r>
                      <a:endParaRPr lang="en-US" sz="105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068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00" b="0" i="0" u="none" strike="noStrike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low </a:t>
                      </a:r>
                      <a:r>
                        <a:rPr lang="en-US" sz="1050" b="0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fibre</a:t>
                      </a:r>
                      <a:r>
                        <a:rPr lang="en-US" sz="105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intake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/>
        </p:nvGraphicFramePr>
        <p:xfrm>
          <a:off x="1340485" y="6116003"/>
          <a:ext cx="1812228" cy="574557"/>
        </p:xfrm>
        <a:graphic>
          <a:graphicData uri="http://schemas.openxmlformats.org/drawingml/2006/table">
            <a:tbl>
              <a:tblPr/>
              <a:tblGrid>
                <a:gridCol w="274090"/>
                <a:gridCol w="1538138"/>
              </a:tblGrid>
              <a:tr h="229800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Socio-economic status</a:t>
                      </a:r>
                      <a:endParaRPr lang="en-US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68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00" b="0" i="1" u="none" strike="noStrike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upper</a:t>
                      </a:r>
                      <a:endParaRPr lang="en-US" sz="105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068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endParaRPr lang="en-US" sz="1000" b="0" i="0" u="none" strike="noStrike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eorgia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05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lower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145" marR="8145" marT="8639" marB="0" anchor="b">
                    <a:lnL>
                      <a:noFill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" name="Arc 55"/>
          <p:cNvSpPr/>
          <p:nvPr/>
        </p:nvSpPr>
        <p:spPr>
          <a:xfrm>
            <a:off x="465773" y="2615565"/>
            <a:ext cx="1831975" cy="3695700"/>
          </a:xfrm>
          <a:prstGeom prst="arc">
            <a:avLst>
              <a:gd name="adj1" fmla="val 5615447"/>
              <a:gd name="adj2" fmla="val 15174254"/>
            </a:avLst>
          </a:prstGeom>
          <a:noFill/>
          <a:ln w="19050" cap="flat" cmpd="sng" algn="ctr">
            <a:solidFill>
              <a:srgbClr val="FFFFFF"/>
            </a:solidFill>
            <a:prstDash val="solid"/>
            <a:tailEnd type="arrow"/>
          </a:ln>
          <a:effectLst/>
        </p:spPr>
        <p:txBody>
          <a:bodyPr lIns="80147" tIns="40074" rIns="80147" bIns="40074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eorgia"/>
              <a:ea typeface="+mn-ea"/>
              <a:cs typeface="Arial"/>
            </a:endParaRPr>
          </a:p>
        </p:txBody>
      </p:sp>
      <p:sp>
        <p:nvSpPr>
          <p:cNvPr id="57" name="Arc 56"/>
          <p:cNvSpPr/>
          <p:nvPr/>
        </p:nvSpPr>
        <p:spPr>
          <a:xfrm>
            <a:off x="370523" y="3922078"/>
            <a:ext cx="1527175" cy="1296987"/>
          </a:xfrm>
          <a:prstGeom prst="arc">
            <a:avLst>
              <a:gd name="adj1" fmla="val 12307316"/>
              <a:gd name="adj2" fmla="val 15056103"/>
            </a:avLst>
          </a:prstGeom>
          <a:noFill/>
          <a:ln w="19050" cap="flat" cmpd="sng" algn="ctr">
            <a:solidFill>
              <a:srgbClr val="FFFFFF"/>
            </a:solidFill>
            <a:prstDash val="solid"/>
            <a:tailEnd type="arrow"/>
          </a:ln>
          <a:effectLst/>
        </p:spPr>
        <p:txBody>
          <a:bodyPr lIns="80147" tIns="40074" rIns="80147" bIns="40074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eorgia"/>
              <a:ea typeface="+mn-ea"/>
              <a:cs typeface="Arial"/>
            </a:endParaRPr>
          </a:p>
        </p:txBody>
      </p:sp>
      <p:sp>
        <p:nvSpPr>
          <p:cNvPr id="58" name="Arc 57"/>
          <p:cNvSpPr/>
          <p:nvPr/>
        </p:nvSpPr>
        <p:spPr>
          <a:xfrm>
            <a:off x="413385" y="3217228"/>
            <a:ext cx="1527175" cy="1489075"/>
          </a:xfrm>
          <a:prstGeom prst="arc">
            <a:avLst>
              <a:gd name="adj1" fmla="val 6754117"/>
              <a:gd name="adj2" fmla="val 9529000"/>
            </a:avLst>
          </a:prstGeom>
          <a:noFill/>
          <a:ln w="19050" cap="flat" cmpd="sng" algn="ctr">
            <a:solidFill>
              <a:srgbClr val="FFFFFF"/>
            </a:solidFill>
            <a:prstDash val="solid"/>
            <a:headEnd type="arrow"/>
            <a:tailEnd type="none"/>
          </a:ln>
          <a:effectLst/>
        </p:spPr>
        <p:txBody>
          <a:bodyPr lIns="80147" tIns="40074" rIns="80147" bIns="40074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eorgia"/>
              <a:ea typeface="+mn-ea"/>
              <a:cs typeface="Arial"/>
            </a:endParaRPr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2481898" y="3717290"/>
            <a:ext cx="549275" cy="1588"/>
          </a:xfrm>
          <a:prstGeom prst="straightConnector1">
            <a:avLst/>
          </a:prstGeom>
          <a:noFill/>
          <a:ln w="19050" cap="flat" cmpd="sng" algn="ctr">
            <a:solidFill>
              <a:srgbClr val="FFFFFF"/>
            </a:solidFill>
            <a:prstDash val="solid"/>
            <a:tailEnd type="arrow"/>
          </a:ln>
          <a:effectLst/>
        </p:spPr>
      </p:cxnSp>
      <p:sp>
        <p:nvSpPr>
          <p:cNvPr id="60" name="Arc 59"/>
          <p:cNvSpPr/>
          <p:nvPr/>
        </p:nvSpPr>
        <p:spPr>
          <a:xfrm>
            <a:off x="-145415" y="2745740"/>
            <a:ext cx="7269163" cy="3694113"/>
          </a:xfrm>
          <a:prstGeom prst="arc">
            <a:avLst>
              <a:gd name="adj1" fmla="val 21281832"/>
              <a:gd name="adj2" fmla="val 5883826"/>
            </a:avLst>
          </a:prstGeom>
          <a:noFill/>
          <a:ln w="19050" cap="flat" cmpd="sng" algn="ctr">
            <a:solidFill>
              <a:srgbClr val="FFFFFF"/>
            </a:solidFill>
            <a:prstDash val="solid"/>
            <a:headEnd type="arrow"/>
            <a:tailEnd type="none"/>
          </a:ln>
          <a:effectLst/>
        </p:spPr>
        <p:txBody>
          <a:bodyPr lIns="80147" tIns="40074" rIns="80147" bIns="40074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eorgia"/>
              <a:ea typeface="+mn-ea"/>
              <a:cs typeface="Arial"/>
            </a:endParaRPr>
          </a:p>
        </p:txBody>
      </p:sp>
      <p:sp>
        <p:nvSpPr>
          <p:cNvPr id="61" name="Arc 60"/>
          <p:cNvSpPr/>
          <p:nvPr/>
        </p:nvSpPr>
        <p:spPr>
          <a:xfrm>
            <a:off x="221298" y="1515428"/>
            <a:ext cx="5121275" cy="5637212"/>
          </a:xfrm>
          <a:prstGeom prst="arc">
            <a:avLst>
              <a:gd name="adj1" fmla="val 7565833"/>
              <a:gd name="adj2" fmla="val 17755766"/>
            </a:avLst>
          </a:prstGeom>
          <a:noFill/>
          <a:ln w="19050" cap="flat" cmpd="sng" algn="ctr">
            <a:solidFill>
              <a:srgbClr val="FFFFFF"/>
            </a:solidFill>
            <a:prstDash val="solid"/>
            <a:tailEnd type="arrow"/>
          </a:ln>
          <a:effectLst/>
        </p:spPr>
        <p:txBody>
          <a:bodyPr lIns="80147" tIns="40074" rIns="80147" bIns="40074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eorgia"/>
              <a:ea typeface="+mn-ea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Comprehensive &amp; Affordable Prevention Package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27773" y="1586396"/>
          <a:ext cx="7498080" cy="47295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4520"/>
                <a:gridCol w="1874520"/>
                <a:gridCol w="1874520"/>
                <a:gridCol w="1874520"/>
              </a:tblGrid>
              <a:tr h="542010"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OECD Countries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Emerging Economies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2010"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Mass media campaigns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Mass media campaigns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2010"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Compulsory</a:t>
                      </a:r>
                      <a:r>
                        <a:rPr lang="en-GB" baseline="0" dirty="0" smtClean="0">
                          <a:solidFill>
                            <a:schemeClr val="tx1"/>
                          </a:solidFill>
                        </a:rPr>
                        <a:t> food labelling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Compulsory</a:t>
                      </a:r>
                      <a:r>
                        <a:rPr lang="en-GB" baseline="0" dirty="0" smtClean="0">
                          <a:solidFill>
                            <a:schemeClr val="tx1"/>
                          </a:solidFill>
                        </a:rPr>
                        <a:t> food labelling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35524"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Industry self-regulation of food advertising to children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Government regulation of food advertising to children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2010"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Physician-dietician counselling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Fiscal measures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2010"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School-based interventions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201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Canada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Europe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Brazil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China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201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24.03 $/cap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22.45 $/cap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0.40 $/cap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0.20 $/cap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Expectations Must Be Realistic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000" y="1844824"/>
            <a:ext cx="8218800" cy="4281339"/>
          </a:xfrm>
        </p:spPr>
        <p:txBody>
          <a:bodyPr/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GB" dirty="0" smtClean="0"/>
              <a:t>Does prevention improve health?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GB" dirty="0" smtClean="0"/>
              <a:t>Does it reduce health expenditure?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GB" dirty="0" smtClean="0"/>
              <a:t>Does it improve health inequalities?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GB" dirty="0" smtClean="0"/>
              <a:t>Is it cost-effective?</a:t>
            </a:r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Prevention Saves Lives</a:t>
            </a:r>
            <a:b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Life Years Saved Every Year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323528" y="1556792"/>
          <a:ext cx="8640960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Prevention Keeps Healthy</a:t>
            </a:r>
            <a:b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 of Life Free of NCDs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0" y="1973178"/>
          <a:ext cx="4572000" cy="4380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4456497" y="1982804"/>
          <a:ext cx="4572000" cy="4371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1953927" y="6371373"/>
          <a:ext cx="5399773" cy="352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Rectangle 6"/>
          <p:cNvSpPr/>
          <p:nvPr/>
        </p:nvSpPr>
        <p:spPr>
          <a:xfrm>
            <a:off x="5043638" y="6651057"/>
            <a:ext cx="115504" cy="866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1511166"/>
            <a:ext cx="45816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 smtClean="0"/>
              <a:t>Cancers </a:t>
            </a:r>
            <a:r>
              <a:rPr lang="en-GB" sz="1600" dirty="0" smtClean="0"/>
              <a:t>(lung, colorectal, breast)</a:t>
            </a:r>
            <a:endParaRPr lang="en-US" sz="2200" dirty="0"/>
          </a:p>
        </p:txBody>
      </p:sp>
      <p:sp>
        <p:nvSpPr>
          <p:cNvPr id="9" name="TextBox 8"/>
          <p:cNvSpPr txBox="1"/>
          <p:nvPr/>
        </p:nvSpPr>
        <p:spPr>
          <a:xfrm>
            <a:off x="4541400" y="1509566"/>
            <a:ext cx="45816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 smtClean="0"/>
              <a:t>Cardiovascular diseases</a:t>
            </a:r>
            <a:endParaRPr lang="en-US" sz="2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Prevention is a Good Investment</a:t>
            </a:r>
            <a:b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Impact on Health Expenditure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68313" y="1600200"/>
          <a:ext cx="8424167" cy="485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Cost-Effectiveness of Prevention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756388" y="1772816"/>
          <a:ext cx="1656184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</a:tblGrid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Brazil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China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Canada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Europe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0" y="1844824"/>
          <a:ext cx="3923928" cy="5013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03484"/>
            <a:ext cx="45720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dirty="0" smtClean="0"/>
              <a:t>After 20 years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1412776"/>
            <a:ext cx="45720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dirty="0" smtClean="0"/>
              <a:t>After 50 years</a:t>
            </a:r>
            <a:endParaRPr lang="en-US" dirty="0"/>
          </a:p>
        </p:txBody>
      </p:sp>
      <p:graphicFrame>
        <p:nvGraphicFramePr>
          <p:cNvPr id="8" name="Chart 7"/>
          <p:cNvGraphicFramePr/>
          <p:nvPr/>
        </p:nvGraphicFramePr>
        <p:xfrm>
          <a:off x="5220000" y="1742172"/>
          <a:ext cx="3924000" cy="5115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ECD_English_blue">
  <a:themeElements>
    <a:clrScheme name="OECD white">
      <a:dk1>
        <a:srgbClr val="727272"/>
      </a:dk1>
      <a:lt1>
        <a:sysClr val="window" lastClr="FFFFFF"/>
      </a:lt1>
      <a:dk2>
        <a:srgbClr val="006299"/>
      </a:dk2>
      <a:lt2>
        <a:srgbClr val="E6E6E6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ECD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ecd_50A_Eng_BD">
  <a:themeElements>
    <a:clrScheme name="OCDE_White_F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CDE_White_FR">
      <a:majorFont>
        <a:latin typeface="Helvetica"/>
        <a:ea typeface=""/>
        <a:cs typeface="Arial"/>
      </a:majorFont>
      <a:minorFont>
        <a:latin typeface="Georgi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elvetica 65 Medium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elvetica 65 Medium" pitchFamily="34" charset="0"/>
          </a:defRPr>
        </a:defPPr>
      </a:lstStyle>
    </a:lnDef>
  </a:objectDefaults>
  <a:extraClrSchemeLst>
    <a:extraClrScheme>
      <a:clrScheme name="OCDE_White_F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DE_White_F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DE_White_F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DE_White_F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DE_White_F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DE_White_F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DE_White_F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DE_White_F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DE_White_F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DE_White_F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DE_White_F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DE_White_F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CDE_White_FR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OCDE_White_FR">
    <a:majorFont>
      <a:latin typeface="Helvetica"/>
      <a:ea typeface=""/>
      <a:cs typeface="Arial"/>
    </a:majorFont>
    <a:minorFont>
      <a:latin typeface="Georgia"/>
      <a:ea typeface="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OECD_English_blue</Template>
  <TotalTime>494</TotalTime>
  <Words>418</Words>
  <Application>Microsoft Office PowerPoint</Application>
  <PresentationFormat>On-screen Show (4:3)</PresentationFormat>
  <Paragraphs>120</Paragraphs>
  <Slides>13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OECD_English_blue</vt:lpstr>
      <vt:lpstr>1_oecd_50A_Eng_BD</vt:lpstr>
      <vt:lpstr>Is a Healthy diet economically sustainable? The health effects of prevention policies</vt:lpstr>
      <vt:lpstr>The Burden of Obesity on Health Systems</vt:lpstr>
      <vt:lpstr>The OECD/WHO CDP Model</vt:lpstr>
      <vt:lpstr>A Comprehensive &amp; Affordable Prevention Package</vt:lpstr>
      <vt:lpstr>Expectations Must Be Realistic</vt:lpstr>
      <vt:lpstr>Prevention Saves Lives Life Years Saved Every Year</vt:lpstr>
      <vt:lpstr>Prevention Keeps Healthy Years of Life Free of NCDs</vt:lpstr>
      <vt:lpstr>Prevention is a Good Investment Impact on Health Expenditure</vt:lpstr>
      <vt:lpstr>Cost-Effectiveness of Prevention</vt:lpstr>
      <vt:lpstr>Impact on Inequalities Fiscal measures in Europe</vt:lpstr>
      <vt:lpstr>Key Policy Implications</vt:lpstr>
      <vt:lpstr>Health Effects of a Healthy Diet 10% of Energy from Saturated Fats</vt:lpstr>
      <vt:lpstr>OECD Work on Health Behaviours</vt:lpstr>
    </vt:vector>
  </TitlesOfParts>
  <Company>OECD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 a Healthy diet economically sustainable? The health effects of prevention policies</dc:title>
  <dc:creator>cecchini_m</dc:creator>
  <cp:lastModifiedBy>cecchini_m</cp:lastModifiedBy>
  <cp:revision>43</cp:revision>
  <dcterms:created xsi:type="dcterms:W3CDTF">2012-10-17T15:00:49Z</dcterms:created>
  <dcterms:modified xsi:type="dcterms:W3CDTF">2012-10-25T11:42:54Z</dcterms:modified>
</cp:coreProperties>
</file>