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334" r:id="rId3"/>
    <p:sldId id="290" r:id="rId4"/>
    <p:sldId id="294" r:id="rId5"/>
    <p:sldId id="333" r:id="rId6"/>
    <p:sldId id="297" r:id="rId7"/>
    <p:sldId id="298" r:id="rId8"/>
    <p:sldId id="330" r:id="rId9"/>
    <p:sldId id="343" r:id="rId10"/>
    <p:sldId id="336" r:id="rId11"/>
    <p:sldId id="339" r:id="rId12"/>
    <p:sldId id="359" r:id="rId13"/>
    <p:sldId id="340" r:id="rId14"/>
    <p:sldId id="341" r:id="rId15"/>
    <p:sldId id="345" r:id="rId16"/>
    <p:sldId id="342" r:id="rId17"/>
    <p:sldId id="344" r:id="rId18"/>
    <p:sldId id="352" r:id="rId19"/>
    <p:sldId id="346" r:id="rId20"/>
    <p:sldId id="353" r:id="rId21"/>
    <p:sldId id="354" r:id="rId22"/>
    <p:sldId id="348" r:id="rId23"/>
    <p:sldId id="349" r:id="rId24"/>
    <p:sldId id="350" r:id="rId25"/>
    <p:sldId id="351" r:id="rId26"/>
    <p:sldId id="355" r:id="rId27"/>
    <p:sldId id="356" r:id="rId28"/>
    <p:sldId id="357" r:id="rId29"/>
    <p:sldId id="358" r:id="rId30"/>
    <p:sldId id="347" r:id="rId31"/>
  </p:sldIdLst>
  <p:sldSz cx="9144000" cy="6858000" type="screen4x3"/>
  <p:notesSz cx="69977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800000"/>
    <a:srgbClr val="A50021"/>
    <a:srgbClr val="000066"/>
    <a:srgbClr val="0000CC"/>
    <a:srgbClr val="CE992E"/>
    <a:srgbClr val="FF9966"/>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963" autoAdjust="0"/>
    <p:restoredTop sz="72820" autoAdjust="0"/>
  </p:normalViewPr>
  <p:slideViewPr>
    <p:cSldViewPr>
      <p:cViewPr>
        <p:scale>
          <a:sx n="66" d="100"/>
          <a:sy n="66" d="100"/>
        </p:scale>
        <p:origin x="-1014" y="-372"/>
      </p:cViewPr>
      <p:guideLst>
        <p:guide orient="horz" pos="960"/>
        <p:guide pos="96"/>
      </p:guideLst>
    </p:cSldViewPr>
  </p:slideViewPr>
  <p:notesTextViewPr>
    <p:cViewPr>
      <p:scale>
        <a:sx n="100" d="100"/>
        <a:sy n="100" d="100"/>
      </p:scale>
      <p:origin x="0" y="0"/>
    </p:cViewPr>
  </p:notesTextViewPr>
  <p:sorterViewPr>
    <p:cViewPr>
      <p:scale>
        <a:sx n="100" d="100"/>
        <a:sy n="100" d="100"/>
      </p:scale>
      <p:origin x="0" y="447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Chart%20in%20Microsoft%20PowerPoint"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E:\STAFFWK\New%20low-no%20carb%20and%20no-low%20trans%20fat%20product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oleObject" Target="file:///\\econ04\FEDcommon\DSHE\IRAHKOVSKY\Transfats\Tabl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lgn="l">
              <a:defRPr sz="1400" b="1" i="0" u="none" strike="noStrike" baseline="0">
                <a:solidFill>
                  <a:srgbClr val="000000"/>
                </a:solidFill>
                <a:latin typeface="Arial"/>
                <a:ea typeface="Arial"/>
                <a:cs typeface="Arial"/>
              </a:defRPr>
            </a:pPr>
            <a:r>
              <a:rPr lang="en-US" sz="1400"/>
              <a:t>New product introductions of consumer packaged goods, 1992 to 2010</a:t>
            </a:r>
          </a:p>
        </c:rich>
      </c:tx>
      <c:layout>
        <c:manualLayout>
          <c:xMode val="edge"/>
          <c:yMode val="edge"/>
          <c:x val="0.11354592717599064"/>
          <c:y val="3.3994334277620414E-2"/>
        </c:manualLayout>
      </c:layout>
      <c:spPr>
        <a:noFill/>
        <a:ln w="25400">
          <a:noFill/>
        </a:ln>
      </c:spPr>
    </c:title>
    <c:plotArea>
      <c:layout>
        <c:manualLayout>
          <c:layoutTarget val="inner"/>
          <c:xMode val="edge"/>
          <c:yMode val="edge"/>
          <c:x val="0.16135473861851254"/>
          <c:y val="0.18362001656786356"/>
          <c:w val="0.5258969258677435"/>
          <c:h val="0.57558693005842088"/>
        </c:manualLayout>
      </c:layout>
      <c:lineChart>
        <c:grouping val="standard"/>
        <c:ser>
          <c:idx val="1"/>
          <c:order val="0"/>
          <c:tx>
            <c:strRef>
              <c:f>'[Chart in Microsoft PowerPoint]Sheet1'!$D$75</c:f>
              <c:strCache>
                <c:ptCount val="1"/>
                <c:pt idx="0">
                  <c:v>Food and beverage</c:v>
                </c:pt>
              </c:strCache>
            </c:strRef>
          </c:tx>
          <c:spPr>
            <a:ln w="12700">
              <a:solidFill>
                <a:srgbClr val="FF00FF"/>
              </a:solidFill>
              <a:prstDash val="solid"/>
            </a:ln>
          </c:spPr>
          <c:marker>
            <c:symbol val="none"/>
          </c:marker>
          <c:cat>
            <c:numRef>
              <c:f>'[Chart in Microsoft PowerPoint]Sheet1'!$C$76:$C$94</c:f>
              <c:numCache>
                <c:formatCode>General</c:formatCode>
                <c:ptCount val="19"/>
                <c:pt idx="0">
                  <c:v>1992</c:v>
                </c:pt>
                <c:pt idx="1">
                  <c:v>1993</c:v>
                </c:pt>
                <c:pt idx="2">
                  <c:v>1994</c:v>
                </c:pt>
                <c:pt idx="3">
                  <c:v>1995</c:v>
                </c:pt>
                <c:pt idx="4">
                  <c:v>1996</c:v>
                </c:pt>
                <c:pt idx="5">
                  <c:v>1997</c:v>
                </c:pt>
                <c:pt idx="6">
                  <c:v>1998</c:v>
                </c:pt>
                <c:pt idx="7">
                  <c:v>1999</c:v>
                </c:pt>
                <c:pt idx="8">
                  <c:v>2000</c:v>
                </c:pt>
                <c:pt idx="9">
                  <c:v>2001</c:v>
                </c:pt>
                <c:pt idx="10">
                  <c:v>2002</c:v>
                </c:pt>
                <c:pt idx="11">
                  <c:v>2003</c:v>
                </c:pt>
                <c:pt idx="12">
                  <c:v>2004</c:v>
                </c:pt>
                <c:pt idx="13">
                  <c:v>2005</c:v>
                </c:pt>
                <c:pt idx="14">
                  <c:v>2006</c:v>
                </c:pt>
                <c:pt idx="15">
                  <c:v>2007</c:v>
                </c:pt>
                <c:pt idx="16">
                  <c:v>2008</c:v>
                </c:pt>
                <c:pt idx="17">
                  <c:v>2009</c:v>
                </c:pt>
                <c:pt idx="18">
                  <c:v>2010</c:v>
                </c:pt>
              </c:numCache>
            </c:numRef>
          </c:cat>
          <c:val>
            <c:numRef>
              <c:f>'[Chart in Microsoft PowerPoint]Sheet1'!$D$76:$D$94</c:f>
              <c:numCache>
                <c:formatCode>#,##0</c:formatCode>
                <c:ptCount val="19"/>
                <c:pt idx="0">
                  <c:v>9653</c:v>
                </c:pt>
                <c:pt idx="1">
                  <c:v>10088</c:v>
                </c:pt>
                <c:pt idx="2">
                  <c:v>13091</c:v>
                </c:pt>
                <c:pt idx="3">
                  <c:v>13161</c:v>
                </c:pt>
                <c:pt idx="4">
                  <c:v>14329</c:v>
                </c:pt>
                <c:pt idx="5">
                  <c:v>13498</c:v>
                </c:pt>
                <c:pt idx="6">
                  <c:v>13492</c:v>
                </c:pt>
                <c:pt idx="7">
                  <c:v>14421</c:v>
                </c:pt>
                <c:pt idx="8">
                  <c:v>16576</c:v>
                </c:pt>
                <c:pt idx="9">
                  <c:v>15952</c:v>
                </c:pt>
                <c:pt idx="10">
                  <c:v>15815</c:v>
                </c:pt>
                <c:pt idx="11">
                  <c:v>16985</c:v>
                </c:pt>
                <c:pt idx="12">
                  <c:v>17789</c:v>
                </c:pt>
                <c:pt idx="13">
                  <c:v>18461</c:v>
                </c:pt>
                <c:pt idx="14">
                  <c:v>19883</c:v>
                </c:pt>
                <c:pt idx="15">
                  <c:v>23838</c:v>
                </c:pt>
                <c:pt idx="16">
                  <c:v>22561</c:v>
                </c:pt>
                <c:pt idx="17">
                  <c:v>19029</c:v>
                </c:pt>
                <c:pt idx="18">
                  <c:v>21528</c:v>
                </c:pt>
              </c:numCache>
            </c:numRef>
          </c:val>
        </c:ser>
        <c:ser>
          <c:idx val="2"/>
          <c:order val="1"/>
          <c:tx>
            <c:strRef>
              <c:f>'[Chart in Microsoft PowerPoint]Sheet1'!$E$75</c:f>
              <c:strCache>
                <c:ptCount val="1"/>
                <c:pt idx="0">
                  <c:v>Nonfood</c:v>
                </c:pt>
              </c:strCache>
            </c:strRef>
          </c:tx>
          <c:spPr>
            <a:ln w="12700">
              <a:solidFill>
                <a:srgbClr val="333399">
                  <a:lumMod val="60000"/>
                  <a:lumOff val="40000"/>
                </a:srgbClr>
              </a:solidFill>
            </a:ln>
          </c:spPr>
          <c:marker>
            <c:symbol val="none"/>
          </c:marker>
          <c:cat>
            <c:numRef>
              <c:f>'[Chart in Microsoft PowerPoint]Sheet1'!$C$76:$C$94</c:f>
              <c:numCache>
                <c:formatCode>General</c:formatCode>
                <c:ptCount val="19"/>
                <c:pt idx="0">
                  <c:v>1992</c:v>
                </c:pt>
                <c:pt idx="1">
                  <c:v>1993</c:v>
                </c:pt>
                <c:pt idx="2">
                  <c:v>1994</c:v>
                </c:pt>
                <c:pt idx="3">
                  <c:v>1995</c:v>
                </c:pt>
                <c:pt idx="4">
                  <c:v>1996</c:v>
                </c:pt>
                <c:pt idx="5">
                  <c:v>1997</c:v>
                </c:pt>
                <c:pt idx="6">
                  <c:v>1998</c:v>
                </c:pt>
                <c:pt idx="7">
                  <c:v>1999</c:v>
                </c:pt>
                <c:pt idx="8">
                  <c:v>2000</c:v>
                </c:pt>
                <c:pt idx="9">
                  <c:v>2001</c:v>
                </c:pt>
                <c:pt idx="10">
                  <c:v>2002</c:v>
                </c:pt>
                <c:pt idx="11">
                  <c:v>2003</c:v>
                </c:pt>
                <c:pt idx="12">
                  <c:v>2004</c:v>
                </c:pt>
                <c:pt idx="13">
                  <c:v>2005</c:v>
                </c:pt>
                <c:pt idx="14">
                  <c:v>2006</c:v>
                </c:pt>
                <c:pt idx="15">
                  <c:v>2007</c:v>
                </c:pt>
                <c:pt idx="16">
                  <c:v>2008</c:v>
                </c:pt>
                <c:pt idx="17">
                  <c:v>2009</c:v>
                </c:pt>
                <c:pt idx="18">
                  <c:v>2010</c:v>
                </c:pt>
              </c:numCache>
            </c:numRef>
          </c:cat>
          <c:val>
            <c:numRef>
              <c:f>'[Chart in Microsoft PowerPoint]Sheet1'!$E$76:$E$94</c:f>
              <c:numCache>
                <c:formatCode>#,##0</c:formatCode>
                <c:ptCount val="19"/>
                <c:pt idx="0">
                  <c:v>6065</c:v>
                </c:pt>
                <c:pt idx="1">
                  <c:v>6901</c:v>
                </c:pt>
                <c:pt idx="2">
                  <c:v>8455</c:v>
                </c:pt>
                <c:pt idx="3">
                  <c:v>7341</c:v>
                </c:pt>
                <c:pt idx="4">
                  <c:v>9785</c:v>
                </c:pt>
                <c:pt idx="5">
                  <c:v>11378</c:v>
                </c:pt>
                <c:pt idx="6">
                  <c:v>11298</c:v>
                </c:pt>
                <c:pt idx="7">
                  <c:v>11043</c:v>
                </c:pt>
                <c:pt idx="8">
                  <c:v>14379</c:v>
                </c:pt>
                <c:pt idx="9">
                  <c:v>14811</c:v>
                </c:pt>
                <c:pt idx="10">
                  <c:v>14272</c:v>
                </c:pt>
                <c:pt idx="11">
                  <c:v>14246</c:v>
                </c:pt>
                <c:pt idx="12">
                  <c:v>13593</c:v>
                </c:pt>
                <c:pt idx="13">
                  <c:v>14571</c:v>
                </c:pt>
                <c:pt idx="14">
                  <c:v>19004</c:v>
                </c:pt>
                <c:pt idx="15">
                  <c:v>19113</c:v>
                </c:pt>
                <c:pt idx="16">
                  <c:v>22960</c:v>
                </c:pt>
                <c:pt idx="17">
                  <c:v>26984</c:v>
                </c:pt>
                <c:pt idx="18">
                  <c:v>26244</c:v>
                </c:pt>
              </c:numCache>
            </c:numRef>
          </c:val>
        </c:ser>
        <c:marker val="1"/>
        <c:axId val="145953536"/>
        <c:axId val="145955072"/>
      </c:lineChart>
      <c:catAx>
        <c:axId val="145953536"/>
        <c:scaling>
          <c:orientation val="minMax"/>
        </c:scaling>
        <c:axPos val="b"/>
        <c:numFmt formatCode="General" sourceLinked="1"/>
        <c:tickLblPos val="nextTo"/>
        <c:spPr>
          <a:ln w="3175">
            <a:solidFill>
              <a:srgbClr val="000000"/>
            </a:solidFill>
            <a:prstDash val="solid"/>
          </a:ln>
        </c:spPr>
        <c:txPr>
          <a:bodyPr rot="-2700000" vert="horz"/>
          <a:lstStyle/>
          <a:p>
            <a:pPr>
              <a:defRPr sz="1200" b="1" i="0" u="none" strike="noStrike" baseline="0">
                <a:solidFill>
                  <a:srgbClr val="000000"/>
                </a:solidFill>
                <a:latin typeface="Arial"/>
                <a:ea typeface="Arial"/>
                <a:cs typeface="Arial"/>
              </a:defRPr>
            </a:pPr>
            <a:endParaRPr lang="en-US"/>
          </a:p>
        </c:txPr>
        <c:crossAx val="145955072"/>
        <c:crosses val="autoZero"/>
        <c:auto val="1"/>
        <c:lblAlgn val="ctr"/>
        <c:lblOffset val="100"/>
        <c:tickLblSkip val="2"/>
        <c:tickMarkSkip val="1"/>
      </c:catAx>
      <c:valAx>
        <c:axId val="145955072"/>
        <c:scaling>
          <c:orientation val="minMax"/>
        </c:scaling>
        <c:axPos val="l"/>
        <c:majorGridlines>
          <c:spPr>
            <a:ln w="3175">
              <a:solidFill>
                <a:srgbClr val="000000"/>
              </a:solidFill>
              <a:prstDash val="solid"/>
            </a:ln>
          </c:spPr>
        </c:majorGridlines>
        <c:title>
          <c:tx>
            <c:rich>
              <a:bodyPr/>
              <a:lstStyle/>
              <a:p>
                <a:pPr>
                  <a:defRPr sz="1200" b="1" i="0" u="none" strike="noStrike" baseline="0">
                    <a:solidFill>
                      <a:srgbClr val="000000"/>
                    </a:solidFill>
                    <a:latin typeface="Arial"/>
                    <a:ea typeface="Arial"/>
                    <a:cs typeface="Arial"/>
                  </a:defRPr>
                </a:pPr>
                <a:r>
                  <a:rPr lang="en-US" sz="1200"/>
                  <a:t>Number</a:t>
                </a:r>
              </a:p>
            </c:rich>
          </c:tx>
          <c:layout>
            <c:manualLayout>
              <c:xMode val="edge"/>
              <c:yMode val="edge"/>
              <c:x val="3.1872540961681642E-2"/>
              <c:y val="0.44759206798867002"/>
            </c:manualLayout>
          </c:layout>
          <c:spPr>
            <a:noFill/>
            <a:ln w="25400">
              <a:noFill/>
            </a:ln>
          </c:spPr>
        </c:title>
        <c:numFmt formatCode="#,##0" sourceLinked="1"/>
        <c:tickLblPos val="nextTo"/>
        <c:spPr>
          <a:ln w="3175">
            <a:solidFill>
              <a:srgbClr val="000000"/>
            </a:solidFill>
            <a:prstDash val="solid"/>
          </a:ln>
        </c:spPr>
        <c:txPr>
          <a:bodyPr rot="0" vert="horz"/>
          <a:lstStyle/>
          <a:p>
            <a:pPr>
              <a:defRPr sz="1200" b="1" i="0" u="none" strike="noStrike" baseline="0">
                <a:solidFill>
                  <a:srgbClr val="000000"/>
                </a:solidFill>
                <a:latin typeface="Arial"/>
                <a:ea typeface="Arial"/>
                <a:cs typeface="Arial"/>
              </a:defRPr>
            </a:pPr>
            <a:endParaRPr lang="en-US"/>
          </a:p>
        </c:txPr>
        <c:crossAx val="145953536"/>
        <c:crosses val="autoZero"/>
        <c:crossBetween val="between"/>
      </c:valAx>
      <c:spPr>
        <a:solidFill>
          <a:srgbClr val="C0C0C0"/>
        </a:solidFill>
        <a:ln w="12700">
          <a:solidFill>
            <a:srgbClr val="808080"/>
          </a:solidFill>
          <a:prstDash val="solid"/>
        </a:ln>
      </c:spPr>
    </c:plotArea>
    <c:legend>
      <c:legendPos val="r"/>
      <c:layout>
        <c:manualLayout>
          <c:xMode val="edge"/>
          <c:yMode val="edge"/>
          <c:x val="0.67928352924583812"/>
          <c:y val="0.28045325779036828"/>
          <c:w val="0.25869853917662683"/>
          <c:h val="0.10676302855910744"/>
        </c:manualLayout>
      </c:layout>
      <c:spPr>
        <a:solidFill>
          <a:srgbClr val="FFFFFF"/>
        </a:solidFill>
        <a:ln w="3175">
          <a:solidFill>
            <a:srgbClr val="000000"/>
          </a:solidFill>
          <a:prstDash val="solid"/>
        </a:ln>
      </c:spPr>
      <c:txPr>
        <a:bodyPr/>
        <a:lstStyle/>
        <a:p>
          <a:pPr>
            <a:defRPr sz="1200" b="1" i="0" u="none" strike="noStrike" baseline="0">
              <a:solidFill>
                <a:srgbClr val="000000"/>
              </a:solidFill>
              <a:latin typeface="Arial"/>
              <a:ea typeface="Arial"/>
              <a:cs typeface="Arial"/>
            </a:defRPr>
          </a:pPr>
          <a:endParaRPr lang="en-US"/>
        </a:p>
      </c:txPr>
    </c:legend>
    <c:plotVisOnly val="1"/>
    <c:dispBlanksAs val="gap"/>
  </c:chart>
  <c:spPr>
    <a:solidFill>
      <a:srgbClr val="FFFFFF"/>
    </a:solidFill>
    <a:ln w="3175">
      <a:solidFill>
        <a:srgbClr val="000000"/>
      </a:solidFill>
      <a:prstDash val="solid"/>
    </a:ln>
  </c:spPr>
  <c:txPr>
    <a:bodyPr/>
    <a:lstStyle/>
    <a:p>
      <a:pPr>
        <a:defRPr sz="1425" b="0" i="0" u="none" strike="noStrike" baseline="0">
          <a:solidFill>
            <a:srgbClr val="000000"/>
          </a:solidFill>
          <a:latin typeface="Arial"/>
          <a:ea typeface="Arial"/>
          <a:cs typeface="Arial"/>
        </a:defRPr>
      </a:pPr>
      <a:endParaRPr lang="en-US"/>
    </a:p>
  </c:txPr>
  <c:externalData r:id="rId2"/>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Sheet1!$B$1</c:f>
              <c:strCache>
                <c:ptCount val="1"/>
                <c:pt idx="0">
                  <c:v>Low or no carb</c:v>
                </c:pt>
              </c:strCache>
            </c:strRef>
          </c:tx>
          <c:spPr>
            <a:solidFill>
              <a:schemeClr val="accent2">
                <a:lumMod val="60000"/>
                <a:lumOff val="40000"/>
              </a:schemeClr>
            </a:solidFill>
          </c:spPr>
          <c:cat>
            <c:numRef>
              <c:f>Sheet1!$A$2:$A$10</c:f>
              <c:numCache>
                <c:formatCode>General</c:formatCode>
                <c:ptCount val="9"/>
                <c:pt idx="0">
                  <c:v>2001</c:v>
                </c:pt>
                <c:pt idx="1">
                  <c:v>2003</c:v>
                </c:pt>
                <c:pt idx="2">
                  <c:v>2004</c:v>
                </c:pt>
                <c:pt idx="3">
                  <c:v>2005</c:v>
                </c:pt>
                <c:pt idx="4">
                  <c:v>2006</c:v>
                </c:pt>
                <c:pt idx="5">
                  <c:v>2007</c:v>
                </c:pt>
                <c:pt idx="6">
                  <c:v>2008</c:v>
                </c:pt>
                <c:pt idx="7">
                  <c:v>2009</c:v>
                </c:pt>
                <c:pt idx="8">
                  <c:v>2010</c:v>
                </c:pt>
              </c:numCache>
            </c:numRef>
          </c:cat>
          <c:val>
            <c:numRef>
              <c:f>Sheet1!$B$2:$B$10</c:f>
              <c:numCache>
                <c:formatCode>General</c:formatCode>
                <c:ptCount val="9"/>
                <c:pt idx="0">
                  <c:v>100</c:v>
                </c:pt>
                <c:pt idx="1">
                  <c:v>209</c:v>
                </c:pt>
                <c:pt idx="2">
                  <c:v>957</c:v>
                </c:pt>
                <c:pt idx="3">
                  <c:v>379</c:v>
                </c:pt>
                <c:pt idx="4">
                  <c:v>189</c:v>
                </c:pt>
                <c:pt idx="5">
                  <c:v>110</c:v>
                </c:pt>
                <c:pt idx="6">
                  <c:v>109</c:v>
                </c:pt>
                <c:pt idx="7">
                  <c:v>104</c:v>
                </c:pt>
                <c:pt idx="8">
                  <c:v>89</c:v>
                </c:pt>
              </c:numCache>
            </c:numRef>
          </c:val>
        </c:ser>
        <c:ser>
          <c:idx val="1"/>
          <c:order val="1"/>
          <c:tx>
            <c:strRef>
              <c:f>Sheet1!$D$1</c:f>
              <c:strCache>
                <c:ptCount val="1"/>
                <c:pt idx="0">
                  <c:v>Low or no trans fat</c:v>
                </c:pt>
              </c:strCache>
            </c:strRef>
          </c:tx>
          <c:spPr>
            <a:solidFill>
              <a:srgbClr val="7030A0"/>
            </a:solidFill>
          </c:spPr>
          <c:cat>
            <c:numRef>
              <c:f>Sheet1!$A$2:$A$10</c:f>
              <c:numCache>
                <c:formatCode>General</c:formatCode>
                <c:ptCount val="9"/>
                <c:pt idx="0">
                  <c:v>2001</c:v>
                </c:pt>
                <c:pt idx="1">
                  <c:v>2003</c:v>
                </c:pt>
                <c:pt idx="2">
                  <c:v>2004</c:v>
                </c:pt>
                <c:pt idx="3">
                  <c:v>2005</c:v>
                </c:pt>
                <c:pt idx="4">
                  <c:v>2006</c:v>
                </c:pt>
                <c:pt idx="5">
                  <c:v>2007</c:v>
                </c:pt>
                <c:pt idx="6">
                  <c:v>2008</c:v>
                </c:pt>
                <c:pt idx="7">
                  <c:v>2009</c:v>
                </c:pt>
                <c:pt idx="8">
                  <c:v>2010</c:v>
                </c:pt>
              </c:numCache>
            </c:numRef>
          </c:cat>
          <c:val>
            <c:numRef>
              <c:f>Sheet1!$D$2:$D$10</c:f>
              <c:numCache>
                <c:formatCode>General</c:formatCode>
                <c:ptCount val="9"/>
                <c:pt idx="0">
                  <c:v>5</c:v>
                </c:pt>
                <c:pt idx="1">
                  <c:v>64</c:v>
                </c:pt>
                <c:pt idx="2">
                  <c:v>238</c:v>
                </c:pt>
                <c:pt idx="3">
                  <c:v>455</c:v>
                </c:pt>
                <c:pt idx="4">
                  <c:v>538</c:v>
                </c:pt>
                <c:pt idx="5">
                  <c:v>756</c:v>
                </c:pt>
                <c:pt idx="6">
                  <c:v>663</c:v>
                </c:pt>
                <c:pt idx="7">
                  <c:v>572</c:v>
                </c:pt>
                <c:pt idx="8">
                  <c:v>620</c:v>
                </c:pt>
              </c:numCache>
            </c:numRef>
          </c:val>
        </c:ser>
        <c:axId val="145988992"/>
        <c:axId val="146003072"/>
      </c:barChart>
      <c:catAx>
        <c:axId val="145988992"/>
        <c:scaling>
          <c:orientation val="minMax"/>
        </c:scaling>
        <c:axPos val="b"/>
        <c:numFmt formatCode="General" sourceLinked="1"/>
        <c:tickLblPos val="nextTo"/>
        <c:txPr>
          <a:bodyPr/>
          <a:lstStyle/>
          <a:p>
            <a:pPr>
              <a:defRPr sz="1200"/>
            </a:pPr>
            <a:endParaRPr lang="en-US"/>
          </a:p>
        </c:txPr>
        <c:crossAx val="146003072"/>
        <c:crosses val="autoZero"/>
        <c:auto val="1"/>
        <c:lblAlgn val="ctr"/>
        <c:lblOffset val="100"/>
      </c:catAx>
      <c:valAx>
        <c:axId val="146003072"/>
        <c:scaling>
          <c:orientation val="minMax"/>
        </c:scaling>
        <c:axPos val="l"/>
        <c:majorGridlines/>
        <c:title>
          <c:tx>
            <c:rich>
              <a:bodyPr rot="-5400000" vert="horz"/>
              <a:lstStyle/>
              <a:p>
                <a:pPr>
                  <a:defRPr sz="1200"/>
                </a:pPr>
                <a:r>
                  <a:rPr lang="en-US" sz="1200"/>
                  <a:t>Number</a:t>
                </a:r>
              </a:p>
            </c:rich>
          </c:tx>
        </c:title>
        <c:numFmt formatCode="General" sourceLinked="1"/>
        <c:tickLblPos val="nextTo"/>
        <c:txPr>
          <a:bodyPr/>
          <a:lstStyle/>
          <a:p>
            <a:pPr>
              <a:defRPr sz="1200"/>
            </a:pPr>
            <a:endParaRPr lang="en-US"/>
          </a:p>
        </c:txPr>
        <c:crossAx val="145988992"/>
        <c:crosses val="autoZero"/>
        <c:crossBetween val="between"/>
      </c:valAx>
    </c:plotArea>
    <c:legend>
      <c:legendPos val="r"/>
      <c:txPr>
        <a:bodyPr/>
        <a:lstStyle/>
        <a:p>
          <a:pPr>
            <a:defRPr sz="1200"/>
          </a:pPr>
          <a:endParaRPr lang="en-US"/>
        </a:p>
      </c:txPr>
    </c:legend>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Trans fat levels in new products have dropped</a:t>
            </a:r>
            <a:r>
              <a:rPr lang="en-US" baseline="0"/>
              <a:t> dramatically over the last 5 years</a:t>
            </a:r>
            <a:endParaRPr lang="en-US"/>
          </a:p>
        </c:rich>
      </c:tx>
    </c:title>
    <c:plotArea>
      <c:layout/>
      <c:lineChart>
        <c:grouping val="standard"/>
        <c:ser>
          <c:idx val="0"/>
          <c:order val="0"/>
          <c:tx>
            <c:strRef>
              <c:f>'Graph 1 Change in TF'!$B$1</c:f>
              <c:strCache>
                <c:ptCount val="1"/>
                <c:pt idx="0">
                  <c:v>Bakery Products</c:v>
                </c:pt>
              </c:strCache>
            </c:strRef>
          </c:tx>
          <c:marker>
            <c:symbol val="none"/>
          </c:marker>
          <c:cat>
            <c:strRef>
              <c:f>'Graph 1 Change in TF'!$A$2:$A$7</c:f>
              <c:strCache>
                <c:ptCount val="6"/>
                <c:pt idx="0">
                  <c:v>2005</c:v>
                </c:pt>
                <c:pt idx="1">
                  <c:v>2006</c:v>
                </c:pt>
                <c:pt idx="2">
                  <c:v>2007</c:v>
                </c:pt>
                <c:pt idx="3">
                  <c:v>2008</c:v>
                </c:pt>
                <c:pt idx="4">
                  <c:v>2009</c:v>
                </c:pt>
                <c:pt idx="5">
                  <c:v>2010</c:v>
                </c:pt>
              </c:strCache>
            </c:strRef>
          </c:cat>
          <c:val>
            <c:numRef>
              <c:f>'Graph 1 Change in TF'!$B$2:$B$7</c:f>
              <c:numCache>
                <c:formatCode>#,##0.00"";\-#,##0.00""</c:formatCode>
                <c:ptCount val="6"/>
                <c:pt idx="0">
                  <c:v>0.48722689075630282</c:v>
                </c:pt>
                <c:pt idx="1">
                  <c:v>0.36494897959183825</c:v>
                </c:pt>
                <c:pt idx="2">
                  <c:v>0.27073588709677421</c:v>
                </c:pt>
                <c:pt idx="3">
                  <c:v>0.19360991379310338</c:v>
                </c:pt>
                <c:pt idx="4">
                  <c:v>0.15022522522522541</c:v>
                </c:pt>
                <c:pt idx="5">
                  <c:v>0.1296551724137931</c:v>
                </c:pt>
              </c:numCache>
            </c:numRef>
          </c:val>
        </c:ser>
        <c:ser>
          <c:idx val="1"/>
          <c:order val="1"/>
          <c:tx>
            <c:strRef>
              <c:f>'Graph 1 Change in TF'!$C$1</c:f>
              <c:strCache>
                <c:ptCount val="1"/>
                <c:pt idx="0">
                  <c:v>Prepared meals</c:v>
                </c:pt>
              </c:strCache>
            </c:strRef>
          </c:tx>
          <c:marker>
            <c:symbol val="none"/>
          </c:marker>
          <c:cat>
            <c:strRef>
              <c:f>'Graph 1 Change in TF'!$A$2:$A$7</c:f>
              <c:strCache>
                <c:ptCount val="6"/>
                <c:pt idx="0">
                  <c:v>2005</c:v>
                </c:pt>
                <c:pt idx="1">
                  <c:v>2006</c:v>
                </c:pt>
                <c:pt idx="2">
                  <c:v>2007</c:v>
                </c:pt>
                <c:pt idx="3">
                  <c:v>2008</c:v>
                </c:pt>
                <c:pt idx="4">
                  <c:v>2009</c:v>
                </c:pt>
                <c:pt idx="5">
                  <c:v>2010</c:v>
                </c:pt>
              </c:strCache>
            </c:strRef>
          </c:cat>
          <c:val>
            <c:numRef>
              <c:f>'Graph 1 Change in TF'!$C$2:$C$7</c:f>
              <c:numCache>
                <c:formatCode>#,##0.00"";\-#,##0.00""</c:formatCode>
                <c:ptCount val="6"/>
                <c:pt idx="0">
                  <c:v>0.35471698113207756</c:v>
                </c:pt>
                <c:pt idx="1">
                  <c:v>0.25671641791044902</c:v>
                </c:pt>
                <c:pt idx="2">
                  <c:v>0.23166666666666666</c:v>
                </c:pt>
                <c:pt idx="3">
                  <c:v>0.20980000000000001</c:v>
                </c:pt>
                <c:pt idx="4">
                  <c:v>0.17782426778242758</c:v>
                </c:pt>
                <c:pt idx="5">
                  <c:v>0.16019575856443743</c:v>
                </c:pt>
              </c:numCache>
            </c:numRef>
          </c:val>
        </c:ser>
        <c:ser>
          <c:idx val="2"/>
          <c:order val="2"/>
          <c:tx>
            <c:strRef>
              <c:f>'Graph 1 Change in TF'!$D$1</c:f>
              <c:strCache>
                <c:ptCount val="1"/>
                <c:pt idx="0">
                  <c:v>Desserts</c:v>
                </c:pt>
              </c:strCache>
            </c:strRef>
          </c:tx>
          <c:marker>
            <c:symbol val="none"/>
          </c:marker>
          <c:cat>
            <c:strRef>
              <c:f>'Graph 1 Change in TF'!$A$2:$A$7</c:f>
              <c:strCache>
                <c:ptCount val="6"/>
                <c:pt idx="0">
                  <c:v>2005</c:v>
                </c:pt>
                <c:pt idx="1">
                  <c:v>2006</c:v>
                </c:pt>
                <c:pt idx="2">
                  <c:v>2007</c:v>
                </c:pt>
                <c:pt idx="3">
                  <c:v>2008</c:v>
                </c:pt>
                <c:pt idx="4">
                  <c:v>2009</c:v>
                </c:pt>
                <c:pt idx="5">
                  <c:v>2010</c:v>
                </c:pt>
              </c:strCache>
            </c:strRef>
          </c:cat>
          <c:val>
            <c:numRef>
              <c:f>'Graph 1 Change in TF'!$D$2:$D$7</c:f>
              <c:numCache>
                <c:formatCode>#,##0.00"";\-#,##0.00""</c:formatCode>
                <c:ptCount val="6"/>
                <c:pt idx="0">
                  <c:v>0.22638436482084701</c:v>
                </c:pt>
                <c:pt idx="1">
                  <c:v>0.17032520325203251</c:v>
                </c:pt>
                <c:pt idx="2">
                  <c:v>7.5949367088607597E-2</c:v>
                </c:pt>
                <c:pt idx="3">
                  <c:v>9.216867469879518E-2</c:v>
                </c:pt>
                <c:pt idx="4">
                  <c:v>0.11304347826086966</c:v>
                </c:pt>
                <c:pt idx="5">
                  <c:v>0.11561307901907363</c:v>
                </c:pt>
              </c:numCache>
            </c:numRef>
          </c:val>
        </c:ser>
        <c:ser>
          <c:idx val="3"/>
          <c:order val="3"/>
          <c:tx>
            <c:strRef>
              <c:f>'Graph 1 Change in TF'!$E$1</c:f>
              <c:strCache>
                <c:ptCount val="1"/>
                <c:pt idx="0">
                  <c:v>Processed meat/fish/eggs</c:v>
                </c:pt>
              </c:strCache>
            </c:strRef>
          </c:tx>
          <c:marker>
            <c:symbol val="none"/>
          </c:marker>
          <c:cat>
            <c:strRef>
              <c:f>'Graph 1 Change in TF'!$A$2:$A$7</c:f>
              <c:strCache>
                <c:ptCount val="6"/>
                <c:pt idx="0">
                  <c:v>2005</c:v>
                </c:pt>
                <c:pt idx="1">
                  <c:v>2006</c:v>
                </c:pt>
                <c:pt idx="2">
                  <c:v>2007</c:v>
                </c:pt>
                <c:pt idx="3">
                  <c:v>2008</c:v>
                </c:pt>
                <c:pt idx="4">
                  <c:v>2009</c:v>
                </c:pt>
                <c:pt idx="5">
                  <c:v>2010</c:v>
                </c:pt>
              </c:strCache>
            </c:strRef>
          </c:cat>
          <c:val>
            <c:numRef>
              <c:f>'Graph 1 Change in TF'!$E$2:$E$7</c:f>
              <c:numCache>
                <c:formatCode>#,##0.00"";\-#,##0.00""</c:formatCode>
                <c:ptCount val="6"/>
                <c:pt idx="0">
                  <c:v>0.1338289962825279</c:v>
                </c:pt>
                <c:pt idx="1">
                  <c:v>8.4602368866328548E-2</c:v>
                </c:pt>
                <c:pt idx="2">
                  <c:v>8.527827648114901E-2</c:v>
                </c:pt>
                <c:pt idx="3">
                  <c:v>0.10720720720720722</c:v>
                </c:pt>
                <c:pt idx="4">
                  <c:v>7.7071290944123724E-2</c:v>
                </c:pt>
                <c:pt idx="5">
                  <c:v>6.5006915629322412E-2</c:v>
                </c:pt>
              </c:numCache>
            </c:numRef>
          </c:val>
        </c:ser>
        <c:ser>
          <c:idx val="4"/>
          <c:order val="4"/>
          <c:tx>
            <c:strRef>
              <c:f>'Graph 1 Change in TF'!$F$1</c:f>
              <c:strCache>
                <c:ptCount val="1"/>
                <c:pt idx="0">
                  <c:v>Snacks</c:v>
                </c:pt>
              </c:strCache>
            </c:strRef>
          </c:tx>
          <c:marker>
            <c:symbol val="none"/>
          </c:marker>
          <c:cat>
            <c:strRef>
              <c:f>'Graph 1 Change in TF'!$A$2:$A$7</c:f>
              <c:strCache>
                <c:ptCount val="6"/>
                <c:pt idx="0">
                  <c:v>2005</c:v>
                </c:pt>
                <c:pt idx="1">
                  <c:v>2006</c:v>
                </c:pt>
                <c:pt idx="2">
                  <c:v>2007</c:v>
                </c:pt>
                <c:pt idx="3">
                  <c:v>2008</c:v>
                </c:pt>
                <c:pt idx="4">
                  <c:v>2009</c:v>
                </c:pt>
                <c:pt idx="5">
                  <c:v>2010</c:v>
                </c:pt>
              </c:strCache>
            </c:strRef>
          </c:cat>
          <c:val>
            <c:numRef>
              <c:f>'Graph 1 Change in TF'!$F$2:$F$7</c:f>
              <c:numCache>
                <c:formatCode>#,##0.00"";\-#,##0.00""</c:formatCode>
                <c:ptCount val="6"/>
                <c:pt idx="0">
                  <c:v>0.13857965451055662</c:v>
                </c:pt>
                <c:pt idx="1">
                  <c:v>8.8205040091638584E-2</c:v>
                </c:pt>
                <c:pt idx="2">
                  <c:v>0.11369047619047618</c:v>
                </c:pt>
                <c:pt idx="3">
                  <c:v>6.2382075471698252E-2</c:v>
                </c:pt>
                <c:pt idx="4">
                  <c:v>5.0000000000000093E-2</c:v>
                </c:pt>
                <c:pt idx="5">
                  <c:v>6.7580803134182174E-2</c:v>
                </c:pt>
              </c:numCache>
            </c:numRef>
          </c:val>
        </c:ser>
        <c:marker val="1"/>
        <c:axId val="146128896"/>
        <c:axId val="146130816"/>
      </c:lineChart>
      <c:catAx>
        <c:axId val="146128896"/>
        <c:scaling>
          <c:orientation val="minMax"/>
        </c:scaling>
        <c:axPos val="b"/>
        <c:title>
          <c:tx>
            <c:rich>
              <a:bodyPr/>
              <a:lstStyle/>
              <a:p>
                <a:pPr algn="ctr">
                  <a:defRPr/>
                </a:pPr>
                <a:endParaRPr lang="en-US" sz="1000" b="0" i="0" u="none" strike="noStrike" baseline="0"/>
              </a:p>
              <a:p>
                <a:pPr algn="ctr">
                  <a:defRPr/>
                </a:pPr>
                <a:r>
                  <a:rPr lang="en-US" sz="1000" b="0" i="0" u="none" strike="noStrike" baseline="0"/>
                  <a:t>Source: USDA, Economic Research Service calculations using Mintel Global New Products Database.</a:t>
                </a:r>
                <a:endParaRPr lang="en-US" b="0"/>
              </a:p>
              <a:p>
                <a:pPr algn="ctr">
                  <a:defRPr/>
                </a:pPr>
                <a:endParaRPr lang="en-US"/>
              </a:p>
            </c:rich>
          </c:tx>
          <c:layout>
            <c:manualLayout>
              <c:xMode val="edge"/>
              <c:yMode val="edge"/>
              <c:x val="0.12974880178021242"/>
              <c:y val="0.8406124644255536"/>
            </c:manualLayout>
          </c:layout>
        </c:title>
        <c:tickLblPos val="nextTo"/>
        <c:crossAx val="146130816"/>
        <c:crosses val="autoZero"/>
        <c:auto val="1"/>
        <c:lblAlgn val="ctr"/>
        <c:lblOffset val="100"/>
      </c:catAx>
      <c:valAx>
        <c:axId val="146130816"/>
        <c:scaling>
          <c:orientation val="minMax"/>
        </c:scaling>
        <c:axPos val="l"/>
        <c:majorGridlines/>
        <c:title>
          <c:tx>
            <c:rich>
              <a:bodyPr rot="0" vert="horz"/>
              <a:lstStyle/>
              <a:p>
                <a:pPr algn="ctr">
                  <a:defRPr/>
                </a:pPr>
                <a:r>
                  <a:rPr lang="en-US"/>
                  <a:t>Average trans fat content, grmas per serving</a:t>
                </a:r>
                <a:endParaRPr lang="en-US" baseline="0"/>
              </a:p>
            </c:rich>
          </c:tx>
        </c:title>
        <c:numFmt formatCode="#,##0.00&quot;&quot;;\-#,##0.00&quot;&quot;" sourceLinked="1"/>
        <c:tickLblPos val="nextTo"/>
        <c:crossAx val="146128896"/>
        <c:crosses val="autoZero"/>
        <c:crossBetween val="between"/>
      </c:valAx>
    </c:plotArea>
    <c:legend>
      <c:legendPos val="r"/>
      <c:layout>
        <c:manualLayout>
          <c:xMode val="edge"/>
          <c:yMode val="edge"/>
          <c:x val="0.71681931542847965"/>
          <c:y val="0.17605648878825544"/>
          <c:w val="0.26651399825021882"/>
          <c:h val="0.6982830271216095"/>
        </c:manualLayout>
      </c:layout>
    </c:legend>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drawing1.xml><?xml version="1.0" encoding="utf-8"?>
<c:userShapes xmlns:c="http://schemas.openxmlformats.org/drawingml/2006/chart">
  <cdr:relSizeAnchor xmlns:cdr="http://schemas.openxmlformats.org/drawingml/2006/chartDrawing">
    <cdr:from>
      <cdr:x>0.07953</cdr:x>
      <cdr:y>0.78521</cdr:y>
    </cdr:from>
    <cdr:to>
      <cdr:x>0.09938</cdr:x>
      <cdr:y>0.86441</cdr:y>
    </cdr:to>
    <cdr:sp macro="" textlink="">
      <cdr:nvSpPr>
        <cdr:cNvPr id="22529" name="Text Box 1"/>
        <cdr:cNvSpPr txBox="1">
          <a:spLocks xmlns:a="http://schemas.openxmlformats.org/drawingml/2006/main" noChangeArrowheads="1"/>
        </cdr:cNvSpPr>
      </cdr:nvSpPr>
      <cdr:spPr bwMode="auto">
        <a:xfrm xmlns:a="http://schemas.openxmlformats.org/drawingml/2006/main">
          <a:off x="384204" y="2650782"/>
          <a:ext cx="95090" cy="267043"/>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ext uri="{91240B29-F687-4F45-9708-019B960494DF}"/>
        </a:extLst>
      </cdr:spPr>
    </cdr:sp>
  </cdr:relSizeAnchor>
  <cdr:relSizeAnchor xmlns:cdr="http://schemas.openxmlformats.org/drawingml/2006/chartDrawing">
    <cdr:from>
      <cdr:x>0.08835</cdr:x>
      <cdr:y>0.78521</cdr:y>
    </cdr:from>
    <cdr:to>
      <cdr:x>0.1082</cdr:x>
      <cdr:y>0.84449</cdr:y>
    </cdr:to>
    <cdr:sp macro="" textlink="">
      <cdr:nvSpPr>
        <cdr:cNvPr id="22530" name="Text Box 2"/>
        <cdr:cNvSpPr txBox="1">
          <a:spLocks xmlns:a="http://schemas.openxmlformats.org/drawingml/2006/main" noChangeArrowheads="1"/>
        </cdr:cNvSpPr>
      </cdr:nvSpPr>
      <cdr:spPr bwMode="auto">
        <a:xfrm xmlns:a="http://schemas.openxmlformats.org/drawingml/2006/main">
          <a:off x="426466" y="2650782"/>
          <a:ext cx="95090" cy="199873"/>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ext uri="{91240B29-F687-4F45-9708-019B960494DF}"/>
        </a:extLst>
      </cdr:spPr>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t" anchorCtr="0" compatLnSpc="1">
            <a:prstTxWarp prst="textNoShape">
              <a:avLst/>
            </a:prstTxWarp>
          </a:bodyPr>
          <a:lstStyle>
            <a:lvl1pPr defTabSz="930275">
              <a:defRPr sz="1200"/>
            </a:lvl1pPr>
          </a:lstStyle>
          <a:p>
            <a:pPr>
              <a:defRPr/>
            </a:pPr>
            <a:endParaRPr lang="en-US"/>
          </a:p>
        </p:txBody>
      </p:sp>
      <p:sp>
        <p:nvSpPr>
          <p:cNvPr id="56323" name="Rectangle 3"/>
          <p:cNvSpPr>
            <a:spLocks noGrp="1" noChangeArrowheads="1"/>
          </p:cNvSpPr>
          <p:nvPr>
            <p:ph type="dt" sz="quarter" idx="1"/>
          </p:nvPr>
        </p:nvSpPr>
        <p:spPr bwMode="auto">
          <a:xfrm>
            <a:off x="3963988" y="0"/>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t" anchorCtr="0" compatLnSpc="1">
            <a:prstTxWarp prst="textNoShape">
              <a:avLst/>
            </a:prstTxWarp>
          </a:bodyPr>
          <a:lstStyle>
            <a:lvl1pPr algn="r" defTabSz="930275">
              <a:defRPr sz="1200"/>
            </a:lvl1pPr>
          </a:lstStyle>
          <a:p>
            <a:pPr>
              <a:defRPr/>
            </a:pPr>
            <a:endParaRPr lang="en-US"/>
          </a:p>
        </p:txBody>
      </p:sp>
      <p:sp>
        <p:nvSpPr>
          <p:cNvPr id="56324" name="Rectangle 4"/>
          <p:cNvSpPr>
            <a:spLocks noGrp="1" noChangeArrowheads="1"/>
          </p:cNvSpPr>
          <p:nvPr>
            <p:ph type="ftr" sz="quarter" idx="2"/>
          </p:nvPr>
        </p:nvSpPr>
        <p:spPr bwMode="auto">
          <a:xfrm>
            <a:off x="0" y="8805863"/>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b" anchorCtr="0" compatLnSpc="1">
            <a:prstTxWarp prst="textNoShape">
              <a:avLst/>
            </a:prstTxWarp>
          </a:bodyPr>
          <a:lstStyle>
            <a:lvl1pPr defTabSz="930275">
              <a:defRPr sz="1200"/>
            </a:lvl1pPr>
          </a:lstStyle>
          <a:p>
            <a:pPr>
              <a:defRPr/>
            </a:pPr>
            <a:endParaRPr lang="en-US"/>
          </a:p>
        </p:txBody>
      </p:sp>
      <p:sp>
        <p:nvSpPr>
          <p:cNvPr id="56325" name="Rectangle 5"/>
          <p:cNvSpPr>
            <a:spLocks noGrp="1" noChangeArrowheads="1"/>
          </p:cNvSpPr>
          <p:nvPr>
            <p:ph type="sldNum" sz="quarter" idx="3"/>
          </p:nvPr>
        </p:nvSpPr>
        <p:spPr bwMode="auto">
          <a:xfrm>
            <a:off x="3963988" y="8805863"/>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b" anchorCtr="0" compatLnSpc="1">
            <a:prstTxWarp prst="textNoShape">
              <a:avLst/>
            </a:prstTxWarp>
          </a:bodyPr>
          <a:lstStyle>
            <a:lvl1pPr algn="r" defTabSz="930275">
              <a:defRPr sz="1200"/>
            </a:lvl1pPr>
          </a:lstStyle>
          <a:p>
            <a:pPr>
              <a:defRPr/>
            </a:pPr>
            <a:fld id="{10FAC69D-90FF-4C0C-995D-B75A6C37CBC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t" anchorCtr="0" compatLnSpc="1">
            <a:prstTxWarp prst="textNoShape">
              <a:avLst/>
            </a:prstTxWarp>
          </a:bodyPr>
          <a:lstStyle>
            <a:lvl1pPr defTabSz="930275">
              <a:defRPr sz="1200"/>
            </a:lvl1pPr>
          </a:lstStyle>
          <a:p>
            <a:pPr>
              <a:defRPr/>
            </a:pPr>
            <a:endParaRPr lang="en-US"/>
          </a:p>
        </p:txBody>
      </p:sp>
      <p:sp>
        <p:nvSpPr>
          <p:cNvPr id="7171" name="Rectangle 3"/>
          <p:cNvSpPr>
            <a:spLocks noGrp="1" noChangeArrowheads="1"/>
          </p:cNvSpPr>
          <p:nvPr>
            <p:ph type="dt" idx="1"/>
          </p:nvPr>
        </p:nvSpPr>
        <p:spPr bwMode="auto">
          <a:xfrm>
            <a:off x="3963988" y="0"/>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t" anchorCtr="0" compatLnSpc="1">
            <a:prstTxWarp prst="textNoShape">
              <a:avLst/>
            </a:prstTxWarp>
          </a:bodyPr>
          <a:lstStyle>
            <a:lvl1pPr algn="r" defTabSz="930275">
              <a:defRPr sz="1200"/>
            </a:lvl1pPr>
          </a:lstStyle>
          <a:p>
            <a:pPr>
              <a:defRPr/>
            </a:pPr>
            <a:endParaRPr lang="en-US"/>
          </a:p>
        </p:txBody>
      </p:sp>
      <p:sp>
        <p:nvSpPr>
          <p:cNvPr id="32772" name="Rectangle 4"/>
          <p:cNvSpPr>
            <a:spLocks noRo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700088" y="4403725"/>
            <a:ext cx="5597525" cy="41719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4" name="Rectangle 6"/>
          <p:cNvSpPr>
            <a:spLocks noGrp="1" noChangeArrowheads="1"/>
          </p:cNvSpPr>
          <p:nvPr>
            <p:ph type="ftr" sz="quarter" idx="4"/>
          </p:nvPr>
        </p:nvSpPr>
        <p:spPr bwMode="auto">
          <a:xfrm>
            <a:off x="0" y="8805863"/>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b" anchorCtr="0" compatLnSpc="1">
            <a:prstTxWarp prst="textNoShape">
              <a:avLst/>
            </a:prstTxWarp>
          </a:bodyPr>
          <a:lstStyle>
            <a:lvl1pPr defTabSz="930275">
              <a:defRPr sz="1200"/>
            </a:lvl1pPr>
          </a:lstStyle>
          <a:p>
            <a:pPr>
              <a:defRPr/>
            </a:pPr>
            <a:endParaRPr lang="en-US"/>
          </a:p>
        </p:txBody>
      </p:sp>
      <p:sp>
        <p:nvSpPr>
          <p:cNvPr id="7175" name="Rectangle 7"/>
          <p:cNvSpPr>
            <a:spLocks noGrp="1" noChangeArrowheads="1"/>
          </p:cNvSpPr>
          <p:nvPr>
            <p:ph type="sldNum" sz="quarter" idx="5"/>
          </p:nvPr>
        </p:nvSpPr>
        <p:spPr bwMode="auto">
          <a:xfrm>
            <a:off x="3963988" y="8805863"/>
            <a:ext cx="3032125" cy="463550"/>
          </a:xfrm>
          <a:prstGeom prst="rect">
            <a:avLst/>
          </a:prstGeom>
          <a:noFill/>
          <a:ln>
            <a:noFill/>
          </a:ln>
          <a:effectLst/>
          <a:extLst>
            <a:ext uri="{909E8E84-426E-40DD-AFC4-6F175D3DCCD1}"/>
            <a:ext uri="{91240B29-F687-4F45-9708-019B960494DF}"/>
            <a:ext uri="{AF507438-7753-43E0-B8FC-AC1667EBCBE1}"/>
          </a:extLst>
        </p:spPr>
        <p:txBody>
          <a:bodyPr vert="horz" wrap="square" lIns="92958" tIns="46479" rIns="92958" bIns="46479" numCol="1" anchor="b" anchorCtr="0" compatLnSpc="1">
            <a:prstTxWarp prst="textNoShape">
              <a:avLst/>
            </a:prstTxWarp>
          </a:bodyPr>
          <a:lstStyle>
            <a:lvl1pPr algn="r" defTabSz="930275">
              <a:defRPr sz="1200"/>
            </a:lvl1pPr>
          </a:lstStyle>
          <a:p>
            <a:pPr>
              <a:defRPr/>
            </a:pPr>
            <a:fld id="{8F2749EA-7FC5-420C-B18F-899834BC047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miter lim="800000"/>
            <a:headEnd/>
            <a:tailEnd/>
          </a:ln>
        </p:spPr>
        <p:txBody>
          <a:bodyPr/>
          <a:lstStyle/>
          <a:p>
            <a:fld id="{0690BE7C-2839-4B1A-B625-72FDE5B19624}" type="slidenum">
              <a:rPr lang="en-US" smtClean="0"/>
              <a:pPr/>
              <a:t>1</a:t>
            </a:fld>
            <a:endParaRPr lang="en-US" smtClean="0"/>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r>
              <a:rPr lang="en-US" smtClean="0"/>
              <a:t>I am very happy to see Laurian Unnevehr, out former director, now with IFPRI, here. Two years back she gave a talk at this forum about ERS’s work on the U.S. Food chain, with a focus on obesity.  My talk will update some the trends she mentioned in her talk and also summarize some new findings about consumers and the U.S. food marketing system.</a:t>
            </a:r>
          </a:p>
          <a:p>
            <a:pPr eaLnBrk="1" hangingPunct="1"/>
            <a:endParaRPr lang="en-US" smtClean="0"/>
          </a:p>
          <a:p>
            <a:pPr eaLnBrk="1" hangingPunct="1"/>
            <a:r>
              <a:rPr lang="en-US" smtClean="0"/>
              <a:t>But before that I need to state ERS is a research agency and we do not recommend, promote or endorse food and nutrition policies.  We gather data and conduct objective research and analysis with the goal of informing and improving food and nutrition policy-making.  My comments and observations draw on ERS work, but they are my own and do not reflect the views of ERS or the USDA.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572FF145-03D1-442D-85A2-87EF35676D82}" type="slidenum">
              <a:rPr lang="en-US" smtClean="0"/>
              <a:pPr/>
              <a:t>10</a:t>
            </a:fld>
            <a:endParaRPr lang="en-US" smtClean="0"/>
          </a:p>
        </p:txBody>
      </p:sp>
      <p:sp>
        <p:nvSpPr>
          <p:cNvPr id="43011" name="Rectangle 2"/>
          <p:cNvSpPr>
            <a:spLocks noRot="1" noChangeArrowheads="1" noTextEdit="1"/>
          </p:cNvSpPr>
          <p:nvPr>
            <p:ph type="sldImg"/>
          </p:nvPr>
        </p:nvSpPr>
        <p:spPr>
          <a:xfrm>
            <a:off x="1182688" y="696913"/>
            <a:ext cx="4633912" cy="3475037"/>
          </a:xfrm>
          <a:ln/>
        </p:spPr>
      </p:sp>
      <p:sp>
        <p:nvSpPr>
          <p:cNvPr id="43012" name="Rectangle 3"/>
          <p:cNvSpPr>
            <a:spLocks noGrp="1" noChangeArrowheads="1"/>
          </p:cNvSpPr>
          <p:nvPr>
            <p:ph type="body" idx="1"/>
          </p:nvPr>
        </p:nvSpPr>
        <p:spPr>
          <a:xfrm>
            <a:off x="933450" y="4403725"/>
            <a:ext cx="5130800" cy="4170363"/>
          </a:xfrm>
          <a:noFill/>
        </p:spPr>
        <p:txBody>
          <a:bodyPr/>
          <a:lstStyle/>
          <a:p>
            <a:pPr eaLnBrk="1" hangingPunct="1"/>
            <a:r>
              <a:rPr lang="en-US" smtClean="0"/>
              <a:t>Primarily through its supercenter format, Wal-Mart, who wasn’t even on the map in 1987, has emerged as the largest grocery retailer.</a:t>
            </a:r>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A73F87F1-572E-4835-9E96-6FFEF83C1B41}" type="slidenum">
              <a:rPr lang="en-US" smtClean="0"/>
              <a:pPr/>
              <a:t>11</a:t>
            </a:fld>
            <a:endParaRPr lang="en-US" smtClean="0"/>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sz="1000" smtClean="0"/>
              <a:t>Traditional retailers are also introducing or expanding their private label programs.  Sales of private label products in supermarkets rose by 0.9 percent in 2004, compared to national brand growth of 0.6 percent.  Private label share of supermarket sales is slowly growing, increasing from 14.0 percent in 1994 to 16.1 percent in 2004, representing about ten billion dollars of additional sales.  </a:t>
            </a:r>
          </a:p>
          <a:p>
            <a:pPr eaLnBrk="1" hangingPunct="1"/>
            <a:r>
              <a:rPr lang="en-US" sz="1000" smtClean="0"/>
              <a:t>To benefit from the growing popularity of dollar stores some grocers are adding more dollar merchandise.  More than 27 percent of new grocery stores had aisles designated for dollar merchandise in 2004, compared to 6 percent in 2002.</a:t>
            </a:r>
          </a:p>
          <a:p>
            <a:pPr eaLnBrk="1" hangingPunct="1"/>
            <a:endParaRPr lang="en-US" sz="1000" smtClean="0"/>
          </a:p>
          <a:p>
            <a:pPr eaLnBrk="1" hangingPunct="1"/>
            <a:r>
              <a:rPr lang="en-US" sz="1000" smtClean="0"/>
              <a:t>To compete with the foodservice sector, annual sales of prepared food at supermarkets are growing at about 4 to 4.5 percent, compared to 2 to 2.5 percent for other food items.</a:t>
            </a:r>
          </a:p>
          <a:p>
            <a:pPr eaLnBrk="1" hangingPunct="1"/>
            <a:endParaRPr lang="en-US" sz="1000" smtClean="0"/>
          </a:p>
          <a:p>
            <a:pPr eaLnBrk="1" hangingPunct="1"/>
            <a:r>
              <a:rPr lang="en-US" sz="1000" smtClean="0"/>
              <a:t>Supermarkets, such as Kroger and Albertsons, are adding fuel pumps to entice more people to purchase food and other products, and some offer discounts on fuel for purchasing promotional items. A 2004 survey found that sixty-two percent of new grocery stores were expected to have fuel pumps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miter lim="800000"/>
            <a:headEnd/>
            <a:tailEnd/>
          </a:ln>
        </p:spPr>
        <p:txBody>
          <a:bodyPr/>
          <a:lstStyle/>
          <a:p>
            <a:fld id="{6D79D888-BB6D-4CDD-8A8D-41F346FB0A67}" type="slidenum">
              <a:rPr lang="en-US" smtClean="0"/>
              <a:pPr/>
              <a:t>13</a:t>
            </a:fld>
            <a:endParaRPr lang="en-US" smtClean="0"/>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r>
              <a:rPr lang="en-US" smtClean="0"/>
              <a:t>Changes in demographics, tastes and preferences, even the ethnic mix of the population, have had big impacts on what is produced, and imported and exported in the U.S. The growth of new product introductions suggest the delivery of new and beneficial attributes to consumers.  New food product introductions have been trending upward since the early 1990s. Over 21,000 new food and beverage products were introduced in 2010.  Health and convenience-related attributes, including “natural,” “organic,” “single serving,” “fresh,” and “low or no fat,” have ranked among the top 10 in every year since 2001.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CE343A8D-AB98-4784-989C-8B17D26178CB}" type="slidenum">
              <a:rPr lang="en-US" smtClean="0"/>
              <a:pPr/>
              <a:t>14</a:t>
            </a:fld>
            <a:endParaRPr lang="en-US" smtClean="0"/>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US" smtClean="0"/>
              <a:t>The low-carbohydrate craze is testimony to the responsiveness of the food industry to changes in consumer preferences, and also the difficulty of anticipating consumer demands. Companies offering low-carb products grew rapidly to include mainstream players such as Nestle, Sara Lee, Frito-Lay, and the nation’s second-largest food company, Kraft. In 2004, new product introductions with low- or no-carb claims rose to 957, compared to 209 only a year earlier.  As the popularity of the Atkins and other low-carb diets waned, punctuated by the July 2005 bankruptcy of Atkins Nutritionals, “low carb” product introductions back to 379 in 2005. </a:t>
            </a:r>
          </a:p>
          <a:p>
            <a:pPr eaLnBrk="1" hangingPunct="1"/>
            <a:endParaRPr lang="en-US" smtClean="0"/>
          </a:p>
          <a:p>
            <a:pPr eaLnBrk="1" hangingPunct="1"/>
            <a:r>
              <a:rPr lang="en-US" smtClean="0"/>
              <a:t>Now while the low-carb craze is apparently fading, a federal law requiring manufacturers to list trans fat on food labels by 2006 sparked reformulation of products to reduce trans fat.  In 2005, 455 “no- or low-trans fat” products were introduced, compared to 238 in 2004, 64 in 2003, and 5 in 2001.  This progression continued in 2007 as processors worked with farmers and input suppliers to increase production of low-linolenic soybean oil, which can be used to reduce trans fatty acids. In fact, Kellogg is encouraging farmers to produce these soybeans under contract with participating processors.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p:spPr>
        <p:txBody>
          <a:bodyPr/>
          <a:lstStyle/>
          <a:p>
            <a:pPr eaLnBrk="1" hangingPunct="1"/>
            <a:endParaRPr lang="en-US" smtClean="0"/>
          </a:p>
        </p:txBody>
      </p:sp>
      <p:sp>
        <p:nvSpPr>
          <p:cNvPr id="47108" name="Slide Number Placeholder 3"/>
          <p:cNvSpPr>
            <a:spLocks noGrp="1"/>
          </p:cNvSpPr>
          <p:nvPr>
            <p:ph type="sldNum" sz="quarter" idx="5"/>
          </p:nvPr>
        </p:nvSpPr>
        <p:spPr>
          <a:noFill/>
          <a:ln>
            <a:miter lim="800000"/>
            <a:headEnd/>
            <a:tailEnd/>
          </a:ln>
        </p:spPr>
        <p:txBody>
          <a:bodyPr/>
          <a:lstStyle/>
          <a:p>
            <a:fld id="{E13498D1-3290-4EC9-A2A6-5FDD76EF6E00}" type="slidenum">
              <a:rPr lang="en-US" smtClean="0"/>
              <a:pPr/>
              <a:t>16</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pPr eaLnBrk="1" hangingPunct="1"/>
            <a:endParaRPr lang="en-US" smtClean="0"/>
          </a:p>
        </p:txBody>
      </p:sp>
      <p:sp>
        <p:nvSpPr>
          <p:cNvPr id="48132" name="Slide Number Placeholder 3"/>
          <p:cNvSpPr>
            <a:spLocks noGrp="1"/>
          </p:cNvSpPr>
          <p:nvPr>
            <p:ph type="sldNum" sz="quarter" idx="5"/>
          </p:nvPr>
        </p:nvSpPr>
        <p:spPr>
          <a:noFill/>
          <a:ln>
            <a:miter lim="800000"/>
            <a:headEnd/>
            <a:tailEnd/>
          </a:ln>
        </p:spPr>
        <p:txBody>
          <a:bodyPr/>
          <a:lstStyle/>
          <a:p>
            <a:fld id="{B419C954-2E67-41C5-A354-C0E47C05538C}" type="slidenum">
              <a:rPr lang="en-US" smtClean="0"/>
              <a:pPr/>
              <a:t>17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pPr eaLnBrk="1" hangingPunct="1"/>
            <a:r>
              <a:rPr lang="en-US" smtClean="0"/>
              <a:t>What drives this responsiveness? Competition for the food dollar. We spend only about 10% of our income after taxes on food. And as incomes rise, as you can see, spending per person on food is pretty flat. The market for food is mature: it follows the growth of population, now about 1% per year.</a:t>
            </a:r>
          </a:p>
          <a:p>
            <a:pPr eaLnBrk="1" hangingPunct="1"/>
            <a:endParaRPr lang="en-US" smtClean="0"/>
          </a:p>
          <a:p>
            <a:pPr eaLnBrk="1" hangingPunct="1"/>
            <a:r>
              <a:rPr lang="en-US" smtClean="0"/>
              <a:t>This makes the consumer a strong force to deal with. </a:t>
            </a:r>
          </a:p>
          <a:p>
            <a:pPr eaLnBrk="1" hangingPunct="1"/>
            <a:endParaRPr lang="en-US" smtClean="0"/>
          </a:p>
        </p:txBody>
      </p:sp>
      <p:sp>
        <p:nvSpPr>
          <p:cNvPr id="34820" name="Slide Number Placeholder 3"/>
          <p:cNvSpPr>
            <a:spLocks noGrp="1"/>
          </p:cNvSpPr>
          <p:nvPr>
            <p:ph type="sldNum" sz="quarter" idx="5"/>
          </p:nvPr>
        </p:nvSpPr>
        <p:spPr>
          <a:noFill/>
          <a:ln>
            <a:miter lim="800000"/>
            <a:headEnd/>
            <a:tailEnd/>
          </a:ln>
        </p:spPr>
        <p:txBody>
          <a:bodyPr/>
          <a:lstStyle/>
          <a:p>
            <a:fld id="{B9CB2C28-E950-4C0A-A77F-B75DF20601A2}"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38AE1D7B-0E42-418D-833C-C102AC17CF04}" type="slidenum">
              <a:rPr lang="en-US" smtClean="0"/>
              <a:pPr/>
              <a:t>3</a:t>
            </a:fld>
            <a:endParaRPr lang="en-US" smtClean="0"/>
          </a:p>
        </p:txBody>
      </p:sp>
      <p:sp>
        <p:nvSpPr>
          <p:cNvPr id="35843" name="Rectangle 2"/>
          <p:cNvSpPr>
            <a:spLocks noRot="1" noChangeArrowheads="1" noTextEdit="1"/>
          </p:cNvSpPr>
          <p:nvPr>
            <p:ph type="sldImg"/>
          </p:nvPr>
        </p:nvSpPr>
        <p:spPr>
          <a:xfrm>
            <a:off x="1168400" y="682625"/>
            <a:ext cx="4660900" cy="3497263"/>
          </a:xfrm>
          <a:ln/>
        </p:spPr>
      </p:sp>
      <p:sp>
        <p:nvSpPr>
          <p:cNvPr id="35844" name="Rectangle 3"/>
          <p:cNvSpPr>
            <a:spLocks noGrp="1" noChangeArrowheads="1"/>
          </p:cNvSpPr>
          <p:nvPr>
            <p:ph type="body" idx="1"/>
          </p:nvPr>
        </p:nvSpPr>
        <p:spPr>
          <a:xfrm>
            <a:off x="912813" y="4408488"/>
            <a:ext cx="5172075" cy="4179887"/>
          </a:xfrm>
          <a:noFill/>
        </p:spPr>
        <p:txBody>
          <a:bodyPr/>
          <a:lstStyle/>
          <a:p>
            <a:pPr eaLnBrk="1" hangingPunct="1"/>
            <a:r>
              <a:rPr lang="en-US" smtClean="0"/>
              <a:t>Another important factor is who gets this 10 percent. Over time, the percent of consumers’ food dollar that goes to marketing services has risen, and the percent that goes to the farmer and rancher has declined. In other words, a box of Wheaties doesn’t cost $4.00 because of the price of wheat. Most of its cost can be attributed to processing, packaging materials, advertising, and other forms of marketing. </a:t>
            </a:r>
          </a:p>
          <a:p>
            <a:pPr eaLnBrk="1" hangingPunct="1"/>
            <a:endParaRPr lang="en-US" smtClean="0"/>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miter lim="800000"/>
            <a:headEnd/>
            <a:tailEnd/>
          </a:ln>
        </p:spPr>
        <p:txBody>
          <a:bodyPr/>
          <a:lstStyle/>
          <a:p>
            <a:fld id="{07286995-773D-43B8-AB50-8E3D32ED1E43}" type="slidenum">
              <a:rPr lang="en-US" smtClean="0"/>
              <a:pPr/>
              <a:t>4</a:t>
            </a:fld>
            <a:endParaRPr lang="en-US" smtClean="0"/>
          </a:p>
        </p:txBody>
      </p:sp>
      <p:sp>
        <p:nvSpPr>
          <p:cNvPr id="36867" name="Rectangle 2"/>
          <p:cNvSpPr>
            <a:spLocks noRot="1" noChangeArrowheads="1" noTextEdit="1"/>
          </p:cNvSpPr>
          <p:nvPr>
            <p:ph type="sldImg"/>
          </p:nvPr>
        </p:nvSpPr>
        <p:spPr>
          <a:xfrm>
            <a:off x="1168400" y="682625"/>
            <a:ext cx="4660900" cy="3497263"/>
          </a:xfrm>
          <a:ln/>
        </p:spPr>
      </p:sp>
      <p:sp>
        <p:nvSpPr>
          <p:cNvPr id="36868" name="Rectangle 3"/>
          <p:cNvSpPr>
            <a:spLocks noGrp="1" noChangeArrowheads="1"/>
          </p:cNvSpPr>
          <p:nvPr>
            <p:ph type="body" idx="1"/>
          </p:nvPr>
        </p:nvSpPr>
        <p:spPr>
          <a:xfrm>
            <a:off x="912813" y="4408488"/>
            <a:ext cx="5172075" cy="4179887"/>
          </a:xfrm>
          <a:noFill/>
        </p:spPr>
        <p:txBody>
          <a:bodyPr/>
          <a:lstStyle/>
          <a:p>
            <a:pPr eaLnBrk="1" hangingPunct="1"/>
            <a:r>
              <a:rPr lang="en-US" smtClean="0"/>
              <a:t>Food processors, the next link in the chain, also are responding to consumers. Now we have baby carrots, bagged lettuce, and pork tenderloin. The National Chicken Council reports that in 1974, only 34 percent of total processed broilers were sold as cut-up pieces.  By 2004, the share of cut-up and processed chicken was up to 91 percent.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miter lim="800000"/>
            <a:headEnd/>
            <a:tailEnd/>
          </a:ln>
        </p:spPr>
        <p:txBody>
          <a:bodyPr/>
          <a:lstStyle/>
          <a:p>
            <a:pPr defTabSz="928688"/>
            <a:fld id="{9753A097-D928-4842-901E-8FA63977CE43}" type="slidenum">
              <a:rPr lang="en-US" smtClean="0">
                <a:solidFill>
                  <a:srgbClr val="000000"/>
                </a:solidFill>
              </a:rPr>
              <a:pPr defTabSz="928688"/>
              <a:t>5</a:t>
            </a:fld>
            <a:endParaRPr lang="en-US" smtClean="0">
              <a:solidFill>
                <a:srgbClr val="000000"/>
              </a:solidFill>
            </a:endParaRPr>
          </a:p>
        </p:txBody>
      </p:sp>
      <p:sp>
        <p:nvSpPr>
          <p:cNvPr id="37891" name="Rectangle 2"/>
          <p:cNvSpPr>
            <a:spLocks noGrp="1" noRot="1" noChangeAspect="1" noChangeArrowheads="1" noTextEdit="1"/>
          </p:cNvSpPr>
          <p:nvPr>
            <p:ph type="sldImg"/>
          </p:nvPr>
        </p:nvSpPr>
        <p:spPr>
          <a:xfrm>
            <a:off x="1166813" y="682625"/>
            <a:ext cx="4664075" cy="3497263"/>
          </a:xfrm>
          <a:ln/>
        </p:spPr>
      </p:sp>
      <p:sp>
        <p:nvSpPr>
          <p:cNvPr id="37892" name="Rectangle 3"/>
          <p:cNvSpPr>
            <a:spLocks noGrp="1" noChangeArrowheads="1"/>
          </p:cNvSpPr>
          <p:nvPr>
            <p:ph type="body" idx="1"/>
          </p:nvPr>
        </p:nvSpPr>
        <p:spPr>
          <a:xfrm>
            <a:off x="912813" y="4408488"/>
            <a:ext cx="5172075" cy="4179887"/>
          </a:xfrm>
          <a:noFill/>
        </p:spPr>
        <p:txBody>
          <a:bodyPr/>
          <a:lstStyle/>
          <a:p>
            <a:pPr eaLnBrk="1" hangingPunct="1"/>
            <a:r>
              <a:rPr lang="en-US" smtClean="0"/>
              <a:t>38,718 in 2</a:t>
            </a:r>
          </a:p>
          <a:p>
            <a:pPr eaLnBrk="1" hangingPunct="1"/>
            <a:endParaRPr lang="en-US" smtClean="0"/>
          </a:p>
          <a:p>
            <a:pPr eaLnBrk="1" hangingPunct="1"/>
            <a:r>
              <a:rPr lang="en-US" smtClean="0"/>
              <a:t>Retailers are doing the same. The variety of products in the U. S. grocery stores has grown considerably: The total number of food products available in today's marketplace now exceeds 300,000 (although not all at once and not in every store), and the median number of items carried by supermarkets in 2010 is about 39,000, compared with about 26,000 in 1989. The successful ones address continually changing consumer demands for food products providing more convenience, ethnic variety, and diet and health benefits. </a:t>
            </a:r>
          </a:p>
          <a:p>
            <a:pPr eaLnBrk="1" hangingPunct="1"/>
            <a:endParaRPr lang="en-US" smtClean="0"/>
          </a:p>
          <a:p>
            <a:pPr eaLnBrk="1" hangingPunct="1"/>
            <a:r>
              <a:rPr lang="en-US" smtClean="0"/>
              <a:t>Increasingly, consumers are steering American agriculture away from commodity production toward food production, toward food products that incorporate a complex mix of attributes.</a:t>
            </a:r>
          </a:p>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EB0D4993-46CB-47C8-B212-B5522E312BC2}" type="slidenum">
              <a:rPr lang="en-US" smtClean="0"/>
              <a:pPr/>
              <a:t>6</a:t>
            </a:fld>
            <a:endParaRPr lang="en-US" smtClean="0"/>
          </a:p>
        </p:txBody>
      </p:sp>
      <p:sp>
        <p:nvSpPr>
          <p:cNvPr id="38915" name="Rectangle 2"/>
          <p:cNvSpPr>
            <a:spLocks noRot="1" noChangeArrowheads="1" noTextEdit="1"/>
          </p:cNvSpPr>
          <p:nvPr>
            <p:ph type="sldImg"/>
          </p:nvPr>
        </p:nvSpPr>
        <p:spPr>
          <a:xfrm>
            <a:off x="1181100" y="693738"/>
            <a:ext cx="4635500" cy="3478212"/>
          </a:xfrm>
          <a:ln/>
        </p:spPr>
      </p:sp>
      <p:sp>
        <p:nvSpPr>
          <p:cNvPr id="38916" name="Rectangle 3"/>
          <p:cNvSpPr>
            <a:spLocks noGrp="1" noChangeArrowheads="1"/>
          </p:cNvSpPr>
          <p:nvPr>
            <p:ph type="body" idx="1"/>
          </p:nvPr>
        </p:nvSpPr>
        <p:spPr>
          <a:xfrm>
            <a:off x="698500" y="4405313"/>
            <a:ext cx="5600700" cy="4171950"/>
          </a:xfrm>
          <a:noFill/>
        </p:spPr>
        <p:txBody>
          <a:bodyPr/>
          <a:lstStyle/>
          <a:p>
            <a:pPr eaLnBrk="1" hangingPunct="1"/>
            <a:r>
              <a:rPr lang="en-US" smtClean="0"/>
              <a:t>Basically, consumers want it all. I’ve given some examples of how the food sector has responded, now I’d like to synthesize those example into some overarching trends.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miter lim="800000"/>
            <a:headEnd/>
            <a:tailEnd/>
          </a:ln>
        </p:spPr>
        <p:txBody>
          <a:bodyPr/>
          <a:lstStyle/>
          <a:p>
            <a:fld id="{7A5E00FB-431C-4180-A5C3-252900AB2A50}" type="slidenum">
              <a:rPr lang="en-US" smtClean="0"/>
              <a:pPr/>
              <a:t>7</a:t>
            </a:fld>
            <a:endParaRPr lang="en-US" smtClean="0"/>
          </a:p>
        </p:txBody>
      </p:sp>
      <p:sp>
        <p:nvSpPr>
          <p:cNvPr id="39939" name="Rectangle 2"/>
          <p:cNvSpPr>
            <a:spLocks noRot="1" noChangeArrowheads="1" noTextEdit="1"/>
          </p:cNvSpPr>
          <p:nvPr>
            <p:ph type="sldImg"/>
          </p:nvPr>
        </p:nvSpPr>
        <p:spPr>
          <a:xfrm>
            <a:off x="1168400" y="682625"/>
            <a:ext cx="4660900" cy="3497263"/>
          </a:xfrm>
          <a:ln/>
        </p:spPr>
      </p:sp>
      <p:sp>
        <p:nvSpPr>
          <p:cNvPr id="39940" name="Rectangle 3"/>
          <p:cNvSpPr>
            <a:spLocks noGrp="1" noChangeArrowheads="1"/>
          </p:cNvSpPr>
          <p:nvPr>
            <p:ph type="body" idx="1"/>
          </p:nvPr>
        </p:nvSpPr>
        <p:spPr>
          <a:xfrm>
            <a:off x="912813" y="4408488"/>
            <a:ext cx="5172075" cy="4179887"/>
          </a:xfrm>
          <a:noFill/>
        </p:spPr>
        <p:txBody>
          <a:bodyPr/>
          <a:lstStyle/>
          <a:p>
            <a:pPr eaLnBrk="1" hangingPunct="1"/>
            <a:r>
              <a:rPr lang="en-US" smtClean="0"/>
              <a:t>How is the food system responding? </a:t>
            </a:r>
          </a:p>
          <a:p>
            <a:pPr eaLnBrk="1" hangingPunct="1"/>
            <a:r>
              <a:rPr lang="en-US" b="1" smtClean="0">
                <a:solidFill>
                  <a:srgbClr val="800000"/>
                </a:solidFill>
              </a:rPr>
              <a:t>I. Growth of nontraditional retailers and foodservice</a:t>
            </a:r>
          </a:p>
          <a:p>
            <a:pPr eaLnBrk="1" hangingPunct="1"/>
            <a:endParaRPr lang="en-US" b="1" smtClean="0">
              <a:solidFill>
                <a:srgbClr val="800000"/>
              </a:solidFill>
            </a:endParaRPr>
          </a:p>
          <a:p>
            <a:pPr eaLnBrk="1" hangingPunct="1"/>
            <a:r>
              <a:rPr lang="en-US" b="1" smtClean="0">
                <a:solidFill>
                  <a:srgbClr val="800000"/>
                </a:solidFill>
              </a:rPr>
              <a:t>II. Consolidation and differentiation</a:t>
            </a:r>
          </a:p>
          <a:p>
            <a:pPr eaLnBrk="1" hangingPunct="1"/>
            <a:endParaRPr lang="en-US" b="1" smtClean="0">
              <a:solidFill>
                <a:srgbClr val="800000"/>
              </a:solidFill>
            </a:endParaRPr>
          </a:p>
          <a:p>
            <a:pPr eaLnBrk="1" hangingPunct="1"/>
            <a:r>
              <a:rPr lang="en-US" b="1" smtClean="0">
                <a:solidFill>
                  <a:srgbClr val="800000"/>
                </a:solidFill>
              </a:rPr>
              <a:t>III. Identify the attribute and precisely meet it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miter lim="800000"/>
            <a:headEnd/>
            <a:tailEnd/>
          </a:ln>
        </p:spPr>
        <p:txBody>
          <a:bodyPr/>
          <a:lstStyle/>
          <a:p>
            <a:fld id="{77701A32-8105-41B6-A3AA-6C273BFB35A5}" type="slidenum">
              <a:rPr lang="en-US" smtClean="0"/>
              <a:pPr/>
              <a:t>8</a:t>
            </a:fld>
            <a:endParaRPr lang="en-US" smtClean="0"/>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r>
              <a:rPr lang="en-US" smtClean="0"/>
              <a:t>A host of retail outlets that have not been involved in food sales are expanding their presence in the food market, including supercenters, warehouse clubs, drug stores, and dollar stores.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965575" y="8807450"/>
            <a:ext cx="3032125" cy="463550"/>
          </a:xfrm>
          <a:prstGeom prst="rect">
            <a:avLst/>
          </a:prstGeom>
          <a:noFill/>
          <a:ln w="9525">
            <a:noFill/>
            <a:miter lim="800000"/>
            <a:headEnd/>
            <a:tailEnd/>
          </a:ln>
        </p:spPr>
        <p:txBody>
          <a:bodyPr lIns="92958" tIns="46479" rIns="92958" bIns="46479" anchor="b"/>
          <a:lstStyle/>
          <a:p>
            <a:pPr algn="r"/>
            <a:fld id="{115F364D-A69B-4FCC-A73C-927C0407DB1F}" type="slidenum">
              <a:rPr lang="en-US" sz="1200"/>
              <a:pPr algn="r"/>
              <a:t>9</a:t>
            </a:fld>
            <a:endParaRPr lang="en-US" sz="1200"/>
          </a:p>
        </p:txBody>
      </p:sp>
      <p:sp>
        <p:nvSpPr>
          <p:cNvPr id="41987" name="Rectangle 2"/>
          <p:cNvSpPr>
            <a:spLocks noGrp="1" noRot="1" noChangeAspect="1" noChangeArrowheads="1" noTextEdit="1"/>
          </p:cNvSpPr>
          <p:nvPr>
            <p:ph type="sldImg"/>
          </p:nvPr>
        </p:nvSpPr>
        <p:spPr>
          <a:xfrm>
            <a:off x="1184275" y="696913"/>
            <a:ext cx="4632325" cy="3475037"/>
          </a:xfrm>
          <a:ln/>
        </p:spPr>
      </p:sp>
      <p:sp>
        <p:nvSpPr>
          <p:cNvPr id="41988" name="Rectangle 3"/>
          <p:cNvSpPr>
            <a:spLocks noGrp="1" noChangeArrowheads="1"/>
          </p:cNvSpPr>
          <p:nvPr>
            <p:ph type="body" idx="1"/>
          </p:nvPr>
        </p:nvSpPr>
        <p:spPr>
          <a:noFill/>
        </p:spPr>
        <p:txBody>
          <a:bodyPr/>
          <a:lstStyle/>
          <a:p>
            <a:pPr eaLnBrk="1" hangingPunct="1"/>
            <a:r>
              <a:rPr lang="en-US" sz="1000" smtClean="0"/>
              <a:t>Projected to hit 50% by 2013.  Reflects purchases rather than sales and avoids imputation of what is food or non-food.  Mass merchandisers, supercenters, club stores, dollar stores.  Doesn’t include convenience stores or drug stores.</a:t>
            </a:r>
          </a:p>
          <a:p>
            <a:pPr eaLnBrk="1" hangingPunct="1"/>
            <a:endParaRPr lang="en-US" sz="10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21717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3627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8686800" cy="6126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13"/>
          <p:cNvPicPr>
            <a:picLocks noChangeAspect="1" noChangeArrowheads="1"/>
          </p:cNvPicPr>
          <p:nvPr userDrawn="1"/>
        </p:nvPicPr>
        <p:blipFill>
          <a:blip r:embed="rId15" cstate="print"/>
          <a:srcRect/>
          <a:stretch>
            <a:fillRect/>
          </a:stretch>
        </p:blipFill>
        <p:spPr bwMode="auto">
          <a:xfrm>
            <a:off x="0" y="3175"/>
            <a:ext cx="9145588" cy="6859588"/>
          </a:xfrm>
          <a:prstGeom prst="rect">
            <a:avLst/>
          </a:prstGeom>
          <a:noFill/>
          <a:ln w="9525">
            <a:noFill/>
            <a:miter lim="800000"/>
            <a:headEnd/>
            <a:tailEnd/>
          </a:ln>
        </p:spPr>
      </p:pic>
      <p:sp>
        <p:nvSpPr>
          <p:cNvPr id="5123" name="Rectangle 2"/>
          <p:cNvSpPr>
            <a:spLocks noGrp="1" noChangeArrowheads="1"/>
          </p:cNvSpPr>
          <p:nvPr>
            <p:ph type="title"/>
          </p:nvPr>
        </p:nvSpPr>
        <p:spPr bwMode="auto">
          <a:xfrm>
            <a:off x="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4"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125" name="Picture 12"/>
          <p:cNvPicPr>
            <a:picLocks noChangeAspect="1" noChangeArrowheads="1"/>
          </p:cNvPicPr>
          <p:nvPr userDrawn="1"/>
        </p:nvPicPr>
        <p:blipFill>
          <a:blip r:embed="rId16" cstate="print"/>
          <a:srcRect/>
          <a:stretch>
            <a:fillRect/>
          </a:stretch>
        </p:blipFill>
        <p:spPr bwMode="auto">
          <a:xfrm>
            <a:off x="165100" y="6248400"/>
            <a:ext cx="1587500" cy="457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charset="0"/>
        </a:defRPr>
      </a:lvl2pPr>
      <a:lvl3pPr algn="l" rtl="0" eaLnBrk="0" fontAlgn="base" hangingPunct="0">
        <a:spcBef>
          <a:spcPct val="0"/>
        </a:spcBef>
        <a:spcAft>
          <a:spcPct val="0"/>
        </a:spcAft>
        <a:defRPr sz="4400" b="1">
          <a:solidFill>
            <a:schemeClr val="bg1"/>
          </a:solidFill>
          <a:latin typeface="Arial" charset="0"/>
        </a:defRPr>
      </a:lvl3pPr>
      <a:lvl4pPr algn="l" rtl="0" eaLnBrk="0" fontAlgn="base" hangingPunct="0">
        <a:spcBef>
          <a:spcPct val="0"/>
        </a:spcBef>
        <a:spcAft>
          <a:spcPct val="0"/>
        </a:spcAft>
        <a:defRPr sz="4400" b="1">
          <a:solidFill>
            <a:schemeClr val="bg1"/>
          </a:solidFill>
          <a:latin typeface="Arial" charset="0"/>
        </a:defRPr>
      </a:lvl4pPr>
      <a:lvl5pPr algn="l" rtl="0" eaLnBrk="0" fontAlgn="base" hangingPunct="0">
        <a:spcBef>
          <a:spcPct val="0"/>
        </a:spcBef>
        <a:spcAft>
          <a:spcPct val="0"/>
        </a:spcAft>
        <a:defRPr sz="4400" b="1">
          <a:solidFill>
            <a:schemeClr val="bg1"/>
          </a:solidFill>
          <a:latin typeface="Arial" charset="0"/>
        </a:defRPr>
      </a:lvl5pPr>
      <a:lvl6pPr marL="457200" algn="l" rtl="0" fontAlgn="base">
        <a:spcBef>
          <a:spcPct val="0"/>
        </a:spcBef>
        <a:spcAft>
          <a:spcPct val="0"/>
        </a:spcAft>
        <a:defRPr sz="4400" b="1">
          <a:solidFill>
            <a:schemeClr val="bg1"/>
          </a:solidFill>
          <a:latin typeface="Arial" charset="0"/>
        </a:defRPr>
      </a:lvl6pPr>
      <a:lvl7pPr marL="914400" algn="l" rtl="0" fontAlgn="base">
        <a:spcBef>
          <a:spcPct val="0"/>
        </a:spcBef>
        <a:spcAft>
          <a:spcPct val="0"/>
        </a:spcAft>
        <a:defRPr sz="4400" b="1">
          <a:solidFill>
            <a:schemeClr val="bg1"/>
          </a:solidFill>
          <a:latin typeface="Arial" charset="0"/>
        </a:defRPr>
      </a:lvl7pPr>
      <a:lvl8pPr marL="1371600" algn="l" rtl="0" fontAlgn="base">
        <a:spcBef>
          <a:spcPct val="0"/>
        </a:spcBef>
        <a:spcAft>
          <a:spcPct val="0"/>
        </a:spcAft>
        <a:defRPr sz="4400" b="1">
          <a:solidFill>
            <a:schemeClr val="bg1"/>
          </a:solidFill>
          <a:latin typeface="Arial" charset="0"/>
        </a:defRPr>
      </a:lvl8pPr>
      <a:lvl9pPr marL="1828800" algn="l" rtl="0" fontAlgn="base">
        <a:spcBef>
          <a:spcPct val="0"/>
        </a:spcBef>
        <a:spcAft>
          <a:spcPct val="0"/>
        </a:spcAft>
        <a:defRPr sz="4400" b="1">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ers.usda.gov/publications/eib-economic-information-bulletin/eib96.aspx"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www.ers.usda.gov/data-products/food-environment-atlas.aspx" TargetMode="External"/><Relationship Id="rId2" Type="http://schemas.openxmlformats.org/officeDocument/2006/relationships/hyperlink" Target="http://www.ers.usda.gov/data-products/food-desert-locator.asp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oleObject" Target="../embeddings/Microsoft_Office_Excel_Chart3.xls"/><Relationship Id="rId4" Type="http://schemas.openxmlformats.org/officeDocument/2006/relationships/oleObject" Target="../embeddings/Microsoft_Office_Excel_Chart2.xls"/></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images.google.com/imgres?imgurl=http://www.gemfind.net/jm/110303/SamsClubWeb.jpg&amp;imgrefurl=http://www.gemfind.net/newsletters/2003-11-03.html&amp;h=200&amp;w=177&amp;sz=13&amp;tbnid=0Ph3PoyzigUJ:&amp;tbnh=98&amp;tbnw=87&amp;start=18&amp;prev=/images%3Fq%3DSam%2527s%2BWarehouse%26hl%3D" TargetMode="External"/><Relationship Id="rId13"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3.jpeg"/><Relationship Id="rId12" Type="http://schemas.openxmlformats.org/officeDocument/2006/relationships/hyperlink" Target="http://images.google.com/imgres?imgurl=http://www.maltesesigns.com/Super_Target_Pylon.jpg&amp;imgrefurl=http://www.maltesesigns.com/flexface.htm&amp;h=600&amp;w=400&amp;sz=88&amp;tbnid=g2NBRge2kQEJ:&amp;tbnh=132&amp;tbnw=88&amp;start=2&amp;prev=/images%3Fq%3Dsuper%2Btarget%26hl%3Den%26lr%3D%26sa"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hyperlink" Target="http://images.google.com/imgres?imgurl=http://www.villepaintersinc.com/nss-folder/pictures/Costco%25205.jpg&amp;imgrefurl=http://www.villepaintersinc.com/&amp;h=720&amp;w=1072&amp;sz=178&amp;tbnid=Zr9CdRUsWXgJ:&amp;tbnh=100&amp;tbnw=149&amp;start=16&amp;prev=/images%3Fq%3DCostco%26hl%3Den%26lr%253" TargetMode="External"/><Relationship Id="rId11" Type="http://schemas.openxmlformats.org/officeDocument/2006/relationships/image" Target="../media/image15.jpeg"/><Relationship Id="rId5" Type="http://schemas.openxmlformats.org/officeDocument/2006/relationships/image" Target="../media/image12.jpeg"/><Relationship Id="rId10" Type="http://schemas.openxmlformats.org/officeDocument/2006/relationships/hyperlink" Target="http://images.google.com/imgres?imgurl=http://www.onbroadway.org/images/pictures/Save-A-Lot%2520Sign.jpg&amp;imgrefurl=http://www.onbroadway.org/OBIforyou/signgrants.php&amp;h=200&amp;w=250&amp;sz=14&amp;tbnid=MFHh_ZMGdPQJ:&amp;tbnh=84&amp;tbnw=105&amp;start=4&amp;prev=/images%3Fq%3DSave-a-lot%252" TargetMode="External"/><Relationship Id="rId4" Type="http://schemas.openxmlformats.org/officeDocument/2006/relationships/hyperlink" Target="http://images.google.com/imgres?imgurl=http://www.iversonmall.com/dollar.jpg&amp;imgrefurl=http://dollar.stores.inreview.com/&amp;h=245&amp;w=331&amp;sz=76&amp;tbnid=BfuDKrcTN1EJ:&amp;tbnh=84&amp;tbnw=113&amp;start=3&amp;prev=/images%3Fq%3Ddollar%2Bstores%26hl%3Den%26lr%3D%26safe%3Doff%26sa%3DN" TargetMode="External"/><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Microsoft_Office_Excel_Chart4.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noChangeArrowheads="1"/>
          </p:cNvPicPr>
          <p:nvPr/>
        </p:nvPicPr>
        <p:blipFill>
          <a:blip r:embed="rId3" cstate="print"/>
          <a:srcRect/>
          <a:stretch>
            <a:fillRect/>
          </a:stretch>
        </p:blipFill>
        <p:spPr bwMode="auto">
          <a:xfrm>
            <a:off x="-9525" y="0"/>
            <a:ext cx="9145588" cy="6859588"/>
          </a:xfrm>
          <a:prstGeom prst="rect">
            <a:avLst/>
          </a:prstGeom>
          <a:noFill/>
          <a:ln w="9525">
            <a:noFill/>
            <a:miter lim="800000"/>
            <a:headEnd/>
            <a:tailEnd/>
          </a:ln>
        </p:spPr>
      </p:pic>
      <p:sp>
        <p:nvSpPr>
          <p:cNvPr id="6147" name="Rectangle 2"/>
          <p:cNvSpPr>
            <a:spLocks noGrp="1" noChangeArrowheads="1"/>
          </p:cNvSpPr>
          <p:nvPr>
            <p:ph type="ctrTitle"/>
          </p:nvPr>
        </p:nvSpPr>
        <p:spPr>
          <a:xfrm>
            <a:off x="533400" y="457200"/>
            <a:ext cx="8382000" cy="1828800"/>
          </a:xfrm>
        </p:spPr>
        <p:txBody>
          <a:bodyPr/>
          <a:lstStyle/>
          <a:p>
            <a:pPr algn="ctr" eaLnBrk="1" hangingPunct="1"/>
            <a:r>
              <a:rPr lang="en-US" b="0" smtClean="0"/>
              <a:t>Health, Nutrition and the U.S. Food Chain: Trends and New Findings</a:t>
            </a:r>
            <a:br>
              <a:rPr lang="en-US" b="0" smtClean="0"/>
            </a:br>
            <a:endParaRPr lang="en-US" sz="2200" b="0" smtClean="0"/>
          </a:p>
        </p:txBody>
      </p:sp>
      <p:sp>
        <p:nvSpPr>
          <p:cNvPr id="6148" name="Rectangle 3"/>
          <p:cNvSpPr>
            <a:spLocks noGrp="1" noChangeArrowheads="1"/>
          </p:cNvSpPr>
          <p:nvPr>
            <p:ph type="subTitle" idx="1"/>
          </p:nvPr>
        </p:nvSpPr>
        <p:spPr>
          <a:xfrm>
            <a:off x="990600" y="2590800"/>
            <a:ext cx="7315200" cy="3124200"/>
          </a:xfrm>
        </p:spPr>
        <p:txBody>
          <a:bodyPr/>
          <a:lstStyle/>
          <a:p>
            <a:pPr eaLnBrk="1" hangingPunct="1">
              <a:lnSpc>
                <a:spcPct val="80000"/>
              </a:lnSpc>
            </a:pPr>
            <a:r>
              <a:rPr lang="en-US" sz="2800" b="1" smtClean="0">
                <a:solidFill>
                  <a:srgbClr val="FF0000"/>
                </a:solidFill>
              </a:rPr>
              <a:t>OECD Food Chain Analysis Network</a:t>
            </a:r>
          </a:p>
          <a:p>
            <a:pPr eaLnBrk="1" hangingPunct="1">
              <a:lnSpc>
                <a:spcPct val="80000"/>
              </a:lnSpc>
            </a:pPr>
            <a:r>
              <a:rPr lang="en-US" sz="2800" b="1" smtClean="0">
                <a:solidFill>
                  <a:srgbClr val="FF0000"/>
                </a:solidFill>
              </a:rPr>
              <a:t>Mobilizing the Food Chain for Health</a:t>
            </a:r>
          </a:p>
          <a:p>
            <a:pPr eaLnBrk="1" hangingPunct="1">
              <a:lnSpc>
                <a:spcPct val="80000"/>
              </a:lnSpc>
            </a:pPr>
            <a:r>
              <a:rPr lang="en-US" sz="2800" b="1" smtClean="0">
                <a:solidFill>
                  <a:srgbClr val="FF0000"/>
                </a:solidFill>
              </a:rPr>
              <a:t>Oct 25-26, 2012</a:t>
            </a:r>
          </a:p>
          <a:p>
            <a:pPr algn="l" eaLnBrk="1" hangingPunct="1">
              <a:lnSpc>
                <a:spcPct val="80000"/>
              </a:lnSpc>
            </a:pPr>
            <a:endParaRPr lang="en-US" sz="2000" b="1" smtClean="0">
              <a:solidFill>
                <a:srgbClr val="FF0000"/>
              </a:solidFill>
            </a:endParaRPr>
          </a:p>
          <a:p>
            <a:pPr algn="l" eaLnBrk="1" hangingPunct="1">
              <a:lnSpc>
                <a:spcPct val="80000"/>
              </a:lnSpc>
            </a:pPr>
            <a:endParaRPr lang="en-US" sz="2000" b="1" smtClean="0">
              <a:solidFill>
                <a:srgbClr val="FF0000"/>
              </a:solidFill>
            </a:endParaRPr>
          </a:p>
          <a:p>
            <a:pPr eaLnBrk="1" hangingPunct="1">
              <a:lnSpc>
                <a:spcPct val="80000"/>
              </a:lnSpc>
            </a:pPr>
            <a:r>
              <a:rPr lang="en-US" sz="2000" b="1" smtClean="0">
                <a:solidFill>
                  <a:srgbClr val="FF0000"/>
                </a:solidFill>
              </a:rPr>
              <a:t>Jay Variyam, Branch Chief</a:t>
            </a:r>
          </a:p>
          <a:p>
            <a:pPr eaLnBrk="1" hangingPunct="1">
              <a:lnSpc>
                <a:spcPct val="80000"/>
              </a:lnSpc>
            </a:pPr>
            <a:r>
              <a:rPr lang="en-US" sz="2000" b="1" smtClean="0">
                <a:solidFill>
                  <a:srgbClr val="FF0000"/>
                </a:solidFill>
              </a:rPr>
              <a:t>Food Economics Division</a:t>
            </a:r>
          </a:p>
          <a:p>
            <a:pPr eaLnBrk="1" hangingPunct="1">
              <a:lnSpc>
                <a:spcPct val="80000"/>
              </a:lnSpc>
            </a:pPr>
            <a:r>
              <a:rPr lang="en-US" sz="2000" b="1" smtClean="0">
                <a:solidFill>
                  <a:srgbClr val="FF0000"/>
                </a:solidFill>
              </a:rPr>
              <a:t>Economic Research Service</a:t>
            </a:r>
          </a:p>
          <a:p>
            <a:pPr eaLnBrk="1" hangingPunct="1">
              <a:lnSpc>
                <a:spcPct val="80000"/>
              </a:lnSpc>
            </a:pPr>
            <a:r>
              <a:rPr lang="en-US" sz="2000" b="1" smtClean="0">
                <a:solidFill>
                  <a:srgbClr val="FF0000"/>
                </a:solidFill>
              </a:rPr>
              <a:t>U.S. Department of Agriculture</a:t>
            </a:r>
          </a:p>
        </p:txBody>
      </p:sp>
      <p:sp>
        <p:nvSpPr>
          <p:cNvPr id="6149" name="TextBox 1"/>
          <p:cNvSpPr txBox="1">
            <a:spLocks noChangeArrowheads="1"/>
          </p:cNvSpPr>
          <p:nvPr/>
        </p:nvSpPr>
        <p:spPr bwMode="auto">
          <a:xfrm>
            <a:off x="928688" y="5867400"/>
            <a:ext cx="6781800" cy="646113"/>
          </a:xfrm>
          <a:prstGeom prst="rect">
            <a:avLst/>
          </a:prstGeom>
          <a:solidFill>
            <a:schemeClr val="bg1"/>
          </a:solidFill>
          <a:ln w="9525">
            <a:noFill/>
            <a:miter lim="800000"/>
            <a:headEnd/>
            <a:tailEnd/>
          </a:ln>
        </p:spPr>
        <p:txBody>
          <a:bodyPr>
            <a:spAutoFit/>
          </a:bodyPr>
          <a:lstStyle/>
          <a:p>
            <a:r>
              <a:rPr lang="en-US"/>
              <a:t>Disclaimer: The views expressed here are those of the author and do not represent the views of the ERS or the USDA</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mtClean="0"/>
              <a:t>I. Wal-Mart Supercenters</a:t>
            </a:r>
          </a:p>
        </p:txBody>
      </p:sp>
      <p:graphicFrame>
        <p:nvGraphicFramePr>
          <p:cNvPr id="4098" name="Object 3"/>
          <p:cNvGraphicFramePr>
            <a:graphicFrameLocks noChangeAspect="1"/>
          </p:cNvGraphicFramePr>
          <p:nvPr>
            <p:ph sz="half" idx="2"/>
          </p:nvPr>
        </p:nvGraphicFramePr>
        <p:xfrm>
          <a:off x="742950" y="1268413"/>
          <a:ext cx="7645400" cy="4835525"/>
        </p:xfrm>
        <a:graphic>
          <a:graphicData uri="http://schemas.openxmlformats.org/presentationml/2006/ole">
            <p:oleObj spid="_x0000_s4098" name="Chart" r:id="rId4" imgW="11791984" imgH="7458127" progId="MSGraph.Chart.8">
              <p:embed followColorScheme="full"/>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II. Retail differentiation </a:t>
            </a:r>
          </a:p>
        </p:txBody>
      </p:sp>
      <p:sp>
        <p:nvSpPr>
          <p:cNvPr id="12291" name="Text Box 4"/>
          <p:cNvSpPr txBox="1">
            <a:spLocks noChangeArrowheads="1"/>
          </p:cNvSpPr>
          <p:nvPr/>
        </p:nvSpPr>
        <p:spPr bwMode="auto">
          <a:xfrm>
            <a:off x="60325" y="1676400"/>
            <a:ext cx="8320088" cy="830263"/>
          </a:xfrm>
          <a:prstGeom prst="rect">
            <a:avLst/>
          </a:prstGeom>
          <a:noFill/>
          <a:ln w="9525">
            <a:noFill/>
            <a:miter lim="800000"/>
            <a:headEnd/>
            <a:tailEnd/>
          </a:ln>
        </p:spPr>
        <p:txBody>
          <a:bodyPr wrap="none">
            <a:spAutoFit/>
          </a:bodyPr>
          <a:lstStyle/>
          <a:p>
            <a:r>
              <a:rPr lang="en-US" sz="2400" b="1">
                <a:solidFill>
                  <a:srgbClr val="A50021"/>
                </a:solidFill>
              </a:rPr>
              <a:t>Retailers are also differentiating with expanded product</a:t>
            </a:r>
          </a:p>
          <a:p>
            <a:r>
              <a:rPr lang="en-US" sz="2400" b="1">
                <a:solidFill>
                  <a:srgbClr val="A50021"/>
                </a:solidFill>
              </a:rPr>
              <a:t>offerings</a:t>
            </a:r>
          </a:p>
        </p:txBody>
      </p:sp>
      <p:sp>
        <p:nvSpPr>
          <p:cNvPr id="12292" name="Rectangle 5"/>
          <p:cNvSpPr>
            <a:spLocks noGrp="1" noChangeArrowheads="1"/>
          </p:cNvSpPr>
          <p:nvPr>
            <p:ph type="body" idx="1"/>
          </p:nvPr>
        </p:nvSpPr>
        <p:spPr>
          <a:xfrm>
            <a:off x="228600" y="2590800"/>
            <a:ext cx="6705600" cy="3352800"/>
          </a:xfrm>
          <a:noFill/>
        </p:spPr>
        <p:txBody>
          <a:bodyPr/>
          <a:lstStyle/>
          <a:p>
            <a:pPr marL="231775" indent="-231775" eaLnBrk="1" hangingPunct="1"/>
            <a:r>
              <a:rPr lang="en-US" sz="2400" smtClean="0">
                <a:solidFill>
                  <a:srgbClr val="A50021"/>
                </a:solidFill>
              </a:rPr>
              <a:t>Private label</a:t>
            </a:r>
          </a:p>
          <a:p>
            <a:pPr marL="231775" indent="-231775" eaLnBrk="1" hangingPunct="1"/>
            <a:endParaRPr lang="en-US" sz="2400" smtClean="0">
              <a:solidFill>
                <a:srgbClr val="A50021"/>
              </a:solidFill>
            </a:endParaRPr>
          </a:p>
          <a:p>
            <a:pPr marL="231775" indent="-231775" eaLnBrk="1" hangingPunct="1"/>
            <a:r>
              <a:rPr lang="en-US" sz="2400" smtClean="0">
                <a:solidFill>
                  <a:srgbClr val="A50021"/>
                </a:solidFill>
              </a:rPr>
              <a:t>Prepared foods</a:t>
            </a:r>
          </a:p>
          <a:p>
            <a:pPr marL="231775" indent="-231775" eaLnBrk="1" hangingPunct="1"/>
            <a:endParaRPr lang="en-US" sz="2400" smtClean="0">
              <a:solidFill>
                <a:srgbClr val="A50021"/>
              </a:solidFill>
            </a:endParaRPr>
          </a:p>
          <a:p>
            <a:pPr marL="231775" indent="-231775" eaLnBrk="1" hangingPunct="1"/>
            <a:r>
              <a:rPr lang="en-US" sz="2400" smtClean="0">
                <a:solidFill>
                  <a:srgbClr val="A50021"/>
                </a:solidFill>
              </a:rPr>
              <a:t>Fuel </a:t>
            </a:r>
          </a:p>
          <a:p>
            <a:pPr marL="231775" indent="-231775" eaLnBrk="1" hangingPunct="1"/>
            <a:endParaRPr lang="en-US" sz="2400" smtClean="0">
              <a:solidFill>
                <a:srgbClr val="A50021"/>
              </a:solidFill>
            </a:endParaRPr>
          </a:p>
          <a:p>
            <a:pPr marL="231775" indent="-231775" eaLnBrk="1" hangingPunct="1"/>
            <a:r>
              <a:rPr lang="en-US" sz="2400" smtClean="0">
                <a:solidFill>
                  <a:srgbClr val="A50021"/>
                </a:solidFill>
              </a:rPr>
              <a:t>Organic foods</a:t>
            </a:r>
          </a:p>
          <a:p>
            <a:pPr marL="231775" indent="-231775" eaLnBrk="1" hangingPunct="1"/>
            <a:endParaRPr lang="en-US" sz="2400" smtClean="0">
              <a:solidFill>
                <a:srgbClr val="A50021"/>
              </a:solidFill>
            </a:endParaRPr>
          </a:p>
          <a:p>
            <a:pPr marL="231775" indent="-231775" eaLnBrk="1" hangingPunct="1"/>
            <a:endParaRPr lang="en-US" smtClean="0"/>
          </a:p>
          <a:p>
            <a:pPr marL="231775" indent="-231775" eaLnBrk="1" hangingPunct="1"/>
            <a:endParaRPr lang="en-US" smtClean="0"/>
          </a:p>
          <a:p>
            <a:pPr marL="231775" indent="-231775" eaLnBrk="1" hangingPunct="1"/>
            <a:endParaRPr lang="en-US" sz="2800" smtClean="0">
              <a:solidFill>
                <a:srgbClr val="8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Organic Food Sales</a:t>
            </a:r>
          </a:p>
        </p:txBody>
      </p:sp>
      <p:pic>
        <p:nvPicPr>
          <p:cNvPr id="13315" name="Picture 2" descr="Fruits and vegetables accounted for 37 percent of U.S. organic food sales in 2008"/>
          <p:cNvPicPr>
            <a:picLocks noChangeAspect="1" noChangeArrowheads="1"/>
          </p:cNvPicPr>
          <p:nvPr/>
        </p:nvPicPr>
        <p:blipFill>
          <a:blip r:embed="rId2" cstate="print"/>
          <a:srcRect/>
          <a:stretch>
            <a:fillRect/>
          </a:stretch>
        </p:blipFill>
        <p:spPr bwMode="auto">
          <a:xfrm>
            <a:off x="1219200" y="1447800"/>
            <a:ext cx="6781800" cy="4300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609600" y="20638"/>
            <a:ext cx="8435975" cy="1446212"/>
          </a:xfrm>
          <a:prstGeom prst="rect">
            <a:avLst/>
          </a:prstGeom>
          <a:noFill/>
          <a:ln w="9525">
            <a:noFill/>
            <a:miter lim="800000"/>
            <a:headEnd/>
            <a:tailEnd/>
          </a:ln>
        </p:spPr>
        <p:txBody>
          <a:bodyPr wrap="none">
            <a:spAutoFit/>
          </a:bodyPr>
          <a:lstStyle/>
          <a:p>
            <a:r>
              <a:rPr lang="en-US" sz="4400" b="1">
                <a:solidFill>
                  <a:schemeClr val="bg1"/>
                </a:solidFill>
              </a:rPr>
              <a:t>III. Meeting consumer demand </a:t>
            </a:r>
          </a:p>
          <a:p>
            <a:endParaRPr lang="en-US" sz="4400" b="1">
              <a:solidFill>
                <a:schemeClr val="bg1"/>
              </a:solidFill>
            </a:endParaRPr>
          </a:p>
        </p:txBody>
      </p:sp>
      <p:graphicFrame>
        <p:nvGraphicFramePr>
          <p:cNvPr id="5" name="Chart 4"/>
          <p:cNvGraphicFramePr>
            <a:graphicFrameLocks/>
          </p:cNvGraphicFramePr>
          <p:nvPr/>
        </p:nvGraphicFramePr>
        <p:xfrm>
          <a:off x="990600" y="1447800"/>
          <a:ext cx="7467600" cy="41909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p:txBody>
          <a:bodyPr/>
          <a:lstStyle/>
          <a:p>
            <a:pPr eaLnBrk="1" hangingPunct="1"/>
            <a:r>
              <a:rPr lang="en-US" sz="4000" smtClean="0"/>
              <a:t> </a:t>
            </a:r>
            <a:br>
              <a:rPr lang="en-US" sz="4000" smtClean="0"/>
            </a:br>
            <a:r>
              <a:rPr lang="en-US" sz="4000" smtClean="0"/>
              <a:t>III. Meeting consumer demand</a:t>
            </a:r>
            <a:br>
              <a:rPr lang="en-US" sz="4000" smtClean="0"/>
            </a:br>
            <a:endParaRPr lang="en-US" sz="4000" smtClean="0"/>
          </a:p>
        </p:txBody>
      </p:sp>
      <p:sp>
        <p:nvSpPr>
          <p:cNvPr id="15363" name="Text Box 10"/>
          <p:cNvSpPr txBox="1">
            <a:spLocks noChangeArrowheads="1"/>
          </p:cNvSpPr>
          <p:nvPr/>
        </p:nvSpPr>
        <p:spPr bwMode="auto">
          <a:xfrm>
            <a:off x="381000" y="1295400"/>
            <a:ext cx="4057650" cy="457200"/>
          </a:xfrm>
          <a:prstGeom prst="rect">
            <a:avLst/>
          </a:prstGeom>
          <a:noFill/>
          <a:ln w="9525">
            <a:noFill/>
            <a:miter lim="800000"/>
            <a:headEnd/>
            <a:tailEnd/>
          </a:ln>
        </p:spPr>
        <p:txBody>
          <a:bodyPr wrap="none">
            <a:spAutoFit/>
          </a:bodyPr>
          <a:lstStyle/>
          <a:p>
            <a:r>
              <a:rPr lang="en-US" sz="2400" b="1"/>
              <a:t>New product introductions</a:t>
            </a:r>
          </a:p>
        </p:txBody>
      </p:sp>
      <p:graphicFrame>
        <p:nvGraphicFramePr>
          <p:cNvPr id="7" name="Chart 6"/>
          <p:cNvGraphicFramePr>
            <a:graphicFrameLocks/>
          </p:cNvGraphicFramePr>
          <p:nvPr/>
        </p:nvGraphicFramePr>
        <p:xfrm>
          <a:off x="381000" y="1752600"/>
          <a:ext cx="7848600" cy="3810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Recent Findings</a:t>
            </a:r>
          </a:p>
        </p:txBody>
      </p:sp>
      <p:sp>
        <p:nvSpPr>
          <p:cNvPr id="16387" name="Content Placeholder 2"/>
          <p:cNvSpPr>
            <a:spLocks noGrp="1"/>
          </p:cNvSpPr>
          <p:nvPr>
            <p:ph idx="1"/>
          </p:nvPr>
        </p:nvSpPr>
        <p:spPr/>
        <p:txBody>
          <a:bodyPr/>
          <a:lstStyle/>
          <a:p>
            <a:r>
              <a:rPr lang="en-US" smtClean="0">
                <a:solidFill>
                  <a:srgbClr val="C00000"/>
                </a:solidFill>
              </a:rPr>
              <a:t>Affordability of Healthy Foods</a:t>
            </a:r>
          </a:p>
          <a:p>
            <a:r>
              <a:rPr lang="en-US" smtClean="0">
                <a:solidFill>
                  <a:srgbClr val="C00000"/>
                </a:solidFill>
              </a:rPr>
              <a:t>Access to Healthy Foods</a:t>
            </a:r>
          </a:p>
          <a:p>
            <a:r>
              <a:rPr lang="en-US" smtClean="0">
                <a:solidFill>
                  <a:srgbClr val="C00000"/>
                </a:solidFill>
              </a:rPr>
              <a:t>Healthfulness of Purchases and Consumption</a:t>
            </a:r>
          </a:p>
          <a:p>
            <a:r>
              <a:rPr lang="en-US" smtClean="0">
                <a:solidFill>
                  <a:srgbClr val="C00000"/>
                </a:solidFill>
              </a:rPr>
              <a:t>Response to Information/Labeling</a:t>
            </a:r>
          </a:p>
          <a:p>
            <a:pPr>
              <a:buFontTx/>
              <a:buNone/>
            </a:pPr>
            <a:endParaRPr lang="en-US" smtClean="0">
              <a:solidFill>
                <a:srgbClr val="FF0000"/>
              </a:solidFill>
            </a:endParaRPr>
          </a:p>
          <a:p>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New Results: Affordability</a:t>
            </a:r>
          </a:p>
        </p:txBody>
      </p:sp>
      <p:sp>
        <p:nvSpPr>
          <p:cNvPr id="17411" name="Content Placeholder 2"/>
          <p:cNvSpPr>
            <a:spLocks noGrp="1"/>
          </p:cNvSpPr>
          <p:nvPr>
            <p:ph idx="1"/>
          </p:nvPr>
        </p:nvSpPr>
        <p:spPr/>
        <p:txBody>
          <a:bodyPr/>
          <a:lstStyle/>
          <a:p>
            <a:pPr eaLnBrk="1" hangingPunct="1"/>
            <a:r>
              <a:rPr lang="en-US" smtClean="0">
                <a:solidFill>
                  <a:srgbClr val="C00000"/>
                </a:solidFill>
              </a:rPr>
              <a:t>Are healthy foods more expensive?</a:t>
            </a:r>
          </a:p>
          <a:p>
            <a:pPr lvl="1" eaLnBrk="1" hangingPunct="1"/>
            <a:r>
              <a:rPr lang="en-US" smtClean="0">
                <a:solidFill>
                  <a:srgbClr val="C00000"/>
                </a:solidFill>
              </a:rPr>
              <a:t>Yes, if measured on per calorie basis</a:t>
            </a:r>
          </a:p>
          <a:p>
            <a:pPr lvl="1" eaLnBrk="1" hangingPunct="1"/>
            <a:r>
              <a:rPr lang="en-US" smtClean="0">
                <a:solidFill>
                  <a:srgbClr val="C00000"/>
                </a:solidFill>
              </a:rPr>
              <a:t>No, if measured on the basis of edible weight or average portion size</a:t>
            </a:r>
          </a:p>
          <a:p>
            <a:pPr lvl="1" eaLnBrk="1" hangingPunct="1"/>
            <a:r>
              <a:rPr lang="en-US" smtClean="0">
                <a:solidFill>
                  <a:srgbClr val="C00000"/>
                </a:solidFill>
              </a:rPr>
              <a:t>In terms of the cost of meeting dietary recommendations, it is less expensive to meet the grains, dairy, and fruits recommendations than the vegetables or protein grp recommen.</a:t>
            </a:r>
          </a:p>
          <a:p>
            <a:pPr lvl="1" eaLnBrk="1" hangingPunct="1"/>
            <a:r>
              <a:rPr lang="en-US" smtClean="0">
                <a:hlinkClick r:id="rId3"/>
              </a:rPr>
              <a:t>http://www.ers.usda.gov/publications/eib-economic-information-bulletin/eib96.aspx</a:t>
            </a:r>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mtClean="0"/>
              <a:t>Affordability</a:t>
            </a:r>
          </a:p>
        </p:txBody>
      </p:sp>
      <p:sp>
        <p:nvSpPr>
          <p:cNvPr id="18435" name="Content Placeholder 2"/>
          <p:cNvSpPr>
            <a:spLocks noGrp="1"/>
          </p:cNvSpPr>
          <p:nvPr>
            <p:ph idx="1"/>
          </p:nvPr>
        </p:nvSpPr>
        <p:spPr/>
        <p:txBody>
          <a:bodyPr/>
          <a:lstStyle/>
          <a:p>
            <a:pPr eaLnBrk="1" hangingPunct="1"/>
            <a:r>
              <a:rPr lang="en-US" smtClean="0">
                <a:solidFill>
                  <a:srgbClr val="C00000"/>
                </a:solidFill>
              </a:rPr>
              <a:t>Can low-income Americans afford meeting fruit and vegetables guidelines?</a:t>
            </a:r>
          </a:p>
          <a:p>
            <a:pPr lvl="1" eaLnBrk="1" hangingPunct="1"/>
            <a:r>
              <a:rPr lang="en-US" smtClean="0">
                <a:solidFill>
                  <a:srgbClr val="C00000"/>
                </a:solidFill>
              </a:rPr>
              <a:t>Stewart et al., Jrl of Nutrition Education &amp; Behavior, 2012 Best Article</a:t>
            </a:r>
          </a:p>
          <a:p>
            <a:pPr lvl="1" eaLnBrk="1" hangingPunct="1"/>
            <a:r>
              <a:rPr lang="en-US" smtClean="0">
                <a:solidFill>
                  <a:srgbClr val="C00000"/>
                </a:solidFill>
              </a:rPr>
              <a:t>Costs per cup-equivalent of fruits and vegetables, including whole and cut fruit, fruit juice, dark green vegetables, orange vegetables, legumes, and others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Affordability</a:t>
            </a:r>
          </a:p>
        </p:txBody>
      </p:sp>
      <p:sp>
        <p:nvSpPr>
          <p:cNvPr id="19459" name="Content Placeholder 2"/>
          <p:cNvSpPr>
            <a:spLocks noGrp="1"/>
          </p:cNvSpPr>
          <p:nvPr>
            <p:ph idx="1"/>
          </p:nvPr>
        </p:nvSpPr>
        <p:spPr/>
        <p:txBody>
          <a:bodyPr/>
          <a:lstStyle/>
          <a:p>
            <a:r>
              <a:rPr lang="en-US" smtClean="0">
                <a:solidFill>
                  <a:srgbClr val="C00000"/>
                </a:solidFill>
              </a:rPr>
              <a:t>In 2008, a variety of fruits and vegetables was available for an average cost of $0.40 to $0.50 per cup-equivalent</a:t>
            </a:r>
          </a:p>
          <a:p>
            <a:endParaRPr lang="en-US" smtClean="0">
              <a:solidFill>
                <a:srgbClr val="C00000"/>
              </a:solidFill>
            </a:endParaRPr>
          </a:p>
          <a:p>
            <a:r>
              <a:rPr lang="en-US" smtClean="0">
                <a:solidFill>
                  <a:srgbClr val="C00000"/>
                </a:solidFill>
              </a:rPr>
              <a:t>Low-income Americans facing national average prices can satisfy fruit and vegetable guidelines with a standard budget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Access</a:t>
            </a:r>
          </a:p>
        </p:txBody>
      </p:sp>
      <p:sp>
        <p:nvSpPr>
          <p:cNvPr id="20483" name="Content Placeholder 2"/>
          <p:cNvSpPr>
            <a:spLocks noGrp="1"/>
          </p:cNvSpPr>
          <p:nvPr>
            <p:ph idx="1"/>
          </p:nvPr>
        </p:nvSpPr>
        <p:spPr/>
        <p:txBody>
          <a:bodyPr/>
          <a:lstStyle/>
          <a:p>
            <a:r>
              <a:rPr lang="en-US" smtClean="0">
                <a:solidFill>
                  <a:srgbClr val="C00000"/>
                </a:solidFill>
              </a:rPr>
              <a:t>Hypothesized relationship between access to affordable &amp; nutritious food and diet quality and obesity</a:t>
            </a:r>
          </a:p>
          <a:p>
            <a:r>
              <a:rPr lang="en-US" smtClean="0">
                <a:solidFill>
                  <a:srgbClr val="C00000"/>
                </a:solidFill>
              </a:rPr>
              <a:t>ERS “Food Deserts” project, 2009</a:t>
            </a:r>
          </a:p>
          <a:p>
            <a:r>
              <a:rPr lang="en-US" smtClean="0">
                <a:solidFill>
                  <a:srgbClr val="C00000"/>
                </a:solidFill>
              </a:rPr>
              <a:t>Major update based on new data to be released: Report in November and on-line map in December</a:t>
            </a:r>
          </a:p>
          <a:p>
            <a:endParaRPr lang="en-US" smtClean="0"/>
          </a:p>
          <a:p>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pPr eaLnBrk="1" hangingPunct="1"/>
            <a:r>
              <a:rPr lang="en-US" sz="4000" smtClean="0"/>
              <a:t>Consumers spend 10% on food</a:t>
            </a:r>
          </a:p>
        </p:txBody>
      </p:sp>
      <p:graphicFrame>
        <p:nvGraphicFramePr>
          <p:cNvPr id="1026" name="Content Placeholder 3"/>
          <p:cNvGraphicFramePr>
            <a:graphicFrameLocks noGrp="1"/>
          </p:cNvGraphicFramePr>
          <p:nvPr>
            <p:ph idx="1"/>
          </p:nvPr>
        </p:nvGraphicFramePr>
        <p:xfrm>
          <a:off x="465138" y="1558925"/>
          <a:ext cx="8112125" cy="4559300"/>
        </p:xfrm>
        <a:graphic>
          <a:graphicData uri="http://schemas.openxmlformats.org/presentationml/2006/ole">
            <p:oleObj spid="_x0000_s1026" name="Chart" r:id="rId4" imgW="8067723" imgH="4533804" progId="Excel.Chart.8">
              <p:embed/>
            </p:oleObj>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Access: 2010 Data</a:t>
            </a:r>
          </a:p>
        </p:txBody>
      </p:sp>
      <p:sp>
        <p:nvSpPr>
          <p:cNvPr id="21507" name="Content Placeholder 2"/>
          <p:cNvSpPr>
            <a:spLocks noGrp="1"/>
          </p:cNvSpPr>
          <p:nvPr>
            <p:ph idx="1"/>
          </p:nvPr>
        </p:nvSpPr>
        <p:spPr>
          <a:xfrm>
            <a:off x="457200" y="1752600"/>
            <a:ext cx="8229600" cy="4525963"/>
          </a:xfrm>
        </p:spPr>
        <p:txBody>
          <a:bodyPr/>
          <a:lstStyle/>
          <a:p>
            <a:pPr>
              <a:lnSpc>
                <a:spcPct val="90000"/>
              </a:lnSpc>
            </a:pPr>
            <a:r>
              <a:rPr lang="en-US" smtClean="0">
                <a:solidFill>
                  <a:srgbClr val="C00000"/>
                </a:solidFill>
              </a:rPr>
              <a:t>27.9 million (9.7%) people live in low-income areas more than 1 mile from a supermarket (2010)</a:t>
            </a:r>
          </a:p>
          <a:p>
            <a:pPr>
              <a:lnSpc>
                <a:spcPct val="90000"/>
              </a:lnSpc>
            </a:pPr>
            <a:r>
              <a:rPr lang="en-US" smtClean="0">
                <a:solidFill>
                  <a:srgbClr val="C00000"/>
                </a:solidFill>
              </a:rPr>
              <a:t>2.1 million (1.8%) households live more than 1 mile from store and do not have a vehicle</a:t>
            </a:r>
          </a:p>
          <a:p>
            <a:pPr>
              <a:lnSpc>
                <a:spcPct val="90000"/>
              </a:lnSpc>
            </a:pPr>
            <a:r>
              <a:rPr lang="en-US" smtClean="0">
                <a:solidFill>
                  <a:srgbClr val="C00000"/>
                </a:solidFill>
              </a:rPr>
              <a:t>35.6 million (11.6%) low-income individuals live more than 1 mile from store</a:t>
            </a:r>
          </a:p>
          <a:p>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Access</a:t>
            </a:r>
          </a:p>
        </p:txBody>
      </p:sp>
      <p:sp>
        <p:nvSpPr>
          <p:cNvPr id="22531" name="Content Placeholder 2"/>
          <p:cNvSpPr>
            <a:spLocks noGrp="1"/>
          </p:cNvSpPr>
          <p:nvPr>
            <p:ph idx="1"/>
          </p:nvPr>
        </p:nvSpPr>
        <p:spPr/>
        <p:txBody>
          <a:bodyPr/>
          <a:lstStyle/>
          <a:p>
            <a:r>
              <a:rPr lang="en-US" smtClean="0">
                <a:solidFill>
                  <a:srgbClr val="C00000"/>
                </a:solidFill>
              </a:rPr>
              <a:t>Multiple measures:</a:t>
            </a:r>
          </a:p>
          <a:p>
            <a:pPr lvl="1"/>
            <a:r>
              <a:rPr lang="en-US" smtClean="0">
                <a:solidFill>
                  <a:srgbClr val="C00000"/>
                </a:solidFill>
              </a:rPr>
              <a:t>Area based</a:t>
            </a:r>
          </a:p>
          <a:p>
            <a:pPr lvl="1"/>
            <a:r>
              <a:rPr lang="en-US" smtClean="0">
                <a:solidFill>
                  <a:srgbClr val="C00000"/>
                </a:solidFill>
              </a:rPr>
              <a:t>Individual-level</a:t>
            </a:r>
          </a:p>
          <a:p>
            <a:pPr lvl="1"/>
            <a:r>
              <a:rPr lang="en-US" smtClean="0">
                <a:solidFill>
                  <a:srgbClr val="C00000"/>
                </a:solidFill>
              </a:rPr>
              <a:t>Self-reported access</a:t>
            </a:r>
          </a:p>
          <a:p>
            <a:pPr lvl="1"/>
            <a:r>
              <a:rPr lang="en-US" smtClean="0">
                <a:solidFill>
                  <a:srgbClr val="C00000"/>
                </a:solidFill>
              </a:rPr>
              <a:t>Time traveling to grocery store</a:t>
            </a:r>
          </a:p>
          <a:p>
            <a:pPr lvl="2"/>
            <a:r>
              <a:rPr lang="en-US" smtClean="0">
                <a:solidFill>
                  <a:srgbClr val="C00000"/>
                </a:solidFill>
              </a:rPr>
              <a:t>19.5 minutes in low-income/low access areas vs. 15.5 minutes in low-income/high access areas (ERS analysis of American Time Use Survey)</a:t>
            </a:r>
          </a:p>
          <a:p>
            <a:pPr lvl="2"/>
            <a:endParaRPr 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Healthfulness of Consumption</a:t>
            </a:r>
          </a:p>
        </p:txBody>
      </p:sp>
      <p:pic>
        <p:nvPicPr>
          <p:cNvPr id="23555" name="Picture 2" descr="American diets are out of balance with dietary recommendations"/>
          <p:cNvPicPr>
            <a:picLocks noChangeAspect="1" noChangeArrowheads="1"/>
          </p:cNvPicPr>
          <p:nvPr/>
        </p:nvPicPr>
        <p:blipFill>
          <a:blip r:embed="rId2" cstate="print"/>
          <a:srcRect/>
          <a:stretch>
            <a:fillRect/>
          </a:stretch>
        </p:blipFill>
        <p:spPr bwMode="auto">
          <a:xfrm>
            <a:off x="1143000" y="1447800"/>
            <a:ext cx="6400800" cy="504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Healthfulness of Purchases</a:t>
            </a:r>
          </a:p>
        </p:txBody>
      </p:sp>
      <p:sp>
        <p:nvSpPr>
          <p:cNvPr id="24579" name="Content Placeholder 2"/>
          <p:cNvSpPr>
            <a:spLocks noGrp="1"/>
          </p:cNvSpPr>
          <p:nvPr>
            <p:ph idx="1"/>
          </p:nvPr>
        </p:nvSpPr>
        <p:spPr/>
        <p:txBody>
          <a:bodyPr/>
          <a:lstStyle/>
          <a:p>
            <a:r>
              <a:rPr lang="en-US" smtClean="0">
                <a:solidFill>
                  <a:srgbClr val="C00000"/>
                </a:solidFill>
              </a:rPr>
              <a:t>What is the extent to which U.S. consumers are adhering to the </a:t>
            </a:r>
            <a:r>
              <a:rPr lang="en-US" i="1" smtClean="0">
                <a:solidFill>
                  <a:srgbClr val="C00000"/>
                </a:solidFill>
              </a:rPr>
              <a:t>Dietary Guidelines for Americans</a:t>
            </a:r>
            <a:r>
              <a:rPr lang="en-US" smtClean="0">
                <a:solidFill>
                  <a:srgbClr val="C00000"/>
                </a:solidFill>
              </a:rPr>
              <a:t> (DGA) with their food-at-home (FAH) purchases?</a:t>
            </a:r>
          </a:p>
          <a:p>
            <a:pPr lvl="1"/>
            <a:r>
              <a:rPr lang="en-US" smtClean="0">
                <a:solidFill>
                  <a:srgbClr val="C00000"/>
                </a:solidFill>
              </a:rPr>
              <a:t>Nielsen Homescan panel data</a:t>
            </a:r>
          </a:p>
          <a:p>
            <a:pPr lvl="1"/>
            <a:r>
              <a:rPr lang="en-US" smtClean="0">
                <a:solidFill>
                  <a:srgbClr val="C00000"/>
                </a:solidFill>
              </a:rPr>
              <a:t>1998-2006</a:t>
            </a:r>
          </a:p>
          <a:p>
            <a:pPr lvl="1"/>
            <a:r>
              <a:rPr lang="en-US" smtClean="0">
                <a:solidFill>
                  <a:srgbClr val="C00000"/>
                </a:solidFill>
              </a:rPr>
              <a:t>Healthfulness measured based on USDA’s 2005 Healthy Eating Index</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Healthfulness of Purchases</a:t>
            </a:r>
          </a:p>
        </p:txBody>
      </p:sp>
      <p:sp>
        <p:nvSpPr>
          <p:cNvPr id="3" name="Content Placeholder 2"/>
          <p:cNvSpPr>
            <a:spLocks noGrp="1"/>
          </p:cNvSpPr>
          <p:nvPr>
            <p:ph idx="1"/>
          </p:nvPr>
        </p:nvSpPr>
        <p:spPr/>
        <p:txBody>
          <a:bodyPr/>
          <a:lstStyle/>
          <a:p>
            <a:pPr>
              <a:defRPr/>
            </a:pPr>
            <a:r>
              <a:rPr lang="en-US" sz="2400" dirty="0" smtClean="0">
                <a:solidFill>
                  <a:srgbClr val="C00000"/>
                </a:solidFill>
              </a:rPr>
              <a:t>Consumers purchase too few fruits, vegetables, and whole grains and too many refined grains, fats, and added sugars (compared to DGA)</a:t>
            </a:r>
          </a:p>
          <a:p>
            <a:pPr>
              <a:defRPr/>
            </a:pPr>
            <a:r>
              <a:rPr lang="en-US" sz="2400" dirty="0" smtClean="0">
                <a:solidFill>
                  <a:srgbClr val="C00000"/>
                </a:solidFill>
              </a:rPr>
              <a:t>Healthfulness of the average food shopping basket did not improve between 1998 and 2006</a:t>
            </a:r>
          </a:p>
          <a:p>
            <a:pPr lvl="1">
              <a:defRPr/>
            </a:pPr>
            <a:r>
              <a:rPr lang="en-US" sz="2400" dirty="0" smtClean="0">
                <a:solidFill>
                  <a:srgbClr val="C00000"/>
                </a:solidFill>
                <a:ea typeface="+mn-ea"/>
                <a:cs typeface="+mn-cs"/>
              </a:rPr>
              <a:t>Households shifted from refined grains toward whole grains, but allocate less of their food budgets to fruits and vegetables and more toward processed and packaged foods</a:t>
            </a:r>
          </a:p>
          <a:p>
            <a:pPr>
              <a:defRPr/>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Information/Labeling</a:t>
            </a:r>
          </a:p>
        </p:txBody>
      </p:sp>
      <p:sp>
        <p:nvSpPr>
          <p:cNvPr id="26627" name="Content Placeholder 2"/>
          <p:cNvSpPr>
            <a:spLocks noGrp="1"/>
          </p:cNvSpPr>
          <p:nvPr>
            <p:ph idx="1"/>
          </p:nvPr>
        </p:nvSpPr>
        <p:spPr/>
        <p:txBody>
          <a:bodyPr/>
          <a:lstStyle/>
          <a:p>
            <a:r>
              <a:rPr lang="en-US" smtClean="0">
                <a:solidFill>
                  <a:srgbClr val="C00000"/>
                </a:solidFill>
              </a:rPr>
              <a:t>The 2005 </a:t>
            </a:r>
            <a:r>
              <a:rPr lang="en-US" i="1" smtClean="0">
                <a:solidFill>
                  <a:srgbClr val="C00000"/>
                </a:solidFill>
              </a:rPr>
              <a:t>Dietary Guidelines for Americans</a:t>
            </a:r>
            <a:r>
              <a:rPr lang="en-US" smtClean="0">
                <a:solidFill>
                  <a:srgbClr val="C00000"/>
                </a:solidFill>
              </a:rPr>
              <a:t> (DGA) recommended that half of all grains consumed be whole grains</a:t>
            </a:r>
          </a:p>
          <a:p>
            <a:r>
              <a:rPr lang="en-US" smtClean="0">
                <a:solidFill>
                  <a:srgbClr val="C00000"/>
                </a:solidFill>
              </a:rPr>
              <a:t>A comparison of grocery store bread purchases before and after the release of the 2005 DGA</a:t>
            </a:r>
          </a:p>
          <a:p>
            <a:r>
              <a:rPr lang="en-US" smtClean="0">
                <a:solidFill>
                  <a:srgbClr val="C00000"/>
                </a:solidFill>
              </a:rPr>
              <a:t>Quantity of whole-grain bread purchased rose 70 percent, while refined-grain bread purchases fell 13 percent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Information/Labeling</a:t>
            </a:r>
          </a:p>
        </p:txBody>
      </p:sp>
      <p:sp>
        <p:nvSpPr>
          <p:cNvPr id="27651" name="Content Placeholder 2"/>
          <p:cNvSpPr>
            <a:spLocks noGrp="1"/>
          </p:cNvSpPr>
          <p:nvPr>
            <p:ph idx="1"/>
          </p:nvPr>
        </p:nvSpPr>
        <p:spPr/>
        <p:txBody>
          <a:bodyPr/>
          <a:lstStyle/>
          <a:p>
            <a:r>
              <a:rPr lang="en-US" smtClean="0">
                <a:solidFill>
                  <a:srgbClr val="C00000"/>
                </a:solidFill>
              </a:rPr>
              <a:t>Whole-grain prices fell relative to price of refined-grain bread</a:t>
            </a:r>
          </a:p>
          <a:p>
            <a:r>
              <a:rPr lang="en-US" smtClean="0">
                <a:solidFill>
                  <a:srgbClr val="C00000"/>
                </a:solidFill>
              </a:rPr>
              <a:t>After accounting for price changes and other factors, the 2005 </a:t>
            </a:r>
            <a:r>
              <a:rPr lang="en-US" i="1" smtClean="0">
                <a:solidFill>
                  <a:srgbClr val="C00000"/>
                </a:solidFill>
              </a:rPr>
              <a:t>Guidelines</a:t>
            </a:r>
            <a:r>
              <a:rPr lang="en-US" smtClean="0">
                <a:solidFill>
                  <a:srgbClr val="C00000"/>
                </a:solidFill>
              </a:rPr>
              <a:t> appear to have encouraged Americans to reduce purchases of refined-grain breads by 3 percent and increase purchases of whole grain bread by 14 percent</a:t>
            </a:r>
          </a:p>
          <a:p>
            <a:endParaRPr lang="en-US"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Information/Labeling</a:t>
            </a:r>
          </a:p>
        </p:txBody>
      </p:sp>
      <p:sp>
        <p:nvSpPr>
          <p:cNvPr id="28675" name="Content Placeholder 2"/>
          <p:cNvSpPr>
            <a:spLocks noGrp="1"/>
          </p:cNvSpPr>
          <p:nvPr>
            <p:ph idx="1"/>
          </p:nvPr>
        </p:nvSpPr>
        <p:spPr/>
        <p:txBody>
          <a:bodyPr/>
          <a:lstStyle/>
          <a:p>
            <a:r>
              <a:rPr lang="en-US" smtClean="0">
                <a:solidFill>
                  <a:srgbClr val="C00000"/>
                </a:solidFill>
              </a:rPr>
              <a:t>Transfat labeling enforced in 2006</a:t>
            </a:r>
          </a:p>
          <a:p>
            <a:r>
              <a:rPr lang="en-US" smtClean="0">
                <a:solidFill>
                  <a:srgbClr val="C00000"/>
                </a:solidFill>
              </a:rPr>
              <a:t>How did it affect reformulation?</a:t>
            </a:r>
          </a:p>
          <a:p>
            <a:r>
              <a:rPr lang="en-US" smtClean="0">
                <a:solidFill>
                  <a:srgbClr val="C00000"/>
                </a:solidFill>
              </a:rPr>
              <a:t>ERS examined new product introductions data 2005-2010</a:t>
            </a:r>
          </a:p>
          <a:p>
            <a:pPr lvl="1"/>
            <a:r>
              <a:rPr lang="en-US" smtClean="0">
                <a:solidFill>
                  <a:srgbClr val="C00000"/>
                </a:solidFill>
              </a:rPr>
              <a:t>Most new food products do not contain trans fats </a:t>
            </a:r>
          </a:p>
          <a:p>
            <a:pPr lvl="1"/>
            <a:r>
              <a:rPr lang="en-US" smtClean="0">
                <a:solidFill>
                  <a:srgbClr val="C00000"/>
                </a:solidFill>
              </a:rPr>
              <a:t>Transfat content has been falling across all product groups</a:t>
            </a:r>
          </a:p>
          <a:p>
            <a:endParaRPr lang="en-US"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Transfats</a:t>
            </a:r>
          </a:p>
        </p:txBody>
      </p:sp>
      <p:graphicFrame>
        <p:nvGraphicFramePr>
          <p:cNvPr id="4" name="Chart 3"/>
          <p:cNvGraphicFramePr/>
          <p:nvPr/>
        </p:nvGraphicFramePr>
        <p:xfrm>
          <a:off x="1143000" y="1524000"/>
          <a:ext cx="7010400" cy="406717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Transfats</a:t>
            </a:r>
          </a:p>
        </p:txBody>
      </p:sp>
      <p:sp>
        <p:nvSpPr>
          <p:cNvPr id="30723" name="Content Placeholder 2"/>
          <p:cNvSpPr>
            <a:spLocks noGrp="1"/>
          </p:cNvSpPr>
          <p:nvPr>
            <p:ph idx="1"/>
          </p:nvPr>
        </p:nvSpPr>
        <p:spPr/>
        <p:txBody>
          <a:bodyPr/>
          <a:lstStyle/>
          <a:p>
            <a:r>
              <a:rPr lang="en-US" smtClean="0">
                <a:solidFill>
                  <a:srgbClr val="C00000"/>
                </a:solidFill>
              </a:rPr>
              <a:t>New products without </a:t>
            </a:r>
            <a:r>
              <a:rPr lang="en-US" i="1" smtClean="0">
                <a:solidFill>
                  <a:srgbClr val="C00000"/>
                </a:solidFill>
              </a:rPr>
              <a:t>trans </a:t>
            </a:r>
            <a:r>
              <a:rPr lang="en-US" smtClean="0">
                <a:solidFill>
                  <a:srgbClr val="C00000"/>
                </a:solidFill>
              </a:rPr>
              <a:t>fats are likely to be lower in calories, sodium, and saturated fats than those containing </a:t>
            </a:r>
            <a:r>
              <a:rPr lang="en-US" i="1" smtClean="0">
                <a:solidFill>
                  <a:srgbClr val="C00000"/>
                </a:solidFill>
              </a:rPr>
              <a:t>trans </a:t>
            </a:r>
            <a:r>
              <a:rPr lang="en-US" smtClean="0">
                <a:solidFill>
                  <a:srgbClr val="C00000"/>
                </a:solidFill>
              </a:rPr>
              <a:t>fats. This suggests that food companies generally are not substituting these less healthy nutrients for </a:t>
            </a:r>
            <a:r>
              <a:rPr lang="en-US" i="1" smtClean="0">
                <a:solidFill>
                  <a:srgbClr val="C00000"/>
                </a:solidFill>
              </a:rPr>
              <a:t>trans </a:t>
            </a:r>
            <a:r>
              <a:rPr lang="en-US" smtClean="0">
                <a:solidFill>
                  <a:srgbClr val="C00000"/>
                </a:solidFill>
              </a:rPr>
              <a:t>fats when reformulating products to contain no </a:t>
            </a:r>
            <a:r>
              <a:rPr lang="en-US" i="1" smtClean="0">
                <a:solidFill>
                  <a:srgbClr val="C00000"/>
                </a:solidFill>
              </a:rPr>
              <a:t>trans </a:t>
            </a:r>
            <a:r>
              <a:rPr lang="en-US" smtClean="0">
                <a:solidFill>
                  <a:srgbClr val="C00000"/>
                </a:solidFill>
              </a:rPr>
              <a:t>fats</a:t>
            </a:r>
          </a:p>
          <a:p>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0"/>
            <a:ext cx="8686800" cy="1066800"/>
          </a:xfrm>
        </p:spPr>
        <p:txBody>
          <a:bodyPr/>
          <a:lstStyle/>
          <a:p>
            <a:pPr eaLnBrk="1" hangingPunct="1"/>
            <a:r>
              <a:rPr lang="en-US" smtClean="0"/>
              <a:t>Where that 10% went…</a:t>
            </a:r>
          </a:p>
        </p:txBody>
      </p:sp>
      <p:pic>
        <p:nvPicPr>
          <p:cNvPr id="7171" name="Picture 33"/>
          <p:cNvPicPr>
            <a:picLocks noChangeAspect="1" noChangeArrowheads="1"/>
          </p:cNvPicPr>
          <p:nvPr/>
        </p:nvPicPr>
        <p:blipFill>
          <a:blip r:embed="rId3" cstate="print"/>
          <a:srcRect/>
          <a:stretch>
            <a:fillRect/>
          </a:stretch>
        </p:blipFill>
        <p:spPr bwMode="auto">
          <a:xfrm>
            <a:off x="165100" y="6248400"/>
            <a:ext cx="1587500" cy="457200"/>
          </a:xfrm>
          <a:prstGeom prst="rect">
            <a:avLst/>
          </a:prstGeom>
          <a:noFill/>
          <a:ln w="9525">
            <a:noFill/>
            <a:miter lim="800000"/>
            <a:headEnd/>
            <a:tailEnd/>
          </a:ln>
        </p:spPr>
      </p:pic>
      <p:pic>
        <p:nvPicPr>
          <p:cNvPr id="7172" name="Picture 34"/>
          <p:cNvPicPr>
            <a:picLocks noChangeAspect="1" noChangeArrowheads="1"/>
          </p:cNvPicPr>
          <p:nvPr/>
        </p:nvPicPr>
        <p:blipFill>
          <a:blip r:embed="rId4" cstate="print"/>
          <a:srcRect/>
          <a:stretch>
            <a:fillRect/>
          </a:stretch>
        </p:blipFill>
        <p:spPr bwMode="auto">
          <a:xfrm>
            <a:off x="384175" y="1563688"/>
            <a:ext cx="8235950" cy="41338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52400"/>
            <a:ext cx="8229600" cy="1066800"/>
          </a:xfrm>
        </p:spPr>
        <p:txBody>
          <a:bodyPr/>
          <a:lstStyle/>
          <a:p>
            <a:r>
              <a:rPr lang="en-US" smtClean="0"/>
              <a:t>Assessing Food Access and Food Environment : Tools</a:t>
            </a:r>
          </a:p>
        </p:txBody>
      </p:sp>
      <p:sp>
        <p:nvSpPr>
          <p:cNvPr id="31747" name="Content Placeholder 2"/>
          <p:cNvSpPr>
            <a:spLocks noGrp="1"/>
          </p:cNvSpPr>
          <p:nvPr>
            <p:ph idx="1"/>
          </p:nvPr>
        </p:nvSpPr>
        <p:spPr/>
        <p:txBody>
          <a:bodyPr/>
          <a:lstStyle/>
          <a:p>
            <a:r>
              <a:rPr lang="en-US" smtClean="0">
                <a:solidFill>
                  <a:srgbClr val="FF0000"/>
                </a:solidFill>
              </a:rPr>
              <a:t>Food Desert Locator: </a:t>
            </a:r>
          </a:p>
          <a:p>
            <a:r>
              <a:rPr lang="en-US" smtClean="0">
                <a:hlinkClick r:id="rId2"/>
              </a:rPr>
              <a:t>http://www.ers.usda.gov/data-products/food-desert-locator.aspx</a:t>
            </a:r>
            <a:endParaRPr lang="en-US" smtClean="0"/>
          </a:p>
          <a:p>
            <a:endParaRPr lang="en-US" smtClean="0"/>
          </a:p>
          <a:p>
            <a:r>
              <a:rPr lang="en-US" smtClean="0">
                <a:solidFill>
                  <a:srgbClr val="FF0000"/>
                </a:solidFill>
              </a:rPr>
              <a:t>Food Environment Atlas:</a:t>
            </a:r>
          </a:p>
          <a:p>
            <a:r>
              <a:rPr lang="en-US" smtClean="0">
                <a:hlinkClick r:id="rId3"/>
              </a:rPr>
              <a:t>http://www.ers.usda.gov/data-products/food-environment-atlas.aspx</a:t>
            </a:r>
            <a:endParaRPr lang="en-US" smtClean="0"/>
          </a:p>
          <a:p>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Innovation: Convenience</a:t>
            </a:r>
          </a:p>
        </p:txBody>
      </p:sp>
      <p:pic>
        <p:nvPicPr>
          <p:cNvPr id="8195" name="Picture 5"/>
          <p:cNvPicPr>
            <a:picLocks noChangeAspect="1" noChangeArrowheads="1"/>
          </p:cNvPicPr>
          <p:nvPr/>
        </p:nvPicPr>
        <p:blipFill>
          <a:blip r:embed="rId3" cstate="print"/>
          <a:srcRect/>
          <a:stretch>
            <a:fillRect/>
          </a:stretch>
        </p:blipFill>
        <p:spPr bwMode="auto">
          <a:xfrm>
            <a:off x="533400" y="1447800"/>
            <a:ext cx="3532188" cy="2316163"/>
          </a:xfrm>
          <a:prstGeom prst="rect">
            <a:avLst/>
          </a:prstGeom>
          <a:noFill/>
          <a:ln w="9525">
            <a:noFill/>
            <a:miter lim="800000"/>
            <a:headEnd/>
            <a:tailEnd/>
          </a:ln>
        </p:spPr>
      </p:pic>
      <p:pic>
        <p:nvPicPr>
          <p:cNvPr id="8196" name="Picture 8"/>
          <p:cNvPicPr>
            <a:picLocks noChangeAspect="1" noChangeArrowheads="1"/>
          </p:cNvPicPr>
          <p:nvPr/>
        </p:nvPicPr>
        <p:blipFill>
          <a:blip r:embed="rId4" cstate="print"/>
          <a:srcRect/>
          <a:stretch>
            <a:fillRect/>
          </a:stretch>
        </p:blipFill>
        <p:spPr bwMode="auto">
          <a:xfrm>
            <a:off x="1447800" y="3886200"/>
            <a:ext cx="3532188" cy="2316163"/>
          </a:xfrm>
          <a:prstGeom prst="rect">
            <a:avLst/>
          </a:prstGeom>
          <a:noFill/>
          <a:ln w="9525">
            <a:noFill/>
            <a:miter lim="800000"/>
            <a:headEnd/>
            <a:tailEnd/>
          </a:ln>
        </p:spPr>
      </p:pic>
      <p:pic>
        <p:nvPicPr>
          <p:cNvPr id="8197" name="Picture 11"/>
          <p:cNvPicPr>
            <a:picLocks noChangeAspect="1" noChangeArrowheads="1"/>
          </p:cNvPicPr>
          <p:nvPr/>
        </p:nvPicPr>
        <p:blipFill>
          <a:blip r:embed="rId5" cstate="print"/>
          <a:srcRect/>
          <a:stretch>
            <a:fillRect/>
          </a:stretch>
        </p:blipFill>
        <p:spPr bwMode="auto">
          <a:xfrm>
            <a:off x="5257800" y="1828800"/>
            <a:ext cx="3532188" cy="2316163"/>
          </a:xfrm>
          <a:prstGeom prst="rect">
            <a:avLst/>
          </a:prstGeom>
          <a:noFill/>
          <a:ln w="9525">
            <a:noFill/>
            <a:miter lim="800000"/>
            <a:headEnd/>
            <a:tailEnd/>
          </a:ln>
        </p:spPr>
      </p:pic>
      <p:pic>
        <p:nvPicPr>
          <p:cNvPr id="8198" name="Picture 13"/>
          <p:cNvPicPr>
            <a:picLocks noChangeAspect="1" noChangeArrowheads="1"/>
          </p:cNvPicPr>
          <p:nvPr/>
        </p:nvPicPr>
        <p:blipFill>
          <a:blip r:embed="rId6" cstate="print"/>
          <a:srcRect/>
          <a:stretch>
            <a:fillRect/>
          </a:stretch>
        </p:blipFill>
        <p:spPr bwMode="auto">
          <a:xfrm>
            <a:off x="165100" y="6248400"/>
            <a:ext cx="1587500" cy="4572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t>Variety and choice</a:t>
            </a:r>
          </a:p>
        </p:txBody>
      </p:sp>
      <p:sp>
        <p:nvSpPr>
          <p:cNvPr id="2053" name="Text Box 4"/>
          <p:cNvSpPr txBox="1">
            <a:spLocks noChangeArrowheads="1"/>
          </p:cNvSpPr>
          <p:nvPr/>
        </p:nvSpPr>
        <p:spPr bwMode="auto">
          <a:xfrm>
            <a:off x="609600" y="2041525"/>
            <a:ext cx="6951663" cy="233363"/>
          </a:xfrm>
          <a:prstGeom prst="rect">
            <a:avLst/>
          </a:prstGeom>
          <a:noFill/>
          <a:ln w="9525">
            <a:noFill/>
            <a:miter lim="800000"/>
            <a:headEnd/>
            <a:tailEnd/>
          </a:ln>
        </p:spPr>
        <p:txBody>
          <a:bodyPr wrap="none">
            <a:spAutoFit/>
          </a:bodyPr>
          <a:lstStyle/>
          <a:p>
            <a:pPr eaLnBrk="0" hangingPunct="0">
              <a:lnSpc>
                <a:spcPct val="80000"/>
              </a:lnSpc>
            </a:pPr>
            <a:r>
              <a:rPr lang="en-US" b="1">
                <a:solidFill>
                  <a:srgbClr val="000000"/>
                </a:solidFill>
              </a:rPr>
              <a:t>Number of items carried by U.S. supermarkets</a:t>
            </a:r>
          </a:p>
        </p:txBody>
      </p:sp>
      <p:sp>
        <p:nvSpPr>
          <p:cNvPr id="2054" name="Rectangle 8"/>
          <p:cNvSpPr>
            <a:spLocks noChangeArrowheads="1"/>
          </p:cNvSpPr>
          <p:nvPr/>
        </p:nvSpPr>
        <p:spPr bwMode="auto">
          <a:xfrm>
            <a:off x="1447800" y="2286000"/>
            <a:ext cx="6121400" cy="2890838"/>
          </a:xfrm>
          <a:prstGeom prst="rect">
            <a:avLst/>
          </a:prstGeom>
          <a:noFill/>
          <a:ln w="9525">
            <a:noFill/>
            <a:miter lim="800000"/>
            <a:headEnd/>
            <a:tailEnd/>
          </a:ln>
        </p:spPr>
        <p:txBody>
          <a:bodyPr/>
          <a:lstStyle/>
          <a:p>
            <a:endParaRPr lang="en-US">
              <a:solidFill>
                <a:srgbClr val="000000"/>
              </a:solidFill>
            </a:endParaRPr>
          </a:p>
        </p:txBody>
      </p:sp>
      <p:graphicFrame>
        <p:nvGraphicFramePr>
          <p:cNvPr id="2050" name="Chart 3"/>
          <p:cNvGraphicFramePr>
            <a:graphicFrameLocks/>
          </p:cNvGraphicFramePr>
          <p:nvPr/>
        </p:nvGraphicFramePr>
        <p:xfrm>
          <a:off x="1517650" y="8102600"/>
          <a:ext cx="6197600" cy="4165600"/>
        </p:xfrm>
        <a:graphic>
          <a:graphicData uri="http://schemas.openxmlformats.org/presentationml/2006/ole">
            <p:oleObj spid="_x0000_s2050" r:id="rId4" imgW="6200169" imgH="4170025" progId="Excel.Chart.8">
              <p:embed/>
            </p:oleObj>
          </a:graphicData>
        </a:graphic>
      </p:graphicFrame>
      <p:graphicFrame>
        <p:nvGraphicFramePr>
          <p:cNvPr id="2051" name="Chart 2"/>
          <p:cNvGraphicFramePr>
            <a:graphicFrameLocks/>
          </p:cNvGraphicFramePr>
          <p:nvPr/>
        </p:nvGraphicFramePr>
        <p:xfrm>
          <a:off x="1473200" y="2224088"/>
          <a:ext cx="5435600" cy="3287712"/>
        </p:xfrm>
        <a:graphic>
          <a:graphicData uri="http://schemas.openxmlformats.org/presentationml/2006/ole">
            <p:oleObj spid="_x0000_s2051" r:id="rId5" imgW="5432007" imgH="3286029" progId="Excel.Chart.8">
              <p:embed/>
            </p:oleObj>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US" smtClean="0"/>
              <a:t>Consumers want …</a:t>
            </a:r>
          </a:p>
        </p:txBody>
      </p:sp>
      <p:sp>
        <p:nvSpPr>
          <p:cNvPr id="9219" name="Rectangle 5"/>
          <p:cNvSpPr>
            <a:spLocks noGrp="1" noChangeArrowheads="1"/>
          </p:cNvSpPr>
          <p:nvPr>
            <p:ph type="body" idx="1"/>
          </p:nvPr>
        </p:nvSpPr>
        <p:spPr>
          <a:xfrm>
            <a:off x="838200" y="1447800"/>
            <a:ext cx="7848600" cy="4525963"/>
          </a:xfrm>
        </p:spPr>
        <p:txBody>
          <a:bodyPr/>
          <a:lstStyle/>
          <a:p>
            <a:pPr eaLnBrk="1" hangingPunct="1"/>
            <a:r>
              <a:rPr lang="en-US" b="1" smtClean="0">
                <a:solidFill>
                  <a:srgbClr val="800000"/>
                </a:solidFill>
              </a:rPr>
              <a:t>Taste</a:t>
            </a:r>
          </a:p>
          <a:p>
            <a:pPr eaLnBrk="1" hangingPunct="1"/>
            <a:r>
              <a:rPr lang="en-US" b="1" smtClean="0">
                <a:solidFill>
                  <a:srgbClr val="800000"/>
                </a:solidFill>
              </a:rPr>
              <a:t>Low price</a:t>
            </a:r>
          </a:p>
          <a:p>
            <a:pPr eaLnBrk="1" hangingPunct="1"/>
            <a:r>
              <a:rPr lang="en-US" b="1" smtClean="0">
                <a:solidFill>
                  <a:srgbClr val="800000"/>
                </a:solidFill>
              </a:rPr>
              <a:t>Convenience</a:t>
            </a:r>
          </a:p>
          <a:p>
            <a:pPr eaLnBrk="1" hangingPunct="1"/>
            <a:r>
              <a:rPr lang="en-US" b="1" smtClean="0">
                <a:solidFill>
                  <a:srgbClr val="800000"/>
                </a:solidFill>
              </a:rPr>
              <a:t>Safety</a:t>
            </a:r>
          </a:p>
          <a:p>
            <a:pPr eaLnBrk="1" hangingPunct="1"/>
            <a:r>
              <a:rPr lang="en-US" b="1" smtClean="0">
                <a:solidFill>
                  <a:srgbClr val="800000"/>
                </a:solidFill>
              </a:rPr>
              <a:t>Quality</a:t>
            </a:r>
          </a:p>
          <a:p>
            <a:pPr eaLnBrk="1" hangingPunct="1"/>
            <a:r>
              <a:rPr lang="en-US" b="1" smtClean="0">
                <a:solidFill>
                  <a:srgbClr val="800000"/>
                </a:solidFill>
              </a:rPr>
              <a:t>Nutrition</a:t>
            </a:r>
          </a:p>
          <a:p>
            <a:pPr eaLnBrk="1" hangingPunct="1"/>
            <a:r>
              <a:rPr lang="en-US" b="1" smtClean="0">
                <a:solidFill>
                  <a:srgbClr val="800000"/>
                </a:solidFill>
              </a:rPr>
              <a:t>Variety</a:t>
            </a:r>
          </a:p>
          <a:p>
            <a:pPr eaLnBrk="1" hangingPunct="1"/>
            <a:r>
              <a:rPr lang="en-US" b="1" smtClean="0">
                <a:solidFill>
                  <a:srgbClr val="800000"/>
                </a:solidFill>
              </a:rPr>
              <a:t>Eco/Green</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lstStyle/>
          <a:p>
            <a:pPr eaLnBrk="1" hangingPunct="1"/>
            <a:r>
              <a:rPr lang="en-US" smtClean="0"/>
              <a:t>Overarching trends</a:t>
            </a:r>
          </a:p>
        </p:txBody>
      </p:sp>
      <p:sp>
        <p:nvSpPr>
          <p:cNvPr id="120837" name="Rectangle 5"/>
          <p:cNvSpPr>
            <a:spLocks noGrp="1" noChangeArrowheads="1"/>
          </p:cNvSpPr>
          <p:nvPr>
            <p:ph type="body" idx="1"/>
          </p:nvPr>
        </p:nvSpPr>
        <p:spPr>
          <a:xfrm>
            <a:off x="457200" y="1600200"/>
            <a:ext cx="8001000" cy="4525963"/>
          </a:xfrm>
        </p:spPr>
        <p:txBody>
          <a:bodyPr/>
          <a:lstStyle/>
          <a:p>
            <a:pPr marL="812800" indent="-812800" eaLnBrk="1" hangingPunct="1">
              <a:buFontTx/>
              <a:buAutoNum type="romanUcPeriod"/>
            </a:pPr>
            <a:r>
              <a:rPr lang="en-US" b="1" smtClean="0">
                <a:solidFill>
                  <a:srgbClr val="800000"/>
                </a:solidFill>
              </a:rPr>
              <a:t>Changing channels of food distribution</a:t>
            </a:r>
          </a:p>
          <a:p>
            <a:pPr marL="812800" indent="-812800" eaLnBrk="1" hangingPunct="1">
              <a:buFontTx/>
              <a:buAutoNum type="romanUcPeriod"/>
            </a:pPr>
            <a:endParaRPr lang="en-US" b="1" smtClean="0">
              <a:solidFill>
                <a:srgbClr val="800000"/>
              </a:solidFill>
            </a:endParaRPr>
          </a:p>
          <a:p>
            <a:pPr marL="812800" indent="-812800" eaLnBrk="1" hangingPunct="1">
              <a:buFontTx/>
              <a:buAutoNum type="romanUcPeriod"/>
            </a:pPr>
            <a:r>
              <a:rPr lang="en-US" b="1" smtClean="0">
                <a:solidFill>
                  <a:srgbClr val="800000"/>
                </a:solidFill>
              </a:rPr>
              <a:t>Differentiation</a:t>
            </a:r>
          </a:p>
          <a:p>
            <a:pPr marL="812800" indent="-812800" eaLnBrk="1" hangingPunct="1">
              <a:buFontTx/>
              <a:buAutoNum type="romanUcPeriod"/>
            </a:pPr>
            <a:endParaRPr lang="en-US" b="1" smtClean="0">
              <a:solidFill>
                <a:srgbClr val="800000"/>
              </a:solidFill>
            </a:endParaRPr>
          </a:p>
          <a:p>
            <a:pPr marL="812800" indent="-812800" eaLnBrk="1" hangingPunct="1">
              <a:buFontTx/>
              <a:buAutoNum type="romanUcPeriod"/>
            </a:pPr>
            <a:r>
              <a:rPr lang="en-US" b="1" smtClean="0">
                <a:solidFill>
                  <a:srgbClr val="800000"/>
                </a:solidFill>
              </a:rPr>
              <a:t>New products to meet changing consumer demand</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0837">
                                            <p:txEl>
                                              <p:pRg st="0" end="0"/>
                                            </p:txEl>
                                          </p:spTgt>
                                        </p:tgtEl>
                                        <p:attrNameLst>
                                          <p:attrName>style.visibility</p:attrName>
                                        </p:attrNameLst>
                                      </p:cBhvr>
                                      <p:to>
                                        <p:strVal val="visible"/>
                                      </p:to>
                                    </p:set>
                                    <p:animEffect transition="in" filter="fade">
                                      <p:cBhvr>
                                        <p:cTn id="7" dur="1000"/>
                                        <p:tgtEl>
                                          <p:spTgt spid="120837">
                                            <p:txEl>
                                              <p:pRg st="0" end="0"/>
                                            </p:txEl>
                                          </p:spTgt>
                                        </p:tgtEl>
                                      </p:cBhvr>
                                    </p:animEffect>
                                    <p:anim calcmode="lin" valueType="num">
                                      <p:cBhvr>
                                        <p:cTn id="8" dur="1000" fill="hold"/>
                                        <p:tgtEl>
                                          <p:spTgt spid="12083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0837">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20837">
                                            <p:txEl>
                                              <p:pRg st="2" end="2"/>
                                            </p:txEl>
                                          </p:spTgt>
                                        </p:tgtEl>
                                        <p:attrNameLst>
                                          <p:attrName>style.visibility</p:attrName>
                                        </p:attrNameLst>
                                      </p:cBhvr>
                                      <p:to>
                                        <p:strVal val="visible"/>
                                      </p:to>
                                    </p:set>
                                    <p:animEffect transition="in" filter="fade">
                                      <p:cBhvr>
                                        <p:cTn id="13" dur="1000"/>
                                        <p:tgtEl>
                                          <p:spTgt spid="120837">
                                            <p:txEl>
                                              <p:pRg st="2" end="2"/>
                                            </p:txEl>
                                          </p:spTgt>
                                        </p:tgtEl>
                                      </p:cBhvr>
                                    </p:animEffect>
                                    <p:anim calcmode="lin" valueType="num">
                                      <p:cBhvr>
                                        <p:cTn id="14" dur="1000" fill="hold"/>
                                        <p:tgtEl>
                                          <p:spTgt spid="120837">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120837">
                                            <p:txEl>
                                              <p:pRg st="2" end="2"/>
                                            </p:txEl>
                                          </p:spTgt>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20837">
                                            <p:txEl>
                                              <p:pRg st="4" end="4"/>
                                            </p:txEl>
                                          </p:spTgt>
                                        </p:tgtEl>
                                        <p:attrNameLst>
                                          <p:attrName>style.visibility</p:attrName>
                                        </p:attrNameLst>
                                      </p:cBhvr>
                                      <p:to>
                                        <p:strVal val="visible"/>
                                      </p:to>
                                    </p:set>
                                    <p:animEffect transition="in" filter="fade">
                                      <p:cBhvr>
                                        <p:cTn id="19" dur="1000"/>
                                        <p:tgtEl>
                                          <p:spTgt spid="120837">
                                            <p:txEl>
                                              <p:pRg st="4" end="4"/>
                                            </p:txEl>
                                          </p:spTgt>
                                        </p:tgtEl>
                                      </p:cBhvr>
                                    </p:animEffect>
                                    <p:anim calcmode="lin" valueType="num">
                                      <p:cBhvr>
                                        <p:cTn id="20" dur="1000" fill="hold"/>
                                        <p:tgtEl>
                                          <p:spTgt spid="120837">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12083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4000" smtClean="0"/>
              <a:t>I. Nontraditional Retailers Entry into the  Retail Food Market</a:t>
            </a:r>
          </a:p>
        </p:txBody>
      </p:sp>
      <p:sp>
        <p:nvSpPr>
          <p:cNvPr id="202755" name="Rectangle 3"/>
          <p:cNvSpPr>
            <a:spLocks noGrp="1" noChangeArrowheads="1"/>
          </p:cNvSpPr>
          <p:nvPr>
            <p:ph type="body" sz="half" idx="1"/>
          </p:nvPr>
        </p:nvSpPr>
        <p:spPr/>
        <p:txBody>
          <a:bodyPr/>
          <a:lstStyle/>
          <a:p>
            <a:pPr eaLnBrk="1" hangingPunct="1"/>
            <a:endParaRPr lang="en-US" sz="2800" smtClean="0">
              <a:cs typeface="Times New Roman" pitchFamily="18" charset="0"/>
            </a:endParaRPr>
          </a:p>
          <a:p>
            <a:pPr eaLnBrk="1" hangingPunct="1"/>
            <a:endParaRPr lang="en-US" sz="2800" smtClean="0">
              <a:cs typeface="Times New Roman" pitchFamily="18" charset="0"/>
            </a:endParaRPr>
          </a:p>
          <a:p>
            <a:pPr eaLnBrk="1" hangingPunct="1"/>
            <a:endParaRPr lang="en-US" sz="2800" smtClean="0"/>
          </a:p>
        </p:txBody>
      </p:sp>
      <p:pic>
        <p:nvPicPr>
          <p:cNvPr id="11268" name="Picture 4" descr="walmart"/>
          <p:cNvPicPr>
            <a:picLocks noChangeAspect="1" noChangeArrowheads="1"/>
          </p:cNvPicPr>
          <p:nvPr>
            <p:ph sz="quarter" idx="2"/>
          </p:nvPr>
        </p:nvPicPr>
        <p:blipFill>
          <a:blip r:embed="rId3" cstate="print"/>
          <a:srcRect/>
          <a:stretch>
            <a:fillRect/>
          </a:stretch>
        </p:blipFill>
        <p:spPr>
          <a:xfrm>
            <a:off x="533400" y="1600200"/>
            <a:ext cx="4038600" cy="3121025"/>
          </a:xfrm>
          <a:noFill/>
        </p:spPr>
      </p:pic>
      <p:pic>
        <p:nvPicPr>
          <p:cNvPr id="11269" name="Picture 5" descr="dollar">
            <a:hlinkClick r:id="rId4"/>
          </p:cNvPr>
          <p:cNvPicPr>
            <a:picLocks noGrp="1" noChangeAspect="1" noChangeArrowheads="1"/>
          </p:cNvPicPr>
          <p:nvPr>
            <p:ph sz="quarter" idx="3"/>
          </p:nvPr>
        </p:nvPicPr>
        <p:blipFill>
          <a:blip r:embed="rId5" cstate="print"/>
          <a:srcRect/>
          <a:stretch>
            <a:fillRect/>
          </a:stretch>
        </p:blipFill>
        <p:spPr>
          <a:xfrm>
            <a:off x="2362200" y="4038600"/>
            <a:ext cx="3035300" cy="2209800"/>
          </a:xfrm>
        </p:spPr>
      </p:pic>
      <p:pic>
        <p:nvPicPr>
          <p:cNvPr id="11270" name="Picture 6" descr="Costco%25205">
            <a:hlinkClick r:id="rId6"/>
          </p:cNvPr>
          <p:cNvPicPr>
            <a:picLocks noChangeAspect="1" noChangeArrowheads="1"/>
          </p:cNvPicPr>
          <p:nvPr/>
        </p:nvPicPr>
        <p:blipFill>
          <a:blip r:embed="rId7" cstate="print"/>
          <a:srcRect/>
          <a:stretch>
            <a:fillRect/>
          </a:stretch>
        </p:blipFill>
        <p:spPr bwMode="auto">
          <a:xfrm>
            <a:off x="4419600" y="1905000"/>
            <a:ext cx="3352800" cy="2057400"/>
          </a:xfrm>
          <a:prstGeom prst="rect">
            <a:avLst/>
          </a:prstGeom>
          <a:noFill/>
          <a:ln w="9525">
            <a:noFill/>
            <a:miter lim="800000"/>
            <a:headEnd/>
            <a:tailEnd/>
          </a:ln>
        </p:spPr>
      </p:pic>
      <p:pic>
        <p:nvPicPr>
          <p:cNvPr id="11271" name="Picture 7" descr="SamsClubWeb">
            <a:hlinkClick r:id="rId8"/>
          </p:cNvPr>
          <p:cNvPicPr>
            <a:picLocks noChangeAspect="1" noChangeArrowheads="1"/>
          </p:cNvPicPr>
          <p:nvPr/>
        </p:nvPicPr>
        <p:blipFill>
          <a:blip r:embed="rId9" cstate="print"/>
          <a:srcRect/>
          <a:stretch>
            <a:fillRect/>
          </a:stretch>
        </p:blipFill>
        <p:spPr bwMode="auto">
          <a:xfrm>
            <a:off x="457200" y="4572000"/>
            <a:ext cx="1524000" cy="1600200"/>
          </a:xfrm>
          <a:prstGeom prst="rect">
            <a:avLst/>
          </a:prstGeom>
          <a:noFill/>
          <a:ln w="9525">
            <a:noFill/>
            <a:miter lim="800000"/>
            <a:headEnd/>
            <a:tailEnd/>
          </a:ln>
        </p:spPr>
      </p:pic>
      <p:pic>
        <p:nvPicPr>
          <p:cNvPr id="11272" name="Picture 8" descr="Save-A-Lot%2520Sign">
            <a:hlinkClick r:id="rId10"/>
          </p:cNvPr>
          <p:cNvPicPr>
            <a:picLocks noChangeAspect="1" noChangeArrowheads="1"/>
          </p:cNvPicPr>
          <p:nvPr/>
        </p:nvPicPr>
        <p:blipFill>
          <a:blip r:embed="rId11" cstate="print"/>
          <a:srcRect/>
          <a:stretch>
            <a:fillRect/>
          </a:stretch>
        </p:blipFill>
        <p:spPr bwMode="auto">
          <a:xfrm>
            <a:off x="5105400" y="3962400"/>
            <a:ext cx="1981200" cy="1181100"/>
          </a:xfrm>
          <a:prstGeom prst="rect">
            <a:avLst/>
          </a:prstGeom>
          <a:noFill/>
          <a:ln w="9525">
            <a:noFill/>
            <a:miter lim="800000"/>
            <a:headEnd/>
            <a:tailEnd/>
          </a:ln>
        </p:spPr>
      </p:pic>
      <p:pic>
        <p:nvPicPr>
          <p:cNvPr id="11273" name="Picture 9" descr="Super_Target_Pylon">
            <a:hlinkClick r:id="rId12"/>
          </p:cNvPr>
          <p:cNvPicPr>
            <a:picLocks noChangeAspect="1" noChangeArrowheads="1"/>
          </p:cNvPicPr>
          <p:nvPr/>
        </p:nvPicPr>
        <p:blipFill>
          <a:blip r:embed="rId13" cstate="print"/>
          <a:srcRect/>
          <a:stretch>
            <a:fillRect/>
          </a:stretch>
        </p:blipFill>
        <p:spPr bwMode="auto">
          <a:xfrm>
            <a:off x="7086600" y="4191000"/>
            <a:ext cx="1752600" cy="1714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027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ftr" sz="quarter" idx="4294967295"/>
          </p:nvPr>
        </p:nvSpPr>
        <p:spPr bwMode="auto">
          <a:xfrm>
            <a:off x="3124200" y="6356350"/>
            <a:ext cx="2895600" cy="365125"/>
          </a:xfrm>
          <a:prstGeom prst="rect">
            <a:avLst/>
          </a:prstGeom>
          <a:noFill/>
          <a:ln>
            <a:miter lim="800000"/>
            <a:headEnd/>
            <a:tailEnd/>
          </a:ln>
        </p:spPr>
        <p:txBody>
          <a:bodyPr/>
          <a:lstStyle/>
          <a:p>
            <a:endParaRPr lang="en-US"/>
          </a:p>
        </p:txBody>
      </p:sp>
      <p:sp>
        <p:nvSpPr>
          <p:cNvPr id="3076" name="Rectangle 2"/>
          <p:cNvSpPr>
            <a:spLocks noGrp="1" noChangeArrowheads="1"/>
          </p:cNvSpPr>
          <p:nvPr>
            <p:ph type="title" idx="4294967295"/>
          </p:nvPr>
        </p:nvSpPr>
        <p:spPr>
          <a:xfrm>
            <a:off x="457200" y="0"/>
            <a:ext cx="8229600" cy="1143000"/>
          </a:xfrm>
        </p:spPr>
        <p:txBody>
          <a:bodyPr/>
          <a:lstStyle/>
          <a:p>
            <a:pPr eaLnBrk="1" hangingPunct="1"/>
            <a:r>
              <a:rPr lang="en-US" sz="3200" smtClean="0"/>
              <a:t>I. Expenditure Shares for Nontraditional Retailers Continue to Rise</a:t>
            </a:r>
          </a:p>
        </p:txBody>
      </p:sp>
      <p:graphicFrame>
        <p:nvGraphicFramePr>
          <p:cNvPr id="3074" name="Object 3"/>
          <p:cNvGraphicFramePr>
            <a:graphicFrameLocks noGrp="1" noChangeAspect="1"/>
          </p:cNvGraphicFramePr>
          <p:nvPr>
            <p:ph idx="4294967295"/>
          </p:nvPr>
        </p:nvGraphicFramePr>
        <p:xfrm>
          <a:off x="0" y="1524000"/>
          <a:ext cx="9121775" cy="5060950"/>
        </p:xfrm>
        <a:graphic>
          <a:graphicData uri="http://schemas.openxmlformats.org/presentationml/2006/ole">
            <p:oleObj spid="_x0000_s3074" r:id="rId4" imgW="9120406" imgH="5060119" progId="Excel.Chart.8">
              <p:embed/>
            </p:oleObj>
          </a:graphicData>
        </a:graphic>
      </p:graphicFrame>
      <p:sp>
        <p:nvSpPr>
          <p:cNvPr id="3077" name="Text Box 4"/>
          <p:cNvSpPr txBox="1">
            <a:spLocks noChangeArrowheads="1"/>
          </p:cNvSpPr>
          <p:nvPr/>
        </p:nvSpPr>
        <p:spPr bwMode="auto">
          <a:xfrm>
            <a:off x="228600" y="6019800"/>
            <a:ext cx="4138613" cy="276225"/>
          </a:xfrm>
          <a:prstGeom prst="rect">
            <a:avLst/>
          </a:prstGeom>
          <a:noFill/>
          <a:ln w="9525">
            <a:noFill/>
            <a:miter lim="800000"/>
            <a:headEnd/>
            <a:tailEnd/>
          </a:ln>
        </p:spPr>
        <p:txBody>
          <a:bodyPr wrap="none">
            <a:spAutoFit/>
          </a:bodyPr>
          <a:lstStyle/>
          <a:p>
            <a:pPr eaLnBrk="0" hangingPunct="0"/>
            <a:r>
              <a:rPr lang="en-US" sz="1200"/>
              <a:t>Source: ERS Calculations using Nielsen Homescan Data</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8930</TotalTime>
  <Words>2068</Words>
  <Application>Microsoft Office PowerPoint</Application>
  <PresentationFormat>On-screen Show (4:3)</PresentationFormat>
  <Paragraphs>175</Paragraphs>
  <Slides>30</Slides>
  <Notes>15</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3</vt:i4>
      </vt:variant>
      <vt:variant>
        <vt:lpstr>Slide Titles</vt:lpstr>
      </vt:variant>
      <vt:variant>
        <vt:i4>30</vt:i4>
      </vt:variant>
    </vt:vector>
  </HeadingPairs>
  <TitlesOfParts>
    <vt:vector size="36" baseType="lpstr">
      <vt:lpstr>Arial</vt:lpstr>
      <vt:lpstr>Times New Roman</vt:lpstr>
      <vt:lpstr>Default Design</vt:lpstr>
      <vt:lpstr>Microsoft Office Excel Chart</vt:lpstr>
      <vt:lpstr>Microsoft Excel Chart</vt:lpstr>
      <vt:lpstr>Microsoft Graph Chart</vt:lpstr>
      <vt:lpstr>Health, Nutrition and the U.S. Food Chain: Trends and New Findings </vt:lpstr>
      <vt:lpstr>Consumers spend 10% on food</vt:lpstr>
      <vt:lpstr>Where that 10% went…</vt:lpstr>
      <vt:lpstr>Innovation: Convenience</vt:lpstr>
      <vt:lpstr>Variety and choice</vt:lpstr>
      <vt:lpstr>Consumers want …</vt:lpstr>
      <vt:lpstr>Overarching trends</vt:lpstr>
      <vt:lpstr>I. Nontraditional Retailers Entry into the  Retail Food Market</vt:lpstr>
      <vt:lpstr>I. Expenditure Shares for Nontraditional Retailers Continue to Rise</vt:lpstr>
      <vt:lpstr>I. Wal-Mart Supercenters</vt:lpstr>
      <vt:lpstr>II. Retail differentiation </vt:lpstr>
      <vt:lpstr>Organic Food Sales</vt:lpstr>
      <vt:lpstr>Slide 13</vt:lpstr>
      <vt:lpstr>  III. Meeting consumer demand </vt:lpstr>
      <vt:lpstr>Recent Findings</vt:lpstr>
      <vt:lpstr>New Results: Affordability</vt:lpstr>
      <vt:lpstr>Affordability</vt:lpstr>
      <vt:lpstr>Affordability</vt:lpstr>
      <vt:lpstr>Access</vt:lpstr>
      <vt:lpstr>Access: 2010 Data</vt:lpstr>
      <vt:lpstr>Access</vt:lpstr>
      <vt:lpstr>Healthfulness of Consumption</vt:lpstr>
      <vt:lpstr>Healthfulness of Purchases</vt:lpstr>
      <vt:lpstr>Healthfulness of Purchases</vt:lpstr>
      <vt:lpstr>Information/Labeling</vt:lpstr>
      <vt:lpstr>Information/Labeling</vt:lpstr>
      <vt:lpstr>Information/Labeling</vt:lpstr>
      <vt:lpstr>Transfats</vt:lpstr>
      <vt:lpstr>Transfats</vt:lpstr>
      <vt:lpstr>Assessing Food Access and Food Environment : Tools</vt:lpstr>
    </vt:vector>
  </TitlesOfParts>
  <Company>USDA-ERS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Retailing in America</dc:title>
  <dc:creator>USDA\ERS</dc:creator>
  <cp:lastModifiedBy>fulponi_l</cp:lastModifiedBy>
  <cp:revision>134</cp:revision>
  <dcterms:created xsi:type="dcterms:W3CDTF">2005-04-26T18:28:06Z</dcterms:created>
  <dcterms:modified xsi:type="dcterms:W3CDTF">2012-10-25T07:39:50Z</dcterms:modified>
</cp:coreProperties>
</file>