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rawings/drawing1.xml" ContentType="application/vnd.openxmlformats-officedocument.drawingml.chartshapes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449" r:id="rId2"/>
    <p:sldId id="751" r:id="rId3"/>
    <p:sldId id="605" r:id="rId4"/>
    <p:sldId id="606" r:id="rId5"/>
    <p:sldId id="607" r:id="rId6"/>
    <p:sldId id="750" r:id="rId7"/>
    <p:sldId id="679" r:id="rId8"/>
    <p:sldId id="700" r:id="rId9"/>
    <p:sldId id="669" r:id="rId10"/>
    <p:sldId id="674" r:id="rId11"/>
    <p:sldId id="676" r:id="rId12"/>
    <p:sldId id="678" r:id="rId13"/>
    <p:sldId id="706" r:id="rId14"/>
    <p:sldId id="701" r:id="rId15"/>
    <p:sldId id="703" r:id="rId16"/>
    <p:sldId id="705" r:id="rId17"/>
    <p:sldId id="707" r:id="rId18"/>
    <p:sldId id="708" r:id="rId19"/>
    <p:sldId id="710" r:id="rId20"/>
    <p:sldId id="709" r:id="rId21"/>
    <p:sldId id="714" r:id="rId22"/>
    <p:sldId id="711" r:id="rId23"/>
    <p:sldId id="716" r:id="rId24"/>
    <p:sldId id="717" r:id="rId25"/>
    <p:sldId id="749" r:id="rId26"/>
    <p:sldId id="735" r:id="rId27"/>
    <p:sldId id="724" r:id="rId28"/>
    <p:sldId id="733" r:id="rId29"/>
    <p:sldId id="725" r:id="rId30"/>
    <p:sldId id="726" r:id="rId31"/>
    <p:sldId id="728" r:id="rId32"/>
    <p:sldId id="737" r:id="rId33"/>
    <p:sldId id="747" r:id="rId34"/>
    <p:sldId id="740" r:id="rId35"/>
    <p:sldId id="742" r:id="rId36"/>
    <p:sldId id="670" r:id="rId37"/>
    <p:sldId id="682" r:id="rId38"/>
    <p:sldId id="734" r:id="rId39"/>
    <p:sldId id="719" r:id="rId40"/>
    <p:sldId id="685" r:id="rId41"/>
    <p:sldId id="713" r:id="rId42"/>
    <p:sldId id="687" r:id="rId43"/>
    <p:sldId id="688" r:id="rId44"/>
    <p:sldId id="690" r:id="rId45"/>
    <p:sldId id="691" r:id="rId46"/>
    <p:sldId id="738" r:id="rId47"/>
    <p:sldId id="693" r:id="rId48"/>
    <p:sldId id="694" r:id="rId49"/>
    <p:sldId id="695" r:id="rId50"/>
    <p:sldId id="696" r:id="rId51"/>
    <p:sldId id="697" r:id="rId52"/>
    <p:sldId id="698" r:id="rId53"/>
    <p:sldId id="699" r:id="rId54"/>
    <p:sldId id="729" r:id="rId55"/>
    <p:sldId id="739" r:id="rId56"/>
    <p:sldId id="718" r:id="rId57"/>
    <p:sldId id="715" r:id="rId58"/>
    <p:sldId id="743" r:id="rId59"/>
    <p:sldId id="744" r:id="rId60"/>
    <p:sldId id="745" r:id="rId61"/>
    <p:sldId id="746" r:id="rId62"/>
    <p:sldId id="748" r:id="rId63"/>
  </p:sldIdLst>
  <p:sldSz cx="9144000" cy="6858000" type="screen4x3"/>
  <p:notesSz cx="6723063" cy="9853613"/>
  <p:defaultTextStyle>
    <a:defPPr>
      <a:defRPr lang="en-US"/>
    </a:defPPr>
    <a:lvl1pPr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3300"/>
    <a:srgbClr val="0033CC"/>
    <a:srgbClr val="00CC99"/>
    <a:srgbClr val="0066FF"/>
    <a:srgbClr val="FF9900"/>
    <a:srgbClr val="009900"/>
    <a:srgbClr val="669900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9155" autoAdjust="0"/>
  </p:normalViewPr>
  <p:slideViewPr>
    <p:cSldViewPr>
      <p:cViewPr>
        <p:scale>
          <a:sx n="75" d="100"/>
          <a:sy n="75" d="100"/>
        </p:scale>
        <p:origin x="-9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80"/>
    </p:cViewPr>
  </p:sorterViewPr>
  <p:notesViewPr>
    <p:cSldViewPr>
      <p:cViewPr>
        <p:scale>
          <a:sx n="100" d="100"/>
          <a:sy n="100" d="100"/>
        </p:scale>
        <p:origin x="-1674" y="612"/>
      </p:cViewPr>
      <p:guideLst>
        <p:guide orient="horz" pos="3103"/>
        <p:guide pos="211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oecd_2012\gdp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nutrients\oecd_2012\urbanization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800"/>
            </a:pPr>
            <a:r>
              <a:rPr lang="en-US" sz="2800" dirty="0"/>
              <a:t>Robust income growth for </a:t>
            </a:r>
            <a:r>
              <a:rPr lang="en-US" sz="2800" dirty="0" smtClean="0"/>
              <a:t>the last 5 </a:t>
            </a:r>
            <a:r>
              <a:rPr lang="en-US" sz="2800" dirty="0"/>
              <a:t>decades</a:t>
            </a:r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Sheet1!$D$4</c:f>
              <c:strCache>
                <c:ptCount val="1"/>
                <c:pt idx="0">
                  <c:v>High income</c:v>
                </c:pt>
              </c:strCache>
            </c:strRef>
          </c:tx>
          <c:cat>
            <c:numRef>
              <c:f>Sheet1!$C$17:$C$51</c:f>
              <c:numCache>
                <c:formatCode>General</c:formatCode>
                <c:ptCount val="35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</c:numCache>
            </c:numRef>
          </c:cat>
          <c:val>
            <c:numRef>
              <c:f>Sheet1!$D$17:$D$51</c:f>
              <c:numCache>
                <c:formatCode>General</c:formatCode>
                <c:ptCount val="35"/>
                <c:pt idx="0">
                  <c:v>11.887517130823005</c:v>
                </c:pt>
                <c:pt idx="1">
                  <c:v>12.004398451218998</c:v>
                </c:pt>
                <c:pt idx="2">
                  <c:v>12.05265703082601</c:v>
                </c:pt>
                <c:pt idx="3">
                  <c:v>12.618791836257</c:v>
                </c:pt>
                <c:pt idx="4">
                  <c:v>13.096409219327013</c:v>
                </c:pt>
                <c:pt idx="5">
                  <c:v>13.700755943893999</c:v>
                </c:pt>
                <c:pt idx="6">
                  <c:v>14.245766621869</c:v>
                </c:pt>
                <c:pt idx="7">
                  <c:v>14.428186449864</c:v>
                </c:pt>
                <c:pt idx="8">
                  <c:v>14.747286403986999</c:v>
                </c:pt>
                <c:pt idx="9">
                  <c:v>14.791653248553001</c:v>
                </c:pt>
                <c:pt idx="10">
                  <c:v>15.218851711152993</c:v>
                </c:pt>
                <c:pt idx="11">
                  <c:v>15.956701365676</c:v>
                </c:pt>
                <c:pt idx="12">
                  <c:v>16.582909245673978</c:v>
                </c:pt>
                <c:pt idx="13">
                  <c:v>17.074453249874001</c:v>
                </c:pt>
                <c:pt idx="14">
                  <c:v>17.637407582651999</c:v>
                </c:pt>
                <c:pt idx="15">
                  <c:v>18.492661521862985</c:v>
                </c:pt>
                <c:pt idx="16">
                  <c:v>19.214445363623</c:v>
                </c:pt>
                <c:pt idx="17">
                  <c:v>19.793018386859</c:v>
                </c:pt>
                <c:pt idx="18">
                  <c:v>20.049003133509984</c:v>
                </c:pt>
                <c:pt idx="19">
                  <c:v>20.421751051432</c:v>
                </c:pt>
                <c:pt idx="20">
                  <c:v>20.684721385277989</c:v>
                </c:pt>
                <c:pt idx="21">
                  <c:v>21.335828753746011</c:v>
                </c:pt>
                <c:pt idx="22">
                  <c:v>21.864774693815999</c:v>
                </c:pt>
                <c:pt idx="23">
                  <c:v>22.514711553902</c:v>
                </c:pt>
                <c:pt idx="24">
                  <c:v>23.272504235497983</c:v>
                </c:pt>
                <c:pt idx="25">
                  <c:v>23.821748988803002</c:v>
                </c:pt>
                <c:pt idx="26">
                  <c:v>24.63926517393401</c:v>
                </c:pt>
                <c:pt idx="27">
                  <c:v>25.625599748517985</c:v>
                </c:pt>
                <c:pt idx="28">
                  <c:v>25.954392102615</c:v>
                </c:pt>
                <c:pt idx="29">
                  <c:v>26.361001605132</c:v>
                </c:pt>
                <c:pt idx="30">
                  <c:v>26.793176325249</c:v>
                </c:pt>
                <c:pt idx="31">
                  <c:v>27.672253140313</c:v>
                </c:pt>
                <c:pt idx="32">
                  <c:v>28.432211205859989</c:v>
                </c:pt>
                <c:pt idx="33">
                  <c:v>29.156595884866</c:v>
                </c:pt>
                <c:pt idx="34">
                  <c:v>29.980414816034983</c:v>
                </c:pt>
              </c:numCache>
            </c:numRef>
          </c:val>
        </c:ser>
        <c:ser>
          <c:idx val="1"/>
          <c:order val="1"/>
          <c:tx>
            <c:strRef>
              <c:f>Sheet1!$E$4</c:f>
              <c:strCache>
                <c:ptCount val="1"/>
                <c:pt idx="0">
                  <c:v>RoW</c:v>
                </c:pt>
              </c:strCache>
            </c:strRef>
          </c:tx>
          <c:cat>
            <c:numRef>
              <c:f>Sheet1!$C$17:$C$51</c:f>
              <c:numCache>
                <c:formatCode>General</c:formatCode>
                <c:ptCount val="35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</c:numCache>
            </c:numRef>
          </c:cat>
          <c:val>
            <c:numRef>
              <c:f>Sheet1!$E$17:$E$51</c:f>
              <c:numCache>
                <c:formatCode>General</c:formatCode>
                <c:ptCount val="35"/>
                <c:pt idx="0">
                  <c:v>1.5063426862111</c:v>
                </c:pt>
                <c:pt idx="1">
                  <c:v>1.6092407544714</c:v>
                </c:pt>
                <c:pt idx="2">
                  <c:v>1.6834843103207002</c:v>
                </c:pt>
                <c:pt idx="3">
                  <c:v>1.7937798417607009</c:v>
                </c:pt>
                <c:pt idx="4">
                  <c:v>1.8966021927588008</c:v>
                </c:pt>
                <c:pt idx="5">
                  <c:v>1.9567552365450001</c:v>
                </c:pt>
                <c:pt idx="6">
                  <c:v>2.049509989343699</c:v>
                </c:pt>
                <c:pt idx="7">
                  <c:v>2.1492339990809</c:v>
                </c:pt>
                <c:pt idx="8">
                  <c:v>2.1845026100444001</c:v>
                </c:pt>
                <c:pt idx="9">
                  <c:v>2.2145734320106003</c:v>
                </c:pt>
                <c:pt idx="10">
                  <c:v>2.2595778771141002</c:v>
                </c:pt>
                <c:pt idx="11">
                  <c:v>2.3767679591537973</c:v>
                </c:pt>
                <c:pt idx="12">
                  <c:v>2.4729882699122987</c:v>
                </c:pt>
                <c:pt idx="13">
                  <c:v>2.6191864062029002</c:v>
                </c:pt>
                <c:pt idx="14">
                  <c:v>2.7471419837967996</c:v>
                </c:pt>
                <c:pt idx="15">
                  <c:v>2.8871168728294014</c:v>
                </c:pt>
                <c:pt idx="16">
                  <c:v>3.3536695410649999</c:v>
                </c:pt>
                <c:pt idx="17">
                  <c:v>3.4405181033567285</c:v>
                </c:pt>
                <c:pt idx="18">
                  <c:v>3.5795090974928487</c:v>
                </c:pt>
                <c:pt idx="19">
                  <c:v>3.7103282117827514</c:v>
                </c:pt>
                <c:pt idx="20">
                  <c:v>3.8777806920815001</c:v>
                </c:pt>
                <c:pt idx="21">
                  <c:v>4.0454703467330075</c:v>
                </c:pt>
                <c:pt idx="22">
                  <c:v>4.2531502530124863</c:v>
                </c:pt>
                <c:pt idx="23">
                  <c:v>4.484137666914787</c:v>
                </c:pt>
                <c:pt idx="24">
                  <c:v>4.7355078335336414</c:v>
                </c:pt>
                <c:pt idx="25">
                  <c:v>4.8339345223539167</c:v>
                </c:pt>
                <c:pt idx="26">
                  <c:v>5.010729007813123</c:v>
                </c:pt>
                <c:pt idx="27">
                  <c:v>5.2773076855369103</c:v>
                </c:pt>
                <c:pt idx="28">
                  <c:v>5.4448073934807999</c:v>
                </c:pt>
                <c:pt idx="29">
                  <c:v>5.6565115988150856</c:v>
                </c:pt>
                <c:pt idx="30">
                  <c:v>5.9928683539931633</c:v>
                </c:pt>
                <c:pt idx="31">
                  <c:v>6.466639094847566</c:v>
                </c:pt>
                <c:pt idx="32">
                  <c:v>6.9580226107066991</c:v>
                </c:pt>
                <c:pt idx="33">
                  <c:v>7.5268222046124791</c:v>
                </c:pt>
                <c:pt idx="34">
                  <c:v>8.2057448682146248</c:v>
                </c:pt>
              </c:numCache>
            </c:numRef>
          </c:val>
        </c:ser>
        <c:gapWidth val="49"/>
        <c:overlap val="100"/>
        <c:axId val="76866304"/>
        <c:axId val="76867840"/>
      </c:barChart>
      <c:catAx>
        <c:axId val="76866304"/>
        <c:scaling>
          <c:orientation val="minMax"/>
        </c:scaling>
        <c:axPos val="b"/>
        <c:numFmt formatCode="General" sourceLinked="1"/>
        <c:tickLblPos val="nextTo"/>
        <c:crossAx val="76867840"/>
        <c:crosses val="autoZero"/>
        <c:auto val="1"/>
        <c:lblAlgn val="ctr"/>
        <c:lblOffset val="100"/>
      </c:catAx>
      <c:valAx>
        <c:axId val="7686784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GDP, Trillion US$ (2004)</a:t>
                </a:r>
              </a:p>
            </c:rich>
          </c:tx>
          <c:layout/>
        </c:title>
        <c:numFmt formatCode="General" sourceLinked="1"/>
        <c:tickLblPos val="nextTo"/>
        <c:crossAx val="76866304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3200"/>
            </a:pPr>
            <a:r>
              <a:rPr lang="en-US" sz="3200"/>
              <a:t>Urbanization to further accelerate over the next 40 years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2917709862538368"/>
          <c:y val="0.19861246413965711"/>
          <c:w val="0.82646078562213499"/>
          <c:h val="0.62985118720625033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Rural</c:v>
                </c:pt>
              </c:strCache>
            </c:strRef>
          </c:tx>
          <c:spPr>
            <a:ln w="63500"/>
          </c:spPr>
          <c:marker>
            <c:symbol val="none"/>
          </c:marker>
          <c:cat>
            <c:numRef>
              <c:f>Sheet1!$B$1:$V$1</c:f>
              <c:numCache>
                <c:formatCode>General</c:formatCode>
                <c:ptCount val="2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</c:numCache>
            </c:numRef>
          </c:cat>
          <c:val>
            <c:numRef>
              <c:f>Sheet1!$B$2:$V$2</c:f>
              <c:numCache>
                <c:formatCode>###,###,##0.00;\-###,###,##0.00;_("—"</c:formatCode>
                <c:ptCount val="21"/>
                <c:pt idx="0">
                  <c:v>1.7867341959999994</c:v>
                </c:pt>
                <c:pt idx="1">
                  <c:v>1.9009498479999978</c:v>
                </c:pt>
                <c:pt idx="2">
                  <c:v>2.0187750899999997</c:v>
                </c:pt>
                <c:pt idx="3">
                  <c:v>2.1483606280000012</c:v>
                </c:pt>
                <c:pt idx="4">
                  <c:v>2.3437669989999996</c:v>
                </c:pt>
                <c:pt idx="5">
                  <c:v>2.5387511019999902</c:v>
                </c:pt>
                <c:pt idx="6">
                  <c:v>2.6997788919999999</c:v>
                </c:pt>
                <c:pt idx="7">
                  <c:v>2.8587928999999903</c:v>
                </c:pt>
                <c:pt idx="8">
                  <c:v>3.02501998599999</c:v>
                </c:pt>
                <c:pt idx="9">
                  <c:v>3.1621066529999835</c:v>
                </c:pt>
                <c:pt idx="10">
                  <c:v>3.2641378859999981</c:v>
                </c:pt>
                <c:pt idx="11">
                  <c:v>3.3091153969999798</c:v>
                </c:pt>
                <c:pt idx="12">
                  <c:v>3.3373114759999902</c:v>
                </c:pt>
                <c:pt idx="13">
                  <c:v>3.3575026259999867</c:v>
                </c:pt>
                <c:pt idx="14">
                  <c:v>3.3667099799999867</c:v>
                </c:pt>
                <c:pt idx="15">
                  <c:v>3.360396757999998</c:v>
                </c:pt>
                <c:pt idx="16">
                  <c:v>3.3374718959999901</c:v>
                </c:pt>
                <c:pt idx="17">
                  <c:v>3.2977064399999798</c:v>
                </c:pt>
                <c:pt idx="18">
                  <c:v>3.2378154959999867</c:v>
                </c:pt>
                <c:pt idx="19">
                  <c:v>3.1560377959999899</c:v>
                </c:pt>
                <c:pt idx="20">
                  <c:v>3.0539531519999801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ln w="63500"/>
          </c:spPr>
          <c:marker>
            <c:symbol val="none"/>
          </c:marker>
          <c:cat>
            <c:numRef>
              <c:f>Sheet1!$B$1:$V$1</c:f>
              <c:numCache>
                <c:formatCode>General</c:formatCode>
                <c:ptCount val="2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</c:numCache>
            </c:numRef>
          </c:cat>
          <c:val>
            <c:numRef>
              <c:f>Sheet1!$B$3:$V$3</c:f>
              <c:numCache>
                <c:formatCode>###,###,##0.00;\-###,###,##0.00;_("—"</c:formatCode>
                <c:ptCount val="21"/>
                <c:pt idx="0">
                  <c:v>0.74549504000000089</c:v>
                </c:pt>
                <c:pt idx="1">
                  <c:v>0.87193182000000102</c:v>
                </c:pt>
                <c:pt idx="2">
                  <c:v>1.0196376819999982</c:v>
                </c:pt>
                <c:pt idx="3">
                  <c:v>1.184646423000002</c:v>
                </c:pt>
                <c:pt idx="4">
                  <c:v>1.352419308</c:v>
                </c:pt>
                <c:pt idx="5">
                  <c:v>1.537668101</c:v>
                </c:pt>
                <c:pt idx="6">
                  <c:v>1.7532285899999998</c:v>
                </c:pt>
                <c:pt idx="7">
                  <c:v>2.0044970370000001</c:v>
                </c:pt>
                <c:pt idx="8">
                  <c:v>2.2814051690000001</c:v>
                </c:pt>
                <c:pt idx="9">
                  <c:v>2.5641326550000012</c:v>
                </c:pt>
                <c:pt idx="10">
                  <c:v>2.8586323349999967</c:v>
                </c:pt>
                <c:pt idx="11">
                  <c:v>3.197533778000007</c:v>
                </c:pt>
                <c:pt idx="12">
                  <c:v>3.558577541000004</c:v>
                </c:pt>
                <c:pt idx="13">
                  <c:v>3.9267929779999999</c:v>
                </c:pt>
                <c:pt idx="14">
                  <c:v>4.2898180080000001</c:v>
                </c:pt>
                <c:pt idx="15">
                  <c:v>4.6425816789999823</c:v>
                </c:pt>
                <c:pt idx="16">
                  <c:v>4.9839077170000001</c:v>
                </c:pt>
                <c:pt idx="17">
                  <c:v>5.3141607989999926</c:v>
                </c:pt>
                <c:pt idx="18">
                  <c:v>5.6362256660000005</c:v>
                </c:pt>
                <c:pt idx="19">
                  <c:v>5.9499840779999884</c:v>
                </c:pt>
                <c:pt idx="20">
                  <c:v>6.2521748339999865</c:v>
                </c:pt>
              </c:numCache>
            </c:numRef>
          </c:val>
        </c:ser>
        <c:marker val="1"/>
        <c:axId val="77019008"/>
        <c:axId val="77020544"/>
      </c:lineChart>
      <c:catAx>
        <c:axId val="77019008"/>
        <c:scaling>
          <c:orientation val="minMax"/>
        </c:scaling>
        <c:axPos val="b"/>
        <c:numFmt formatCode="General" sourceLinked="1"/>
        <c:tickLblPos val="nextTo"/>
        <c:txPr>
          <a:bodyPr rot="-2400000"/>
          <a:lstStyle/>
          <a:p>
            <a:pPr>
              <a:defRPr/>
            </a:pPr>
            <a:endParaRPr lang="en-US"/>
          </a:p>
        </c:txPr>
        <c:crossAx val="77020544"/>
        <c:crosses val="autoZero"/>
        <c:auto val="1"/>
        <c:lblAlgn val="ctr"/>
        <c:lblOffset val="100"/>
      </c:catAx>
      <c:valAx>
        <c:axId val="77020544"/>
        <c:scaling>
          <c:orientation val="minMax"/>
        </c:scaling>
        <c:axPos val="l"/>
        <c:majorGridlines>
          <c:spPr>
            <a:ln>
              <a:solidFill>
                <a:srgbClr val="000000"/>
              </a:solidFill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Billion people</a:t>
                </a:r>
              </a:p>
            </c:rich>
          </c:tx>
          <c:layout/>
        </c:title>
        <c:numFmt formatCode="###,###,##0.00;\-###,###,##0.00;_(&quot;—&quot;" sourceLinked="1"/>
        <c:tickLblPos val="nextTo"/>
        <c:crossAx val="77019008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34608799323813388"/>
          <c:y val="0.38758591222608874"/>
          <c:w val="0.24829994451593168"/>
          <c:h val="5.6135642182304206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2"/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0.61169</cdr:x>
      <cdr:y>0.94456</cdr:y>
    </cdr:from>
    <cdr:to>
      <cdr:x>0.93253</cdr:x>
      <cdr:y>0.99589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86200" y="4381500"/>
          <a:ext cx="2038350" cy="238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de-DE" sz="1800" dirty="0"/>
            <a:t>Source: UNPD, 2011</a:t>
          </a:r>
        </a:p>
      </cdr:txBody>
    </cdr:sp>
  </cdr:relSizeAnchor>
  <cdr:relSizeAnchor xmlns:cdr="http://schemas.openxmlformats.org/drawingml/2006/chartDrawing">
    <cdr:from>
      <cdr:x>0.63074</cdr:x>
      <cdr:y>0.311</cdr:y>
    </cdr:from>
    <cdr:to>
      <cdr:x>0.63074</cdr:x>
      <cdr:y>0.83306</cdr:y>
    </cdr:to>
    <cdr:sp macro="" textlink="">
      <cdr:nvSpPr>
        <cdr:cNvPr id="4" name="Straight Connector 3"/>
        <cdr:cNvSpPr/>
      </cdr:nvSpPr>
      <cdr:spPr bwMode="auto">
        <a:xfrm xmlns:a="http://schemas.openxmlformats.org/drawingml/2006/main" flipV="1">
          <a:off x="5472608" y="2132856"/>
          <a:ext cx="0" cy="358028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de-DE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t" anchorCtr="0" compatLnSpc="1">
            <a:prstTxWarp prst="textNoShape">
              <a:avLst/>
            </a:prstTxWarp>
          </a:bodyPr>
          <a:lstStyle>
            <a:lvl1pPr algn="l" defTabSz="907744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6071" y="0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t" anchorCtr="0" compatLnSpc="1">
            <a:prstTxWarp prst="textNoShape">
              <a:avLst/>
            </a:prstTxWarp>
          </a:bodyPr>
          <a:lstStyle>
            <a:lvl1pPr algn="r" defTabSz="907744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244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0618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b" anchorCtr="0" compatLnSpc="1">
            <a:prstTxWarp prst="textNoShape">
              <a:avLst/>
            </a:prstTxWarp>
          </a:bodyPr>
          <a:lstStyle>
            <a:lvl1pPr algn="l" defTabSz="907744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244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6071" y="9360618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b" anchorCtr="0" compatLnSpc="1">
            <a:prstTxWarp prst="textNoShape">
              <a:avLst/>
            </a:prstTxWarp>
          </a:bodyPr>
          <a:lstStyle>
            <a:lvl1pPr algn="r" defTabSz="907744">
              <a:spcBef>
                <a:spcPct val="0"/>
              </a:spcBef>
              <a:defRPr sz="1200"/>
            </a:lvl1pPr>
          </a:lstStyle>
          <a:p>
            <a:fld id="{204171AD-B974-4CE6-8EB1-B4E3E2BEC16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t" anchorCtr="0" compatLnSpc="1">
            <a:prstTxWarp prst="textNoShape">
              <a:avLst/>
            </a:prstTxWarp>
          </a:bodyPr>
          <a:lstStyle>
            <a:lvl1pPr algn="l" defTabSz="907744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6071" y="0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t" anchorCtr="0" compatLnSpc="1">
            <a:prstTxWarp prst="textNoShape">
              <a:avLst/>
            </a:prstTxWarp>
          </a:bodyPr>
          <a:lstStyle>
            <a:lvl1pPr algn="r" defTabSz="907744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8525" y="738188"/>
            <a:ext cx="4926013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307" y="4679522"/>
            <a:ext cx="5378450" cy="4435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0618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b" anchorCtr="0" compatLnSpc="1">
            <a:prstTxWarp prst="textNoShape">
              <a:avLst/>
            </a:prstTxWarp>
          </a:bodyPr>
          <a:lstStyle>
            <a:lvl1pPr algn="l" defTabSz="907744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6071" y="9360618"/>
            <a:ext cx="2915422" cy="4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25" tIns="45413" rIns="90825" bIns="45413" numCol="1" anchor="b" anchorCtr="0" compatLnSpc="1">
            <a:prstTxWarp prst="textNoShape">
              <a:avLst/>
            </a:prstTxWarp>
          </a:bodyPr>
          <a:lstStyle>
            <a:lvl1pPr algn="r" defTabSz="907744">
              <a:spcBef>
                <a:spcPct val="0"/>
              </a:spcBef>
              <a:defRPr sz="1200"/>
            </a:lvl1pPr>
          </a:lstStyle>
          <a:p>
            <a:fld id="{F40F38CE-6815-4F0C-B2D4-5AACB1011FF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B091FA-820B-4A84-BDB4-B3B41C5B80F2}" type="slidenum">
              <a:rPr lang="en-US"/>
              <a:pPr/>
              <a:t>1</a:t>
            </a:fld>
            <a:endParaRPr lang="en-US"/>
          </a:p>
        </p:txBody>
      </p:sp>
      <p:sp>
        <p:nvSpPr>
          <p:cNvPr id="47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25" y="769938"/>
            <a:ext cx="4924425" cy="3694112"/>
          </a:xfrm>
          <a:ln/>
        </p:spPr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6778" y="4695273"/>
            <a:ext cx="4935482" cy="4388134"/>
          </a:xfrm>
        </p:spPr>
        <p:txBody>
          <a:bodyPr/>
          <a:lstStyle/>
          <a:p>
            <a:endParaRPr lang="de-DE" b="1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10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11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12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6EF35-223A-4050-8F9B-1D1CFF4BABB8}" type="slidenum">
              <a:rPr lang="en-US"/>
              <a:pPr/>
              <a:t>13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14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15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16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6EF35-223A-4050-8F9B-1D1CFF4BABB8}" type="slidenum">
              <a:rPr lang="en-US"/>
              <a:pPr/>
              <a:t>17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18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19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2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20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6EF35-223A-4050-8F9B-1D1CFF4BABB8}" type="slidenum">
              <a:rPr lang="en-US"/>
              <a:pPr/>
              <a:t>21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E89AFC-1F0A-4BB6-A8F7-77C77386F027}" type="slidenum">
              <a:rPr lang="en-GB"/>
              <a:pPr/>
              <a:t>22</a:t>
            </a:fld>
            <a:endParaRPr lang="en-GB"/>
          </a:p>
        </p:txBody>
      </p:sp>
      <p:sp>
        <p:nvSpPr>
          <p:cNvPr id="42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307" y="4679522"/>
            <a:ext cx="5378450" cy="4435386"/>
          </a:xfrm>
        </p:spPr>
        <p:txBody>
          <a:bodyPr/>
          <a:lstStyle/>
          <a:p>
            <a:pPr marL="226543" indent="-226543">
              <a:buFontTx/>
              <a:buAutoNum type="arabicPeriod"/>
            </a:pPr>
            <a:r>
              <a:rPr lang="en-US" dirty="0"/>
              <a:t>Let’s zero in on the most dynamic group, the mid-income developing countries.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Assumptions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The selection criterion is per capita income between 1000 and 8000 USD (in 1990 prices) achieved in 1980*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The bubble size in proportional to the GDP per capita income in any given year. 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Results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Many have already moved into the upper right quadrant, notably those with the big bubble, i.e. income seems to have been the key driver.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Over the next 30 years, only those with the small bubble will lag behind the rest, Namibia, Guatemala, Cameroon, etc.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The real income effect is expected to accelerate developments (time-lapse effect in the movie is admitted, as there are only a few outlook years)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E89AFC-1F0A-4BB6-A8F7-77C77386F027}" type="slidenum">
              <a:rPr lang="en-GB"/>
              <a:pPr/>
              <a:t>23</a:t>
            </a:fld>
            <a:endParaRPr lang="en-GB"/>
          </a:p>
        </p:txBody>
      </p:sp>
      <p:sp>
        <p:nvSpPr>
          <p:cNvPr id="42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307" y="4679522"/>
            <a:ext cx="5378450" cy="4435386"/>
          </a:xfrm>
        </p:spPr>
        <p:txBody>
          <a:bodyPr/>
          <a:lstStyle/>
          <a:p>
            <a:pPr marL="226543" indent="-226543">
              <a:buFontTx/>
              <a:buAutoNum type="arabicPeriod"/>
            </a:pPr>
            <a:r>
              <a:rPr lang="en-US" dirty="0"/>
              <a:t>Let’s zero in on the most dynamic group, the mid-income developing countries.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Assumptions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The selection criterion is per capita income between 1000 and 8000 USD (in 1990 prices) achieved in 1980*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The bubble size in proportional to the GDP per capita income in any given year. 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Results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Many have already moved into the upper right quadrant, notably those with the big bubble, i.e. income seems to have been the key driver.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Over the next 30 years, only those with the small bubble will lag behind the rest, Namibia, Guatemala, Cameroon, etc.</a:t>
            </a:r>
          </a:p>
          <a:p>
            <a:pPr marL="679628" lvl="1" indent="-226543">
              <a:buFontTx/>
              <a:buChar char="•"/>
            </a:pPr>
            <a:r>
              <a:rPr lang="en-US" dirty="0"/>
              <a:t>The real income effect is expected to accelerate developments (time-lapse effect in the movie is admitted, as there are only a few outlook years)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E89AFC-1F0A-4BB6-A8F7-77C77386F027}" type="slidenum">
              <a:rPr lang="en-GB"/>
              <a:pPr/>
              <a:t>24</a:t>
            </a:fld>
            <a:endParaRPr lang="en-GB"/>
          </a:p>
        </p:txBody>
      </p:sp>
      <p:sp>
        <p:nvSpPr>
          <p:cNvPr id="42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307" y="4679522"/>
            <a:ext cx="5378450" cy="4435386"/>
          </a:xfrm>
        </p:spPr>
        <p:txBody>
          <a:bodyPr/>
          <a:lstStyle/>
          <a:p>
            <a:pPr marL="226543" indent="-226543">
              <a:buFontTx/>
              <a:buAutoNum type="arabicPeriod"/>
            </a:pPr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25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20AB94-92A4-4366-A555-A74F73522177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6AE34-0C29-8F4E-A10B-C423D7C8AB81}" type="slidenum">
              <a:rPr lang="en-US"/>
              <a:pPr/>
              <a:t>27</a:t>
            </a:fld>
            <a:endParaRPr lang="en-US"/>
          </a:p>
        </p:txBody>
      </p:sp>
      <p:sp>
        <p:nvSpPr>
          <p:cNvPr id="45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985838"/>
            <a:ext cx="4503737" cy="3378200"/>
          </a:xfrm>
          <a:solidFill>
            <a:srgbClr val="FFFFFF"/>
          </a:solidFill>
          <a:ln/>
        </p:spPr>
      </p:sp>
      <p:sp>
        <p:nvSpPr>
          <p:cNvPr id="459779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1025580" y="4690731"/>
            <a:ext cx="4676574" cy="3749847"/>
          </a:xfrm>
          <a:ln/>
        </p:spPr>
        <p:txBody>
          <a:bodyPr wrap="none" anchor="ctr"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2D5C73-5CA2-489F-9EC9-3115A55F0604}" type="slidenum">
              <a:rPr lang="en-GB"/>
              <a:pPr/>
              <a:t>28</a:t>
            </a:fld>
            <a:endParaRPr lang="en-GB"/>
          </a:p>
        </p:txBody>
      </p:sp>
      <p:sp>
        <p:nvSpPr>
          <p:cNvPr id="42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307" y="4679522"/>
            <a:ext cx="5378450" cy="4435386"/>
          </a:xfrm>
        </p:spPr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332898-807A-B945-B1AD-2B1E7D1AD144}" type="slidenum">
              <a:rPr lang="en-US"/>
              <a:pPr/>
              <a:t>29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5AD103-FF55-498B-AA48-B66B8000AF80}" type="slidenum">
              <a:rPr lang="en-US"/>
              <a:pPr/>
              <a:t>3</a:t>
            </a:fld>
            <a:endParaRPr lang="en-US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0AED23-E5C5-BE42-9020-2338D7ECB1CF}" type="slidenum">
              <a:rPr lang="en-US"/>
              <a:pPr/>
              <a:t>30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C4B80B-CC30-B64E-8E4D-F50FA0854DEF}" type="slidenum">
              <a:rPr lang="en-US"/>
              <a:pPr/>
              <a:t>31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32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F38CE-6815-4F0C-B2D4-5AACB1011FFD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F38CE-6815-4F0C-B2D4-5AACB1011FFD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Income grows faster in  developing countries. </a:t>
            </a:r>
          </a:p>
          <a:p>
            <a:r>
              <a:rPr lang="en-US" dirty="0" smtClean="0"/>
              <a:t>This will carry implications for the level and composition of demand. </a:t>
            </a:r>
          </a:p>
          <a:p>
            <a:endParaRPr lang="en-US" dirty="0" smtClean="0"/>
          </a:p>
          <a:p>
            <a:r>
              <a:rPr lang="en-US" dirty="0" smtClean="0"/>
              <a:t>According to the World Bank, global economic growth is expected to average 2.9 percent/year between 2005-2050, </a:t>
            </a:r>
          </a:p>
          <a:p>
            <a:r>
              <a:rPr lang="en-US" dirty="0" smtClean="0"/>
              <a:t>	1.6 percent per year in high income countries</a:t>
            </a:r>
          </a:p>
          <a:p>
            <a:r>
              <a:rPr lang="en-US" dirty="0" smtClean="0"/>
              <a:t>	5.2 percent per year in developing countries. </a:t>
            </a:r>
          </a:p>
          <a:p>
            <a:endParaRPr lang="en-US" dirty="0" smtClean="0"/>
          </a:p>
          <a:p>
            <a:r>
              <a:rPr lang="en-US" dirty="0" smtClean="0"/>
              <a:t>Per-capita incomes are expected to rise at 2.2 percent/year to 2050; assuming an income elasticity of demand for food of 0.5, per-capita food demand would increase 1.1%/year; plus an additional 0.8% population growth translated in a 1.9%/year increase in total demand for food. </a:t>
            </a:r>
          </a:p>
          <a:p>
            <a:endParaRPr lang="en-US" dirty="0" smtClean="0"/>
          </a:p>
          <a:p>
            <a:r>
              <a:rPr lang="en-US" dirty="0" smtClean="0"/>
              <a:t>Absolute poverty  based on a $1.25 PPP/day would be reduced, according to the World Bank, from 21.9 percent in 2005 to 0.4 percent in 2050; and in Sub-</a:t>
            </a:r>
            <a:r>
              <a:rPr lang="en-US" dirty="0" err="1" smtClean="0"/>
              <a:t>saharan</a:t>
            </a:r>
            <a:r>
              <a:rPr lang="en-US" dirty="0" smtClean="0"/>
              <a:t> Africa, from 51.7 percent to 2.8 percent. These are quite optimistic assumptions, </a:t>
            </a:r>
            <a:r>
              <a:rPr lang="en-US" dirty="0" err="1" smtClean="0"/>
              <a:t>soME</a:t>
            </a:r>
            <a:r>
              <a:rPr lang="en-US" dirty="0" smtClean="0"/>
              <a:t> of which have been considerably revised recently.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475747-F34E-4F06-AB0F-4D4B3EB65B04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36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37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0ED3A-EF71-ED4F-95A1-081E2B6EF458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75C6C0-F7D7-4F71-85C3-49AF753E0DFE}" type="slidenum">
              <a:rPr lang="en-GB"/>
              <a:pPr/>
              <a:t>39</a:t>
            </a:fld>
            <a:endParaRPr lang="en-GB"/>
          </a:p>
        </p:txBody>
      </p:sp>
      <p:sp>
        <p:nvSpPr>
          <p:cNvPr id="50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307" y="4679522"/>
            <a:ext cx="5378450" cy="4435386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C9BB86-E826-47F6-9E77-9F861A270CCE}" type="slidenum">
              <a:rPr lang="en-US"/>
              <a:pPr/>
              <a:t>4</a:t>
            </a:fld>
            <a:endParaRPr lang="en-US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6543" indent="-226543"/>
            <a:endParaRPr lang="en-GB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40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41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817B6B-2574-4D32-B30C-F30237B502F9}" type="slidenum">
              <a:rPr lang="en-US"/>
              <a:pPr/>
              <a:t>42</a:t>
            </a:fld>
            <a:endParaRPr lang="en-US"/>
          </a:p>
        </p:txBody>
      </p:sp>
      <p:sp>
        <p:nvSpPr>
          <p:cNvPr id="87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173700-B41F-4AF0-BB32-7412500A9F4C}" type="slidenum">
              <a:rPr lang="en-US"/>
              <a:pPr/>
              <a:t>43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7CD47C-3439-4957-92B6-C1EF66A6DCF5}" type="slidenum">
              <a:rPr lang="en-US"/>
              <a:pPr/>
              <a:t>44</a:t>
            </a:fld>
            <a:endParaRPr lang="en-US"/>
          </a:p>
        </p:txBody>
      </p:sp>
      <p:sp>
        <p:nvSpPr>
          <p:cNvPr id="87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FA23E-3105-45D0-BF46-456366F839BE}" type="slidenum">
              <a:rPr lang="en-US"/>
              <a:pPr/>
              <a:t>45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46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40BA13-6226-4CA0-81BF-B4A4DEE405D2}" type="slidenum">
              <a:rPr lang="en-US"/>
              <a:pPr/>
              <a:t>47</a:t>
            </a:fld>
            <a:endParaRPr lang="en-US"/>
          </a:p>
        </p:txBody>
      </p:sp>
      <p:sp>
        <p:nvSpPr>
          <p:cNvPr id="90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8525" y="739775"/>
            <a:ext cx="4926013" cy="3695700"/>
          </a:xfrm>
          <a:ln/>
        </p:spPr>
      </p:sp>
      <p:sp>
        <p:nvSpPr>
          <p:cNvPr id="90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6933" y="4681097"/>
            <a:ext cx="4929199" cy="4432236"/>
          </a:xfrm>
        </p:spPr>
        <p:txBody>
          <a:bodyPr/>
          <a:lstStyle/>
          <a:p>
            <a:pPr marL="226543" indent="-226543"/>
            <a:endParaRPr lang="en-GB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425252-6518-4EA6-8503-2F362806A677}" type="slidenum">
              <a:rPr lang="en-US"/>
              <a:pPr/>
              <a:t>48</a:t>
            </a:fld>
            <a:endParaRPr lang="en-US"/>
          </a:p>
        </p:txBody>
      </p:sp>
      <p:sp>
        <p:nvSpPr>
          <p:cNvPr id="93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8D065-6776-4C6A-A469-BB2FD94226F7}" type="slidenum">
              <a:rPr lang="en-US"/>
              <a:pPr/>
              <a:t>49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E4B249-83A3-42A1-ABDA-9DC157889BB1}" type="slidenum">
              <a:rPr lang="en-US"/>
              <a:pPr/>
              <a:t>5</a:t>
            </a:fld>
            <a:endParaRPr lang="en-US"/>
          </a:p>
        </p:txBody>
      </p:sp>
      <p:sp>
        <p:nvSpPr>
          <p:cNvPr id="93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1E601-44FD-45F8-93B4-1A8ED228CF72}" type="slidenum">
              <a:rPr lang="en-US"/>
              <a:pPr/>
              <a:t>50</a:t>
            </a:fld>
            <a:endParaRPr lang="en-US"/>
          </a:p>
        </p:txBody>
      </p:sp>
      <p:sp>
        <p:nvSpPr>
          <p:cNvPr id="82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6543" indent="-226543">
              <a:buFontTx/>
              <a:buAutoNum type="arabicPeriod"/>
            </a:pPr>
            <a:endParaRPr lang="en-GB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E93DBE-D01D-4E24-9300-CDE1B16737DD}" type="slidenum">
              <a:rPr lang="en-US"/>
              <a:pPr/>
              <a:t>51</a:t>
            </a:fld>
            <a:endParaRPr lang="en-US"/>
          </a:p>
        </p:txBody>
      </p:sp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58692" indent="-358692">
              <a:buFontTx/>
              <a:buAutoNum type="arabicPeriod"/>
              <a:tabLst>
                <a:tab pos="358692" algn="l"/>
              </a:tabLst>
            </a:pPr>
            <a:endParaRPr lang="en-GB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6F406-AC8F-4232-8594-BD8CE0CF6D58}" type="slidenum">
              <a:rPr lang="en-US"/>
              <a:pPr/>
              <a:t>52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6543" indent="-226543">
              <a:buFontTx/>
              <a:buAutoNum type="arabicPeriod"/>
            </a:pPr>
            <a:endParaRPr lang="en-GB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135AF7-1C37-4D14-87C2-41B818E3F8A6}" type="slidenum">
              <a:rPr lang="en-US"/>
              <a:pPr/>
              <a:t>53</a:t>
            </a:fld>
            <a:endParaRPr lang="en-US"/>
          </a:p>
        </p:txBody>
      </p:sp>
      <p:sp>
        <p:nvSpPr>
          <p:cNvPr id="105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0ED3A-EF71-ED4F-95A1-081E2B6EF458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55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6E1360-0C21-458C-8883-9B51F4270949}" type="slidenum">
              <a:rPr lang="en-US"/>
              <a:pPr/>
              <a:t>56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57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417FE1-A7AF-4EB9-ADFB-493A9434A7C0}" type="slidenum">
              <a:rPr lang="en-US"/>
              <a:pPr/>
              <a:t>58</a:t>
            </a:fld>
            <a:endParaRPr lang="en-US"/>
          </a:p>
        </p:txBody>
      </p:sp>
      <p:sp>
        <p:nvSpPr>
          <p:cNvPr id="105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6543" indent="-226543">
              <a:buFontTx/>
              <a:buAutoNum type="arabicPeriod"/>
            </a:pPr>
            <a:r>
              <a:rPr lang="en-US" dirty="0"/>
              <a:t>The CSI is a simple measure for similarity measure, expressed as an index that can vary from 0 to 1. 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If there is an overlap of 60% (CSI=.6) this means that 60% of the calories in country k and j come from the same origin (food item).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What it does is to aggregate the overlap of food shares in two different countries. The individual food shares are expressed in calories.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We distinguish 426 different food items, which is by any standard a very detailed level. The 426 products are from FAO’s SUA data base. The SUAs are not available to external users. What is available are the so-called standardized FBS, which distinguish about 90 different products.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A high level of disaggregation is important, as aggregation itself can be a major source of similarity.</a:t>
            </a:r>
          </a:p>
          <a:p>
            <a:pPr marL="226543" indent="-226543">
              <a:buFontTx/>
              <a:buAutoNum type="arabicPeriod"/>
            </a:pPr>
            <a:r>
              <a:rPr lang="en-US" dirty="0"/>
              <a:t>We have calculated the entire matrix of CSIs across countries and years, from 1961 to 2001.</a:t>
            </a:r>
          </a:p>
          <a:p>
            <a:pPr marL="226543" indent="-226543"/>
            <a:endParaRPr lang="en-US" dirty="0"/>
          </a:p>
          <a:p>
            <a:pPr marL="226543" indent="-226543"/>
            <a:endParaRPr 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806071" y="9360619"/>
            <a:ext cx="2915422" cy="49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25" tIns="45413" rIns="90825" bIns="45413" anchor="b"/>
          <a:lstStyle>
            <a:lvl1pPr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defTabSz="915988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defTabSz="915988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defTabSz="915988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defTabSz="915988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9449BFF-7D31-4765-BE72-4289AA52CF98}" type="slidenum">
              <a:rPr lang="en-US" sz="1200"/>
              <a:pPr algn="r" eaLnBrk="1" hangingPunct="1">
                <a:spcBef>
                  <a:spcPct val="0"/>
                </a:spcBef>
              </a:pPr>
              <a:t>59</a:t>
            </a:fld>
            <a:endParaRPr lang="en-US" sz="1200" dirty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6543" indent="-226543">
              <a:buFontTx/>
              <a:buAutoNum type="arabicPeriod"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5A92A-E871-4F29-A118-EFCA5F344A07}" type="slidenum">
              <a:rPr lang="en-US"/>
              <a:pPr/>
              <a:t>6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0ED3A-EF71-ED4F-95A1-081E2B6EF458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B8A6AE-BD37-4A9C-AE49-2A4AFA0BF4FA}" type="slidenum">
              <a:rPr lang="en-US"/>
              <a:pPr/>
              <a:t>61</a:t>
            </a:fld>
            <a:endParaRPr lang="en-US"/>
          </a:p>
        </p:txBody>
      </p:sp>
      <p:sp>
        <p:nvSpPr>
          <p:cNvPr id="98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B6584B-3021-E642-B768-24CA46A82730}" type="slidenum">
              <a:rPr lang="en-US"/>
              <a:pPr/>
              <a:t>62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7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8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CFA73-9257-46BB-9D23-9CC0D187024D}" type="slidenum">
              <a:rPr lang="en-US"/>
              <a:pPr/>
              <a:t>9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D6AC9-6869-435A-8A61-D4EDF01A95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FEB73-D25D-4E7A-ADD3-DE38F4836C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3FA9D6-8DAC-4411-B514-AB3647D12E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AFF4E4A-C0F0-4841-9A53-472A863E7E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F1D1FC7-EECD-4957-B0A0-466748BC0D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F26D20-A58D-49CE-83EF-146BA649C2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DBE73DB-D638-4D5E-9F32-05EB2A541C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F40EA6-1F3C-4FF2-A1A9-FBD0778DF3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E622D-2638-43E9-A0DE-CF4C65FF68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70041-E9C9-470E-9F19-E317A11FDF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F0964-18F2-4155-9822-A0EBE7AD0C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69AAE-4A46-4C9D-B4BA-A101DF61E0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27E11-695D-4104-873C-4334A18F6E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F8FA8-D351-4CB2-BE9F-DE8B056043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2106C-77BE-49CE-AE65-9831352C78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BA044-2D81-47A2-934C-6724DF1B61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fld id="{3C4E5A38-1AD1-4492-A79E-CC2CF7A6FF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docrep/005/ac911e/ac911e00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chmidhube\Documents\Bioenergy\oecd_2012\brazil.avi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oleObject" Target="../embeddings/Microsoft_Office_Excel_97-2003_Worksheet1.xls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docrep/005/ac911e/ac911e00.ht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nutrients\EU\PPT\des-obese.avi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oleObject" Target="../embeddings/oleObject2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nutrients\MONTREAL2\PPT\csi-us.avi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chmidhube\Documents\Bioenergy\oecd_2012\cal_prot_2080.avi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993063" cy="1728788"/>
          </a:xfrm>
        </p:spPr>
        <p:txBody>
          <a:bodyPr/>
          <a:lstStyle/>
          <a:p>
            <a:r>
              <a:rPr lang="en-GB" sz="2800" b="1" dirty="0" smtClean="0"/>
              <a:t>MOBILISING THE FOOD CHAIN FOR HEALTH </a:t>
            </a:r>
            <a:r>
              <a:rPr lang="de-DE" sz="2800" dirty="0" smtClean="0"/>
              <a:t/>
            </a:r>
            <a:br>
              <a:rPr lang="de-DE" sz="2800" dirty="0" smtClean="0"/>
            </a:br>
            <a:endParaRPr lang="de-DE" sz="2800" dirty="0"/>
          </a:p>
        </p:txBody>
      </p:sp>
      <p:sp>
        <p:nvSpPr>
          <p:cNvPr id="471052" name="Rectangle 12"/>
          <p:cNvSpPr>
            <a:spLocks noChangeArrowheads="1"/>
          </p:cNvSpPr>
          <p:nvPr/>
        </p:nvSpPr>
        <p:spPr bwMode="auto">
          <a:xfrm>
            <a:off x="755650" y="2205038"/>
            <a:ext cx="7991475" cy="22898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b="1" dirty="0"/>
              <a:t>Workshop</a:t>
            </a:r>
          </a:p>
          <a:p>
            <a:r>
              <a:rPr lang="en-GB" b="1" dirty="0" smtClean="0"/>
              <a:t>25-26 OCTOBER, 2012, OECD CONFERENCE CENTRE, PARIS</a:t>
            </a:r>
            <a:endParaRPr lang="en-GB" sz="2000" dirty="0"/>
          </a:p>
          <a:p>
            <a:pPr eaLnBrk="0" hangingPunct="0">
              <a:spcBef>
                <a:spcPct val="0"/>
              </a:spcBef>
            </a:pPr>
            <a:endParaRPr lang="en-US" dirty="0">
              <a:solidFill>
                <a:srgbClr val="CC6600"/>
              </a:solidFill>
            </a:endParaRPr>
          </a:p>
          <a:p>
            <a:pPr eaLnBrk="0" hangingPunct="0">
              <a:spcBef>
                <a:spcPct val="0"/>
              </a:spcBef>
            </a:pPr>
            <a:endParaRPr lang="en-GB" dirty="0">
              <a:solidFill>
                <a:srgbClr val="CC6600"/>
              </a:solidFill>
            </a:endParaRPr>
          </a:p>
          <a:p>
            <a:pPr eaLnBrk="0" hangingPunct="0">
              <a:spcBef>
                <a:spcPct val="0"/>
              </a:spcBef>
            </a:pPr>
            <a:r>
              <a:rPr lang="en-US" sz="1800" dirty="0" smtClean="0"/>
              <a:t>Prakash Shetty and Josef Schmidhuber</a:t>
            </a:r>
            <a:endParaRPr lang="en-US" sz="1800" dirty="0"/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1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3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9298" name="Picture 2" descr="C:\nutrients\oecd_2012\bars\ani_veg\bar_veg_ani_products for 196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1346" name="Picture 2" descr="C:\nutrients\oecd_2012\bars\ani_veg\bar_veg_ani_products for 198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3394" name="Picture 2" descr="C:\nutrients\oecd_2012\bars\ani_veg\bar_veg_ani_products for 200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29600" cy="6477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66CC"/>
                </a:solidFill>
              </a:rPr>
              <a:t>More fat and more saturated fat</a:t>
            </a:r>
            <a:endParaRPr lang="en-US" sz="3200" b="1" dirty="0">
              <a:solidFill>
                <a:srgbClr val="0066CC"/>
              </a:solidFill>
            </a:endParaRPr>
          </a:p>
        </p:txBody>
      </p:sp>
      <p:pic>
        <p:nvPicPr>
          <p:cNvPr id="1076231" name="Picture 7" descr="davi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28875" y="1600200"/>
            <a:ext cx="4286250" cy="4525963"/>
          </a:xfrm>
          <a:noFill/>
          <a:ln/>
        </p:spPr>
      </p:pic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466" name="Picture 2" descr="C:\nutrients\oecd_2012\plots\sat_unsat\sat_unsat_fat196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8514" name="Picture 2" descr="C:\nutrients\oecd_2012\plots\sat_unsat\sat_unsat_fat198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562" name="Picture 2" descr="C:\nutrients\oecd_2012\plots\sat_unsat\sat_unsat_fat2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29600" cy="6477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66CC"/>
                </a:solidFill>
              </a:rPr>
              <a:t>More Cholesterol </a:t>
            </a:r>
            <a:endParaRPr lang="en-US" sz="3200" b="1" dirty="0">
              <a:solidFill>
                <a:srgbClr val="0066CC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8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1586" name="Picture 2" descr="C:\nutrients\oecd_2012\plots\sat_chol\sat_chol196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2610" name="Picture 2" descr="C:\nutrients\oecd_2012\plots\sat_chol\sat_chol198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Overview</a:t>
            </a:r>
            <a:endParaRPr lang="en-GB" b="1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997152"/>
          </a:xfrm>
        </p:spPr>
        <p:txBody>
          <a:bodyPr/>
          <a:lstStyle/>
          <a:p>
            <a:r>
              <a:rPr lang="en-US" b="1" dirty="0"/>
              <a:t>Part I: </a:t>
            </a:r>
            <a:r>
              <a:rPr lang="en-US" b="1" dirty="0" smtClean="0"/>
              <a:t>What makes a healthy diet?</a:t>
            </a:r>
            <a:endParaRPr lang="en-US" b="1" dirty="0"/>
          </a:p>
          <a:p>
            <a:r>
              <a:rPr lang="en-US" b="1" dirty="0" smtClean="0"/>
              <a:t>Part </a:t>
            </a:r>
            <a:r>
              <a:rPr lang="en-US" b="1" dirty="0"/>
              <a:t>II: </a:t>
            </a:r>
            <a:r>
              <a:rPr lang="en-US" b="1" dirty="0" smtClean="0"/>
              <a:t>What is the nutrition transition?</a:t>
            </a:r>
          </a:p>
          <a:p>
            <a:r>
              <a:rPr lang="en-US" b="1" dirty="0" smtClean="0"/>
              <a:t>Part III: NCDs: The extent of the problem and its main manifestations</a:t>
            </a:r>
          </a:p>
          <a:p>
            <a:r>
              <a:rPr lang="en-US" b="1" dirty="0" smtClean="0"/>
              <a:t>Part IV: Nutrition transition, NCDs and</a:t>
            </a:r>
            <a:r>
              <a:rPr lang="en-US" sz="2800" b="1" dirty="0" smtClean="0"/>
              <a:t> the key drivers</a:t>
            </a:r>
          </a:p>
          <a:p>
            <a:pPr lvl="1"/>
            <a:r>
              <a:rPr lang="en-US" sz="2400" b="1" dirty="0" smtClean="0"/>
              <a:t>Ageing populations, urbanization and income growth</a:t>
            </a:r>
          </a:p>
          <a:p>
            <a:pPr lvl="1"/>
            <a:r>
              <a:rPr lang="en-US" sz="2400" b="1" dirty="0" smtClean="0"/>
              <a:t>Phenotypic and genotypic predisposition</a:t>
            </a:r>
          </a:p>
          <a:p>
            <a:pPr lvl="1"/>
            <a:r>
              <a:rPr lang="en-US" sz="2400" b="1" dirty="0" smtClean="0"/>
              <a:t>Agricultural policies?</a:t>
            </a:r>
          </a:p>
          <a:p>
            <a:pPr lvl="1"/>
            <a:r>
              <a:rPr lang="en-US" sz="2400" b="1" dirty="0" smtClean="0"/>
              <a:t> … many more!</a:t>
            </a:r>
          </a:p>
          <a:p>
            <a:pPr lvl="1"/>
            <a:endParaRPr lang="en-US" b="1" dirty="0" smtClean="0"/>
          </a:p>
          <a:p>
            <a:endParaRPr lang="en-US" b="1" dirty="0">
              <a:solidFill>
                <a:srgbClr val="0066FF"/>
              </a:solidFill>
            </a:endParaRPr>
          </a:p>
          <a:p>
            <a:pPr>
              <a:buFontTx/>
              <a:buNone/>
            </a:pPr>
            <a:endParaRPr lang="en-US" b="1" dirty="0">
              <a:solidFill>
                <a:srgbClr val="0066FF"/>
              </a:solidFill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Overview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3634" name="Picture 2" descr="C:\nutrients\oecd_2012\plots\sat_chol\sat_chol2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29600" cy="6477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66CC"/>
                </a:solidFill>
              </a:rPr>
              <a:t>More sugar, mostly hidden</a:t>
            </a:r>
            <a:endParaRPr lang="en-US" sz="3200" b="1" dirty="0">
              <a:solidFill>
                <a:srgbClr val="0066CC"/>
              </a:solidFill>
            </a:endParaRPr>
          </a:p>
        </p:txBody>
      </p:sp>
      <p:pic>
        <p:nvPicPr>
          <p:cNvPr id="1095682" name="Picture 2" descr="C:\Users\JS\Desktop\download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0274" y="1844824"/>
            <a:ext cx="6796261" cy="4032448"/>
          </a:xfrm>
          <a:prstGeom prst="rect">
            <a:avLst/>
          </a:prstGeom>
          <a:noFill/>
        </p:spPr>
      </p:pic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706" name="Picture 2" descr="C:\nutrients\oecd_2012\plots\sugar_fat\sug_fat196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7730" name="Picture 2" descr="C:\nutrients\oecd_2012\plots\sugar_fat\sug_fat198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8754" name="Picture 2" descr="C:\nutrients\oecd_2012\plots\sugar_fat\sug_fat2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Overview</a:t>
            </a:r>
            <a:endParaRPr lang="en-GB" b="1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997152"/>
          </a:xfrm>
        </p:spPr>
        <p:txBody>
          <a:bodyPr/>
          <a:lstStyle/>
          <a:p>
            <a:r>
              <a:rPr lang="en-US" b="1" dirty="0"/>
              <a:t>Part I: </a:t>
            </a:r>
            <a:r>
              <a:rPr lang="en-US" b="1" dirty="0" smtClean="0"/>
              <a:t>What makes a healthy diet?</a:t>
            </a:r>
            <a:endParaRPr lang="en-US" b="1" dirty="0"/>
          </a:p>
          <a:p>
            <a:r>
              <a:rPr lang="en-US" b="1" dirty="0" smtClean="0"/>
              <a:t>Part </a:t>
            </a:r>
            <a:r>
              <a:rPr lang="en-US" b="1" dirty="0"/>
              <a:t>II: </a:t>
            </a:r>
            <a:r>
              <a:rPr lang="en-US" b="1" dirty="0" smtClean="0"/>
              <a:t>What is the nutrition transition?</a:t>
            </a:r>
          </a:p>
          <a:p>
            <a:r>
              <a:rPr lang="en-US" b="1" dirty="0" smtClean="0"/>
              <a:t>Part III: NCDs: The extent of the problem and its main manifestations</a:t>
            </a:r>
          </a:p>
          <a:p>
            <a:pPr lvl="1">
              <a:buNone/>
            </a:pPr>
            <a:endParaRPr lang="en-US" b="1" dirty="0" smtClean="0"/>
          </a:p>
          <a:p>
            <a:endParaRPr lang="en-US" b="1" dirty="0">
              <a:solidFill>
                <a:srgbClr val="0066FF"/>
              </a:solidFill>
            </a:endParaRPr>
          </a:p>
          <a:p>
            <a:pPr>
              <a:buFontTx/>
              <a:buNone/>
            </a:pPr>
            <a:endParaRPr lang="en-US" b="1" dirty="0">
              <a:solidFill>
                <a:srgbClr val="0066FF"/>
              </a:solidFill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Overview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AT2050/80: </a:t>
            </a:r>
            <a:r>
              <a:rPr lang="en-US" sz="2800" b="1" dirty="0" smtClean="0">
                <a:solidFill>
                  <a:srgbClr val="FFC000"/>
                </a:solidFill>
              </a:rPr>
              <a:t>provisional</a:t>
            </a:r>
            <a:r>
              <a:rPr lang="en-US" sz="2800" b="1" dirty="0" smtClean="0">
                <a:solidFill>
                  <a:schemeClr val="tx1"/>
                </a:solidFill>
              </a:rPr>
              <a:t> nutritional outcomes </a:t>
            </a:r>
            <a:r>
              <a:rPr lang="en-US" sz="2800" dirty="0" smtClean="0">
                <a:solidFill>
                  <a:schemeClr val="tx1"/>
                </a:solidFill>
              </a:rPr>
              <a:t>(global averages/aggregates)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3568" y="1844823"/>
          <a:ext cx="7776864" cy="4032449"/>
        </p:xfrm>
        <a:graphic>
          <a:graphicData uri="http://schemas.openxmlformats.org/drawingml/2006/table">
            <a:tbl>
              <a:tblPr/>
              <a:tblGrid>
                <a:gridCol w="1311181"/>
                <a:gridCol w="971785"/>
                <a:gridCol w="1098951"/>
                <a:gridCol w="979519"/>
                <a:gridCol w="1217525"/>
                <a:gridCol w="979519"/>
                <a:gridCol w="1218384"/>
              </a:tblGrid>
              <a:tr h="13441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undernourished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% of population with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kcal/person/day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obese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2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million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&gt;2700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&gt;3000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million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2005/07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844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57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28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9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570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2050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4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330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91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52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15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1400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2080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150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98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66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2000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66" name="Rectangle 5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" name="Oval 4"/>
          <p:cNvSpPr/>
          <p:nvPr/>
        </p:nvSpPr>
        <p:spPr bwMode="auto">
          <a:xfrm>
            <a:off x="2051720" y="2132856"/>
            <a:ext cx="1944216" cy="720080"/>
          </a:xfrm>
          <a:prstGeom prst="ellipse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2123728" y="3933056"/>
            <a:ext cx="656456" cy="576064"/>
          </a:xfrm>
          <a:prstGeom prst="ellipse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123728" y="4581128"/>
            <a:ext cx="656456" cy="576064"/>
          </a:xfrm>
          <a:prstGeom prst="ellipse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123728" y="5229200"/>
            <a:ext cx="656456" cy="576064"/>
          </a:xfrm>
          <a:prstGeom prst="ellipse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6435824" y="3933056"/>
            <a:ext cx="656456" cy="57606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435824" y="4581128"/>
            <a:ext cx="656456" cy="57606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6435824" y="5229200"/>
            <a:ext cx="656456" cy="57606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6660232" y="2276872"/>
            <a:ext cx="1368152" cy="57606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62000" marR="0" indent="-76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b="0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4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Text Box 2"/>
          <p:cNvSpPr txBox="1">
            <a:spLocks noChangeArrowheads="1"/>
          </p:cNvSpPr>
          <p:nvPr/>
        </p:nvSpPr>
        <p:spPr bwMode="auto">
          <a:xfrm>
            <a:off x="414338" y="6634163"/>
            <a:ext cx="1382712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l" defTabSz="828675" hangingPunct="0">
              <a:lnSpc>
                <a:spcPct val="97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</a:tabLst>
            </a:pPr>
            <a:r>
              <a:rPr lang="en-GB" sz="700">
                <a:solidFill>
                  <a:srgbClr val="000000"/>
                </a:solidFill>
                <a:latin typeface="Helvetica" charset="0"/>
              </a:rPr>
              <a:t>Copyright restrictions may apply.</a:t>
            </a:r>
          </a:p>
        </p:txBody>
      </p:sp>
      <p:pic>
        <p:nvPicPr>
          <p:cNvPr id="458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5275" y="6443663"/>
            <a:ext cx="863600" cy="331787"/>
          </a:xfrm>
          <a:prstGeom prst="rect">
            <a:avLst/>
          </a:prstGeom>
          <a:noFill/>
        </p:spPr>
      </p:pic>
      <p:pic>
        <p:nvPicPr>
          <p:cNvPr id="4587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268413"/>
            <a:ext cx="6267450" cy="4895850"/>
          </a:xfrm>
          <a:prstGeom prst="rect">
            <a:avLst/>
          </a:prstGeom>
          <a:noFill/>
        </p:spPr>
      </p:pic>
      <p:sp>
        <p:nvSpPr>
          <p:cNvPr id="458757" name="Text Box 5"/>
          <p:cNvSpPr txBox="1">
            <a:spLocks noChangeArrowheads="1"/>
          </p:cNvSpPr>
          <p:nvPr/>
        </p:nvSpPr>
        <p:spPr bwMode="auto">
          <a:xfrm>
            <a:off x="414338" y="6338634"/>
            <a:ext cx="6613525" cy="23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spAutoFit/>
          </a:bodyPr>
          <a:lstStyle/>
          <a:p>
            <a:pPr algn="l" defTabSz="828675" hangingPunct="0">
              <a:lnSpc>
                <a:spcPct val="97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</a:tabLst>
            </a:pPr>
            <a:r>
              <a:rPr lang="en-GB" sz="1600" b="1" dirty="0" err="1"/>
              <a:t>Yach</a:t>
            </a:r>
            <a:r>
              <a:rPr lang="en-GB" sz="1600" b="1" dirty="0"/>
              <a:t>, D. et al. JAMA 2004;291:2616-2622</a:t>
            </a:r>
            <a:r>
              <a:rPr lang="en-GB" sz="1600" b="1" dirty="0">
                <a:latin typeface="Arial" charset="0"/>
              </a:rPr>
              <a:t>.</a:t>
            </a:r>
          </a:p>
        </p:txBody>
      </p:sp>
      <p:sp>
        <p:nvSpPr>
          <p:cNvPr id="458758" name="Text Box 6"/>
          <p:cNvSpPr txBox="1">
            <a:spLocks noChangeArrowheads="1"/>
          </p:cNvSpPr>
          <p:nvPr/>
        </p:nvSpPr>
        <p:spPr bwMode="auto">
          <a:xfrm>
            <a:off x="827584" y="10050"/>
            <a:ext cx="8152904" cy="9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defTabSz="828675" hangingPunct="0">
              <a:lnSpc>
                <a:spcPct val="97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  <a:tab pos="8535988" algn="l"/>
              </a:tabLst>
            </a:pPr>
            <a:r>
              <a:rPr lang="en-GB" sz="3200" b="1" dirty="0"/>
              <a:t>Deaths Attributable to 16 Leading Causes in Developing Countries, 2001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1691680" y="1196752"/>
            <a:ext cx="1800200" cy="288032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1835696" y="4581128"/>
            <a:ext cx="1800200" cy="288032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0" name="Picture 9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2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039" name="Picture 7" descr="1123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713"/>
            <a:ext cx="9144000" cy="57610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509588"/>
            <a:ext cx="8893175" cy="8429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b="0" dirty="0">
                <a:solidFill>
                  <a:schemeClr val="tx1"/>
                </a:solidFill>
                <a:effectLst/>
                <a:latin typeface="Arial Rounded MT Bold" charset="0"/>
              </a:rPr>
              <a:t>Global estimates of Hunger and Childhood malnutrition</a:t>
            </a:r>
            <a:r>
              <a:rPr lang="en-US" sz="4000" b="0" dirty="0">
                <a:solidFill>
                  <a:schemeClr val="tx1"/>
                </a:solidFill>
                <a:effectLst/>
                <a:latin typeface="Arial Rounded MT Bold" charset="0"/>
              </a:rPr>
              <a:t> </a:t>
            </a:r>
            <a:br>
              <a:rPr lang="en-US" sz="4000" b="0" dirty="0">
                <a:solidFill>
                  <a:schemeClr val="tx1"/>
                </a:solidFill>
                <a:effectLst/>
                <a:latin typeface="Arial Rounded MT Bold" charset="0"/>
              </a:rPr>
            </a:br>
            <a:endParaRPr lang="en-US" sz="2400" b="0" dirty="0">
              <a:solidFill>
                <a:schemeClr val="tx1"/>
              </a:solidFill>
              <a:effectLst/>
              <a:latin typeface="Arial Rounded MT Bold" charset="0"/>
            </a:endParaRPr>
          </a:p>
        </p:txBody>
      </p:sp>
      <p:sp>
        <p:nvSpPr>
          <p:cNvPr id="406540" name="Text Box 12"/>
          <p:cNvSpPr txBox="1">
            <a:spLocks noChangeArrowheads="1"/>
          </p:cNvSpPr>
          <p:nvPr/>
        </p:nvSpPr>
        <p:spPr bwMode="auto">
          <a:xfrm>
            <a:off x="6991350" y="5905640"/>
            <a:ext cx="1582738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>
              <a:defRPr/>
            </a:pPr>
            <a:r>
              <a:rPr lang="en-US" sz="16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(UNICEF 2005)</a:t>
            </a:r>
          </a:p>
        </p:txBody>
      </p:sp>
      <p:sp>
        <p:nvSpPr>
          <p:cNvPr id="34820" name="Text Box 13"/>
          <p:cNvSpPr txBox="1">
            <a:spLocks noChangeArrowheads="1"/>
          </p:cNvSpPr>
          <p:nvPr/>
        </p:nvSpPr>
        <p:spPr bwMode="auto">
          <a:xfrm>
            <a:off x="467544" y="1341438"/>
            <a:ext cx="82811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/>
            <a:endParaRPr lang="en-US" dirty="0"/>
          </a:p>
          <a:p>
            <a:r>
              <a:rPr lang="en-US" sz="2000" dirty="0" smtClean="0"/>
              <a:t>Almost 870 million </a:t>
            </a:r>
            <a:r>
              <a:rPr lang="en-US" sz="2000" dirty="0"/>
              <a:t>people </a:t>
            </a:r>
            <a:r>
              <a:rPr lang="en-US" sz="2000" dirty="0" smtClean="0"/>
              <a:t>are chronically undernourished (FAO, 2012)</a:t>
            </a:r>
          </a:p>
          <a:p>
            <a:pPr algn="l"/>
            <a:endParaRPr lang="en-US" sz="2000" dirty="0"/>
          </a:p>
        </p:txBody>
      </p:sp>
      <p:graphicFrame>
        <p:nvGraphicFramePr>
          <p:cNvPr id="406587" name="Group 59"/>
          <p:cNvGraphicFramePr>
            <a:graphicFrameLocks noGrp="1"/>
          </p:cNvGraphicFramePr>
          <p:nvPr>
            <p:ph type="tbl" idx="1"/>
          </p:nvPr>
        </p:nvGraphicFramePr>
        <p:xfrm>
          <a:off x="900113" y="2924944"/>
          <a:ext cx="7704137" cy="332225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852862"/>
                <a:gridCol w="3851275"/>
              </a:tblGrid>
              <a:tr h="33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Childhood Malnutrition: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endParaRPr kumimoji="0" lang="en-GB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Underweight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Stunted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Wasted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endParaRPr kumimoji="0" lang="en-GB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Low birth weight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Developing Countries: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endParaRPr kumimoji="0" lang="en-GB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27 %                 148 million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endParaRPr kumimoji="0" lang="en-GB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31 %                 175 million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endParaRPr kumimoji="0" lang="en-GB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8 %                   44 million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endParaRPr kumimoji="0" lang="en-GB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17 %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8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0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660232" y="5733256"/>
            <a:ext cx="1829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Unicef</a:t>
            </a:r>
            <a:r>
              <a:rPr lang="en-US" dirty="0" smtClean="0"/>
              <a:t> 2005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367463"/>
            <a:ext cx="8459787" cy="490537"/>
          </a:xfrm>
        </p:spPr>
        <p:txBody>
          <a:bodyPr/>
          <a:lstStyle/>
          <a:p>
            <a:r>
              <a:rPr lang="en-US" sz="2400">
                <a:hlinkClick r:id="rId3"/>
              </a:rPr>
              <a:t>http://www.fao.org/docrep/005/ac911e/ac911e00.htm</a:t>
            </a:r>
            <a:endParaRPr lang="en-US" sz="2400"/>
          </a:p>
        </p:txBody>
      </p:sp>
      <p:pic>
        <p:nvPicPr>
          <p:cNvPr id="933891" name="Picture 3" descr="book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916238" y="1341438"/>
            <a:ext cx="3887787" cy="4751387"/>
          </a:xfrm>
          <a:noFill/>
          <a:ln/>
        </p:spPr>
      </p:pic>
      <p:sp>
        <p:nvSpPr>
          <p:cNvPr id="933892" name="Rectangle 4"/>
          <p:cNvSpPr>
            <a:spLocks noChangeArrowheads="1"/>
          </p:cNvSpPr>
          <p:nvPr/>
        </p:nvSpPr>
        <p:spPr bwMode="auto">
          <a:xfrm>
            <a:off x="468313" y="188913"/>
            <a:ext cx="867568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66CC"/>
                </a:solidFill>
              </a:rPr>
              <a:t>1</a:t>
            </a:r>
            <a:r>
              <a:rPr lang="en-US" sz="3200" dirty="0">
                <a:solidFill>
                  <a:srgbClr val="0066CC"/>
                </a:solidFill>
              </a:rPr>
              <a:t>. </a:t>
            </a:r>
            <a:r>
              <a:rPr lang="en-US" sz="3200" b="1" dirty="0" smtClean="0">
                <a:solidFill>
                  <a:srgbClr val="0066FF"/>
                </a:solidFill>
              </a:rPr>
              <a:t>What makes a healthy diet? </a:t>
            </a:r>
            <a:endParaRPr lang="en-US" sz="3200" dirty="0"/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0" name="Picture 9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10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188913"/>
            <a:ext cx="8210550" cy="149225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0" dirty="0">
                <a:solidFill>
                  <a:schemeClr val="tx1"/>
                </a:solidFill>
                <a:effectLst/>
                <a:latin typeface="Arial Rounded MT Bold" charset="0"/>
                <a:ea typeface="+mj-ea"/>
                <a:cs typeface="+mj-cs"/>
              </a:rPr>
              <a:t>Micronutrient malnutrition</a:t>
            </a:r>
            <a:r>
              <a:rPr lang="en-US" b="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br>
              <a:rPr lang="en-US" b="0" dirty="0">
                <a:solidFill>
                  <a:schemeClr val="tx1"/>
                </a:solidFill>
                <a:ea typeface="+mj-ea"/>
                <a:cs typeface="+mj-cs"/>
              </a:rPr>
            </a:br>
            <a:endParaRPr lang="en-US" sz="2400" b="0" dirty="0">
              <a:solidFill>
                <a:schemeClr val="tx1"/>
              </a:solidFill>
              <a:ea typeface="+mj-ea"/>
              <a:cs typeface="+mj-cs"/>
            </a:endParaRPr>
          </a:p>
        </p:txBody>
      </p:sp>
      <p:graphicFrame>
        <p:nvGraphicFramePr>
          <p:cNvPr id="408579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69607655"/>
              </p:ext>
            </p:extLst>
          </p:nvPr>
        </p:nvGraphicFramePr>
        <p:xfrm>
          <a:off x="683568" y="1799319"/>
          <a:ext cx="8271178" cy="411480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942620"/>
                <a:gridCol w="4328558"/>
              </a:tblGrid>
              <a:tr h="411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Micronutrient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Malnutrition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Vitamin A deficiency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Iron Deficiency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Iodine deficiency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Global Estimates: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100 -140 million children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2.0 billion women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(96 million pregnant)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740 million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GB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08587" name="Text Box 11"/>
          <p:cNvSpPr txBox="1">
            <a:spLocks noChangeArrowheads="1"/>
          </p:cNvSpPr>
          <p:nvPr/>
        </p:nvSpPr>
        <p:spPr bwMode="auto">
          <a:xfrm>
            <a:off x="4486275" y="6461125"/>
            <a:ext cx="46577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>
              <a:defRPr/>
            </a:pPr>
            <a:r>
              <a:rPr lang="en-US" sz="2000" b="1" dirty="0">
                <a:latin typeface="Arial" charset="0"/>
              </a:rPr>
              <a:t>(Micronutrient Initiative Report 2001)</a:t>
            </a: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6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8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88913"/>
            <a:ext cx="860425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0" dirty="0">
                <a:solidFill>
                  <a:schemeClr val="tx1"/>
                </a:solidFill>
                <a:latin typeface="Arial Rounded MT Bold" charset="0"/>
                <a:ea typeface="+mj-ea"/>
                <a:cs typeface="+mj-cs"/>
              </a:rPr>
              <a:t>Burden of Disease attributable to Iron Deficiency</a:t>
            </a:r>
            <a:br>
              <a:rPr lang="en-US" sz="2800" b="0" dirty="0">
                <a:solidFill>
                  <a:schemeClr val="tx1"/>
                </a:solidFill>
                <a:latin typeface="Arial Rounded MT Bold" charset="0"/>
                <a:ea typeface="+mj-ea"/>
                <a:cs typeface="+mj-cs"/>
              </a:rPr>
            </a:br>
            <a:r>
              <a:rPr lang="en-US" sz="2000" b="0" dirty="0">
                <a:solidFill>
                  <a:schemeClr val="tx1"/>
                </a:solidFill>
                <a:latin typeface="Arial Rounded MT Bold" charset="0"/>
                <a:ea typeface="+mj-ea"/>
                <a:cs typeface="+mj-cs"/>
              </a:rPr>
              <a:t>(expressed as percent DALYs)</a:t>
            </a:r>
          </a:p>
        </p:txBody>
      </p:sp>
      <p:pic>
        <p:nvPicPr>
          <p:cNvPr id="409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3568" y="1932442"/>
            <a:ext cx="8101657" cy="4479925"/>
          </a:xfrm>
        </p:spPr>
      </p:pic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Overview</a:t>
            </a:r>
            <a:endParaRPr lang="en-GB" b="1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997152"/>
          </a:xfrm>
        </p:spPr>
        <p:txBody>
          <a:bodyPr/>
          <a:lstStyle/>
          <a:p>
            <a:r>
              <a:rPr lang="en-US" b="1" dirty="0"/>
              <a:t>Part I: </a:t>
            </a:r>
            <a:r>
              <a:rPr lang="en-US" b="1" dirty="0" smtClean="0"/>
              <a:t>What makes a healthy diet?</a:t>
            </a:r>
            <a:endParaRPr lang="en-US" b="1" dirty="0"/>
          </a:p>
          <a:p>
            <a:r>
              <a:rPr lang="en-US" b="1" dirty="0" smtClean="0"/>
              <a:t>Part </a:t>
            </a:r>
            <a:r>
              <a:rPr lang="en-US" b="1" dirty="0"/>
              <a:t>II: </a:t>
            </a:r>
            <a:r>
              <a:rPr lang="en-US" b="1" dirty="0" smtClean="0"/>
              <a:t>What is the nutrition transition?</a:t>
            </a:r>
          </a:p>
          <a:p>
            <a:r>
              <a:rPr lang="en-US" b="1" dirty="0" smtClean="0"/>
              <a:t>Part III: NCDs: The extent of the problem and its main manifestations</a:t>
            </a:r>
          </a:p>
          <a:p>
            <a:r>
              <a:rPr lang="en-US" b="1" dirty="0" smtClean="0"/>
              <a:t>Part IV: Nutrition transition, NCDs and</a:t>
            </a:r>
            <a:r>
              <a:rPr lang="en-US" sz="2800" b="1" dirty="0" smtClean="0"/>
              <a:t> the </a:t>
            </a:r>
            <a:r>
              <a:rPr lang="en-US" sz="2800" b="1" dirty="0" smtClean="0">
                <a:solidFill>
                  <a:srgbClr val="0070C0"/>
                </a:solidFill>
              </a:rPr>
              <a:t>key drivers</a:t>
            </a:r>
          </a:p>
          <a:p>
            <a:pPr lvl="1"/>
            <a:r>
              <a:rPr lang="en-US" sz="2400" b="1" dirty="0" smtClean="0">
                <a:solidFill>
                  <a:srgbClr val="0070C0"/>
                </a:solidFill>
              </a:rPr>
              <a:t>Ageing populations, urbanization and income growth</a:t>
            </a:r>
          </a:p>
          <a:p>
            <a:pPr lvl="1"/>
            <a:r>
              <a:rPr lang="en-US" sz="2400" b="1" dirty="0" smtClean="0">
                <a:solidFill>
                  <a:srgbClr val="0070C0"/>
                </a:solidFill>
              </a:rPr>
              <a:t>Phenotypic and genotypic predisposition</a:t>
            </a:r>
          </a:p>
          <a:p>
            <a:pPr lvl="1"/>
            <a:r>
              <a:rPr lang="en-US" sz="2400" b="1" dirty="0" smtClean="0">
                <a:solidFill>
                  <a:srgbClr val="0070C0"/>
                </a:solidFill>
              </a:rPr>
              <a:t>Agricultural policies?</a:t>
            </a:r>
          </a:p>
          <a:p>
            <a:pPr lvl="1"/>
            <a:r>
              <a:rPr lang="en-US" sz="2400" b="1" dirty="0" smtClean="0">
                <a:solidFill>
                  <a:srgbClr val="0070C0"/>
                </a:solidFill>
              </a:rPr>
              <a:t> … many more!</a:t>
            </a:r>
          </a:p>
          <a:p>
            <a:pPr lvl="1"/>
            <a:endParaRPr lang="en-US" b="1" dirty="0" smtClean="0"/>
          </a:p>
          <a:p>
            <a:endParaRPr lang="en-US" b="1" dirty="0">
              <a:solidFill>
                <a:srgbClr val="0066FF"/>
              </a:solidFill>
            </a:endParaRPr>
          </a:p>
          <a:p>
            <a:pPr>
              <a:buFontTx/>
              <a:buNone/>
            </a:pPr>
            <a:endParaRPr lang="en-US" b="1" dirty="0">
              <a:solidFill>
                <a:srgbClr val="0066FF"/>
              </a:solidFill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Overview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en-US" sz="3600" dirty="0" smtClean="0"/>
              <a:t>Ageing populations</a:t>
            </a:r>
            <a:endParaRPr lang="en-US" sz="3600" dirty="0"/>
          </a:p>
        </p:txBody>
      </p:sp>
      <p:pic>
        <p:nvPicPr>
          <p:cNvPr id="4" name="brazil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1143000"/>
            <a:ext cx="7620000" cy="5715000"/>
          </a:xfrm>
          <a:prstGeom prst="rect">
            <a:avLst/>
          </a:prstGeom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6" name="Picture 5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6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8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692696"/>
          <a:ext cx="8507288" cy="5433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0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2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292080" y="645333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Source: World Bank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GDP Growth to continue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565397" y="3093789"/>
            <a:ext cx="281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GDP, trillion, $2004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5400000">
            <a:off x="7303881" y="3378035"/>
            <a:ext cx="2770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percent per annum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7041976" cy="45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29200" y="5486400"/>
            <a:ext cx="2899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Developing GDP (left axis)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5877272"/>
            <a:ext cx="3031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Developing Rate (right axis)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0" y="5486400"/>
            <a:ext cx="3053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High-Income GDP (left axis)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0" y="57912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High-Income Rate (right axis)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5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580112" y="645333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World Bank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467544" y="0"/>
          <a:ext cx="867645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8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1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Urbanization</a:t>
            </a:r>
            <a:endParaRPr lang="en-GB" b="1" dirty="0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686800" cy="5184576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/>
              <a:t>Changing food </a:t>
            </a:r>
            <a:r>
              <a:rPr lang="en-US" sz="2800" b="1" dirty="0" smtClean="0"/>
              <a:t>marketing chains and food habits</a:t>
            </a:r>
            <a:endParaRPr lang="en-US" sz="2800" b="1" dirty="0" smtClean="0"/>
          </a:p>
          <a:p>
            <a:r>
              <a:rPr lang="en-US" sz="2800" b="1" dirty="0" smtClean="0"/>
              <a:t>Access of metropolitan areas to international food markets</a:t>
            </a:r>
          </a:p>
          <a:p>
            <a:r>
              <a:rPr lang="en-US" sz="2800" b="1" dirty="0" smtClean="0"/>
              <a:t>Formalization of the food chain, supermarkets </a:t>
            </a:r>
          </a:p>
          <a:p>
            <a:r>
              <a:rPr lang="en-US" sz="2800" b="1" dirty="0" smtClean="0"/>
              <a:t>Opportunity costs of food preparation: No time to prepare </a:t>
            </a:r>
            <a:r>
              <a:rPr lang="en-US" sz="2800" b="1" dirty="0" smtClean="0"/>
              <a:t>food, limited time to eat</a:t>
            </a:r>
            <a:endParaRPr lang="en-US" sz="2800" b="1" dirty="0" smtClean="0"/>
          </a:p>
          <a:p>
            <a:r>
              <a:rPr lang="en-US" sz="2800" b="1" dirty="0" smtClean="0"/>
              <a:t>Convenience and fast food (salt, fat, sugar)</a:t>
            </a:r>
          </a:p>
          <a:p>
            <a:pPr>
              <a:buNone/>
            </a:pPr>
            <a:r>
              <a:rPr lang="en-US" sz="2800" b="1" dirty="0" smtClean="0"/>
              <a:t>Expending calories</a:t>
            </a:r>
          </a:p>
          <a:p>
            <a:r>
              <a:rPr lang="en-US" sz="2800" b="1" dirty="0" smtClean="0"/>
              <a:t>Sedentary lifestyles </a:t>
            </a:r>
            <a:r>
              <a:rPr lang="en-US" sz="2800" b="1" dirty="0" smtClean="0"/>
              <a:t>(public and private transportation</a:t>
            </a:r>
            <a:r>
              <a:rPr lang="en-US" sz="2800" b="1" dirty="0" smtClean="0"/>
              <a:t>, lifts, piped water, TV)</a:t>
            </a:r>
          </a:p>
          <a:p>
            <a:endParaRPr lang="en-US" b="1" dirty="0" smtClean="0"/>
          </a:p>
          <a:p>
            <a:pPr>
              <a:buFontTx/>
              <a:buNone/>
            </a:pPr>
            <a:endParaRPr lang="en-US" b="1" dirty="0">
              <a:solidFill>
                <a:srgbClr val="0066FF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chemeClr val="tx1"/>
                </a:solidFill>
              </a:rPr>
              <a:t>Rural - Urban differences in Obesity prevalence</a:t>
            </a:r>
          </a:p>
        </p:txBody>
      </p:sp>
      <p:graphicFrame>
        <p:nvGraphicFramePr>
          <p:cNvPr id="56340" name="Object 20"/>
          <p:cNvGraphicFramePr>
            <a:graphicFrameLocks noGrp="1" noChangeAspect="1"/>
          </p:cNvGraphicFramePr>
          <p:nvPr>
            <p:ph sz="half" idx="1"/>
          </p:nvPr>
        </p:nvGraphicFramePr>
        <p:xfrm>
          <a:off x="900113" y="1438275"/>
          <a:ext cx="7632700" cy="5257800"/>
        </p:xfrm>
        <a:graphic>
          <a:graphicData uri="http://schemas.openxmlformats.org/presentationml/2006/ole">
            <p:oleObj spid="_x0000_s1119234" name="Chart" r:id="rId4" imgW="5201640" imgH="4139280" progId="Excel.Sheet.8">
              <p:embed/>
            </p:oleObj>
          </a:graphicData>
        </a:graphic>
      </p:graphicFrame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552" y="332656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Urban-rural difference in chronic </a:t>
            </a:r>
            <a:r>
              <a:rPr lang="en-US" sz="2800" dirty="0">
                <a:solidFill>
                  <a:schemeClr val="tx1"/>
                </a:solidFill>
              </a:rPr>
              <a:t>disease risk in developing countries</a:t>
            </a:r>
            <a:endParaRPr lang="de-DE" sz="2800" dirty="0">
              <a:solidFill>
                <a:schemeClr val="tx1"/>
              </a:solidFill>
            </a:endParaRPr>
          </a:p>
        </p:txBody>
      </p:sp>
      <p:graphicFrame>
        <p:nvGraphicFramePr>
          <p:cNvPr id="499749" name="Group 3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4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Urban (%)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Rural (%)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Reference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NIDDM prevalence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8.2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Ramachandran (1998)</a:t>
                      </a:r>
                      <a:endParaRPr kumimoji="0" lang="de-DE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CHD prevalence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46.1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Chadha et al. (1990)</a:t>
                      </a:r>
                      <a:endParaRPr kumimoji="0" lang="de-DE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Cancer incidence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118.8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57.6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Gopolan (1997)</a:t>
                      </a:r>
                      <a:endParaRPr kumimoji="0" lang="de-DE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9742" name="Text Box 30"/>
          <p:cNvSpPr txBox="1">
            <a:spLocks noChangeArrowheads="1"/>
          </p:cNvSpPr>
          <p:nvPr/>
        </p:nvSpPr>
        <p:spPr bwMode="auto">
          <a:xfrm>
            <a:off x="4067175" y="6308725"/>
            <a:ext cx="489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</a:rPr>
              <a:t>Source: Shetty, P. in Macbeth and Shetty </a:t>
            </a:r>
            <a:endParaRPr lang="de-DE" sz="180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0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2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5979" name="Group 43"/>
          <p:cNvGraphicFramePr>
            <a:graphicFrameLocks noGrp="1"/>
          </p:cNvGraphicFramePr>
          <p:nvPr>
            <p:ph sz="half" idx="1"/>
          </p:nvPr>
        </p:nvGraphicFramePr>
        <p:xfrm>
          <a:off x="755650" y="1125538"/>
          <a:ext cx="7920038" cy="4667251"/>
        </p:xfrm>
        <a:graphic>
          <a:graphicData uri="http://schemas.openxmlformats.org/drawingml/2006/table">
            <a:tbl>
              <a:tblPr/>
              <a:tblGrid>
                <a:gridCol w="3960813"/>
                <a:gridCol w="3959225"/>
              </a:tblGrid>
              <a:tr h="869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</a:rPr>
                        <a:t>Dietary Intake Ranges (1)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</a:rPr>
                        <a:t>(as a share of total energy intake)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Dietary Factor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Recommendations (WHO/FAO)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Total Fat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</a:rPr>
                        <a:t>15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- 30%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Polyunsaturated FA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6-10 %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Saturated FA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&lt;10 %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Trans FA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&lt;1 %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Total Carbohydrate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55 –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</a:rPr>
                        <a:t>75 %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Free sugars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&lt;10 %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Protein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- 15%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35969" name="Rectangle 33"/>
          <p:cNvSpPr>
            <a:spLocks noChangeArrowheads="1"/>
          </p:cNvSpPr>
          <p:nvPr/>
        </p:nvSpPr>
        <p:spPr bwMode="auto">
          <a:xfrm>
            <a:off x="611188" y="6165850"/>
            <a:ext cx="6913562" cy="53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600" b="1"/>
              <a:t>*</a:t>
            </a:r>
            <a:r>
              <a:rPr lang="en-US" sz="1600"/>
              <a:t> “Free sugars” refers to all monosaccharides and disaccharides added to foods, plus sugars naturally present in honey, syrups and fruit juices</a:t>
            </a:r>
          </a:p>
        </p:txBody>
      </p:sp>
      <p:sp>
        <p:nvSpPr>
          <p:cNvPr id="935970" name="Rectangle 34"/>
          <p:cNvSpPr>
            <a:spLocks noChangeArrowheads="1"/>
          </p:cNvSpPr>
          <p:nvPr/>
        </p:nvSpPr>
        <p:spPr bwMode="auto">
          <a:xfrm>
            <a:off x="468313" y="188913"/>
            <a:ext cx="84248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66CC"/>
                </a:solidFill>
              </a:rPr>
              <a:t>1</a:t>
            </a:r>
            <a:r>
              <a:rPr lang="en-US" sz="3200" dirty="0">
                <a:solidFill>
                  <a:srgbClr val="0066CC"/>
                </a:solidFill>
              </a:rPr>
              <a:t>. </a:t>
            </a:r>
            <a:r>
              <a:rPr lang="en-US" sz="3200" b="1" dirty="0" smtClean="0">
                <a:solidFill>
                  <a:srgbClr val="0066FF"/>
                </a:solidFill>
              </a:rPr>
              <a:t>What makes a healthy diet? </a:t>
            </a:r>
            <a:endParaRPr lang="en-US" sz="3200" dirty="0"/>
          </a:p>
        </p:txBody>
      </p:sp>
      <p:grpSp>
        <p:nvGrpSpPr>
          <p:cNvPr id="41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2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3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44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Genotypic and phenotypic predisposition</a:t>
            </a:r>
            <a:endParaRPr lang="en-GB" b="1" dirty="0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2856"/>
            <a:ext cx="8686800" cy="4464496"/>
          </a:xfrm>
        </p:spPr>
        <p:txBody>
          <a:bodyPr/>
          <a:lstStyle/>
          <a:p>
            <a:r>
              <a:rPr lang="en-US" sz="2800" b="1" dirty="0" smtClean="0"/>
              <a:t>Unmasked by urbanization, sedentary lifestyles and excess food consumption</a:t>
            </a:r>
          </a:p>
          <a:p>
            <a:r>
              <a:rPr lang="en-US" sz="2800" b="1" dirty="0" smtClean="0"/>
              <a:t>Thrifty gene (Pima Indians, South Pacific)</a:t>
            </a:r>
          </a:p>
          <a:p>
            <a:r>
              <a:rPr lang="en-US" sz="2800" b="1" dirty="0" smtClean="0"/>
              <a:t>Barker hypothesis and epigenetic effects</a:t>
            </a:r>
          </a:p>
          <a:p>
            <a:endParaRPr lang="en-US" b="1" dirty="0" smtClean="0"/>
          </a:p>
          <a:p>
            <a:pPr>
              <a:buFontTx/>
              <a:buNone/>
            </a:pPr>
            <a:endParaRPr lang="en-US" b="1" dirty="0">
              <a:solidFill>
                <a:srgbClr val="0066FF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Agricultural policies?</a:t>
            </a:r>
            <a:endParaRPr lang="en-GB" b="1" dirty="0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2132856"/>
            <a:ext cx="8100392" cy="4464496"/>
          </a:xfrm>
        </p:spPr>
        <p:txBody>
          <a:bodyPr/>
          <a:lstStyle/>
          <a:p>
            <a:pPr>
              <a:buNone/>
            </a:pPr>
            <a:endParaRPr lang="en-US" b="1" dirty="0" smtClean="0"/>
          </a:p>
          <a:p>
            <a:pPr>
              <a:buFontTx/>
              <a:buNone/>
            </a:pPr>
            <a:r>
              <a:rPr lang="en-US" b="1" dirty="0" smtClean="0">
                <a:solidFill>
                  <a:srgbClr val="0066FF"/>
                </a:solidFill>
              </a:rPr>
              <a:t>The CAP?</a:t>
            </a:r>
          </a:p>
          <a:p>
            <a:pPr>
              <a:buFontTx/>
              <a:buNone/>
            </a:pPr>
            <a:r>
              <a:rPr lang="en-US" b="1" dirty="0" smtClean="0">
                <a:solidFill>
                  <a:srgbClr val="0066FF"/>
                </a:solidFill>
              </a:rPr>
              <a:t>OECD support policies more generally?</a:t>
            </a:r>
          </a:p>
          <a:p>
            <a:pPr>
              <a:buFontTx/>
              <a:buNone/>
            </a:pPr>
            <a:r>
              <a:rPr lang="en-US" b="1" dirty="0" smtClean="0">
                <a:solidFill>
                  <a:srgbClr val="0066FF"/>
                </a:solidFill>
              </a:rPr>
              <a:t>What about </a:t>
            </a:r>
            <a:r>
              <a:rPr lang="en-US" b="1" dirty="0" err="1" smtClean="0">
                <a:solidFill>
                  <a:srgbClr val="0066FF"/>
                </a:solidFill>
              </a:rPr>
              <a:t>biofuel</a:t>
            </a:r>
            <a:r>
              <a:rPr lang="en-US" b="1" dirty="0" smtClean="0">
                <a:solidFill>
                  <a:srgbClr val="0066FF"/>
                </a:solidFill>
              </a:rPr>
              <a:t> policies?</a:t>
            </a:r>
            <a:endParaRPr lang="en-US" b="1" dirty="0">
              <a:solidFill>
                <a:srgbClr val="0066FF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447" name="Rectangle 1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solidFill>
                  <a:srgbClr val="FF9900"/>
                </a:solidFill>
              </a:rPr>
              <a:t>Principal policy effects of the CAP</a:t>
            </a:r>
            <a:r>
              <a:rPr lang="en-US" sz="3600"/>
              <a:t/>
            </a:r>
            <a:br>
              <a:rPr lang="en-US" sz="3600"/>
            </a:br>
            <a:r>
              <a:rPr lang="en-US" sz="3200"/>
              <a:t>2001/03</a:t>
            </a:r>
            <a:endParaRPr lang="en-GB" sz="3200"/>
          </a:p>
        </p:txBody>
      </p:sp>
      <p:graphicFrame>
        <p:nvGraphicFramePr>
          <p:cNvPr id="867619" name="Group 291"/>
          <p:cNvGraphicFramePr>
            <a:graphicFrameLocks noGrp="1"/>
          </p:cNvGraphicFramePr>
          <p:nvPr>
            <p:ph sz="half" idx="1"/>
          </p:nvPr>
        </p:nvGraphicFramePr>
        <p:xfrm>
          <a:off x="827088" y="1412875"/>
          <a:ext cx="7921625" cy="5040948"/>
        </p:xfrm>
        <a:graphic>
          <a:graphicData uri="http://schemas.openxmlformats.org/drawingml/2006/table">
            <a:tbl>
              <a:tblPr/>
              <a:tblGrid>
                <a:gridCol w="4978400"/>
                <a:gridCol w="1392237"/>
                <a:gridCol w="1550988"/>
              </a:tblGrid>
              <a:tr h="1033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MILLION €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€/PERSON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CC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1. Taxes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itchFamily="18" charset="2"/>
                        <a:buChar char=""/>
                        <a:tabLst>
                          <a:tab pos="5715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Taxes through higher prices than world prices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-51,904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-136.8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itchFamily="18" charset="2"/>
                        <a:buChar char=""/>
                        <a:tabLst>
                          <a:tab pos="5715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Other taxes on consumers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-698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-1.8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CC99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2. Subsidies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itchFamily="18" charset="2"/>
                        <a:buChar char=""/>
                        <a:tabLst>
                          <a:tab pos="5715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Subsidies from taxpayers to consumers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3,762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9.9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itchFamily="18" charset="2"/>
                        <a:buChar char=""/>
                        <a:tabLst>
                          <a:tab pos="5715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Excess feed cost (not relevant as a food tax/subsidy)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570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Net effect (total tax)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-48,271 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-127 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7620" name="Rectangle 292"/>
          <p:cNvSpPr>
            <a:spLocks noChangeArrowheads="1"/>
          </p:cNvSpPr>
          <p:nvPr/>
        </p:nvSpPr>
        <p:spPr bwMode="auto">
          <a:xfrm>
            <a:off x="3348038" y="6473825"/>
            <a:ext cx="547211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Source: own calculations (JS) based on OECD</a:t>
            </a:r>
            <a:endParaRPr lang="en-GB" sz="1800" b="1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6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8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044" name="Rectangle 69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604250" cy="1143000"/>
          </a:xfrm>
        </p:spPr>
        <p:txBody>
          <a:bodyPr/>
          <a:lstStyle/>
          <a:p>
            <a:r>
              <a:rPr lang="en-US" sz="3600">
                <a:solidFill>
                  <a:srgbClr val="0066CC"/>
                </a:solidFill>
              </a:rPr>
              <a:t>Price tax effect</a:t>
            </a:r>
            <a:r>
              <a:rPr lang="en-US" sz="3600"/>
              <a:t> of the CAP by Commodity</a:t>
            </a:r>
            <a:r>
              <a:rPr lang="en-US" sz="4000"/>
              <a:t> </a:t>
            </a:r>
            <a:br>
              <a:rPr lang="en-US" sz="4000"/>
            </a:br>
            <a:r>
              <a:rPr lang="en-US" sz="2800"/>
              <a:t>(main commodities only)</a:t>
            </a:r>
            <a:endParaRPr lang="en-GB" sz="2800"/>
          </a:p>
        </p:txBody>
      </p:sp>
      <p:graphicFrame>
        <p:nvGraphicFramePr>
          <p:cNvPr id="869059" name="Group 707"/>
          <p:cNvGraphicFramePr>
            <a:graphicFrameLocks noGrp="1"/>
          </p:cNvGraphicFramePr>
          <p:nvPr>
            <p:ph idx="1"/>
          </p:nvPr>
        </p:nvGraphicFramePr>
        <p:xfrm>
          <a:off x="684213" y="1412875"/>
          <a:ext cx="8208962" cy="4939348"/>
        </p:xfrm>
        <a:graphic>
          <a:graphicData uri="http://schemas.openxmlformats.org/drawingml/2006/table">
            <a:tbl>
              <a:tblPr/>
              <a:tblGrid>
                <a:gridCol w="1373187"/>
                <a:gridCol w="1104900"/>
                <a:gridCol w="1106488"/>
                <a:gridCol w="1108075"/>
                <a:gridCol w="1222375"/>
                <a:gridCol w="1184275"/>
                <a:gridCol w="1109662"/>
              </a:tblGrid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1986-88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1994-96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2001-03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Total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(million €)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per person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(€)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Total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(million €)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per person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(€)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Total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(million €)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per person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(€)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Oilseeds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Eggs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Wheat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6254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18.4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1343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Rice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Potatoes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619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444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Coarse grains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7043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20.7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2703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7.4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559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Sheep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2497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7.4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1376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1113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Sugar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2699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7.9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5.8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2739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7.2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Poultry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2950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8.7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3995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11.0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3179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8.4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Pork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4473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13.2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2973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8.1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4401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11.6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Beef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10208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7205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19.8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10470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27.6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Milk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16667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49.1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17278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47.4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16373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43.2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Total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54686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40452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39615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PMingLiU" pitchFamily="18" charset="-120"/>
                          <a:cs typeface="Arial" pitchFamily="34" charset="0"/>
                        </a:rPr>
                        <a:t>104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9060" name="Text Box 708"/>
          <p:cNvSpPr txBox="1">
            <a:spLocks noChangeArrowheads="1"/>
          </p:cNvSpPr>
          <p:nvPr/>
        </p:nvSpPr>
        <p:spPr bwMode="auto">
          <a:xfrm>
            <a:off x="3924300" y="6521450"/>
            <a:ext cx="504031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Source: own calculations (JS) based on OECD</a:t>
            </a:r>
            <a:endParaRPr lang="en-GB" sz="1600" b="1"/>
          </a:p>
        </p:txBody>
      </p:sp>
      <p:sp>
        <p:nvSpPr>
          <p:cNvPr id="869067" name="Oval 715"/>
          <p:cNvSpPr>
            <a:spLocks noChangeArrowheads="1"/>
          </p:cNvSpPr>
          <p:nvPr/>
        </p:nvSpPr>
        <p:spPr bwMode="auto">
          <a:xfrm>
            <a:off x="2555875" y="4508500"/>
            <a:ext cx="647700" cy="360363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69068" name="Oval 716"/>
          <p:cNvSpPr>
            <a:spLocks noChangeArrowheads="1"/>
          </p:cNvSpPr>
          <p:nvPr/>
        </p:nvSpPr>
        <p:spPr bwMode="auto">
          <a:xfrm>
            <a:off x="7164388" y="4508500"/>
            <a:ext cx="647700" cy="360363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69069" name="Oval 717"/>
          <p:cNvSpPr>
            <a:spLocks noChangeArrowheads="1"/>
          </p:cNvSpPr>
          <p:nvPr/>
        </p:nvSpPr>
        <p:spPr bwMode="auto">
          <a:xfrm>
            <a:off x="2339975" y="5445125"/>
            <a:ext cx="865188" cy="2889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69070" name="Oval 718"/>
          <p:cNvSpPr>
            <a:spLocks noChangeArrowheads="1"/>
          </p:cNvSpPr>
          <p:nvPr/>
        </p:nvSpPr>
        <p:spPr bwMode="auto">
          <a:xfrm>
            <a:off x="2339975" y="5734050"/>
            <a:ext cx="865188" cy="2889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69071" name="Oval 719"/>
          <p:cNvSpPr>
            <a:spLocks noChangeArrowheads="1"/>
          </p:cNvSpPr>
          <p:nvPr/>
        </p:nvSpPr>
        <p:spPr bwMode="auto">
          <a:xfrm>
            <a:off x="6948488" y="5445125"/>
            <a:ext cx="865187" cy="2889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69072" name="Oval 720"/>
          <p:cNvSpPr>
            <a:spLocks noChangeArrowheads="1"/>
          </p:cNvSpPr>
          <p:nvPr/>
        </p:nvSpPr>
        <p:spPr bwMode="auto">
          <a:xfrm>
            <a:off x="6948488" y="5734050"/>
            <a:ext cx="865187" cy="2889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12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4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678" name="Rectangle 30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820150" cy="1143000"/>
          </a:xfrm>
        </p:spPr>
        <p:txBody>
          <a:bodyPr/>
          <a:lstStyle/>
          <a:p>
            <a:r>
              <a:rPr lang="en-US" sz="4000">
                <a:solidFill>
                  <a:srgbClr val="FF9900"/>
                </a:solidFill>
              </a:rPr>
              <a:t>Consumer subsidies through the CAP</a:t>
            </a:r>
            <a:endParaRPr lang="en-GB" sz="4000">
              <a:solidFill>
                <a:srgbClr val="FF9900"/>
              </a:solidFill>
            </a:endParaRPr>
          </a:p>
        </p:txBody>
      </p:sp>
      <p:graphicFrame>
        <p:nvGraphicFramePr>
          <p:cNvPr id="870002" name="Group 626"/>
          <p:cNvGraphicFramePr>
            <a:graphicFrameLocks noGrp="1"/>
          </p:cNvGraphicFramePr>
          <p:nvPr/>
        </p:nvGraphicFramePr>
        <p:xfrm>
          <a:off x="755650" y="1439863"/>
          <a:ext cx="7920038" cy="4951415"/>
        </p:xfrm>
        <a:graphic>
          <a:graphicData uri="http://schemas.openxmlformats.org/drawingml/2006/table">
            <a:tbl>
              <a:tblPr/>
              <a:tblGrid>
                <a:gridCol w="3760788"/>
                <a:gridCol w="1385887"/>
                <a:gridCol w="1385888"/>
                <a:gridCol w="1387475"/>
              </a:tblGrid>
              <a:tr h="5667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Transfers from EU Taxpayers to EU consumers (million Euros)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 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 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1986-88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1994-96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2001-03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million Euros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Total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4387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4146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3762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Cereals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310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286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249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Oilseeds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32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Sugar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-361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-138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248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Sugar storage levies (net)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-65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-24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99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Sugar chemical industry levies (net)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67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157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Milk and butter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2169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1549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1035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Olive oil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388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365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26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Cotton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723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1100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874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Fruits and vegetables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1126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986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1330</a:t>
                      </a: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001" name="Rectangle 625"/>
          <p:cNvSpPr>
            <a:spLocks noChangeArrowheads="1"/>
          </p:cNvSpPr>
          <p:nvPr/>
        </p:nvSpPr>
        <p:spPr bwMode="auto">
          <a:xfrm>
            <a:off x="0" y="54165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en-GB" sz="1800"/>
          </a:p>
        </p:txBody>
      </p:sp>
      <p:sp>
        <p:nvSpPr>
          <p:cNvPr id="870003" name="Rectangle 627"/>
          <p:cNvSpPr>
            <a:spLocks noChangeArrowheads="1"/>
          </p:cNvSpPr>
          <p:nvPr/>
        </p:nvSpPr>
        <p:spPr bwMode="auto">
          <a:xfrm>
            <a:off x="3843338" y="6473825"/>
            <a:ext cx="5226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Source: own calculations (JS) based on OECD</a:t>
            </a:r>
            <a:endParaRPr lang="en-GB" sz="1800" b="1"/>
          </a:p>
        </p:txBody>
      </p:sp>
      <p:sp>
        <p:nvSpPr>
          <p:cNvPr id="870008" name="Oval 632"/>
          <p:cNvSpPr>
            <a:spLocks noChangeArrowheads="1"/>
          </p:cNvSpPr>
          <p:nvPr/>
        </p:nvSpPr>
        <p:spPr bwMode="auto">
          <a:xfrm>
            <a:off x="5219700" y="5013325"/>
            <a:ext cx="792163" cy="360363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70009" name="Oval 633"/>
          <p:cNvSpPr>
            <a:spLocks noChangeArrowheads="1"/>
          </p:cNvSpPr>
          <p:nvPr/>
        </p:nvSpPr>
        <p:spPr bwMode="auto">
          <a:xfrm>
            <a:off x="7956550" y="5013325"/>
            <a:ext cx="792163" cy="360363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9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1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706" name="Rectangle 306"/>
          <p:cNvSpPr>
            <a:spLocks noGrp="1" noChangeArrowheads="1"/>
          </p:cNvSpPr>
          <p:nvPr>
            <p:ph type="title"/>
          </p:nvPr>
        </p:nvSpPr>
        <p:spPr>
          <a:xfrm>
            <a:off x="684213" y="274638"/>
            <a:ext cx="8002587" cy="1143000"/>
          </a:xfrm>
        </p:spPr>
        <p:txBody>
          <a:bodyPr/>
          <a:lstStyle/>
          <a:p>
            <a:r>
              <a:rPr lang="en-US" sz="4000">
                <a:solidFill>
                  <a:srgbClr val="FF9900"/>
                </a:solidFill>
              </a:rPr>
              <a:t>CAP Consumer subsidies for milk</a:t>
            </a:r>
            <a:endParaRPr lang="en-GB" sz="4000">
              <a:solidFill>
                <a:srgbClr val="FF9900"/>
              </a:solidFill>
            </a:endParaRPr>
          </a:p>
        </p:txBody>
      </p:sp>
      <p:graphicFrame>
        <p:nvGraphicFramePr>
          <p:cNvPr id="870726" name="Group 326"/>
          <p:cNvGraphicFramePr>
            <a:graphicFrameLocks noGrp="1"/>
          </p:cNvGraphicFramePr>
          <p:nvPr>
            <p:ph idx="1"/>
          </p:nvPr>
        </p:nvGraphicFramePr>
        <p:xfrm>
          <a:off x="611188" y="1600200"/>
          <a:ext cx="8281987" cy="4846006"/>
        </p:xfrm>
        <a:graphic>
          <a:graphicData uri="http://schemas.openxmlformats.org/drawingml/2006/table">
            <a:tbl>
              <a:tblPr/>
              <a:tblGrid>
                <a:gridCol w="5400675"/>
                <a:gridCol w="1049337"/>
                <a:gridCol w="895350"/>
                <a:gridCol w="182563"/>
                <a:gridCol w="754062"/>
              </a:tblGrid>
              <a:tr h="3667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 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1986-88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1994-96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2001-03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(million Euros)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397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Milk and butter, total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2,169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1,549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1,035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 Other measures relating to butterfat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232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645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454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 School milk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165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130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77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Aid for SMP for use as feed for calves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901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438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246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Aid for liquid skimmed milk for use as feed for calves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112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24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Aid for SMP for use as feed for animal other than calves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Aid for liquid skimmed milk for use as feed for animals other than calves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179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Aid for skimmed milk processed into casein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580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311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258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Aid for powdered milk with 10% fat for use as feed for calves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Other Aid (milk)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713" name="Text Box 313"/>
          <p:cNvSpPr txBox="1">
            <a:spLocks noChangeArrowheads="1"/>
          </p:cNvSpPr>
          <p:nvPr/>
        </p:nvSpPr>
        <p:spPr bwMode="auto">
          <a:xfrm>
            <a:off x="3924300" y="6521450"/>
            <a:ext cx="504031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Source: own calculations (JS) based on OECD</a:t>
            </a:r>
            <a:endParaRPr lang="en-GB" sz="1600" b="1"/>
          </a:p>
        </p:txBody>
      </p:sp>
      <p:sp>
        <p:nvSpPr>
          <p:cNvPr id="870730" name="Oval 330"/>
          <p:cNvSpPr>
            <a:spLocks noChangeArrowheads="1"/>
          </p:cNvSpPr>
          <p:nvPr/>
        </p:nvSpPr>
        <p:spPr bwMode="auto">
          <a:xfrm>
            <a:off x="684213" y="3141663"/>
            <a:ext cx="1366837" cy="43180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870731" name="Oval 331"/>
          <p:cNvSpPr>
            <a:spLocks noChangeArrowheads="1"/>
          </p:cNvSpPr>
          <p:nvPr/>
        </p:nvSpPr>
        <p:spPr bwMode="auto">
          <a:xfrm>
            <a:off x="6372225" y="3141663"/>
            <a:ext cx="2592388" cy="43180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8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0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Food taxes?</a:t>
            </a:r>
            <a:endParaRPr lang="en-GB" b="1" dirty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Through agricultural policies</a:t>
            </a:r>
          </a:p>
          <a:p>
            <a:r>
              <a:rPr lang="en-US" dirty="0" smtClean="0"/>
              <a:t>Through direct food taxes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04800"/>
            <a:ext cx="8353425" cy="747713"/>
          </a:xfrm>
        </p:spPr>
        <p:txBody>
          <a:bodyPr/>
          <a:lstStyle/>
          <a:p>
            <a:r>
              <a:rPr lang="en-GB" sz="3200"/>
              <a:t>Vertical price transmission:</a:t>
            </a:r>
            <a:br>
              <a:rPr lang="en-GB" sz="3200"/>
            </a:br>
            <a:r>
              <a:rPr lang="en-GB" sz="3200"/>
              <a:t>The impact of the CAP with </a:t>
            </a:r>
            <a:r>
              <a:rPr lang="en-GB" sz="3200">
                <a:solidFill>
                  <a:srgbClr val="0066FF"/>
                </a:solidFill>
              </a:rPr>
              <a:t>high</a:t>
            </a:r>
            <a:r>
              <a:rPr lang="en-GB" sz="3200"/>
              <a:t> margins</a:t>
            </a:r>
            <a:endParaRPr lang="de-DE" sz="3200"/>
          </a:p>
        </p:txBody>
      </p:sp>
      <p:sp>
        <p:nvSpPr>
          <p:cNvPr id="903171" name="Line 3"/>
          <p:cNvSpPr>
            <a:spLocks noChangeShapeType="1"/>
          </p:cNvSpPr>
          <p:nvPr/>
        </p:nvSpPr>
        <p:spPr bwMode="auto">
          <a:xfrm>
            <a:off x="3059113" y="3213100"/>
            <a:ext cx="0" cy="1800225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72" name="Line 4"/>
          <p:cNvSpPr>
            <a:spLocks noChangeShapeType="1"/>
          </p:cNvSpPr>
          <p:nvPr/>
        </p:nvSpPr>
        <p:spPr bwMode="auto">
          <a:xfrm>
            <a:off x="3132138" y="3141663"/>
            <a:ext cx="0" cy="2159000"/>
          </a:xfrm>
          <a:prstGeom prst="line">
            <a:avLst/>
          </a:prstGeom>
          <a:noFill/>
          <a:ln w="31750">
            <a:solidFill>
              <a:srgbClr val="FF99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73" name="Line 5"/>
          <p:cNvSpPr>
            <a:spLocks noChangeShapeType="1"/>
          </p:cNvSpPr>
          <p:nvPr/>
        </p:nvSpPr>
        <p:spPr bwMode="auto">
          <a:xfrm>
            <a:off x="3779838" y="2781300"/>
            <a:ext cx="0" cy="2873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77" name="Line 9"/>
          <p:cNvSpPr>
            <a:spLocks noChangeShapeType="1"/>
          </p:cNvSpPr>
          <p:nvPr/>
        </p:nvSpPr>
        <p:spPr bwMode="auto">
          <a:xfrm>
            <a:off x="6084888" y="5373688"/>
            <a:ext cx="0" cy="360362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78" name="Line 10"/>
          <p:cNvSpPr>
            <a:spLocks noChangeShapeType="1"/>
          </p:cNvSpPr>
          <p:nvPr/>
        </p:nvSpPr>
        <p:spPr bwMode="auto">
          <a:xfrm>
            <a:off x="6084888" y="537368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79" name="Line 11"/>
          <p:cNvSpPr>
            <a:spLocks noChangeShapeType="1"/>
          </p:cNvSpPr>
          <p:nvPr/>
        </p:nvSpPr>
        <p:spPr bwMode="auto">
          <a:xfrm>
            <a:off x="6084888" y="4724400"/>
            <a:ext cx="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80" name="Line 12"/>
          <p:cNvSpPr>
            <a:spLocks noChangeShapeType="1"/>
          </p:cNvSpPr>
          <p:nvPr/>
        </p:nvSpPr>
        <p:spPr bwMode="auto">
          <a:xfrm>
            <a:off x="3563938" y="4941888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81" name="Line 13"/>
          <p:cNvSpPr>
            <a:spLocks noChangeShapeType="1"/>
          </p:cNvSpPr>
          <p:nvPr/>
        </p:nvSpPr>
        <p:spPr bwMode="auto">
          <a:xfrm>
            <a:off x="2843213" y="2781300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182" name="Text Box 14"/>
          <p:cNvSpPr txBox="1">
            <a:spLocks noChangeArrowheads="1"/>
          </p:cNvSpPr>
          <p:nvPr/>
        </p:nvSpPr>
        <p:spPr bwMode="auto">
          <a:xfrm>
            <a:off x="3563938" y="4941888"/>
            <a:ext cx="4318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T</a:t>
            </a:r>
            <a:endParaRPr lang="en-US" sz="1800" b="1"/>
          </a:p>
        </p:txBody>
      </p:sp>
      <p:sp>
        <p:nvSpPr>
          <p:cNvPr id="903183" name="Text Box 15"/>
          <p:cNvSpPr txBox="1">
            <a:spLocks noChangeArrowheads="1"/>
          </p:cNvSpPr>
          <p:nvPr/>
        </p:nvSpPr>
        <p:spPr bwMode="auto">
          <a:xfrm>
            <a:off x="3851275" y="2781300"/>
            <a:ext cx="4318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T</a:t>
            </a:r>
            <a:endParaRPr lang="en-US" sz="1800" b="1"/>
          </a:p>
        </p:txBody>
      </p:sp>
      <p:sp>
        <p:nvSpPr>
          <p:cNvPr id="903184" name="Text Box 16"/>
          <p:cNvSpPr txBox="1">
            <a:spLocks noChangeArrowheads="1"/>
          </p:cNvSpPr>
          <p:nvPr/>
        </p:nvSpPr>
        <p:spPr bwMode="auto">
          <a:xfrm>
            <a:off x="7164388" y="5661025"/>
            <a:ext cx="10810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P</a:t>
            </a:r>
            <a:r>
              <a:rPr lang="de-DE" sz="1800" b="1" baseline="-25000"/>
              <a:t>border</a:t>
            </a:r>
            <a:endParaRPr lang="en-US" sz="1800" b="1" baseline="-25000"/>
          </a:p>
        </p:txBody>
      </p:sp>
      <p:sp>
        <p:nvSpPr>
          <p:cNvPr id="903185" name="Text Box 17"/>
          <p:cNvSpPr txBox="1">
            <a:spLocks noChangeArrowheads="1"/>
          </p:cNvSpPr>
          <p:nvPr/>
        </p:nvSpPr>
        <p:spPr bwMode="auto">
          <a:xfrm>
            <a:off x="7164388" y="5157788"/>
            <a:ext cx="10810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P</a:t>
            </a:r>
            <a:r>
              <a:rPr lang="de-DE" sz="1800" b="1" baseline="-25000"/>
              <a:t>market</a:t>
            </a:r>
            <a:endParaRPr lang="en-US" sz="1800" b="1" baseline="-25000"/>
          </a:p>
        </p:txBody>
      </p:sp>
      <p:sp>
        <p:nvSpPr>
          <p:cNvPr id="903186" name="Text Box 18"/>
          <p:cNvSpPr txBox="1">
            <a:spLocks noChangeArrowheads="1"/>
          </p:cNvSpPr>
          <p:nvPr/>
        </p:nvSpPr>
        <p:spPr bwMode="auto">
          <a:xfrm>
            <a:off x="7164388" y="4797425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P</a:t>
            </a:r>
            <a:r>
              <a:rPr lang="de-DE" sz="1800" b="1" baseline="-25000"/>
              <a:t>market</a:t>
            </a:r>
            <a:r>
              <a:rPr lang="de-DE" sz="1800" b="1"/>
              <a:t>+T</a:t>
            </a:r>
            <a:endParaRPr lang="en-US" sz="1800" b="1"/>
          </a:p>
        </p:txBody>
      </p:sp>
      <p:sp>
        <p:nvSpPr>
          <p:cNvPr id="903187" name="Text Box 19"/>
          <p:cNvSpPr txBox="1">
            <a:spLocks noChangeArrowheads="1"/>
          </p:cNvSpPr>
          <p:nvPr/>
        </p:nvSpPr>
        <p:spPr bwMode="auto">
          <a:xfrm>
            <a:off x="7164388" y="2924175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P</a:t>
            </a:r>
            <a:r>
              <a:rPr lang="de-DE" sz="1800" b="1" baseline="-25000"/>
              <a:t>consumer</a:t>
            </a:r>
            <a:endParaRPr lang="en-US" sz="1800" b="1" baseline="-25000"/>
          </a:p>
        </p:txBody>
      </p:sp>
      <p:sp>
        <p:nvSpPr>
          <p:cNvPr id="903188" name="Text Box 20"/>
          <p:cNvSpPr txBox="1">
            <a:spLocks noChangeArrowheads="1"/>
          </p:cNvSpPr>
          <p:nvPr/>
        </p:nvSpPr>
        <p:spPr bwMode="auto">
          <a:xfrm>
            <a:off x="7092950" y="4508500"/>
            <a:ext cx="12954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P</a:t>
            </a:r>
            <a:r>
              <a:rPr lang="de-DE" sz="1800" b="1" baseline="-25000"/>
              <a:t>incentive</a:t>
            </a:r>
            <a:endParaRPr lang="en-US" sz="1800" b="1" baseline="-25000"/>
          </a:p>
        </p:txBody>
      </p:sp>
      <p:sp>
        <p:nvSpPr>
          <p:cNvPr id="903189" name="Text Box 21"/>
          <p:cNvSpPr txBox="1">
            <a:spLocks noChangeArrowheads="1"/>
          </p:cNvSpPr>
          <p:nvPr/>
        </p:nvSpPr>
        <p:spPr bwMode="auto">
          <a:xfrm>
            <a:off x="7164388" y="2565400"/>
            <a:ext cx="15843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P</a:t>
            </a:r>
            <a:r>
              <a:rPr lang="de-DE" sz="1800" b="1" baseline="-25000"/>
              <a:t>consumer</a:t>
            </a:r>
            <a:r>
              <a:rPr lang="de-DE" sz="1800" b="1"/>
              <a:t>+T</a:t>
            </a:r>
            <a:endParaRPr lang="en-US" sz="1800" b="1"/>
          </a:p>
        </p:txBody>
      </p:sp>
      <p:sp>
        <p:nvSpPr>
          <p:cNvPr id="903190" name="Text Box 22"/>
          <p:cNvSpPr txBox="1">
            <a:spLocks noChangeArrowheads="1"/>
          </p:cNvSpPr>
          <p:nvPr/>
        </p:nvSpPr>
        <p:spPr bwMode="auto">
          <a:xfrm>
            <a:off x="6011863" y="5445125"/>
            <a:ext cx="9366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200" b="1"/>
              <a:t>PSE-M</a:t>
            </a:r>
            <a:endParaRPr lang="en-US" sz="1200" b="1"/>
          </a:p>
        </p:txBody>
      </p:sp>
      <p:sp>
        <p:nvSpPr>
          <p:cNvPr id="903191" name="Text Box 23"/>
          <p:cNvSpPr txBox="1">
            <a:spLocks noChangeArrowheads="1"/>
          </p:cNvSpPr>
          <p:nvPr/>
        </p:nvSpPr>
        <p:spPr bwMode="auto">
          <a:xfrm>
            <a:off x="6011863" y="5013325"/>
            <a:ext cx="9366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200" b="1"/>
              <a:t>PSE-R</a:t>
            </a:r>
            <a:endParaRPr lang="en-US" sz="1200" b="1"/>
          </a:p>
        </p:txBody>
      </p:sp>
      <p:sp>
        <p:nvSpPr>
          <p:cNvPr id="903192" name="AutoShape 24"/>
          <p:cNvSpPr>
            <a:spLocks noChangeAspect="1" noChangeArrowheads="1" noTextEdit="1"/>
          </p:cNvSpPr>
          <p:nvPr/>
        </p:nvSpPr>
        <p:spPr bwMode="auto">
          <a:xfrm>
            <a:off x="468313" y="1341438"/>
            <a:ext cx="835183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193" name="Rectangle 25"/>
          <p:cNvSpPr>
            <a:spLocks noChangeArrowheads="1"/>
          </p:cNvSpPr>
          <p:nvPr/>
        </p:nvSpPr>
        <p:spPr bwMode="auto">
          <a:xfrm>
            <a:off x="1476375" y="1773238"/>
            <a:ext cx="7488238" cy="4416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194" name="Line 26"/>
          <p:cNvSpPr>
            <a:spLocks noChangeShapeType="1"/>
          </p:cNvSpPr>
          <p:nvPr/>
        </p:nvSpPr>
        <p:spPr bwMode="auto">
          <a:xfrm>
            <a:off x="1471613" y="6243638"/>
            <a:ext cx="7205662" cy="1587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195" name="Line 27"/>
          <p:cNvSpPr>
            <a:spLocks noChangeShapeType="1"/>
          </p:cNvSpPr>
          <p:nvPr/>
        </p:nvSpPr>
        <p:spPr bwMode="auto">
          <a:xfrm>
            <a:off x="1471613" y="5611813"/>
            <a:ext cx="7205662" cy="1587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196" name="Line 28"/>
          <p:cNvSpPr>
            <a:spLocks noChangeShapeType="1"/>
          </p:cNvSpPr>
          <p:nvPr/>
        </p:nvSpPr>
        <p:spPr bwMode="auto">
          <a:xfrm>
            <a:off x="1476375" y="5013325"/>
            <a:ext cx="7194550" cy="79375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197" name="Line 29"/>
          <p:cNvSpPr>
            <a:spLocks noChangeShapeType="1"/>
          </p:cNvSpPr>
          <p:nvPr/>
        </p:nvSpPr>
        <p:spPr bwMode="auto">
          <a:xfrm>
            <a:off x="1471613" y="4351338"/>
            <a:ext cx="7205662" cy="1587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198" name="Line 30"/>
          <p:cNvSpPr>
            <a:spLocks noChangeShapeType="1"/>
          </p:cNvSpPr>
          <p:nvPr/>
        </p:nvSpPr>
        <p:spPr bwMode="auto">
          <a:xfrm>
            <a:off x="1471613" y="3719513"/>
            <a:ext cx="7205662" cy="1587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199" name="Line 31"/>
          <p:cNvSpPr>
            <a:spLocks noChangeShapeType="1"/>
          </p:cNvSpPr>
          <p:nvPr/>
        </p:nvSpPr>
        <p:spPr bwMode="auto">
          <a:xfrm>
            <a:off x="1471613" y="3089275"/>
            <a:ext cx="7205662" cy="1588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0" name="Line 32"/>
          <p:cNvSpPr>
            <a:spLocks noChangeShapeType="1"/>
          </p:cNvSpPr>
          <p:nvPr/>
        </p:nvSpPr>
        <p:spPr bwMode="auto">
          <a:xfrm>
            <a:off x="1471613" y="2459038"/>
            <a:ext cx="7205662" cy="1587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1" name="Line 33"/>
          <p:cNvSpPr>
            <a:spLocks noChangeShapeType="1"/>
          </p:cNvSpPr>
          <p:nvPr/>
        </p:nvSpPr>
        <p:spPr bwMode="auto">
          <a:xfrm>
            <a:off x="1471613" y="1827213"/>
            <a:ext cx="7205662" cy="1587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2" name="Rectangle 34"/>
          <p:cNvSpPr>
            <a:spLocks noChangeArrowheads="1"/>
          </p:cNvSpPr>
          <p:nvPr/>
        </p:nvSpPr>
        <p:spPr bwMode="auto">
          <a:xfrm>
            <a:off x="1471613" y="1827213"/>
            <a:ext cx="7205662" cy="4416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3" name="Line 35"/>
          <p:cNvSpPr>
            <a:spLocks noChangeShapeType="1"/>
          </p:cNvSpPr>
          <p:nvPr/>
        </p:nvSpPr>
        <p:spPr bwMode="auto">
          <a:xfrm>
            <a:off x="1471613" y="1827213"/>
            <a:ext cx="1587" cy="4416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4" name="Line 36"/>
          <p:cNvSpPr>
            <a:spLocks noChangeShapeType="1"/>
          </p:cNvSpPr>
          <p:nvPr/>
        </p:nvSpPr>
        <p:spPr bwMode="auto">
          <a:xfrm>
            <a:off x="1389063" y="6243638"/>
            <a:ext cx="825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5" name="Line 37"/>
          <p:cNvSpPr>
            <a:spLocks noChangeShapeType="1"/>
          </p:cNvSpPr>
          <p:nvPr/>
        </p:nvSpPr>
        <p:spPr bwMode="auto">
          <a:xfrm>
            <a:off x="1389063" y="5611813"/>
            <a:ext cx="825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6" name="Line 38"/>
          <p:cNvSpPr>
            <a:spLocks noChangeShapeType="1"/>
          </p:cNvSpPr>
          <p:nvPr/>
        </p:nvSpPr>
        <p:spPr bwMode="auto">
          <a:xfrm>
            <a:off x="1389063" y="4981575"/>
            <a:ext cx="825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7" name="Line 39"/>
          <p:cNvSpPr>
            <a:spLocks noChangeShapeType="1"/>
          </p:cNvSpPr>
          <p:nvPr/>
        </p:nvSpPr>
        <p:spPr bwMode="auto">
          <a:xfrm>
            <a:off x="1389063" y="4351338"/>
            <a:ext cx="825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8" name="Line 40"/>
          <p:cNvSpPr>
            <a:spLocks noChangeShapeType="1"/>
          </p:cNvSpPr>
          <p:nvPr/>
        </p:nvSpPr>
        <p:spPr bwMode="auto">
          <a:xfrm>
            <a:off x="1389063" y="3719513"/>
            <a:ext cx="825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09" name="Line 41"/>
          <p:cNvSpPr>
            <a:spLocks noChangeShapeType="1"/>
          </p:cNvSpPr>
          <p:nvPr/>
        </p:nvSpPr>
        <p:spPr bwMode="auto">
          <a:xfrm>
            <a:off x="1389063" y="3089275"/>
            <a:ext cx="825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0" name="Line 42"/>
          <p:cNvSpPr>
            <a:spLocks noChangeShapeType="1"/>
          </p:cNvSpPr>
          <p:nvPr/>
        </p:nvSpPr>
        <p:spPr bwMode="auto">
          <a:xfrm>
            <a:off x="1389063" y="2459038"/>
            <a:ext cx="825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1" name="Line 43"/>
          <p:cNvSpPr>
            <a:spLocks noChangeShapeType="1"/>
          </p:cNvSpPr>
          <p:nvPr/>
        </p:nvSpPr>
        <p:spPr bwMode="auto">
          <a:xfrm>
            <a:off x="1389063" y="1827213"/>
            <a:ext cx="825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2" name="Freeform 44"/>
          <p:cNvSpPr>
            <a:spLocks/>
          </p:cNvSpPr>
          <p:nvPr/>
        </p:nvSpPr>
        <p:spPr bwMode="auto">
          <a:xfrm>
            <a:off x="2668588" y="5795963"/>
            <a:ext cx="481012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5" y="0"/>
              </a:cxn>
              <a:cxn ang="0">
                <a:pos x="470" y="0"/>
              </a:cxn>
            </a:cxnLst>
            <a:rect l="0" t="0" r="r" b="b"/>
            <a:pathLst>
              <a:path w="470">
                <a:moveTo>
                  <a:pt x="0" y="0"/>
                </a:moveTo>
                <a:lnTo>
                  <a:pt x="235" y="0"/>
                </a:lnTo>
                <a:lnTo>
                  <a:pt x="470" y="0"/>
                </a:lnTo>
              </a:path>
            </a:pathLst>
          </a:custGeom>
          <a:noFill/>
          <a:ln w="30163">
            <a:solidFill>
              <a:srgbClr val="339966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3" name="Freeform 45"/>
          <p:cNvSpPr>
            <a:spLocks/>
          </p:cNvSpPr>
          <p:nvPr/>
        </p:nvSpPr>
        <p:spPr bwMode="auto">
          <a:xfrm>
            <a:off x="2668588" y="5362575"/>
            <a:ext cx="481012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5" y="0"/>
              </a:cxn>
              <a:cxn ang="0">
                <a:pos x="470" y="0"/>
              </a:cxn>
            </a:cxnLst>
            <a:rect l="0" t="0" r="r" b="b"/>
            <a:pathLst>
              <a:path w="470">
                <a:moveTo>
                  <a:pt x="0" y="0"/>
                </a:moveTo>
                <a:lnTo>
                  <a:pt x="235" y="0"/>
                </a:lnTo>
                <a:lnTo>
                  <a:pt x="470" y="0"/>
                </a:lnTo>
              </a:path>
            </a:pathLst>
          </a:custGeom>
          <a:noFill/>
          <a:ln w="30163">
            <a:solidFill>
              <a:srgbClr val="00FF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4" name="Line 46"/>
          <p:cNvSpPr>
            <a:spLocks noChangeShapeType="1"/>
          </p:cNvSpPr>
          <p:nvPr/>
        </p:nvSpPr>
        <p:spPr bwMode="auto">
          <a:xfrm>
            <a:off x="5073650" y="4732338"/>
            <a:ext cx="2405063" cy="1587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5" name="Freeform 47"/>
          <p:cNvSpPr>
            <a:spLocks/>
          </p:cNvSpPr>
          <p:nvPr/>
        </p:nvSpPr>
        <p:spPr bwMode="auto">
          <a:xfrm>
            <a:off x="2700338" y="5013325"/>
            <a:ext cx="481012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5" y="0"/>
              </a:cxn>
              <a:cxn ang="0">
                <a:pos x="470" y="0"/>
              </a:cxn>
            </a:cxnLst>
            <a:rect l="0" t="0" r="r" b="b"/>
            <a:pathLst>
              <a:path w="470">
                <a:moveTo>
                  <a:pt x="0" y="0"/>
                </a:moveTo>
                <a:lnTo>
                  <a:pt x="235" y="0"/>
                </a:lnTo>
                <a:lnTo>
                  <a:pt x="470" y="0"/>
                </a:lnTo>
              </a:path>
            </a:pathLst>
          </a:custGeom>
          <a:noFill/>
          <a:ln w="30163">
            <a:solidFill>
              <a:srgbClr val="008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6" name="Freeform 48"/>
          <p:cNvSpPr>
            <a:spLocks/>
          </p:cNvSpPr>
          <p:nvPr/>
        </p:nvSpPr>
        <p:spPr bwMode="auto">
          <a:xfrm>
            <a:off x="2668588" y="3089275"/>
            <a:ext cx="481012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5" y="0"/>
              </a:cxn>
              <a:cxn ang="0">
                <a:pos x="470" y="0"/>
              </a:cxn>
            </a:cxnLst>
            <a:rect l="0" t="0" r="r" b="b"/>
            <a:pathLst>
              <a:path w="470">
                <a:moveTo>
                  <a:pt x="0" y="0"/>
                </a:moveTo>
                <a:lnTo>
                  <a:pt x="235" y="0"/>
                </a:lnTo>
                <a:lnTo>
                  <a:pt x="470" y="0"/>
                </a:lnTo>
              </a:path>
            </a:pathLst>
          </a:custGeom>
          <a:noFill/>
          <a:ln w="30163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7" name="Freeform 49"/>
          <p:cNvSpPr>
            <a:spLocks/>
          </p:cNvSpPr>
          <p:nvPr/>
        </p:nvSpPr>
        <p:spPr bwMode="auto">
          <a:xfrm>
            <a:off x="2700338" y="2797175"/>
            <a:ext cx="481012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5" y="0"/>
              </a:cxn>
              <a:cxn ang="0">
                <a:pos x="470" y="0"/>
              </a:cxn>
            </a:cxnLst>
            <a:rect l="0" t="0" r="r" b="b"/>
            <a:pathLst>
              <a:path w="470">
                <a:moveTo>
                  <a:pt x="0" y="0"/>
                </a:moveTo>
                <a:lnTo>
                  <a:pt x="235" y="0"/>
                </a:lnTo>
                <a:lnTo>
                  <a:pt x="470" y="0"/>
                </a:lnTo>
              </a:path>
            </a:pathLst>
          </a:custGeom>
          <a:noFill/>
          <a:ln w="30226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03218" name="Rectangle 50"/>
          <p:cNvSpPr>
            <a:spLocks noChangeArrowheads="1"/>
          </p:cNvSpPr>
          <p:nvPr/>
        </p:nvSpPr>
        <p:spPr bwMode="auto">
          <a:xfrm>
            <a:off x="836613" y="6045200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100</a:t>
            </a:r>
            <a:endParaRPr lang="en-US" sz="1800" b="1"/>
          </a:p>
        </p:txBody>
      </p:sp>
      <p:sp>
        <p:nvSpPr>
          <p:cNvPr id="903219" name="Rectangle 51"/>
          <p:cNvSpPr>
            <a:spLocks noChangeArrowheads="1"/>
          </p:cNvSpPr>
          <p:nvPr/>
        </p:nvSpPr>
        <p:spPr bwMode="auto">
          <a:xfrm>
            <a:off x="836613" y="5414963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150</a:t>
            </a:r>
            <a:endParaRPr lang="en-US" sz="1800" b="1"/>
          </a:p>
        </p:txBody>
      </p:sp>
      <p:sp>
        <p:nvSpPr>
          <p:cNvPr id="903220" name="Rectangle 52"/>
          <p:cNvSpPr>
            <a:spLocks noChangeArrowheads="1"/>
          </p:cNvSpPr>
          <p:nvPr/>
        </p:nvSpPr>
        <p:spPr bwMode="auto">
          <a:xfrm>
            <a:off x="836613" y="4784725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200</a:t>
            </a:r>
            <a:endParaRPr lang="en-US" sz="1800" b="1"/>
          </a:p>
        </p:txBody>
      </p:sp>
      <p:sp>
        <p:nvSpPr>
          <p:cNvPr id="903221" name="Rectangle 53"/>
          <p:cNvSpPr>
            <a:spLocks noChangeArrowheads="1"/>
          </p:cNvSpPr>
          <p:nvPr/>
        </p:nvSpPr>
        <p:spPr bwMode="auto">
          <a:xfrm>
            <a:off x="836613" y="4152900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250</a:t>
            </a:r>
            <a:endParaRPr lang="en-US" sz="1800" b="1"/>
          </a:p>
        </p:txBody>
      </p:sp>
      <p:sp>
        <p:nvSpPr>
          <p:cNvPr id="903222" name="Rectangle 54"/>
          <p:cNvSpPr>
            <a:spLocks noChangeArrowheads="1"/>
          </p:cNvSpPr>
          <p:nvPr/>
        </p:nvSpPr>
        <p:spPr bwMode="auto">
          <a:xfrm>
            <a:off x="836613" y="3522663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300</a:t>
            </a:r>
            <a:endParaRPr lang="en-US" sz="1800" b="1"/>
          </a:p>
        </p:txBody>
      </p:sp>
      <p:sp>
        <p:nvSpPr>
          <p:cNvPr id="903223" name="Rectangle 55"/>
          <p:cNvSpPr>
            <a:spLocks noChangeArrowheads="1"/>
          </p:cNvSpPr>
          <p:nvPr/>
        </p:nvSpPr>
        <p:spPr bwMode="auto">
          <a:xfrm>
            <a:off x="836613" y="2892425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350</a:t>
            </a:r>
            <a:endParaRPr lang="en-US" sz="1800" b="1"/>
          </a:p>
        </p:txBody>
      </p:sp>
      <p:sp>
        <p:nvSpPr>
          <p:cNvPr id="903224" name="Rectangle 56"/>
          <p:cNvSpPr>
            <a:spLocks noChangeArrowheads="1"/>
          </p:cNvSpPr>
          <p:nvPr/>
        </p:nvSpPr>
        <p:spPr bwMode="auto">
          <a:xfrm>
            <a:off x="836613" y="2260600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400</a:t>
            </a:r>
            <a:endParaRPr lang="en-US" sz="1800" b="1"/>
          </a:p>
        </p:txBody>
      </p:sp>
      <p:sp>
        <p:nvSpPr>
          <p:cNvPr id="903225" name="Rectangle 57"/>
          <p:cNvSpPr>
            <a:spLocks noChangeArrowheads="1"/>
          </p:cNvSpPr>
          <p:nvPr/>
        </p:nvSpPr>
        <p:spPr bwMode="auto">
          <a:xfrm>
            <a:off x="836613" y="1630363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sz="2600" b="1">
                <a:solidFill>
                  <a:srgbClr val="000000"/>
                </a:solidFill>
              </a:rPr>
              <a:t>450</a:t>
            </a:r>
            <a:endParaRPr lang="en-US" sz="1800" b="1"/>
          </a:p>
        </p:txBody>
      </p:sp>
      <p:sp>
        <p:nvSpPr>
          <p:cNvPr id="903226" name="Line 58"/>
          <p:cNvSpPr>
            <a:spLocks noChangeShapeType="1"/>
          </p:cNvSpPr>
          <p:nvPr/>
        </p:nvSpPr>
        <p:spPr bwMode="auto">
          <a:xfrm>
            <a:off x="6156325" y="537368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227" name="Text Box 59"/>
          <p:cNvSpPr txBox="1">
            <a:spLocks noChangeArrowheads="1"/>
          </p:cNvSpPr>
          <p:nvPr/>
        </p:nvSpPr>
        <p:spPr bwMode="auto">
          <a:xfrm>
            <a:off x="6156325" y="5445125"/>
            <a:ext cx="14398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400" b="1"/>
              <a:t>PSE-M/CSE-M</a:t>
            </a:r>
            <a:endParaRPr lang="en-US" sz="1400" b="1"/>
          </a:p>
        </p:txBody>
      </p:sp>
      <p:sp>
        <p:nvSpPr>
          <p:cNvPr id="903228" name="Line 60"/>
          <p:cNvSpPr>
            <a:spLocks noChangeShapeType="1"/>
          </p:cNvSpPr>
          <p:nvPr/>
        </p:nvSpPr>
        <p:spPr bwMode="auto">
          <a:xfrm flipV="1">
            <a:off x="6156325" y="4724400"/>
            <a:ext cx="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229" name="Text Box 61"/>
          <p:cNvSpPr txBox="1">
            <a:spLocks noChangeArrowheads="1"/>
          </p:cNvSpPr>
          <p:nvPr/>
        </p:nvSpPr>
        <p:spPr bwMode="auto">
          <a:xfrm>
            <a:off x="6156325" y="5013325"/>
            <a:ext cx="1368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400" b="1"/>
              <a:t>PSE-R/CSE-R</a:t>
            </a:r>
            <a:endParaRPr lang="en-US" sz="1400" b="1"/>
          </a:p>
        </p:txBody>
      </p:sp>
      <p:sp>
        <p:nvSpPr>
          <p:cNvPr id="903230" name="Text Box 62"/>
          <p:cNvSpPr txBox="1">
            <a:spLocks noChangeArrowheads="1"/>
          </p:cNvSpPr>
          <p:nvPr/>
        </p:nvSpPr>
        <p:spPr bwMode="auto">
          <a:xfrm>
            <a:off x="7308850" y="5661025"/>
            <a:ext cx="1295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/>
              <a:t>P</a:t>
            </a:r>
            <a:r>
              <a:rPr lang="de-DE" baseline="-25000"/>
              <a:t>border</a:t>
            </a:r>
            <a:endParaRPr lang="en-US" baseline="-25000"/>
          </a:p>
        </p:txBody>
      </p:sp>
      <p:sp>
        <p:nvSpPr>
          <p:cNvPr id="903231" name="Text Box 63"/>
          <p:cNvSpPr txBox="1">
            <a:spLocks noChangeArrowheads="1"/>
          </p:cNvSpPr>
          <p:nvPr/>
        </p:nvSpPr>
        <p:spPr bwMode="auto">
          <a:xfrm>
            <a:off x="7308850" y="5157788"/>
            <a:ext cx="1295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/>
              <a:t>P</a:t>
            </a:r>
            <a:r>
              <a:rPr lang="de-DE" baseline="-25000"/>
              <a:t>market</a:t>
            </a:r>
            <a:endParaRPr lang="en-US" baseline="-25000"/>
          </a:p>
        </p:txBody>
      </p:sp>
      <p:sp>
        <p:nvSpPr>
          <p:cNvPr id="903232" name="Text Box 64"/>
          <p:cNvSpPr txBox="1">
            <a:spLocks noChangeArrowheads="1"/>
          </p:cNvSpPr>
          <p:nvPr/>
        </p:nvSpPr>
        <p:spPr bwMode="auto">
          <a:xfrm>
            <a:off x="7451725" y="4437063"/>
            <a:ext cx="12239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/>
              <a:t>P</a:t>
            </a:r>
            <a:r>
              <a:rPr lang="de-DE" baseline="-25000"/>
              <a:t>incentive</a:t>
            </a:r>
            <a:endParaRPr lang="en-US" baseline="-25000"/>
          </a:p>
        </p:txBody>
      </p:sp>
      <p:sp>
        <p:nvSpPr>
          <p:cNvPr id="903233" name="Text Box 65"/>
          <p:cNvSpPr txBox="1">
            <a:spLocks noChangeArrowheads="1"/>
          </p:cNvSpPr>
          <p:nvPr/>
        </p:nvSpPr>
        <p:spPr bwMode="auto">
          <a:xfrm>
            <a:off x="7451725" y="4797425"/>
            <a:ext cx="12969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/>
              <a:t>P</a:t>
            </a:r>
            <a:r>
              <a:rPr lang="de-DE" baseline="-25000"/>
              <a:t>market-2</a:t>
            </a:r>
            <a:endParaRPr lang="en-US" baseline="-25000"/>
          </a:p>
        </p:txBody>
      </p:sp>
      <p:sp>
        <p:nvSpPr>
          <p:cNvPr id="903234" name="Text Box 66"/>
          <p:cNvSpPr txBox="1">
            <a:spLocks noChangeArrowheads="1"/>
          </p:cNvSpPr>
          <p:nvPr/>
        </p:nvSpPr>
        <p:spPr bwMode="auto">
          <a:xfrm>
            <a:off x="7164388" y="2997200"/>
            <a:ext cx="15113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/>
              <a:t>P</a:t>
            </a:r>
            <a:r>
              <a:rPr lang="de-DE" baseline="-25000"/>
              <a:t>consumer</a:t>
            </a:r>
            <a:endParaRPr lang="en-US" baseline="-25000"/>
          </a:p>
        </p:txBody>
      </p:sp>
      <p:sp>
        <p:nvSpPr>
          <p:cNvPr id="903235" name="Text Box 67"/>
          <p:cNvSpPr txBox="1">
            <a:spLocks noChangeArrowheads="1"/>
          </p:cNvSpPr>
          <p:nvPr/>
        </p:nvSpPr>
        <p:spPr bwMode="auto">
          <a:xfrm>
            <a:off x="7235825" y="2565400"/>
            <a:ext cx="15843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/>
              <a:t>P</a:t>
            </a:r>
            <a:r>
              <a:rPr lang="de-DE" baseline="-25000"/>
              <a:t>consumer-2</a:t>
            </a:r>
            <a:endParaRPr lang="en-US" baseline="-25000"/>
          </a:p>
        </p:txBody>
      </p:sp>
      <p:sp>
        <p:nvSpPr>
          <p:cNvPr id="903236" name="Line 68"/>
          <p:cNvSpPr>
            <a:spLocks noChangeShapeType="1"/>
          </p:cNvSpPr>
          <p:nvPr/>
        </p:nvSpPr>
        <p:spPr bwMode="auto">
          <a:xfrm flipV="1">
            <a:off x="3203575" y="50133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237" name="Line 69"/>
          <p:cNvSpPr>
            <a:spLocks noChangeShapeType="1"/>
          </p:cNvSpPr>
          <p:nvPr/>
        </p:nvSpPr>
        <p:spPr bwMode="auto">
          <a:xfrm flipV="1">
            <a:off x="3132138" y="27813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238" name="Text Box 70"/>
          <p:cNvSpPr txBox="1">
            <a:spLocks noChangeArrowheads="1"/>
          </p:cNvSpPr>
          <p:nvPr/>
        </p:nvSpPr>
        <p:spPr bwMode="auto">
          <a:xfrm>
            <a:off x="3276600" y="5013325"/>
            <a:ext cx="4318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T</a:t>
            </a:r>
            <a:endParaRPr lang="en-US" sz="1800" b="1"/>
          </a:p>
        </p:txBody>
      </p:sp>
      <p:sp>
        <p:nvSpPr>
          <p:cNvPr id="903239" name="Text Box 71"/>
          <p:cNvSpPr txBox="1">
            <a:spLocks noChangeArrowheads="1"/>
          </p:cNvSpPr>
          <p:nvPr/>
        </p:nvSpPr>
        <p:spPr bwMode="auto">
          <a:xfrm>
            <a:off x="3276600" y="2781300"/>
            <a:ext cx="4318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T</a:t>
            </a:r>
            <a:endParaRPr lang="en-US" sz="1800" b="1"/>
          </a:p>
        </p:txBody>
      </p:sp>
      <p:sp>
        <p:nvSpPr>
          <p:cNvPr id="903240" name="Line 72"/>
          <p:cNvSpPr>
            <a:spLocks noChangeShapeType="1"/>
          </p:cNvSpPr>
          <p:nvPr/>
        </p:nvSpPr>
        <p:spPr bwMode="auto">
          <a:xfrm flipV="1">
            <a:off x="2771775" y="3068638"/>
            <a:ext cx="0" cy="2305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241" name="Line 73"/>
          <p:cNvSpPr>
            <a:spLocks noChangeShapeType="1"/>
          </p:cNvSpPr>
          <p:nvPr/>
        </p:nvSpPr>
        <p:spPr bwMode="auto">
          <a:xfrm flipV="1">
            <a:off x="2987675" y="2781300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03242" name="Text Box 74"/>
          <p:cNvSpPr txBox="1">
            <a:spLocks noChangeArrowheads="1"/>
          </p:cNvSpPr>
          <p:nvPr/>
        </p:nvSpPr>
        <p:spPr bwMode="auto">
          <a:xfrm>
            <a:off x="2339975" y="3789363"/>
            <a:ext cx="5762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M</a:t>
            </a:r>
            <a:r>
              <a:rPr lang="de-DE" sz="1800" b="1" baseline="-25000"/>
              <a:t>1</a:t>
            </a:r>
            <a:endParaRPr lang="en-US" sz="1800" b="1" baseline="-25000"/>
          </a:p>
        </p:txBody>
      </p:sp>
      <p:sp>
        <p:nvSpPr>
          <p:cNvPr id="903243" name="Text Box 75"/>
          <p:cNvSpPr txBox="1">
            <a:spLocks noChangeArrowheads="1"/>
          </p:cNvSpPr>
          <p:nvPr/>
        </p:nvSpPr>
        <p:spPr bwMode="auto">
          <a:xfrm>
            <a:off x="2700338" y="3789363"/>
            <a:ext cx="7207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= M</a:t>
            </a:r>
            <a:r>
              <a:rPr lang="de-DE" sz="1800" b="1" baseline="-25000"/>
              <a:t>2</a:t>
            </a:r>
            <a:endParaRPr lang="en-US" sz="1800" b="1" baseline="-25000"/>
          </a:p>
        </p:txBody>
      </p:sp>
      <p:sp>
        <p:nvSpPr>
          <p:cNvPr id="903244" name="Text Box 76"/>
          <p:cNvSpPr txBox="1">
            <a:spLocks noChangeArrowheads="1"/>
          </p:cNvSpPr>
          <p:nvPr/>
        </p:nvSpPr>
        <p:spPr bwMode="auto">
          <a:xfrm>
            <a:off x="3708400" y="5013325"/>
            <a:ext cx="15843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/>
              <a:t>+34$=20%</a:t>
            </a:r>
            <a:endParaRPr lang="en-US" sz="1800" b="1"/>
          </a:p>
        </p:txBody>
      </p:sp>
      <p:sp>
        <p:nvSpPr>
          <p:cNvPr id="903245" name="Text Box 77"/>
          <p:cNvSpPr txBox="1">
            <a:spLocks noChangeArrowheads="1"/>
          </p:cNvSpPr>
          <p:nvPr/>
        </p:nvSpPr>
        <p:spPr bwMode="auto">
          <a:xfrm>
            <a:off x="3779838" y="2781300"/>
            <a:ext cx="15843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 b="1">
                <a:solidFill>
                  <a:srgbClr val="FF3300"/>
                </a:solidFill>
              </a:rPr>
              <a:t>+34$=10%</a:t>
            </a:r>
            <a:endParaRPr lang="en-US" sz="1800" b="1">
              <a:solidFill>
                <a:srgbClr val="FF3300"/>
              </a:solidFill>
            </a:endParaRPr>
          </a:p>
        </p:txBody>
      </p:sp>
      <p:sp>
        <p:nvSpPr>
          <p:cNvPr id="903246" name="Text Box 78"/>
          <p:cNvSpPr txBox="1">
            <a:spLocks noChangeArrowheads="1"/>
          </p:cNvSpPr>
          <p:nvPr/>
        </p:nvSpPr>
        <p:spPr bwMode="auto">
          <a:xfrm>
            <a:off x="4284663" y="6453188"/>
            <a:ext cx="446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/>
              <a:t>Source: Schmidhuber and Britz, 2002</a:t>
            </a:r>
            <a:endParaRPr lang="en-GB" sz="1800"/>
          </a:p>
        </p:txBody>
      </p:sp>
      <p:sp>
        <p:nvSpPr>
          <p:cNvPr id="903247" name="Text Box 79"/>
          <p:cNvSpPr txBox="1">
            <a:spLocks noChangeArrowheads="1"/>
          </p:cNvSpPr>
          <p:nvPr/>
        </p:nvSpPr>
        <p:spPr bwMode="auto">
          <a:xfrm>
            <a:off x="900113" y="1268413"/>
            <a:ext cx="15128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US$/t</a:t>
            </a:r>
            <a:endParaRPr lang="en-GB"/>
          </a:p>
        </p:txBody>
      </p:sp>
      <p:grpSp>
        <p:nvGrpSpPr>
          <p:cNvPr id="80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81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2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83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3213" grpId="0" animBg="1"/>
      <p:bldP spid="903214" grpId="0" animBg="1"/>
      <p:bldP spid="903215" grpId="0" animBg="1"/>
      <p:bldP spid="903216" grpId="0" animBg="1"/>
      <p:bldP spid="903217" grpId="0" animBg="1"/>
      <p:bldP spid="903226" grpId="0" animBg="1"/>
      <p:bldP spid="903227" grpId="0"/>
      <p:bldP spid="903228" grpId="0" animBg="1"/>
      <p:bldP spid="903229" grpId="0"/>
      <p:bldP spid="903231" grpId="0"/>
      <p:bldP spid="903232" grpId="0"/>
      <p:bldP spid="903232" grpId="1"/>
      <p:bldP spid="903233" grpId="0"/>
      <p:bldP spid="903234" grpId="0"/>
      <p:bldP spid="903235" grpId="0"/>
      <p:bldP spid="903236" grpId="0" animBg="1"/>
      <p:bldP spid="903237" grpId="0" animBg="1"/>
      <p:bldP spid="903238" grpId="0"/>
      <p:bldP spid="903239" grpId="0"/>
      <p:bldP spid="903240" grpId="0" animBg="1"/>
      <p:bldP spid="903241" grpId="0" animBg="1"/>
      <p:bldP spid="903242" grpId="0"/>
      <p:bldP spid="903243" grpId="0"/>
      <p:bldP spid="903244" grpId="0"/>
      <p:bldP spid="90324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804" name="Rectangle 12"/>
          <p:cNvSpPr>
            <a:spLocks noChangeArrowheads="1"/>
          </p:cNvSpPr>
          <p:nvPr/>
        </p:nvSpPr>
        <p:spPr bwMode="auto">
          <a:xfrm>
            <a:off x="1692275" y="476250"/>
            <a:ext cx="5800725" cy="599440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05" name="Rectangle 13"/>
          <p:cNvSpPr>
            <a:spLocks noChangeArrowheads="1"/>
          </p:cNvSpPr>
          <p:nvPr/>
        </p:nvSpPr>
        <p:spPr bwMode="auto">
          <a:xfrm>
            <a:off x="2362200" y="1924050"/>
            <a:ext cx="5019675" cy="40401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06" name="Line 14"/>
          <p:cNvSpPr>
            <a:spLocks noChangeShapeType="1"/>
          </p:cNvSpPr>
          <p:nvPr/>
        </p:nvSpPr>
        <p:spPr bwMode="auto">
          <a:xfrm>
            <a:off x="2362200" y="5383213"/>
            <a:ext cx="501967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07" name="Line 15"/>
          <p:cNvSpPr>
            <a:spLocks noChangeShapeType="1"/>
          </p:cNvSpPr>
          <p:nvPr/>
        </p:nvSpPr>
        <p:spPr bwMode="auto">
          <a:xfrm>
            <a:off x="2362200" y="4814888"/>
            <a:ext cx="501967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08" name="Line 16"/>
          <p:cNvSpPr>
            <a:spLocks noChangeShapeType="1"/>
          </p:cNvSpPr>
          <p:nvPr/>
        </p:nvSpPr>
        <p:spPr bwMode="auto">
          <a:xfrm>
            <a:off x="2362200" y="4233863"/>
            <a:ext cx="501967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09" name="Line 17"/>
          <p:cNvSpPr>
            <a:spLocks noChangeShapeType="1"/>
          </p:cNvSpPr>
          <p:nvPr/>
        </p:nvSpPr>
        <p:spPr bwMode="auto">
          <a:xfrm>
            <a:off x="2362200" y="3654425"/>
            <a:ext cx="50196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0" name="Line 18"/>
          <p:cNvSpPr>
            <a:spLocks noChangeShapeType="1"/>
          </p:cNvSpPr>
          <p:nvPr/>
        </p:nvSpPr>
        <p:spPr bwMode="auto">
          <a:xfrm>
            <a:off x="2362200" y="3073400"/>
            <a:ext cx="50196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1" name="Line 19"/>
          <p:cNvSpPr>
            <a:spLocks noChangeShapeType="1"/>
          </p:cNvSpPr>
          <p:nvPr/>
        </p:nvSpPr>
        <p:spPr bwMode="auto">
          <a:xfrm>
            <a:off x="2362200" y="2505075"/>
            <a:ext cx="50196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2" name="Line 20"/>
          <p:cNvSpPr>
            <a:spLocks noChangeShapeType="1"/>
          </p:cNvSpPr>
          <p:nvPr/>
        </p:nvSpPr>
        <p:spPr bwMode="auto">
          <a:xfrm>
            <a:off x="2362200" y="1924050"/>
            <a:ext cx="50196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3" name="Rectangle 21"/>
          <p:cNvSpPr>
            <a:spLocks noChangeArrowheads="1"/>
          </p:cNvSpPr>
          <p:nvPr/>
        </p:nvSpPr>
        <p:spPr bwMode="auto">
          <a:xfrm>
            <a:off x="2362200" y="1924050"/>
            <a:ext cx="5019675" cy="4040188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4" name="Rectangle 22"/>
          <p:cNvSpPr>
            <a:spLocks noChangeArrowheads="1"/>
          </p:cNvSpPr>
          <p:nvPr/>
        </p:nvSpPr>
        <p:spPr bwMode="auto">
          <a:xfrm>
            <a:off x="3867150" y="5459413"/>
            <a:ext cx="2009775" cy="504825"/>
          </a:xfrm>
          <a:prstGeom prst="rect">
            <a:avLst/>
          </a:prstGeom>
          <a:solidFill>
            <a:srgbClr val="9999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5" name="Rectangle 23"/>
          <p:cNvSpPr>
            <a:spLocks noChangeArrowheads="1"/>
          </p:cNvSpPr>
          <p:nvPr/>
        </p:nvSpPr>
        <p:spPr bwMode="auto">
          <a:xfrm>
            <a:off x="3867150" y="5286375"/>
            <a:ext cx="2009775" cy="173038"/>
          </a:xfrm>
          <a:prstGeom prst="rect">
            <a:avLst/>
          </a:prstGeom>
          <a:solidFill>
            <a:srgbClr val="99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6" name="Rectangle 24"/>
          <p:cNvSpPr>
            <a:spLocks noChangeArrowheads="1"/>
          </p:cNvSpPr>
          <p:nvPr/>
        </p:nvSpPr>
        <p:spPr bwMode="auto">
          <a:xfrm>
            <a:off x="3867150" y="2354263"/>
            <a:ext cx="2009775" cy="2932112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7" name="Line 25"/>
          <p:cNvSpPr>
            <a:spLocks noChangeShapeType="1"/>
          </p:cNvSpPr>
          <p:nvPr/>
        </p:nvSpPr>
        <p:spPr bwMode="auto">
          <a:xfrm>
            <a:off x="2362200" y="1924050"/>
            <a:ext cx="1588" cy="40401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8" name="Line 26"/>
          <p:cNvSpPr>
            <a:spLocks noChangeShapeType="1"/>
          </p:cNvSpPr>
          <p:nvPr/>
        </p:nvSpPr>
        <p:spPr bwMode="auto">
          <a:xfrm>
            <a:off x="2324100" y="5964238"/>
            <a:ext cx="381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19" name="Line 27"/>
          <p:cNvSpPr>
            <a:spLocks noChangeShapeType="1"/>
          </p:cNvSpPr>
          <p:nvPr/>
        </p:nvSpPr>
        <p:spPr bwMode="auto">
          <a:xfrm>
            <a:off x="2324100" y="5383213"/>
            <a:ext cx="381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0" name="Line 28"/>
          <p:cNvSpPr>
            <a:spLocks noChangeShapeType="1"/>
          </p:cNvSpPr>
          <p:nvPr/>
        </p:nvSpPr>
        <p:spPr bwMode="auto">
          <a:xfrm>
            <a:off x="2324100" y="4814888"/>
            <a:ext cx="381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1" name="Line 29"/>
          <p:cNvSpPr>
            <a:spLocks noChangeShapeType="1"/>
          </p:cNvSpPr>
          <p:nvPr/>
        </p:nvSpPr>
        <p:spPr bwMode="auto">
          <a:xfrm>
            <a:off x="2324100" y="4233863"/>
            <a:ext cx="381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2" name="Line 30"/>
          <p:cNvSpPr>
            <a:spLocks noChangeShapeType="1"/>
          </p:cNvSpPr>
          <p:nvPr/>
        </p:nvSpPr>
        <p:spPr bwMode="auto">
          <a:xfrm>
            <a:off x="2324100" y="3654425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3" name="Line 31"/>
          <p:cNvSpPr>
            <a:spLocks noChangeShapeType="1"/>
          </p:cNvSpPr>
          <p:nvPr/>
        </p:nvSpPr>
        <p:spPr bwMode="auto">
          <a:xfrm>
            <a:off x="2324100" y="3073400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4" name="Line 32"/>
          <p:cNvSpPr>
            <a:spLocks noChangeShapeType="1"/>
          </p:cNvSpPr>
          <p:nvPr/>
        </p:nvSpPr>
        <p:spPr bwMode="auto">
          <a:xfrm>
            <a:off x="2324100" y="2505075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5" name="Line 33"/>
          <p:cNvSpPr>
            <a:spLocks noChangeShapeType="1"/>
          </p:cNvSpPr>
          <p:nvPr/>
        </p:nvSpPr>
        <p:spPr bwMode="auto">
          <a:xfrm>
            <a:off x="2324100" y="1924050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6" name="Line 34"/>
          <p:cNvSpPr>
            <a:spLocks noChangeShapeType="1"/>
          </p:cNvSpPr>
          <p:nvPr/>
        </p:nvSpPr>
        <p:spPr bwMode="auto">
          <a:xfrm>
            <a:off x="2362200" y="5964238"/>
            <a:ext cx="501967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7" name="Line 35"/>
          <p:cNvSpPr>
            <a:spLocks noChangeShapeType="1"/>
          </p:cNvSpPr>
          <p:nvPr/>
        </p:nvSpPr>
        <p:spPr bwMode="auto">
          <a:xfrm flipV="1">
            <a:off x="2362200" y="5964238"/>
            <a:ext cx="1588" cy="635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8" name="Line 36"/>
          <p:cNvSpPr>
            <a:spLocks noChangeShapeType="1"/>
          </p:cNvSpPr>
          <p:nvPr/>
        </p:nvSpPr>
        <p:spPr bwMode="auto">
          <a:xfrm flipV="1">
            <a:off x="7381875" y="5964238"/>
            <a:ext cx="1588" cy="635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9829" name="Rectangle 37"/>
          <p:cNvSpPr>
            <a:spLocks noChangeArrowheads="1"/>
          </p:cNvSpPr>
          <p:nvPr/>
        </p:nvSpPr>
        <p:spPr bwMode="auto">
          <a:xfrm>
            <a:off x="2665413" y="620713"/>
            <a:ext cx="38893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b="1">
                <a:solidFill>
                  <a:srgbClr val="000000"/>
                </a:solidFill>
              </a:rPr>
              <a:t>Food value chain in the EU</a:t>
            </a:r>
            <a:endParaRPr lang="en-GB"/>
          </a:p>
        </p:txBody>
      </p:sp>
      <p:sp>
        <p:nvSpPr>
          <p:cNvPr id="929830" name="Rectangle 38"/>
          <p:cNvSpPr>
            <a:spLocks noChangeArrowheads="1"/>
          </p:cNvSpPr>
          <p:nvPr/>
        </p:nvSpPr>
        <p:spPr bwMode="auto">
          <a:xfrm>
            <a:off x="3467100" y="1042988"/>
            <a:ext cx="22653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400" b="1">
                <a:solidFill>
                  <a:srgbClr val="000000"/>
                </a:solidFill>
              </a:rPr>
              <a:t>EU-15, 1996, 1.25 €/$ x-rate</a:t>
            </a:r>
            <a:endParaRPr lang="en-GB" sz="1400"/>
          </a:p>
        </p:txBody>
      </p:sp>
      <p:sp>
        <p:nvSpPr>
          <p:cNvPr id="929831" name="Rectangle 39"/>
          <p:cNvSpPr>
            <a:spLocks noChangeArrowheads="1"/>
          </p:cNvSpPr>
          <p:nvPr/>
        </p:nvSpPr>
        <p:spPr bwMode="auto">
          <a:xfrm>
            <a:off x="2332038" y="1322388"/>
            <a:ext cx="4813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400" b="1">
                <a:solidFill>
                  <a:srgbClr val="000000"/>
                </a:solidFill>
              </a:rPr>
              <a:t>(Data based on OECD and World Bank, own calculations)</a:t>
            </a:r>
            <a:endParaRPr lang="en-GB"/>
          </a:p>
        </p:txBody>
      </p:sp>
      <p:sp>
        <p:nvSpPr>
          <p:cNvPr id="929832" name="Rectangle 40"/>
          <p:cNvSpPr>
            <a:spLocks noChangeArrowheads="1"/>
          </p:cNvSpPr>
          <p:nvPr/>
        </p:nvSpPr>
        <p:spPr bwMode="auto">
          <a:xfrm>
            <a:off x="2222500" y="5876925"/>
            <a:ext cx="777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0</a:t>
            </a:r>
            <a:endParaRPr lang="en-GB"/>
          </a:p>
        </p:txBody>
      </p:sp>
      <p:sp>
        <p:nvSpPr>
          <p:cNvPr id="929833" name="Rectangle 41"/>
          <p:cNvSpPr>
            <a:spLocks noChangeArrowheads="1"/>
          </p:cNvSpPr>
          <p:nvPr/>
        </p:nvSpPr>
        <p:spPr bwMode="auto">
          <a:xfrm>
            <a:off x="2078038" y="5297488"/>
            <a:ext cx="2333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200</a:t>
            </a:r>
            <a:endParaRPr lang="en-GB"/>
          </a:p>
        </p:txBody>
      </p:sp>
      <p:sp>
        <p:nvSpPr>
          <p:cNvPr id="929834" name="Rectangle 42"/>
          <p:cNvSpPr>
            <a:spLocks noChangeArrowheads="1"/>
          </p:cNvSpPr>
          <p:nvPr/>
        </p:nvSpPr>
        <p:spPr bwMode="auto">
          <a:xfrm>
            <a:off x="2078038" y="4727575"/>
            <a:ext cx="2333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400</a:t>
            </a:r>
            <a:endParaRPr lang="en-GB"/>
          </a:p>
        </p:txBody>
      </p:sp>
      <p:sp>
        <p:nvSpPr>
          <p:cNvPr id="929835" name="Rectangle 43"/>
          <p:cNvSpPr>
            <a:spLocks noChangeArrowheads="1"/>
          </p:cNvSpPr>
          <p:nvPr/>
        </p:nvSpPr>
        <p:spPr bwMode="auto">
          <a:xfrm>
            <a:off x="2078038" y="4148138"/>
            <a:ext cx="2333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600</a:t>
            </a:r>
            <a:endParaRPr lang="en-GB"/>
          </a:p>
        </p:txBody>
      </p:sp>
      <p:sp>
        <p:nvSpPr>
          <p:cNvPr id="929836" name="Rectangle 44"/>
          <p:cNvSpPr>
            <a:spLocks noChangeArrowheads="1"/>
          </p:cNvSpPr>
          <p:nvPr/>
        </p:nvSpPr>
        <p:spPr bwMode="auto">
          <a:xfrm>
            <a:off x="2078038" y="3567113"/>
            <a:ext cx="2333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800</a:t>
            </a:r>
            <a:endParaRPr lang="en-GB"/>
          </a:p>
        </p:txBody>
      </p:sp>
      <p:sp>
        <p:nvSpPr>
          <p:cNvPr id="929837" name="Rectangle 45"/>
          <p:cNvSpPr>
            <a:spLocks noChangeArrowheads="1"/>
          </p:cNvSpPr>
          <p:nvPr/>
        </p:nvSpPr>
        <p:spPr bwMode="auto">
          <a:xfrm>
            <a:off x="2011363" y="2987675"/>
            <a:ext cx="311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1000</a:t>
            </a:r>
            <a:endParaRPr lang="en-GB"/>
          </a:p>
        </p:txBody>
      </p:sp>
      <p:sp>
        <p:nvSpPr>
          <p:cNvPr id="929838" name="Rectangle 46"/>
          <p:cNvSpPr>
            <a:spLocks noChangeArrowheads="1"/>
          </p:cNvSpPr>
          <p:nvPr/>
        </p:nvSpPr>
        <p:spPr bwMode="auto">
          <a:xfrm>
            <a:off x="2011363" y="2417763"/>
            <a:ext cx="311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1200</a:t>
            </a:r>
            <a:endParaRPr lang="en-GB"/>
          </a:p>
        </p:txBody>
      </p:sp>
      <p:sp>
        <p:nvSpPr>
          <p:cNvPr id="929839" name="Rectangle 47"/>
          <p:cNvSpPr>
            <a:spLocks noChangeArrowheads="1"/>
          </p:cNvSpPr>
          <p:nvPr/>
        </p:nvSpPr>
        <p:spPr bwMode="auto">
          <a:xfrm>
            <a:off x="2011363" y="1838325"/>
            <a:ext cx="311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>
                <a:solidFill>
                  <a:srgbClr val="000000"/>
                </a:solidFill>
              </a:rPr>
              <a:t>1400</a:t>
            </a:r>
            <a:endParaRPr lang="en-GB"/>
          </a:p>
        </p:txBody>
      </p:sp>
      <p:sp>
        <p:nvSpPr>
          <p:cNvPr id="929840" name="Rectangle 48"/>
          <p:cNvSpPr>
            <a:spLocks noChangeArrowheads="1"/>
          </p:cNvSpPr>
          <p:nvPr/>
        </p:nvSpPr>
        <p:spPr bwMode="auto">
          <a:xfrm>
            <a:off x="4429125" y="6146800"/>
            <a:ext cx="1009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600" b="1">
                <a:solidFill>
                  <a:srgbClr val="000000"/>
                </a:solidFill>
              </a:rPr>
              <a:t>Year=1996</a:t>
            </a:r>
            <a:endParaRPr lang="en-GB"/>
          </a:p>
        </p:txBody>
      </p:sp>
      <p:sp>
        <p:nvSpPr>
          <p:cNvPr id="929841" name="Rectangle 49"/>
          <p:cNvSpPr>
            <a:spLocks noChangeArrowheads="1"/>
          </p:cNvSpPr>
          <p:nvPr/>
        </p:nvSpPr>
        <p:spPr bwMode="auto">
          <a:xfrm rot="16200000">
            <a:off x="1346200" y="3935413"/>
            <a:ext cx="10699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 b="1">
                <a:solidFill>
                  <a:srgbClr val="000000"/>
                </a:solidFill>
              </a:rPr>
              <a:t>billion US$ 1996</a:t>
            </a:r>
            <a:endParaRPr lang="en-GB"/>
          </a:p>
        </p:txBody>
      </p:sp>
      <p:sp>
        <p:nvSpPr>
          <p:cNvPr id="929843" name="Rectangle 51"/>
          <p:cNvSpPr>
            <a:spLocks noChangeArrowheads="1"/>
          </p:cNvSpPr>
          <p:nvPr/>
        </p:nvSpPr>
        <p:spPr bwMode="auto">
          <a:xfrm>
            <a:off x="2481263" y="5576888"/>
            <a:ext cx="50165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 b="1">
                <a:solidFill>
                  <a:srgbClr val="000000"/>
                </a:solidFill>
              </a:rPr>
              <a:t>Value of consumption at world prices, primary products =</a:t>
            </a:r>
            <a:r>
              <a:rPr lang="en-GB" sz="1400">
                <a:solidFill>
                  <a:srgbClr val="000000"/>
                </a:solidFill>
              </a:rPr>
              <a:t>US$ 139 billion</a:t>
            </a:r>
            <a:endParaRPr lang="en-GB"/>
          </a:p>
        </p:txBody>
      </p:sp>
      <p:sp>
        <p:nvSpPr>
          <p:cNvPr id="929844" name="Rectangle 52"/>
          <p:cNvSpPr>
            <a:spLocks noChangeArrowheads="1"/>
          </p:cNvSpPr>
          <p:nvPr/>
        </p:nvSpPr>
        <p:spPr bwMode="auto">
          <a:xfrm>
            <a:off x="2339975" y="5300663"/>
            <a:ext cx="5327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GB" sz="1100" b="1">
                <a:solidFill>
                  <a:srgbClr val="000000"/>
                </a:solidFill>
              </a:rPr>
              <a:t>CAP - CSE tax on consumption                                          =   </a:t>
            </a:r>
            <a:r>
              <a:rPr lang="en-GB" sz="1400">
                <a:solidFill>
                  <a:srgbClr val="000000"/>
                </a:solidFill>
              </a:rPr>
              <a:t>US$ 48 billion </a:t>
            </a:r>
            <a:endParaRPr lang="en-GB" sz="1400"/>
          </a:p>
        </p:txBody>
      </p:sp>
      <p:sp>
        <p:nvSpPr>
          <p:cNvPr id="929845" name="Rectangle 53"/>
          <p:cNvSpPr>
            <a:spLocks noChangeArrowheads="1"/>
          </p:cNvSpPr>
          <p:nvPr/>
        </p:nvSpPr>
        <p:spPr bwMode="auto">
          <a:xfrm>
            <a:off x="2598738" y="3789363"/>
            <a:ext cx="46831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100" b="1">
                <a:solidFill>
                  <a:srgbClr val="000000"/>
                </a:solidFill>
              </a:rPr>
              <a:t>Margin/value added for marketing, processing, etc = </a:t>
            </a:r>
            <a:r>
              <a:rPr lang="en-GB" sz="1400">
                <a:solidFill>
                  <a:srgbClr val="000000"/>
                </a:solidFill>
              </a:rPr>
              <a:t>US$ 780 billion</a:t>
            </a:r>
            <a:endParaRPr lang="en-GB" sz="1400"/>
          </a:p>
        </p:txBody>
      </p:sp>
      <p:sp>
        <p:nvSpPr>
          <p:cNvPr id="929846" name="Rectangle 54"/>
          <p:cNvSpPr>
            <a:spLocks noChangeArrowheads="1"/>
          </p:cNvSpPr>
          <p:nvPr/>
        </p:nvSpPr>
        <p:spPr bwMode="auto">
          <a:xfrm>
            <a:off x="2051050" y="2085975"/>
            <a:ext cx="57610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GB" sz="1100" b="1">
                <a:solidFill>
                  <a:srgbClr val="000000"/>
                </a:solidFill>
              </a:rPr>
              <a:t>Value of final food expenditure                                 = </a:t>
            </a:r>
            <a:r>
              <a:rPr lang="en-GB" sz="1400">
                <a:solidFill>
                  <a:srgbClr val="000000"/>
                </a:solidFill>
              </a:rPr>
              <a:t>US$ 1014 billion</a:t>
            </a:r>
            <a:endParaRPr lang="en-GB" sz="1400"/>
          </a:p>
        </p:txBody>
      </p:sp>
      <p:sp>
        <p:nvSpPr>
          <p:cNvPr id="929850" name="Line 58"/>
          <p:cNvSpPr>
            <a:spLocks noChangeShapeType="1"/>
          </p:cNvSpPr>
          <p:nvPr/>
        </p:nvSpPr>
        <p:spPr bwMode="auto">
          <a:xfrm flipH="1">
            <a:off x="2482850" y="5445125"/>
            <a:ext cx="1588" cy="5032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29851" name="Line 59"/>
          <p:cNvSpPr>
            <a:spLocks noChangeShapeType="1"/>
          </p:cNvSpPr>
          <p:nvPr/>
        </p:nvSpPr>
        <p:spPr bwMode="auto">
          <a:xfrm flipV="1">
            <a:off x="2484438" y="5229225"/>
            <a:ext cx="0" cy="288925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29852" name="Line 60"/>
          <p:cNvSpPr>
            <a:spLocks noChangeShapeType="1"/>
          </p:cNvSpPr>
          <p:nvPr/>
        </p:nvSpPr>
        <p:spPr bwMode="auto">
          <a:xfrm flipV="1">
            <a:off x="2484438" y="2349500"/>
            <a:ext cx="0" cy="2879725"/>
          </a:xfrm>
          <a:prstGeom prst="line">
            <a:avLst/>
          </a:prstGeom>
          <a:noFill/>
          <a:ln w="19050">
            <a:solidFill>
              <a:srgbClr val="FFFF99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0" y="6350"/>
            <a:ext cx="468313" cy="6851650"/>
            <a:chOff x="0" y="4"/>
            <a:chExt cx="295" cy="4316"/>
          </a:xfrm>
        </p:grpSpPr>
        <p:sp>
          <p:nvSpPr>
            <p:cNvPr id="929855" name="Text Box 63"/>
            <p:cNvSpPr txBox="1">
              <a:spLocks noChangeAspect="1" noChangeArrowheads="1"/>
            </p:cNvSpPr>
            <p:nvPr/>
          </p:nvSpPr>
          <p:spPr bwMode="auto">
            <a:xfrm rot="10800000">
              <a:off x="0" y="4"/>
              <a:ext cx="289" cy="4316"/>
            </a:xfrm>
            <a:prstGeom prst="rect">
              <a:avLst/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de-DE" sz="1800" b="1" dirty="0"/>
                <a:t>Food </a:t>
              </a:r>
              <a:r>
                <a:rPr lang="de-DE" sz="1800" b="1" dirty="0" err="1"/>
                <a:t>taxes</a:t>
              </a:r>
              <a:r>
                <a:rPr lang="de-DE" sz="1800" b="1" dirty="0"/>
                <a:t>: </a:t>
              </a:r>
              <a:r>
                <a:rPr lang="de-DE" sz="1800" b="1" dirty="0" err="1"/>
                <a:t>efficiency</a:t>
              </a:r>
              <a:r>
                <a:rPr lang="de-DE" sz="1800" b="1" dirty="0"/>
                <a:t> </a:t>
              </a:r>
              <a:r>
                <a:rPr lang="de-DE" sz="1800" b="1" dirty="0" err="1"/>
                <a:t>and</a:t>
              </a:r>
              <a:r>
                <a:rPr lang="de-DE" sz="1800" b="1" dirty="0"/>
                <a:t> </a:t>
              </a:r>
              <a:r>
                <a:rPr lang="de-DE" sz="1800" b="1" dirty="0" err="1"/>
                <a:t>effectiveness</a:t>
              </a:r>
              <a:endParaRPr lang="de-DE" sz="1800" b="1" dirty="0"/>
            </a:p>
          </p:txBody>
        </p:sp>
        <p:pic>
          <p:nvPicPr>
            <p:cNvPr id="929856" name="Picture 64" descr="faolog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20"/>
              <a:ext cx="295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29857" name="Rectangle 65"/>
          <p:cNvSpPr>
            <a:spLocks noChangeArrowheads="1"/>
          </p:cNvSpPr>
          <p:nvPr/>
        </p:nvSpPr>
        <p:spPr bwMode="auto">
          <a:xfrm>
            <a:off x="1028700" y="115888"/>
            <a:ext cx="71199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66FF"/>
                </a:solidFill>
              </a:rPr>
              <a:t>Vertical price transmission – the empirical evidence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9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9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9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9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9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9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9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9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9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815" grpId="0" animBg="1"/>
      <p:bldP spid="929816" grpId="0" animBg="1"/>
      <p:bldP spid="929844" grpId="0"/>
      <p:bldP spid="929845" grpId="0"/>
      <p:bldP spid="929846" grpId="0"/>
      <p:bldP spid="929850" grpId="0" animBg="1"/>
      <p:bldP spid="929851" grpId="0" animBg="1"/>
      <p:bldP spid="92985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US" sz="4000"/>
              <a:t>How elastic is food demand?</a:t>
            </a:r>
            <a:endParaRPr lang="en-GB" sz="4000"/>
          </a:p>
        </p:txBody>
      </p:sp>
      <p:pic>
        <p:nvPicPr>
          <p:cNvPr id="8202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9250" y="1700213"/>
            <a:ext cx="6408738" cy="4897437"/>
          </a:xfrm>
          <a:noFill/>
          <a:ln/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6350"/>
            <a:ext cx="468313" cy="6851650"/>
            <a:chOff x="0" y="4"/>
            <a:chExt cx="295" cy="4316"/>
          </a:xfrm>
        </p:grpSpPr>
        <p:sp>
          <p:nvSpPr>
            <p:cNvPr id="820232" name="Text Box 8"/>
            <p:cNvSpPr txBox="1">
              <a:spLocks noChangeAspect="1" noChangeArrowheads="1"/>
            </p:cNvSpPr>
            <p:nvPr/>
          </p:nvSpPr>
          <p:spPr bwMode="auto">
            <a:xfrm rot="10800000">
              <a:off x="0" y="4"/>
              <a:ext cx="289" cy="4316"/>
            </a:xfrm>
            <a:prstGeom prst="rect">
              <a:avLst/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de-DE" sz="1800" b="1"/>
                <a:t>Food taxes: efficiency and effectiveness</a:t>
              </a:r>
            </a:p>
          </p:txBody>
        </p:sp>
        <p:pic>
          <p:nvPicPr>
            <p:cNvPr id="820233" name="Picture 9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20"/>
              <a:ext cx="295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7986" name="Group 2"/>
          <p:cNvGraphicFramePr>
            <a:graphicFrameLocks noGrp="1"/>
          </p:cNvGraphicFramePr>
          <p:nvPr>
            <p:ph sz="half" idx="1"/>
          </p:nvPr>
        </p:nvGraphicFramePr>
        <p:xfrm>
          <a:off x="827088" y="1557338"/>
          <a:ext cx="7991475" cy="4523042"/>
        </p:xfrm>
        <a:graphic>
          <a:graphicData uri="http://schemas.openxmlformats.org/drawingml/2006/table">
            <a:tbl>
              <a:tblPr/>
              <a:tblGrid>
                <a:gridCol w="3997325"/>
                <a:gridCol w="3994150"/>
              </a:tblGrid>
              <a:tr h="7969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</a:rPr>
                        <a:t>Dietary Intake Ranges (2)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</a:rPr>
                        <a:t>(in g or mg/person/day)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Dietary Factor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FAO/WHO Recommendations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Cholesterol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&lt; 300 mg/day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Sodium chloride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(sodium)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&lt;5 g/day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(&lt;2 g/day)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Fruits and vegetables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&gt;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400 g per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Total dietary fiber/Non-starch polysaccharides (NSP)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(&gt;25 g, or 20g/d of NSP) from whole grain cereals, fruits, and vegetables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38008" name="Rectangle 24"/>
          <p:cNvSpPr>
            <a:spLocks noChangeArrowheads="1"/>
          </p:cNvSpPr>
          <p:nvPr/>
        </p:nvSpPr>
        <p:spPr bwMode="auto">
          <a:xfrm>
            <a:off x="539750" y="1268413"/>
            <a:ext cx="63373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de-DE" sz="2000">
              <a:solidFill>
                <a:srgbClr val="CC6600"/>
              </a:solidFill>
            </a:endParaRPr>
          </a:p>
        </p:txBody>
      </p:sp>
      <p:sp>
        <p:nvSpPr>
          <p:cNvPr id="938009" name="Rectangle 25"/>
          <p:cNvSpPr>
            <a:spLocks noChangeArrowheads="1"/>
          </p:cNvSpPr>
          <p:nvPr/>
        </p:nvSpPr>
        <p:spPr bwMode="auto">
          <a:xfrm>
            <a:off x="1116013" y="260350"/>
            <a:ext cx="73453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66CC"/>
                </a:solidFill>
              </a:rPr>
              <a:t>1</a:t>
            </a:r>
            <a:r>
              <a:rPr lang="en-US" sz="3200" dirty="0">
                <a:solidFill>
                  <a:srgbClr val="0066CC"/>
                </a:solidFill>
              </a:rPr>
              <a:t>. </a:t>
            </a:r>
            <a:r>
              <a:rPr lang="en-US" sz="3200" b="1" dirty="0" smtClean="0">
                <a:solidFill>
                  <a:srgbClr val="0066FF"/>
                </a:solidFill>
              </a:rPr>
              <a:t>What makes a healthy diet? </a:t>
            </a:r>
            <a:endParaRPr lang="en-US" sz="3200" dirty="0"/>
          </a:p>
        </p:txBody>
      </p:sp>
      <p:sp>
        <p:nvSpPr>
          <p:cNvPr id="938010" name="Rectangle 26"/>
          <p:cNvSpPr>
            <a:spLocks noGrp="1" noChangeArrowheads="1"/>
          </p:cNvSpPr>
          <p:nvPr>
            <p:ph type="title"/>
          </p:nvPr>
        </p:nvSpPr>
        <p:spPr>
          <a:xfrm>
            <a:off x="684213" y="6367463"/>
            <a:ext cx="8459787" cy="490537"/>
          </a:xfrm>
          <a:noFill/>
          <a:ln/>
        </p:spPr>
        <p:txBody>
          <a:bodyPr/>
          <a:lstStyle/>
          <a:p>
            <a:r>
              <a:rPr lang="en-US" sz="2400">
                <a:hlinkClick r:id="rId3"/>
              </a:rPr>
              <a:t>http://www.fao.org/docrep/005/ac911e/ac911e00.htm</a:t>
            </a:r>
            <a:endParaRPr lang="en-US" sz="2400"/>
          </a:p>
        </p:txBody>
      </p: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38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40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>
                <a:solidFill>
                  <a:srgbClr val="CC6600"/>
                </a:solidFill>
              </a:rPr>
              <a:t>Impacts of an (ad valorem) tax on food with elastic and inelastic demand</a:t>
            </a:r>
            <a:endParaRPr lang="en-GB" sz="2800" b="1">
              <a:solidFill>
                <a:srgbClr val="CC6600"/>
              </a:solidFill>
            </a:endParaRPr>
          </a:p>
        </p:txBody>
      </p:sp>
      <p:sp>
        <p:nvSpPr>
          <p:cNvPr id="822275" name="Line 3"/>
          <p:cNvSpPr>
            <a:spLocks noChangeShapeType="1"/>
          </p:cNvSpPr>
          <p:nvPr/>
        </p:nvSpPr>
        <p:spPr bwMode="auto">
          <a:xfrm>
            <a:off x="971550" y="2133600"/>
            <a:ext cx="71438" cy="38163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76" name="Line 4"/>
          <p:cNvSpPr>
            <a:spLocks noChangeShapeType="1"/>
          </p:cNvSpPr>
          <p:nvPr/>
        </p:nvSpPr>
        <p:spPr bwMode="auto">
          <a:xfrm>
            <a:off x="1042988" y="5949950"/>
            <a:ext cx="7489825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77" name="Line 5"/>
          <p:cNvSpPr>
            <a:spLocks noChangeShapeType="1"/>
          </p:cNvSpPr>
          <p:nvPr/>
        </p:nvSpPr>
        <p:spPr bwMode="auto">
          <a:xfrm>
            <a:off x="900113" y="1916113"/>
            <a:ext cx="0" cy="4392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78" name="Line 6"/>
          <p:cNvSpPr>
            <a:spLocks noChangeShapeType="1"/>
          </p:cNvSpPr>
          <p:nvPr/>
        </p:nvSpPr>
        <p:spPr bwMode="auto">
          <a:xfrm>
            <a:off x="900113" y="6308725"/>
            <a:ext cx="7775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79" name="Line 7"/>
          <p:cNvSpPr>
            <a:spLocks noChangeShapeType="1"/>
          </p:cNvSpPr>
          <p:nvPr/>
        </p:nvSpPr>
        <p:spPr bwMode="auto">
          <a:xfrm>
            <a:off x="4570413" y="1989138"/>
            <a:ext cx="1587" cy="4319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0" name="Line 8"/>
          <p:cNvSpPr>
            <a:spLocks noChangeShapeType="1"/>
          </p:cNvSpPr>
          <p:nvPr/>
        </p:nvSpPr>
        <p:spPr bwMode="auto">
          <a:xfrm>
            <a:off x="1331913" y="2636838"/>
            <a:ext cx="1439862" cy="36004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1" name="Line 9"/>
          <p:cNvSpPr>
            <a:spLocks noChangeShapeType="1"/>
          </p:cNvSpPr>
          <p:nvPr/>
        </p:nvSpPr>
        <p:spPr bwMode="auto">
          <a:xfrm flipV="1">
            <a:off x="1042988" y="3860800"/>
            <a:ext cx="2952750" cy="1368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2" name="Line 10"/>
          <p:cNvSpPr>
            <a:spLocks noChangeShapeType="1"/>
          </p:cNvSpPr>
          <p:nvPr/>
        </p:nvSpPr>
        <p:spPr bwMode="auto">
          <a:xfrm flipV="1">
            <a:off x="5003800" y="4005263"/>
            <a:ext cx="3024188" cy="1368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3" name="Line 11"/>
          <p:cNvSpPr>
            <a:spLocks noChangeShapeType="1"/>
          </p:cNvSpPr>
          <p:nvPr/>
        </p:nvSpPr>
        <p:spPr bwMode="auto">
          <a:xfrm>
            <a:off x="4572000" y="4292600"/>
            <a:ext cx="3384550" cy="14414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4" name="Line 12"/>
          <p:cNvSpPr>
            <a:spLocks noChangeShapeType="1"/>
          </p:cNvSpPr>
          <p:nvPr/>
        </p:nvSpPr>
        <p:spPr bwMode="auto">
          <a:xfrm>
            <a:off x="2159000" y="4724400"/>
            <a:ext cx="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5" name="Line 13"/>
          <p:cNvSpPr>
            <a:spLocks noChangeShapeType="1"/>
          </p:cNvSpPr>
          <p:nvPr/>
        </p:nvSpPr>
        <p:spPr bwMode="auto">
          <a:xfrm flipH="1">
            <a:off x="900113" y="4713288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6" name="Line 14"/>
          <p:cNvSpPr>
            <a:spLocks noChangeShapeType="1"/>
          </p:cNvSpPr>
          <p:nvPr/>
        </p:nvSpPr>
        <p:spPr bwMode="auto">
          <a:xfrm flipV="1">
            <a:off x="900113" y="4221163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7" name="Line 15"/>
          <p:cNvSpPr>
            <a:spLocks noChangeShapeType="1"/>
          </p:cNvSpPr>
          <p:nvPr/>
        </p:nvSpPr>
        <p:spPr bwMode="auto">
          <a:xfrm>
            <a:off x="1960563" y="4221163"/>
            <a:ext cx="0" cy="208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8" name="Line 16"/>
          <p:cNvSpPr>
            <a:spLocks noChangeShapeType="1"/>
          </p:cNvSpPr>
          <p:nvPr/>
        </p:nvSpPr>
        <p:spPr bwMode="auto">
          <a:xfrm>
            <a:off x="6027738" y="4894263"/>
            <a:ext cx="0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89" name="Line 17"/>
          <p:cNvSpPr>
            <a:spLocks noChangeShapeType="1"/>
          </p:cNvSpPr>
          <p:nvPr/>
        </p:nvSpPr>
        <p:spPr bwMode="auto">
          <a:xfrm flipH="1">
            <a:off x="1979613" y="5876925"/>
            <a:ext cx="144462" cy="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90" name="Line 18"/>
          <p:cNvSpPr>
            <a:spLocks noChangeShapeType="1"/>
          </p:cNvSpPr>
          <p:nvPr/>
        </p:nvSpPr>
        <p:spPr bwMode="auto">
          <a:xfrm flipV="1">
            <a:off x="1042988" y="4221163"/>
            <a:ext cx="0" cy="576262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91" name="Line 19"/>
          <p:cNvSpPr>
            <a:spLocks noChangeShapeType="1"/>
          </p:cNvSpPr>
          <p:nvPr/>
        </p:nvSpPr>
        <p:spPr bwMode="auto">
          <a:xfrm flipV="1">
            <a:off x="4859338" y="4652963"/>
            <a:ext cx="0" cy="576262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292" name="Text Box 20"/>
          <p:cNvSpPr txBox="1">
            <a:spLocks noChangeArrowheads="1"/>
          </p:cNvSpPr>
          <p:nvPr/>
        </p:nvSpPr>
        <p:spPr bwMode="auto">
          <a:xfrm>
            <a:off x="1547813" y="4292600"/>
            <a:ext cx="288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</a:rPr>
              <a:t>T</a:t>
            </a:r>
            <a:endParaRPr lang="en-GB">
              <a:solidFill>
                <a:srgbClr val="006600"/>
              </a:solidFill>
            </a:endParaRPr>
          </a:p>
        </p:txBody>
      </p:sp>
      <p:sp>
        <p:nvSpPr>
          <p:cNvPr id="822293" name="Text Box 21"/>
          <p:cNvSpPr txBox="1">
            <a:spLocks noChangeArrowheads="1"/>
          </p:cNvSpPr>
          <p:nvPr/>
        </p:nvSpPr>
        <p:spPr bwMode="auto">
          <a:xfrm>
            <a:off x="4859338" y="4652963"/>
            <a:ext cx="288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</a:rPr>
              <a:t>T</a:t>
            </a:r>
            <a:endParaRPr lang="en-GB">
              <a:solidFill>
                <a:srgbClr val="006600"/>
              </a:solidFill>
            </a:endParaRPr>
          </a:p>
        </p:txBody>
      </p:sp>
      <p:sp>
        <p:nvSpPr>
          <p:cNvPr id="822294" name="Text Box 22"/>
          <p:cNvSpPr txBox="1">
            <a:spLocks noChangeArrowheads="1"/>
          </p:cNvSpPr>
          <p:nvPr/>
        </p:nvSpPr>
        <p:spPr bwMode="auto">
          <a:xfrm>
            <a:off x="395288" y="4508500"/>
            <a:ext cx="574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r>
              <a:rPr lang="en-US" baseline="-25000"/>
              <a:t>o</a:t>
            </a:r>
            <a:endParaRPr lang="en-GB" baseline="-25000"/>
          </a:p>
        </p:txBody>
      </p:sp>
      <p:sp>
        <p:nvSpPr>
          <p:cNvPr id="822295" name="Text Box 23"/>
          <p:cNvSpPr txBox="1">
            <a:spLocks noChangeArrowheads="1"/>
          </p:cNvSpPr>
          <p:nvPr/>
        </p:nvSpPr>
        <p:spPr bwMode="auto">
          <a:xfrm>
            <a:off x="3995738" y="4868863"/>
            <a:ext cx="574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r>
              <a:rPr lang="en-US" baseline="-25000"/>
              <a:t>o</a:t>
            </a:r>
            <a:endParaRPr lang="en-GB" baseline="-25000"/>
          </a:p>
        </p:txBody>
      </p:sp>
      <p:sp>
        <p:nvSpPr>
          <p:cNvPr id="822296" name="Text Box 24"/>
          <p:cNvSpPr txBox="1">
            <a:spLocks noChangeArrowheads="1"/>
          </p:cNvSpPr>
          <p:nvPr/>
        </p:nvSpPr>
        <p:spPr bwMode="auto">
          <a:xfrm>
            <a:off x="3995738" y="4292600"/>
            <a:ext cx="574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r>
              <a:rPr lang="en-US" baseline="-25000"/>
              <a:t>1</a:t>
            </a:r>
            <a:endParaRPr lang="en-GB" baseline="-25000"/>
          </a:p>
        </p:txBody>
      </p:sp>
      <p:sp>
        <p:nvSpPr>
          <p:cNvPr id="822297" name="Text Box 25"/>
          <p:cNvSpPr txBox="1">
            <a:spLocks noChangeArrowheads="1"/>
          </p:cNvSpPr>
          <p:nvPr/>
        </p:nvSpPr>
        <p:spPr bwMode="auto">
          <a:xfrm>
            <a:off x="395288" y="3933825"/>
            <a:ext cx="574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r>
              <a:rPr lang="en-US" baseline="-25000"/>
              <a:t>1</a:t>
            </a:r>
            <a:endParaRPr lang="en-GB" baseline="-25000"/>
          </a:p>
        </p:txBody>
      </p:sp>
      <p:sp>
        <p:nvSpPr>
          <p:cNvPr id="822298" name="Text Box 26"/>
          <p:cNvSpPr txBox="1">
            <a:spLocks noChangeArrowheads="1"/>
          </p:cNvSpPr>
          <p:nvPr/>
        </p:nvSpPr>
        <p:spPr bwMode="auto">
          <a:xfrm>
            <a:off x="1763713" y="2276475"/>
            <a:ext cx="187166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3300"/>
                </a:solidFill>
              </a:rPr>
              <a:t>(Rich consumer)</a:t>
            </a:r>
            <a:endParaRPr lang="en-GB" sz="1800">
              <a:solidFill>
                <a:srgbClr val="FF3300"/>
              </a:solidFill>
            </a:endParaRPr>
          </a:p>
        </p:txBody>
      </p:sp>
      <p:sp>
        <p:nvSpPr>
          <p:cNvPr id="822299" name="Text Box 27"/>
          <p:cNvSpPr txBox="1">
            <a:spLocks noChangeArrowheads="1"/>
          </p:cNvSpPr>
          <p:nvPr/>
        </p:nvSpPr>
        <p:spPr bwMode="auto">
          <a:xfrm>
            <a:off x="5435600" y="2276475"/>
            <a:ext cx="2089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3300"/>
                </a:solidFill>
              </a:rPr>
              <a:t>(Poor consumer)</a:t>
            </a:r>
            <a:endParaRPr lang="en-GB" sz="1800">
              <a:solidFill>
                <a:srgbClr val="FF3300"/>
              </a:solidFill>
            </a:endParaRPr>
          </a:p>
        </p:txBody>
      </p:sp>
      <p:sp>
        <p:nvSpPr>
          <p:cNvPr id="822300" name="Text Box 28"/>
          <p:cNvSpPr txBox="1">
            <a:spLocks noChangeArrowheads="1"/>
          </p:cNvSpPr>
          <p:nvPr/>
        </p:nvSpPr>
        <p:spPr bwMode="auto">
          <a:xfrm>
            <a:off x="1547813" y="6237288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q</a:t>
            </a:r>
            <a:r>
              <a:rPr lang="en-US" baseline="-25000"/>
              <a:t>1</a:t>
            </a:r>
            <a:endParaRPr lang="en-GB" baseline="-25000"/>
          </a:p>
        </p:txBody>
      </p:sp>
      <p:sp>
        <p:nvSpPr>
          <p:cNvPr id="822301" name="Text Box 29"/>
          <p:cNvSpPr txBox="1">
            <a:spLocks noChangeArrowheads="1"/>
          </p:cNvSpPr>
          <p:nvPr/>
        </p:nvSpPr>
        <p:spPr bwMode="auto">
          <a:xfrm>
            <a:off x="2051050" y="6237288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q</a:t>
            </a:r>
            <a:r>
              <a:rPr lang="en-US" baseline="-25000"/>
              <a:t>0</a:t>
            </a:r>
            <a:endParaRPr lang="en-GB" baseline="-25000"/>
          </a:p>
        </p:txBody>
      </p:sp>
      <p:sp>
        <p:nvSpPr>
          <p:cNvPr id="822302" name="Text Box 30"/>
          <p:cNvSpPr txBox="1">
            <a:spLocks noChangeArrowheads="1"/>
          </p:cNvSpPr>
          <p:nvPr/>
        </p:nvSpPr>
        <p:spPr bwMode="auto">
          <a:xfrm>
            <a:off x="5076825" y="6237288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q</a:t>
            </a:r>
            <a:r>
              <a:rPr lang="en-US" baseline="-25000"/>
              <a:t>1</a:t>
            </a:r>
            <a:endParaRPr lang="en-GB" baseline="-25000"/>
          </a:p>
        </p:txBody>
      </p:sp>
      <p:sp>
        <p:nvSpPr>
          <p:cNvPr id="822303" name="Text Box 31"/>
          <p:cNvSpPr txBox="1">
            <a:spLocks noChangeArrowheads="1"/>
          </p:cNvSpPr>
          <p:nvPr/>
        </p:nvSpPr>
        <p:spPr bwMode="auto">
          <a:xfrm>
            <a:off x="5795963" y="6237288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q</a:t>
            </a:r>
            <a:r>
              <a:rPr lang="en-US" baseline="-25000"/>
              <a:t>0</a:t>
            </a:r>
            <a:endParaRPr lang="en-GB" baseline="-25000"/>
          </a:p>
        </p:txBody>
      </p:sp>
      <p:sp>
        <p:nvSpPr>
          <p:cNvPr id="822304" name="Text Box 32"/>
          <p:cNvSpPr txBox="1">
            <a:spLocks noChangeArrowheads="1"/>
          </p:cNvSpPr>
          <p:nvPr/>
        </p:nvSpPr>
        <p:spPr bwMode="auto">
          <a:xfrm>
            <a:off x="2771775" y="5876925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r>
              <a:rPr lang="en-US" baseline="-25000"/>
              <a:t>i</a:t>
            </a:r>
            <a:endParaRPr lang="en-GB" baseline="-25000"/>
          </a:p>
        </p:txBody>
      </p:sp>
      <p:sp>
        <p:nvSpPr>
          <p:cNvPr id="822305" name="Text Box 33"/>
          <p:cNvSpPr txBox="1">
            <a:spLocks noChangeArrowheads="1"/>
          </p:cNvSpPr>
          <p:nvPr/>
        </p:nvSpPr>
        <p:spPr bwMode="auto">
          <a:xfrm>
            <a:off x="7308850" y="5445125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r>
              <a:rPr lang="en-US" baseline="-25000"/>
              <a:t>d</a:t>
            </a:r>
            <a:endParaRPr lang="en-GB" baseline="-25000"/>
          </a:p>
        </p:txBody>
      </p:sp>
      <p:sp>
        <p:nvSpPr>
          <p:cNvPr id="822306" name="Text Box 34"/>
          <p:cNvSpPr txBox="1">
            <a:spLocks noChangeArrowheads="1"/>
          </p:cNvSpPr>
          <p:nvPr/>
        </p:nvSpPr>
        <p:spPr bwMode="auto">
          <a:xfrm>
            <a:off x="2987675" y="3860800"/>
            <a:ext cx="4556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Si</a:t>
            </a:r>
            <a:endParaRPr lang="en-GB"/>
          </a:p>
        </p:txBody>
      </p:sp>
      <p:sp>
        <p:nvSpPr>
          <p:cNvPr id="822307" name="Text Box 35"/>
          <p:cNvSpPr txBox="1">
            <a:spLocks noChangeArrowheads="1"/>
          </p:cNvSpPr>
          <p:nvPr/>
        </p:nvSpPr>
        <p:spPr bwMode="auto">
          <a:xfrm>
            <a:off x="7164388" y="4292600"/>
            <a:ext cx="7207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Sd</a:t>
            </a:r>
            <a:endParaRPr lang="en-GB"/>
          </a:p>
        </p:txBody>
      </p:sp>
      <p:sp>
        <p:nvSpPr>
          <p:cNvPr id="822308" name="Text Box 36"/>
          <p:cNvSpPr txBox="1">
            <a:spLocks noChangeArrowheads="1"/>
          </p:cNvSpPr>
          <p:nvPr/>
        </p:nvSpPr>
        <p:spPr bwMode="auto">
          <a:xfrm>
            <a:off x="1331913" y="1700213"/>
            <a:ext cx="2735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Inelastic demand</a:t>
            </a:r>
            <a:endParaRPr lang="en-GB"/>
          </a:p>
        </p:txBody>
      </p:sp>
      <p:sp>
        <p:nvSpPr>
          <p:cNvPr id="822309" name="Text Box 37"/>
          <p:cNvSpPr txBox="1">
            <a:spLocks noChangeArrowheads="1"/>
          </p:cNvSpPr>
          <p:nvPr/>
        </p:nvSpPr>
        <p:spPr bwMode="auto">
          <a:xfrm>
            <a:off x="5219700" y="1700213"/>
            <a:ext cx="25209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Elastic demand</a:t>
            </a:r>
            <a:endParaRPr lang="en-GB"/>
          </a:p>
        </p:txBody>
      </p:sp>
      <p:sp>
        <p:nvSpPr>
          <p:cNvPr id="822313" name="Line 41"/>
          <p:cNvSpPr>
            <a:spLocks noChangeShapeType="1"/>
          </p:cNvSpPr>
          <p:nvPr/>
        </p:nvSpPr>
        <p:spPr bwMode="auto">
          <a:xfrm flipH="1">
            <a:off x="900113" y="479742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14" name="Line 42"/>
          <p:cNvSpPr>
            <a:spLocks noChangeShapeType="1"/>
          </p:cNvSpPr>
          <p:nvPr/>
        </p:nvSpPr>
        <p:spPr bwMode="auto">
          <a:xfrm flipH="1">
            <a:off x="4572000" y="4903788"/>
            <a:ext cx="1436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15" name="Line 43"/>
          <p:cNvSpPr>
            <a:spLocks noChangeShapeType="1"/>
          </p:cNvSpPr>
          <p:nvPr/>
        </p:nvSpPr>
        <p:spPr bwMode="auto">
          <a:xfrm flipH="1">
            <a:off x="4572000" y="522922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16" name="Line 44"/>
          <p:cNvSpPr>
            <a:spLocks noChangeShapeType="1"/>
          </p:cNvSpPr>
          <p:nvPr/>
        </p:nvSpPr>
        <p:spPr bwMode="auto">
          <a:xfrm flipV="1">
            <a:off x="5364163" y="4652963"/>
            <a:ext cx="0" cy="165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17" name="Line 45"/>
          <p:cNvSpPr>
            <a:spLocks noChangeShapeType="1"/>
          </p:cNvSpPr>
          <p:nvPr/>
        </p:nvSpPr>
        <p:spPr bwMode="auto">
          <a:xfrm>
            <a:off x="5148263" y="45085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18" name="Line 46"/>
          <p:cNvSpPr>
            <a:spLocks noChangeShapeType="1"/>
          </p:cNvSpPr>
          <p:nvPr/>
        </p:nvSpPr>
        <p:spPr bwMode="auto">
          <a:xfrm flipH="1">
            <a:off x="4572000" y="465296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19" name="Line 47"/>
          <p:cNvSpPr>
            <a:spLocks noChangeShapeType="1"/>
          </p:cNvSpPr>
          <p:nvPr/>
        </p:nvSpPr>
        <p:spPr bwMode="auto">
          <a:xfrm flipH="1">
            <a:off x="5364163" y="5876925"/>
            <a:ext cx="647700" cy="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0" name="Line 48"/>
          <p:cNvSpPr>
            <a:spLocks noChangeShapeType="1"/>
          </p:cNvSpPr>
          <p:nvPr/>
        </p:nvSpPr>
        <p:spPr bwMode="auto">
          <a:xfrm>
            <a:off x="971550" y="2924175"/>
            <a:ext cx="1728788" cy="32416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1" name="Line 49"/>
          <p:cNvSpPr>
            <a:spLocks noChangeShapeType="1"/>
          </p:cNvSpPr>
          <p:nvPr/>
        </p:nvSpPr>
        <p:spPr bwMode="auto">
          <a:xfrm>
            <a:off x="4572000" y="5013325"/>
            <a:ext cx="3313113" cy="93662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2" name="Text Box 50"/>
          <p:cNvSpPr txBox="1">
            <a:spLocks noChangeArrowheads="1"/>
          </p:cNvSpPr>
          <p:nvPr/>
        </p:nvSpPr>
        <p:spPr bwMode="auto">
          <a:xfrm>
            <a:off x="6659563" y="5661025"/>
            <a:ext cx="5762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</a:rPr>
              <a:t>D’</a:t>
            </a:r>
            <a:r>
              <a:rPr lang="en-US" sz="2000" baseline="-25000">
                <a:solidFill>
                  <a:schemeClr val="bg2"/>
                </a:solidFill>
              </a:rPr>
              <a:t>d</a:t>
            </a:r>
            <a:endParaRPr lang="en-GB" sz="2000">
              <a:solidFill>
                <a:schemeClr val="bg2"/>
              </a:solidFill>
            </a:endParaRPr>
          </a:p>
        </p:txBody>
      </p:sp>
      <p:sp>
        <p:nvSpPr>
          <p:cNvPr id="822323" name="Text Box 51"/>
          <p:cNvSpPr txBox="1">
            <a:spLocks noChangeArrowheads="1"/>
          </p:cNvSpPr>
          <p:nvPr/>
        </p:nvSpPr>
        <p:spPr bwMode="auto">
          <a:xfrm>
            <a:off x="2124075" y="5876925"/>
            <a:ext cx="5762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</a:rPr>
              <a:t>D’</a:t>
            </a:r>
            <a:r>
              <a:rPr lang="en-US" sz="2000" baseline="-25000">
                <a:solidFill>
                  <a:schemeClr val="bg2"/>
                </a:solidFill>
              </a:rPr>
              <a:t>i</a:t>
            </a:r>
            <a:endParaRPr lang="en-GB" sz="2000">
              <a:solidFill>
                <a:schemeClr val="bg2"/>
              </a:solidFill>
            </a:endParaRPr>
          </a:p>
        </p:txBody>
      </p:sp>
      <p:sp>
        <p:nvSpPr>
          <p:cNvPr id="822324" name="Line 52"/>
          <p:cNvSpPr>
            <a:spLocks noChangeShapeType="1"/>
          </p:cNvSpPr>
          <p:nvPr/>
        </p:nvSpPr>
        <p:spPr bwMode="auto">
          <a:xfrm flipV="1">
            <a:off x="900113" y="4221163"/>
            <a:ext cx="719137" cy="287337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5" name="Line 53"/>
          <p:cNvSpPr>
            <a:spLocks noChangeShapeType="1"/>
          </p:cNvSpPr>
          <p:nvPr/>
        </p:nvSpPr>
        <p:spPr bwMode="auto">
          <a:xfrm flipV="1">
            <a:off x="971550" y="4365625"/>
            <a:ext cx="1008063" cy="43180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6" name="Line 54"/>
          <p:cNvSpPr>
            <a:spLocks noChangeShapeType="1"/>
          </p:cNvSpPr>
          <p:nvPr/>
        </p:nvSpPr>
        <p:spPr bwMode="auto">
          <a:xfrm flipV="1">
            <a:off x="971550" y="4221163"/>
            <a:ext cx="1008063" cy="43180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7" name="Line 55"/>
          <p:cNvSpPr>
            <a:spLocks noChangeShapeType="1"/>
          </p:cNvSpPr>
          <p:nvPr/>
        </p:nvSpPr>
        <p:spPr bwMode="auto">
          <a:xfrm flipV="1">
            <a:off x="1258888" y="4508500"/>
            <a:ext cx="719137" cy="287338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8" name="Line 56"/>
          <p:cNvSpPr>
            <a:spLocks noChangeShapeType="1"/>
          </p:cNvSpPr>
          <p:nvPr/>
        </p:nvSpPr>
        <p:spPr bwMode="auto">
          <a:xfrm flipV="1">
            <a:off x="1619250" y="4652963"/>
            <a:ext cx="360363" cy="142875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29" name="Line 57"/>
          <p:cNvSpPr>
            <a:spLocks noChangeShapeType="1"/>
          </p:cNvSpPr>
          <p:nvPr/>
        </p:nvSpPr>
        <p:spPr bwMode="auto">
          <a:xfrm flipV="1">
            <a:off x="900113" y="4221163"/>
            <a:ext cx="358775" cy="144462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30" name="Line 58"/>
          <p:cNvSpPr>
            <a:spLocks noChangeShapeType="1"/>
          </p:cNvSpPr>
          <p:nvPr/>
        </p:nvSpPr>
        <p:spPr bwMode="auto">
          <a:xfrm flipV="1">
            <a:off x="4572000" y="4652963"/>
            <a:ext cx="720725" cy="287337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31" name="Line 59"/>
          <p:cNvSpPr>
            <a:spLocks noChangeShapeType="1"/>
          </p:cNvSpPr>
          <p:nvPr/>
        </p:nvSpPr>
        <p:spPr bwMode="auto">
          <a:xfrm flipV="1">
            <a:off x="4572000" y="4797425"/>
            <a:ext cx="792163" cy="287338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32" name="Line 60"/>
          <p:cNvSpPr>
            <a:spLocks noChangeShapeType="1"/>
          </p:cNvSpPr>
          <p:nvPr/>
        </p:nvSpPr>
        <p:spPr bwMode="auto">
          <a:xfrm flipV="1">
            <a:off x="4643438" y="4941888"/>
            <a:ext cx="719137" cy="287337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33" name="Line 61"/>
          <p:cNvSpPr>
            <a:spLocks noChangeShapeType="1"/>
          </p:cNvSpPr>
          <p:nvPr/>
        </p:nvSpPr>
        <p:spPr bwMode="auto">
          <a:xfrm flipV="1">
            <a:off x="4932363" y="5084763"/>
            <a:ext cx="431800" cy="144462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34" name="Line 62"/>
          <p:cNvSpPr>
            <a:spLocks noChangeShapeType="1"/>
          </p:cNvSpPr>
          <p:nvPr/>
        </p:nvSpPr>
        <p:spPr bwMode="auto">
          <a:xfrm flipV="1">
            <a:off x="4572000" y="4652963"/>
            <a:ext cx="287338" cy="144462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35" name="Line 63"/>
          <p:cNvSpPr>
            <a:spLocks noChangeShapeType="1"/>
          </p:cNvSpPr>
          <p:nvPr/>
        </p:nvSpPr>
        <p:spPr bwMode="auto">
          <a:xfrm flipV="1">
            <a:off x="1979613" y="4221163"/>
            <a:ext cx="0" cy="576262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22336" name="Line 64"/>
          <p:cNvSpPr>
            <a:spLocks noChangeShapeType="1"/>
          </p:cNvSpPr>
          <p:nvPr/>
        </p:nvSpPr>
        <p:spPr bwMode="auto">
          <a:xfrm flipV="1">
            <a:off x="5364163" y="4652963"/>
            <a:ext cx="0" cy="576262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0" y="6350"/>
            <a:ext cx="468313" cy="6851650"/>
            <a:chOff x="0" y="4"/>
            <a:chExt cx="295" cy="4316"/>
          </a:xfrm>
        </p:grpSpPr>
        <p:sp>
          <p:nvSpPr>
            <p:cNvPr id="822338" name="Text Box 66"/>
            <p:cNvSpPr txBox="1">
              <a:spLocks noChangeAspect="1" noChangeArrowheads="1"/>
            </p:cNvSpPr>
            <p:nvPr/>
          </p:nvSpPr>
          <p:spPr bwMode="auto">
            <a:xfrm rot="10800000">
              <a:off x="0" y="4"/>
              <a:ext cx="289" cy="4316"/>
            </a:xfrm>
            <a:prstGeom prst="rect">
              <a:avLst/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de-DE" sz="1800" b="1"/>
                <a:t>Food taxes: efficiency and effectiveness</a:t>
              </a:r>
            </a:p>
          </p:txBody>
        </p:sp>
        <p:pic>
          <p:nvPicPr>
            <p:cNvPr id="822339" name="Picture 67" descr="faolog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20"/>
              <a:ext cx="295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286" grpId="0" animBg="1"/>
      <p:bldP spid="822287" grpId="0" animBg="1"/>
      <p:bldP spid="822289" grpId="0" animBg="1"/>
      <p:bldP spid="822290" grpId="0" animBg="1"/>
      <p:bldP spid="822291" grpId="0" animBg="1"/>
      <p:bldP spid="822293" grpId="0"/>
      <p:bldP spid="822296" grpId="0"/>
      <p:bldP spid="822302" grpId="0"/>
      <p:bldP spid="822313" grpId="0" animBg="1"/>
      <p:bldP spid="822315" grpId="0" animBg="1"/>
      <p:bldP spid="822316" grpId="0" animBg="1"/>
      <p:bldP spid="822318" grpId="0" animBg="1"/>
      <p:bldP spid="822319" grpId="0" animBg="1"/>
      <p:bldP spid="822320" grpId="0" animBg="1"/>
      <p:bldP spid="822321" grpId="0" animBg="1"/>
      <p:bldP spid="822324" grpId="0" animBg="1"/>
      <p:bldP spid="822325" grpId="0" animBg="1"/>
      <p:bldP spid="822326" grpId="0" animBg="1"/>
      <p:bldP spid="822327" grpId="0" animBg="1"/>
      <p:bldP spid="822328" grpId="0" animBg="1"/>
      <p:bldP spid="822329" grpId="0" animBg="1"/>
      <p:bldP spid="822330" grpId="0" animBg="1"/>
      <p:bldP spid="822331" grpId="0" animBg="1"/>
      <p:bldP spid="822332" grpId="0" animBg="1"/>
      <p:bldP spid="822333" grpId="0" animBg="1"/>
      <p:bldP spid="822334" grpId="0" animBg="1"/>
      <p:bldP spid="822335" grpId="0" animBg="1"/>
      <p:bldP spid="822335" grpId="1" animBg="1"/>
      <p:bldP spid="822336" grpId="0" animBg="1"/>
      <p:bldP spid="822336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86800" cy="908720"/>
          </a:xfrm>
        </p:spPr>
        <p:txBody>
          <a:bodyPr/>
          <a:lstStyle/>
          <a:p>
            <a:r>
              <a:rPr lang="en-US" sz="2800" b="1" dirty="0">
                <a:solidFill>
                  <a:srgbClr val="CC6600"/>
                </a:solidFill>
              </a:rPr>
              <a:t>Policy instruments: </a:t>
            </a:r>
            <a:r>
              <a:rPr lang="en-US" sz="2800" b="1" dirty="0" smtClean="0">
                <a:solidFill>
                  <a:srgbClr val="CC6600"/>
                </a:solidFill>
              </a:rPr>
              <a:t>Effectiveness of food taxes</a:t>
            </a:r>
            <a:endParaRPr lang="en-US" sz="2800" b="1" dirty="0">
              <a:solidFill>
                <a:srgbClr val="CC6600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6350"/>
            <a:ext cx="468313" cy="6851650"/>
            <a:chOff x="0" y="4"/>
            <a:chExt cx="295" cy="4316"/>
          </a:xfrm>
        </p:grpSpPr>
        <p:sp>
          <p:nvSpPr>
            <p:cNvPr id="1025029" name="Text Box 5"/>
            <p:cNvSpPr txBox="1">
              <a:spLocks noChangeAspect="1" noChangeArrowheads="1"/>
            </p:cNvSpPr>
            <p:nvPr/>
          </p:nvSpPr>
          <p:spPr bwMode="auto">
            <a:xfrm rot="10800000">
              <a:off x="0" y="4"/>
              <a:ext cx="289" cy="4316"/>
            </a:xfrm>
            <a:prstGeom prst="rect">
              <a:avLst/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de-DE" sz="1800" b="1"/>
                <a:t>Food taxes: efficiency and effectiveness</a:t>
              </a:r>
            </a:p>
          </p:txBody>
        </p:sp>
        <p:pic>
          <p:nvPicPr>
            <p:cNvPr id="1025030" name="Picture 6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020"/>
              <a:ext cx="295" cy="300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pic>
        <p:nvPicPr>
          <p:cNvPr id="1025032" name="des-obese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62000" y="1004888"/>
            <a:ext cx="7913688" cy="5715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25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03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25032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>
                <a:solidFill>
                  <a:srgbClr val="CC6600"/>
                </a:solidFill>
              </a:rPr>
              <a:t>Impacts of a tax on “food” on “overweight/obesity”</a:t>
            </a:r>
            <a:endParaRPr lang="en-GB" sz="2400" b="1">
              <a:solidFill>
                <a:srgbClr val="CC6600"/>
              </a:solidFill>
            </a:endParaRPr>
          </a:p>
        </p:txBody>
      </p:sp>
      <p:sp>
        <p:nvSpPr>
          <p:cNvPr id="832515" name="Line 3"/>
          <p:cNvSpPr>
            <a:spLocks noChangeShapeType="1"/>
          </p:cNvSpPr>
          <p:nvPr/>
        </p:nvSpPr>
        <p:spPr bwMode="auto">
          <a:xfrm>
            <a:off x="971550" y="2133600"/>
            <a:ext cx="71438" cy="38163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16" name="Line 4"/>
          <p:cNvSpPr>
            <a:spLocks noChangeShapeType="1"/>
          </p:cNvSpPr>
          <p:nvPr/>
        </p:nvSpPr>
        <p:spPr bwMode="auto">
          <a:xfrm>
            <a:off x="1042988" y="5949950"/>
            <a:ext cx="7489825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17" name="Line 5"/>
          <p:cNvSpPr>
            <a:spLocks noChangeShapeType="1"/>
          </p:cNvSpPr>
          <p:nvPr/>
        </p:nvSpPr>
        <p:spPr bwMode="auto">
          <a:xfrm>
            <a:off x="900113" y="1916113"/>
            <a:ext cx="0" cy="4392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18" name="Line 6"/>
          <p:cNvSpPr>
            <a:spLocks noChangeShapeType="1"/>
          </p:cNvSpPr>
          <p:nvPr/>
        </p:nvSpPr>
        <p:spPr bwMode="auto">
          <a:xfrm>
            <a:off x="900113" y="6308725"/>
            <a:ext cx="7775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19" name="Line 7"/>
          <p:cNvSpPr>
            <a:spLocks noChangeShapeType="1"/>
          </p:cNvSpPr>
          <p:nvPr/>
        </p:nvSpPr>
        <p:spPr bwMode="auto">
          <a:xfrm>
            <a:off x="4570413" y="1989138"/>
            <a:ext cx="1587" cy="4319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0" name="Line 8"/>
          <p:cNvSpPr>
            <a:spLocks noChangeShapeType="1"/>
          </p:cNvSpPr>
          <p:nvPr/>
        </p:nvSpPr>
        <p:spPr bwMode="auto">
          <a:xfrm>
            <a:off x="1331913" y="2636838"/>
            <a:ext cx="1439862" cy="36004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1" name="Line 9"/>
          <p:cNvSpPr>
            <a:spLocks noChangeShapeType="1"/>
          </p:cNvSpPr>
          <p:nvPr/>
        </p:nvSpPr>
        <p:spPr bwMode="auto">
          <a:xfrm flipV="1">
            <a:off x="1042988" y="3860800"/>
            <a:ext cx="2952750" cy="1368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2" name="Line 10"/>
          <p:cNvSpPr>
            <a:spLocks noChangeShapeType="1"/>
          </p:cNvSpPr>
          <p:nvPr/>
        </p:nvSpPr>
        <p:spPr bwMode="auto">
          <a:xfrm>
            <a:off x="2159000" y="4724400"/>
            <a:ext cx="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3" name="Line 11"/>
          <p:cNvSpPr>
            <a:spLocks noChangeShapeType="1"/>
          </p:cNvSpPr>
          <p:nvPr/>
        </p:nvSpPr>
        <p:spPr bwMode="auto">
          <a:xfrm flipH="1">
            <a:off x="900113" y="4713288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4" name="Line 12"/>
          <p:cNvSpPr>
            <a:spLocks noChangeShapeType="1"/>
          </p:cNvSpPr>
          <p:nvPr/>
        </p:nvSpPr>
        <p:spPr bwMode="auto">
          <a:xfrm flipV="1">
            <a:off x="900113" y="4221163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5" name="Line 13"/>
          <p:cNvSpPr>
            <a:spLocks noChangeShapeType="1"/>
          </p:cNvSpPr>
          <p:nvPr/>
        </p:nvSpPr>
        <p:spPr bwMode="auto">
          <a:xfrm>
            <a:off x="1960563" y="4221163"/>
            <a:ext cx="0" cy="208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6" name="Line 14"/>
          <p:cNvSpPr>
            <a:spLocks noChangeShapeType="1"/>
          </p:cNvSpPr>
          <p:nvPr/>
        </p:nvSpPr>
        <p:spPr bwMode="auto">
          <a:xfrm flipH="1">
            <a:off x="1943100" y="5805488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7" name="Line 15"/>
          <p:cNvSpPr>
            <a:spLocks noChangeShapeType="1"/>
          </p:cNvSpPr>
          <p:nvPr/>
        </p:nvSpPr>
        <p:spPr bwMode="auto">
          <a:xfrm flipV="1">
            <a:off x="1042988" y="4221163"/>
            <a:ext cx="0" cy="576262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28" name="Text Box 16"/>
          <p:cNvSpPr txBox="1">
            <a:spLocks noChangeArrowheads="1"/>
          </p:cNvSpPr>
          <p:nvPr/>
        </p:nvSpPr>
        <p:spPr bwMode="auto">
          <a:xfrm>
            <a:off x="1116013" y="4292600"/>
            <a:ext cx="288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</a:rPr>
              <a:t>T</a:t>
            </a:r>
            <a:endParaRPr lang="en-GB">
              <a:solidFill>
                <a:srgbClr val="006600"/>
              </a:solidFill>
            </a:endParaRPr>
          </a:p>
        </p:txBody>
      </p:sp>
      <p:sp>
        <p:nvSpPr>
          <p:cNvPr id="832529" name="Text Box 17"/>
          <p:cNvSpPr txBox="1">
            <a:spLocks noChangeArrowheads="1"/>
          </p:cNvSpPr>
          <p:nvPr/>
        </p:nvSpPr>
        <p:spPr bwMode="auto">
          <a:xfrm>
            <a:off x="395288" y="4508500"/>
            <a:ext cx="574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r>
              <a:rPr lang="en-US" baseline="-25000"/>
              <a:t>o</a:t>
            </a:r>
            <a:endParaRPr lang="en-GB" baseline="-25000"/>
          </a:p>
        </p:txBody>
      </p:sp>
      <p:sp>
        <p:nvSpPr>
          <p:cNvPr id="832530" name="Text Box 18"/>
          <p:cNvSpPr txBox="1">
            <a:spLocks noChangeArrowheads="1"/>
          </p:cNvSpPr>
          <p:nvPr/>
        </p:nvSpPr>
        <p:spPr bwMode="auto">
          <a:xfrm>
            <a:off x="3995738" y="3716338"/>
            <a:ext cx="9350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BMI</a:t>
            </a:r>
            <a:r>
              <a:rPr lang="en-US" baseline="-25000"/>
              <a:t>0</a:t>
            </a:r>
            <a:endParaRPr lang="en-GB" baseline="-25000"/>
          </a:p>
        </p:txBody>
      </p:sp>
      <p:sp>
        <p:nvSpPr>
          <p:cNvPr id="832531" name="Text Box 19"/>
          <p:cNvSpPr txBox="1">
            <a:spLocks noChangeArrowheads="1"/>
          </p:cNvSpPr>
          <p:nvPr/>
        </p:nvSpPr>
        <p:spPr bwMode="auto">
          <a:xfrm>
            <a:off x="395288" y="3933825"/>
            <a:ext cx="574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r>
              <a:rPr lang="en-US" baseline="-25000"/>
              <a:t>1</a:t>
            </a:r>
            <a:endParaRPr lang="en-GB" baseline="-25000"/>
          </a:p>
        </p:txBody>
      </p:sp>
      <p:sp>
        <p:nvSpPr>
          <p:cNvPr id="832532" name="Text Box 20"/>
          <p:cNvSpPr txBox="1">
            <a:spLocks noChangeArrowheads="1"/>
          </p:cNvSpPr>
          <p:nvPr/>
        </p:nvSpPr>
        <p:spPr bwMode="auto">
          <a:xfrm>
            <a:off x="1763713" y="2276475"/>
            <a:ext cx="18716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3300"/>
                </a:solidFill>
              </a:rPr>
              <a:t>Rich consumer (IC)</a:t>
            </a:r>
            <a:endParaRPr lang="en-GB" sz="1800">
              <a:solidFill>
                <a:srgbClr val="FF3300"/>
              </a:solidFill>
            </a:endParaRPr>
          </a:p>
        </p:txBody>
      </p:sp>
      <p:sp>
        <p:nvSpPr>
          <p:cNvPr id="832533" name="Line 21"/>
          <p:cNvSpPr>
            <a:spLocks noChangeShapeType="1"/>
          </p:cNvSpPr>
          <p:nvPr/>
        </p:nvSpPr>
        <p:spPr bwMode="auto">
          <a:xfrm flipH="1">
            <a:off x="900113" y="4221163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34" name="Text Box 22"/>
          <p:cNvSpPr txBox="1">
            <a:spLocks noChangeArrowheads="1"/>
          </p:cNvSpPr>
          <p:nvPr/>
        </p:nvSpPr>
        <p:spPr bwMode="auto">
          <a:xfrm>
            <a:off x="900113" y="6308725"/>
            <a:ext cx="12239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Q</a:t>
            </a:r>
            <a:r>
              <a:rPr lang="en-US" sz="1600" baseline="-25000"/>
              <a:t>1</a:t>
            </a:r>
            <a:r>
              <a:rPr lang="en-US" sz="1600"/>
              <a:t>=DES</a:t>
            </a:r>
            <a:r>
              <a:rPr lang="en-US" sz="2000" baseline="-25000"/>
              <a:t>1</a:t>
            </a:r>
            <a:endParaRPr lang="en-GB" sz="2000" baseline="-25000"/>
          </a:p>
        </p:txBody>
      </p:sp>
      <p:sp>
        <p:nvSpPr>
          <p:cNvPr id="832535" name="Text Box 23"/>
          <p:cNvSpPr txBox="1">
            <a:spLocks noChangeArrowheads="1"/>
          </p:cNvSpPr>
          <p:nvPr/>
        </p:nvSpPr>
        <p:spPr bwMode="auto">
          <a:xfrm>
            <a:off x="2771775" y="5876925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r>
              <a:rPr lang="en-US" baseline="-25000"/>
              <a:t>i</a:t>
            </a:r>
            <a:endParaRPr lang="en-GB" baseline="-25000"/>
          </a:p>
        </p:txBody>
      </p:sp>
      <p:sp>
        <p:nvSpPr>
          <p:cNvPr id="832536" name="Text Box 24"/>
          <p:cNvSpPr txBox="1">
            <a:spLocks noChangeArrowheads="1"/>
          </p:cNvSpPr>
          <p:nvPr/>
        </p:nvSpPr>
        <p:spPr bwMode="auto">
          <a:xfrm>
            <a:off x="2987675" y="3860800"/>
            <a:ext cx="4556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Si</a:t>
            </a:r>
            <a:endParaRPr lang="en-GB"/>
          </a:p>
        </p:txBody>
      </p:sp>
      <p:sp>
        <p:nvSpPr>
          <p:cNvPr id="832537" name="Text Box 25"/>
          <p:cNvSpPr txBox="1">
            <a:spLocks noChangeArrowheads="1"/>
          </p:cNvSpPr>
          <p:nvPr/>
        </p:nvSpPr>
        <p:spPr bwMode="auto">
          <a:xfrm>
            <a:off x="1331913" y="1700213"/>
            <a:ext cx="2735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Food (input)</a:t>
            </a:r>
            <a:endParaRPr lang="en-GB"/>
          </a:p>
        </p:txBody>
      </p:sp>
      <p:sp>
        <p:nvSpPr>
          <p:cNvPr id="832541" name="Line 29"/>
          <p:cNvSpPr>
            <a:spLocks noChangeShapeType="1"/>
          </p:cNvSpPr>
          <p:nvPr/>
        </p:nvSpPr>
        <p:spPr bwMode="auto">
          <a:xfrm flipH="1">
            <a:off x="900113" y="479742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42" name="Line 30"/>
          <p:cNvSpPr>
            <a:spLocks noChangeShapeType="1"/>
          </p:cNvSpPr>
          <p:nvPr/>
        </p:nvSpPr>
        <p:spPr bwMode="auto">
          <a:xfrm>
            <a:off x="5148263" y="45085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43" name="Line 31"/>
          <p:cNvSpPr>
            <a:spLocks noChangeShapeType="1"/>
          </p:cNvSpPr>
          <p:nvPr/>
        </p:nvSpPr>
        <p:spPr bwMode="auto">
          <a:xfrm>
            <a:off x="971550" y="2924175"/>
            <a:ext cx="1728788" cy="32416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44" name="Text Box 32"/>
          <p:cNvSpPr txBox="1">
            <a:spLocks noChangeArrowheads="1"/>
          </p:cNvSpPr>
          <p:nvPr/>
        </p:nvSpPr>
        <p:spPr bwMode="auto">
          <a:xfrm>
            <a:off x="2124075" y="5876925"/>
            <a:ext cx="5762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</a:rPr>
              <a:t>D’</a:t>
            </a:r>
            <a:r>
              <a:rPr lang="en-US" sz="2000" baseline="-25000">
                <a:solidFill>
                  <a:schemeClr val="bg2"/>
                </a:solidFill>
              </a:rPr>
              <a:t>i</a:t>
            </a:r>
            <a:endParaRPr lang="en-GB" sz="2000">
              <a:solidFill>
                <a:schemeClr val="bg2"/>
              </a:solidFill>
            </a:endParaRPr>
          </a:p>
        </p:txBody>
      </p:sp>
      <p:sp>
        <p:nvSpPr>
          <p:cNvPr id="832545" name="Line 33"/>
          <p:cNvSpPr>
            <a:spLocks noChangeShapeType="1"/>
          </p:cNvSpPr>
          <p:nvPr/>
        </p:nvSpPr>
        <p:spPr bwMode="auto">
          <a:xfrm flipV="1">
            <a:off x="900113" y="4221163"/>
            <a:ext cx="719137" cy="287337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46" name="Line 34"/>
          <p:cNvSpPr>
            <a:spLocks noChangeShapeType="1"/>
          </p:cNvSpPr>
          <p:nvPr/>
        </p:nvSpPr>
        <p:spPr bwMode="auto">
          <a:xfrm flipV="1">
            <a:off x="971550" y="4365625"/>
            <a:ext cx="1008063" cy="43180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47" name="Line 35"/>
          <p:cNvSpPr>
            <a:spLocks noChangeShapeType="1"/>
          </p:cNvSpPr>
          <p:nvPr/>
        </p:nvSpPr>
        <p:spPr bwMode="auto">
          <a:xfrm flipV="1">
            <a:off x="971550" y="4221163"/>
            <a:ext cx="1008063" cy="43180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48" name="Line 36"/>
          <p:cNvSpPr>
            <a:spLocks noChangeShapeType="1"/>
          </p:cNvSpPr>
          <p:nvPr/>
        </p:nvSpPr>
        <p:spPr bwMode="auto">
          <a:xfrm flipV="1">
            <a:off x="1258888" y="4508500"/>
            <a:ext cx="719137" cy="287338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49" name="Line 37"/>
          <p:cNvSpPr>
            <a:spLocks noChangeShapeType="1"/>
          </p:cNvSpPr>
          <p:nvPr/>
        </p:nvSpPr>
        <p:spPr bwMode="auto">
          <a:xfrm flipV="1">
            <a:off x="1619250" y="4652963"/>
            <a:ext cx="360363" cy="142875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50" name="Line 38"/>
          <p:cNvSpPr>
            <a:spLocks noChangeShapeType="1"/>
          </p:cNvSpPr>
          <p:nvPr/>
        </p:nvSpPr>
        <p:spPr bwMode="auto">
          <a:xfrm flipV="1">
            <a:off x="900113" y="4221163"/>
            <a:ext cx="358775" cy="144462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51" name="Line 39"/>
          <p:cNvSpPr>
            <a:spLocks noChangeShapeType="1"/>
          </p:cNvSpPr>
          <p:nvPr/>
        </p:nvSpPr>
        <p:spPr bwMode="auto">
          <a:xfrm flipV="1">
            <a:off x="7164388" y="4076700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52" name="Line 40"/>
          <p:cNvSpPr>
            <a:spLocks noChangeShapeType="1"/>
          </p:cNvSpPr>
          <p:nvPr/>
        </p:nvSpPr>
        <p:spPr bwMode="auto">
          <a:xfrm flipH="1">
            <a:off x="4572000" y="4048125"/>
            <a:ext cx="2592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53" name="Line 41"/>
          <p:cNvSpPr>
            <a:spLocks noChangeShapeType="1"/>
          </p:cNvSpPr>
          <p:nvPr/>
        </p:nvSpPr>
        <p:spPr bwMode="auto">
          <a:xfrm flipV="1">
            <a:off x="6948488" y="4076700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54" name="Line 42"/>
          <p:cNvSpPr>
            <a:spLocks noChangeShapeType="1"/>
          </p:cNvSpPr>
          <p:nvPr/>
        </p:nvSpPr>
        <p:spPr bwMode="auto">
          <a:xfrm flipH="1">
            <a:off x="4572000" y="4076700"/>
            <a:ext cx="2376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55" name="Text Box 43"/>
          <p:cNvSpPr txBox="1">
            <a:spLocks noChangeArrowheads="1"/>
          </p:cNvSpPr>
          <p:nvPr/>
        </p:nvSpPr>
        <p:spPr bwMode="auto">
          <a:xfrm>
            <a:off x="5292725" y="1628775"/>
            <a:ext cx="2952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body weight (output)</a:t>
            </a:r>
            <a:endParaRPr lang="en-GB"/>
          </a:p>
        </p:txBody>
      </p:sp>
      <p:sp>
        <p:nvSpPr>
          <p:cNvPr id="832556" name="Text Box 44"/>
          <p:cNvSpPr txBox="1">
            <a:spLocks noChangeArrowheads="1"/>
          </p:cNvSpPr>
          <p:nvPr/>
        </p:nvSpPr>
        <p:spPr bwMode="auto">
          <a:xfrm>
            <a:off x="3995738" y="4005263"/>
            <a:ext cx="9350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BMI</a:t>
            </a:r>
            <a:r>
              <a:rPr lang="en-US" baseline="-25000"/>
              <a:t>1</a:t>
            </a:r>
            <a:endParaRPr lang="en-GB" baseline="-25000"/>
          </a:p>
        </p:txBody>
      </p:sp>
      <p:sp>
        <p:nvSpPr>
          <p:cNvPr id="832557" name="Text Box 45"/>
          <p:cNvSpPr txBox="1">
            <a:spLocks noChangeArrowheads="1"/>
          </p:cNvSpPr>
          <p:nvPr/>
        </p:nvSpPr>
        <p:spPr bwMode="auto">
          <a:xfrm>
            <a:off x="7092950" y="6308725"/>
            <a:ext cx="8651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DES</a:t>
            </a:r>
            <a:r>
              <a:rPr lang="en-US" sz="2000" baseline="-25000"/>
              <a:t>0</a:t>
            </a:r>
            <a:endParaRPr lang="en-GB" sz="2000" baseline="-25000"/>
          </a:p>
        </p:txBody>
      </p:sp>
      <p:sp>
        <p:nvSpPr>
          <p:cNvPr id="832558" name="Text Box 46"/>
          <p:cNvSpPr txBox="1">
            <a:spLocks noChangeArrowheads="1"/>
          </p:cNvSpPr>
          <p:nvPr/>
        </p:nvSpPr>
        <p:spPr bwMode="auto">
          <a:xfrm>
            <a:off x="6227763" y="6308725"/>
            <a:ext cx="8651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DES</a:t>
            </a:r>
            <a:r>
              <a:rPr lang="en-US" sz="2000" baseline="-25000"/>
              <a:t>1</a:t>
            </a:r>
            <a:endParaRPr lang="en-GB" sz="2000" baseline="-25000"/>
          </a:p>
        </p:txBody>
      </p:sp>
      <p:sp>
        <p:nvSpPr>
          <p:cNvPr id="832559" name="Freeform 47"/>
          <p:cNvSpPr>
            <a:spLocks/>
          </p:cNvSpPr>
          <p:nvPr/>
        </p:nvSpPr>
        <p:spPr bwMode="auto">
          <a:xfrm>
            <a:off x="4572000" y="3860800"/>
            <a:ext cx="3744913" cy="2447925"/>
          </a:xfrm>
          <a:custGeom>
            <a:avLst/>
            <a:gdLst/>
            <a:ahLst/>
            <a:cxnLst>
              <a:cxn ang="0">
                <a:pos x="0" y="1542"/>
              </a:cxn>
              <a:cxn ang="0">
                <a:pos x="771" y="408"/>
              </a:cxn>
              <a:cxn ang="0">
                <a:pos x="2449" y="0"/>
              </a:cxn>
            </a:cxnLst>
            <a:rect l="0" t="0" r="r" b="b"/>
            <a:pathLst>
              <a:path w="2449" h="1542">
                <a:moveTo>
                  <a:pt x="0" y="1542"/>
                </a:moveTo>
                <a:cubicBezTo>
                  <a:pt x="181" y="1103"/>
                  <a:pt x="363" y="665"/>
                  <a:pt x="771" y="408"/>
                </a:cubicBezTo>
                <a:cubicBezTo>
                  <a:pt x="1179" y="151"/>
                  <a:pt x="1814" y="75"/>
                  <a:pt x="2449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60" name="Text Box 48"/>
          <p:cNvSpPr txBox="1">
            <a:spLocks noChangeArrowheads="1"/>
          </p:cNvSpPr>
          <p:nvPr/>
        </p:nvSpPr>
        <p:spPr bwMode="auto">
          <a:xfrm>
            <a:off x="3708400" y="6308725"/>
            <a:ext cx="9366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DES</a:t>
            </a:r>
            <a:endParaRPr lang="en-GB" sz="2000" baseline="-25000"/>
          </a:p>
        </p:txBody>
      </p:sp>
      <p:sp>
        <p:nvSpPr>
          <p:cNvPr id="832561" name="Text Box 49"/>
          <p:cNvSpPr txBox="1">
            <a:spLocks noChangeArrowheads="1"/>
          </p:cNvSpPr>
          <p:nvPr/>
        </p:nvSpPr>
        <p:spPr bwMode="auto">
          <a:xfrm>
            <a:off x="8207375" y="6351588"/>
            <a:ext cx="9366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DES</a:t>
            </a:r>
            <a:endParaRPr lang="en-GB" sz="2000" baseline="-25000"/>
          </a:p>
        </p:txBody>
      </p:sp>
      <p:sp>
        <p:nvSpPr>
          <p:cNvPr id="832562" name="Line 50"/>
          <p:cNvSpPr>
            <a:spLocks noChangeShapeType="1"/>
          </p:cNvSpPr>
          <p:nvPr/>
        </p:nvSpPr>
        <p:spPr bwMode="auto">
          <a:xfrm>
            <a:off x="2051050" y="6235700"/>
            <a:ext cx="0" cy="4333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63" name="Line 51"/>
          <p:cNvSpPr>
            <a:spLocks noChangeShapeType="1"/>
          </p:cNvSpPr>
          <p:nvPr/>
        </p:nvSpPr>
        <p:spPr bwMode="auto">
          <a:xfrm>
            <a:off x="2051050" y="6669088"/>
            <a:ext cx="5041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64" name="Line 52"/>
          <p:cNvSpPr>
            <a:spLocks noChangeShapeType="1"/>
          </p:cNvSpPr>
          <p:nvPr/>
        </p:nvSpPr>
        <p:spPr bwMode="auto">
          <a:xfrm flipV="1">
            <a:off x="7092950" y="6237288"/>
            <a:ext cx="0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65" name="Line 53"/>
          <p:cNvSpPr>
            <a:spLocks noChangeShapeType="1"/>
          </p:cNvSpPr>
          <p:nvPr/>
        </p:nvSpPr>
        <p:spPr bwMode="auto">
          <a:xfrm flipH="1">
            <a:off x="6948488" y="5805488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832566" name="Text Box 54"/>
          <p:cNvSpPr txBox="1">
            <a:spLocks noChangeArrowheads="1"/>
          </p:cNvSpPr>
          <p:nvPr/>
        </p:nvSpPr>
        <p:spPr bwMode="auto">
          <a:xfrm>
            <a:off x="1979613" y="6308725"/>
            <a:ext cx="12239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Q</a:t>
            </a:r>
            <a:r>
              <a:rPr lang="en-US" sz="1600" baseline="-25000"/>
              <a:t>o</a:t>
            </a:r>
            <a:r>
              <a:rPr lang="en-US" sz="1600"/>
              <a:t>=DES</a:t>
            </a:r>
            <a:r>
              <a:rPr lang="en-US" sz="2000" baseline="-25000"/>
              <a:t>0</a:t>
            </a:r>
            <a:endParaRPr lang="en-GB" sz="2000" baseline="-25000"/>
          </a:p>
        </p:txBody>
      </p:sp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0" y="6350"/>
            <a:ext cx="468313" cy="6851650"/>
            <a:chOff x="0" y="4"/>
            <a:chExt cx="295" cy="4316"/>
          </a:xfrm>
        </p:grpSpPr>
        <p:sp>
          <p:nvSpPr>
            <p:cNvPr id="832568" name="Text Box 56"/>
            <p:cNvSpPr txBox="1">
              <a:spLocks noChangeAspect="1" noChangeArrowheads="1"/>
            </p:cNvSpPr>
            <p:nvPr/>
          </p:nvSpPr>
          <p:spPr bwMode="auto">
            <a:xfrm rot="10800000">
              <a:off x="0" y="4"/>
              <a:ext cx="289" cy="4316"/>
            </a:xfrm>
            <a:prstGeom prst="rect">
              <a:avLst/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de-DE" sz="1800" b="1"/>
                <a:t>Food taxes: efficiency and effectiveness</a:t>
              </a:r>
            </a:p>
          </p:txBody>
        </p:sp>
        <p:pic>
          <p:nvPicPr>
            <p:cNvPr id="832569" name="Picture 57" descr="faolog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20"/>
              <a:ext cx="295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2553" grpId="0" animBg="1"/>
      <p:bldP spid="832554" grpId="0" animBg="1"/>
      <p:bldP spid="832556" grpId="0"/>
      <p:bldP spid="832558" grpId="0"/>
      <p:bldP spid="832559" grpId="0" animBg="1"/>
      <p:bldP spid="832562" grpId="0" animBg="1"/>
      <p:bldP spid="832563" grpId="0" animBg="1"/>
      <p:bldP spid="832564" grpId="0" animBg="1"/>
      <p:bldP spid="83256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229600" cy="1143000"/>
          </a:xfrm>
          <a:noFill/>
          <a:ln/>
        </p:spPr>
        <p:txBody>
          <a:bodyPr/>
          <a:lstStyle/>
          <a:p>
            <a:r>
              <a:rPr lang="en-US" sz="3200"/>
              <a:t>Food taxes: </a:t>
            </a:r>
            <a:r>
              <a:rPr lang="en-US" sz="3200">
                <a:solidFill>
                  <a:srgbClr val="009900"/>
                </a:solidFill>
              </a:rPr>
              <a:t>some pros</a:t>
            </a:r>
            <a:r>
              <a:rPr lang="en-US" sz="3200"/>
              <a:t> </a:t>
            </a:r>
            <a:r>
              <a:rPr lang="en-US" sz="3200">
                <a:solidFill>
                  <a:srgbClr val="0066CC"/>
                </a:solidFill>
              </a:rPr>
              <a:t>and cons</a:t>
            </a:r>
            <a:endParaRPr lang="en-GB" sz="3200" i="1">
              <a:solidFill>
                <a:srgbClr val="0066CC"/>
              </a:solidFill>
            </a:endParaRPr>
          </a:p>
        </p:txBody>
      </p:sp>
      <p:sp>
        <p:nvSpPr>
          <p:cNvPr id="1050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1438"/>
            <a:ext cx="8075612" cy="5145087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 typeface="Arial" pitchFamily="34" charset="0"/>
              <a:buChar char="–"/>
            </a:pPr>
            <a:r>
              <a:rPr lang="en-US" sz="2000" dirty="0">
                <a:solidFill>
                  <a:srgbClr val="0066CC"/>
                </a:solidFill>
              </a:rPr>
              <a:t>Higher farm prices ineffective means to change final consumer prices (high margins in vertical price transmission).</a:t>
            </a:r>
          </a:p>
          <a:p>
            <a:pPr marL="533400" indent="-533400">
              <a:lnSpc>
                <a:spcPct val="80000"/>
              </a:lnSpc>
              <a:buFont typeface="Arial" pitchFamily="34" charset="0"/>
              <a:buChar char="–"/>
            </a:pPr>
            <a:r>
              <a:rPr lang="en-US" sz="2000" dirty="0">
                <a:solidFill>
                  <a:srgbClr val="0066CC"/>
                </a:solidFill>
              </a:rPr>
              <a:t>Low price </a:t>
            </a:r>
            <a:r>
              <a:rPr lang="en-US" sz="2000" dirty="0" err="1">
                <a:solidFill>
                  <a:srgbClr val="0066CC"/>
                </a:solidFill>
              </a:rPr>
              <a:t>elasticities</a:t>
            </a:r>
            <a:r>
              <a:rPr lang="en-US" sz="2000" dirty="0">
                <a:solidFill>
                  <a:srgbClr val="0066CC"/>
                </a:solidFill>
              </a:rPr>
              <a:t> for food demand make food taxes in general ineffective in reducing consumption.</a:t>
            </a:r>
          </a:p>
          <a:p>
            <a:pPr marL="533400" indent="-533400">
              <a:lnSpc>
                <a:spcPct val="80000"/>
              </a:lnSpc>
              <a:buFont typeface="Arial" pitchFamily="34" charset="0"/>
              <a:buChar char="–"/>
            </a:pPr>
            <a:r>
              <a:rPr lang="en-US" sz="2000" dirty="0">
                <a:solidFill>
                  <a:srgbClr val="0066CC"/>
                </a:solidFill>
              </a:rPr>
              <a:t>Regressive on consumers with high calorie needs.</a:t>
            </a:r>
          </a:p>
          <a:p>
            <a:pPr marL="533400" indent="-533400">
              <a:lnSpc>
                <a:spcPct val="80000"/>
              </a:lnSpc>
              <a:buFont typeface="Arial" pitchFamily="34" charset="0"/>
              <a:buChar char="–"/>
            </a:pPr>
            <a:r>
              <a:rPr lang="en-US" sz="2000" dirty="0" smtClean="0">
                <a:solidFill>
                  <a:srgbClr val="0066CC"/>
                </a:solidFill>
              </a:rPr>
              <a:t>Untargeted</a:t>
            </a:r>
            <a:r>
              <a:rPr lang="en-US" sz="2000" dirty="0">
                <a:solidFill>
                  <a:srgbClr val="0066CC"/>
                </a:solidFill>
              </a:rPr>
              <a:t>, unfair: all consumers bear the price of higher food prices while only the obese/overweight cause the external costs (violates the “polluter pays principle”).</a:t>
            </a:r>
            <a:endParaRPr lang="en-US" sz="2000" dirty="0"/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endParaRPr lang="en-US" sz="1600" dirty="0">
              <a:solidFill>
                <a:srgbClr val="0066CC"/>
              </a:solidFill>
            </a:endParaRPr>
          </a:p>
          <a:p>
            <a:pPr marL="533400" indent="-533400">
              <a:lnSpc>
                <a:spcPct val="80000"/>
              </a:lnSpc>
              <a:buFont typeface="Arial" pitchFamily="34" charset="0"/>
              <a:buChar char="+"/>
            </a:pPr>
            <a:r>
              <a:rPr lang="en-US" sz="2000" dirty="0">
                <a:solidFill>
                  <a:srgbClr val="009900"/>
                </a:solidFill>
              </a:rPr>
              <a:t>But low </a:t>
            </a:r>
            <a:r>
              <a:rPr lang="en-US" sz="2000" dirty="0" err="1">
                <a:solidFill>
                  <a:srgbClr val="009900"/>
                </a:solidFill>
              </a:rPr>
              <a:t>elasticities</a:t>
            </a:r>
            <a:r>
              <a:rPr lang="en-US" sz="2000" dirty="0">
                <a:solidFill>
                  <a:srgbClr val="009900"/>
                </a:solidFill>
              </a:rPr>
              <a:t> mean high tax revenues which could be used for nutrition education, prevention, and other measures.</a:t>
            </a:r>
          </a:p>
          <a:p>
            <a:pPr marL="533400" indent="-533400">
              <a:lnSpc>
                <a:spcPct val="80000"/>
              </a:lnSpc>
              <a:buFont typeface="Arial" pitchFamily="34" charset="0"/>
              <a:buChar char="+"/>
            </a:pPr>
            <a:r>
              <a:rPr lang="en-US" sz="2000" dirty="0">
                <a:solidFill>
                  <a:srgbClr val="009900"/>
                </a:solidFill>
              </a:rPr>
              <a:t>Food taxes can be effective, where there are healthy substitutes (e.g. low-sugar soft drinks); high elasticity of substitution would require only a small tax on unhealthy food of a small subsidy on the healthy food.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dirty="0"/>
              <a:t>No general food tax, but specific taxes on unhealthy foods possible.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dirty="0"/>
              <a:t>Part of a policy mix but not a stand-alone measure.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Char char="Ø"/>
            </a:pPr>
            <a:endParaRPr lang="en-US" sz="16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6350"/>
            <a:ext cx="468313" cy="6851650"/>
            <a:chOff x="0" y="4"/>
            <a:chExt cx="295" cy="4316"/>
          </a:xfrm>
        </p:grpSpPr>
        <p:sp>
          <p:nvSpPr>
            <p:cNvPr id="1050629" name="Text Box 5"/>
            <p:cNvSpPr txBox="1">
              <a:spLocks noChangeAspect="1" noChangeArrowheads="1"/>
            </p:cNvSpPr>
            <p:nvPr/>
          </p:nvSpPr>
          <p:spPr bwMode="auto">
            <a:xfrm rot="10800000">
              <a:off x="0" y="4"/>
              <a:ext cx="289" cy="4316"/>
            </a:xfrm>
            <a:prstGeom prst="rect">
              <a:avLst/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de-DE" sz="1800" b="1"/>
                <a:t>Food taxes: efficiency and effectiveness</a:t>
              </a:r>
            </a:p>
          </p:txBody>
        </p:sp>
        <p:pic>
          <p:nvPicPr>
            <p:cNvPr id="1050630" name="Picture 6" descr="faolog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20"/>
              <a:ext cx="295" cy="300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188913"/>
            <a:ext cx="7099300" cy="725487"/>
          </a:xfrm>
        </p:spPr>
        <p:txBody>
          <a:bodyPr/>
          <a:lstStyle/>
          <a:p>
            <a:r>
              <a:rPr lang="en-GB" sz="4000" dirty="0">
                <a:solidFill>
                  <a:schemeClr val="tx1"/>
                </a:solidFill>
              </a:rPr>
              <a:t>Conclusions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484313"/>
            <a:ext cx="8353425" cy="5040312"/>
          </a:xfrm>
        </p:spPr>
        <p:txBody>
          <a:bodyPr/>
          <a:lstStyle/>
          <a:p>
            <a:r>
              <a:rPr lang="en-GB" sz="2400" dirty="0"/>
              <a:t>Emerging epidemic of obesity (and its co-morbidities) not confined to the developed </a:t>
            </a:r>
            <a:r>
              <a:rPr lang="en-GB" sz="2400" dirty="0" smtClean="0"/>
              <a:t>world</a:t>
            </a:r>
          </a:p>
          <a:p>
            <a:endParaRPr lang="en-GB" sz="2400" dirty="0"/>
          </a:p>
          <a:p>
            <a:r>
              <a:rPr lang="en-GB" sz="2400" dirty="0"/>
              <a:t>Determinants of the emerging epidemic of global obesity are complex and include macro and micro level drivers and individual and environmental </a:t>
            </a:r>
            <a:r>
              <a:rPr lang="en-GB" sz="2400" dirty="0" smtClean="0"/>
              <a:t>factors</a:t>
            </a:r>
          </a:p>
          <a:p>
            <a:endParaRPr lang="en-GB" sz="2400" dirty="0"/>
          </a:p>
          <a:p>
            <a:r>
              <a:rPr lang="en-GB" sz="2400" dirty="0"/>
              <a:t>Strategies that are developed to reduce the global burden of obesity will need to address a complex range of individual and environmental determinants. </a:t>
            </a: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36912"/>
            <a:ext cx="8229600" cy="1143000"/>
          </a:xfrm>
        </p:spPr>
        <p:txBody>
          <a:bodyPr/>
          <a:lstStyle/>
          <a:p>
            <a:r>
              <a:rPr lang="en-GB" b="1" dirty="0" smtClean="0"/>
              <a:t>Thank you</a:t>
            </a:r>
            <a:endParaRPr lang="en-GB" b="1" dirty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rgbClr val="FF6600"/>
                </a:solidFill>
              </a:rPr>
              <a:t>Conclusions and outlook</a:t>
            </a:r>
            <a:endParaRPr lang="en-GB" b="1">
              <a:solidFill>
                <a:srgbClr val="FF6600"/>
              </a:solidFill>
            </a:endParaRPr>
          </a:p>
        </p:txBody>
      </p:sp>
      <p:sp>
        <p:nvSpPr>
          <p:cNvPr id="921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981075"/>
            <a:ext cx="8532812" cy="5876925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endParaRPr lang="en-US" sz="160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1800"/>
              <a:t>EU diets have become increasingly unhealthy, the quality of the Mediterranean Diet is gradually deteriorating.</a:t>
            </a:r>
          </a:p>
          <a:p>
            <a:pPr marL="990600" lvl="1" indent="-533400">
              <a:lnSpc>
                <a:spcPct val="80000"/>
              </a:lnSpc>
              <a:buFontTx/>
              <a:buChar char="•"/>
            </a:pPr>
            <a:r>
              <a:rPr lang="en-US" sz="1600"/>
              <a:t>The EU diets are too rich in calories, fat, sugar, cholesterol and saturated fats.</a:t>
            </a:r>
          </a:p>
          <a:p>
            <a:pPr marL="990600" lvl="1" indent="-533400">
              <a:lnSpc>
                <a:spcPct val="80000"/>
              </a:lnSpc>
              <a:buFontTx/>
              <a:buChar char="•"/>
            </a:pPr>
            <a:r>
              <a:rPr lang="en-US" sz="1600"/>
              <a:t>Dietary fibre as well as fruit and vegetable consumption have increased over time, but some countries still show deficits.</a:t>
            </a:r>
          </a:p>
          <a:p>
            <a:pPr marL="990600" lvl="1" indent="-533400">
              <a:lnSpc>
                <a:spcPct val="80000"/>
              </a:lnSpc>
              <a:buFontTx/>
              <a:buChar char="•"/>
            </a:pPr>
            <a:r>
              <a:rPr lang="en-US" sz="1600"/>
              <a:t>Consumption of polyunsaturated fats has increased, but largely through a widening of the </a:t>
            </a:r>
            <a:r>
              <a:rPr lang="el-GR" sz="1600">
                <a:cs typeface="Arial" charset="0"/>
              </a:rPr>
              <a:t>ω</a:t>
            </a:r>
            <a:r>
              <a:rPr lang="en-US" sz="1600"/>
              <a:t>-6/</a:t>
            </a:r>
            <a:r>
              <a:rPr lang="el-GR" sz="1600">
                <a:cs typeface="Arial" charset="0"/>
              </a:rPr>
              <a:t>ω</a:t>
            </a:r>
            <a:r>
              <a:rPr lang="en-US" sz="1600"/>
              <a:t>-3 ratio.</a:t>
            </a:r>
          </a:p>
          <a:p>
            <a:pPr marL="990600" lvl="1" indent="-533400">
              <a:lnSpc>
                <a:spcPct val="80000"/>
              </a:lnSpc>
              <a:buFontTx/>
              <a:buChar char="•"/>
            </a:pPr>
            <a:r>
              <a:rPr lang="en-US" sz="1600"/>
              <a:t>The total glycemic load of the EU diets has increased with carbohydrate consumption, but remained low compared to NENA countries.</a:t>
            </a:r>
          </a:p>
          <a:p>
            <a:pPr marL="990600" lvl="1" indent="-533400">
              <a:lnSpc>
                <a:spcPct val="80000"/>
              </a:lnSpc>
              <a:buFontTx/>
              <a:buChar char="•"/>
            </a:pPr>
            <a:r>
              <a:rPr lang="en-US" sz="1600"/>
              <a:t>There has been a growing convergence in diets, new member countries move towards EU-15 diet, albeit some country specific features remain.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1800"/>
              <a:t>Overall, CAP provides a net tax on food consumption, albeit some subsidy elements are important.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1800"/>
              <a:t>As a tax on primary consumption, the demand curbing effects of the CAP remain limited; CAP effects are to be seen against: (i) low vertical price transmission; (ii) high margins for processing and marketing; and (iii) low demand elasticities.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1800"/>
              <a:t>Taxes on final consumption can be more effective, but only where healthy substitutes exist.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1800"/>
              <a:t>Food taxes on inelastic demand can be used as a revenue source for more effective measures (education, etc.)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1800"/>
              <a:t>No single policy measure likely to be sufficient, need for an appropriate policy mix.</a:t>
            </a:r>
          </a:p>
          <a:p>
            <a:pPr marL="990600" lvl="1" indent="-533400">
              <a:lnSpc>
                <a:spcPct val="80000"/>
              </a:lnSpc>
              <a:buFontTx/>
              <a:buAutoNum type="arabicPeriod"/>
            </a:pPr>
            <a:endParaRPr lang="en-US" sz="160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6350"/>
            <a:ext cx="468313" cy="6851650"/>
            <a:chOff x="0" y="4"/>
            <a:chExt cx="295" cy="4316"/>
          </a:xfrm>
        </p:grpSpPr>
        <p:sp>
          <p:nvSpPr>
            <p:cNvPr id="921605" name="Text Box 5"/>
            <p:cNvSpPr txBox="1">
              <a:spLocks noChangeAspect="1" noChangeArrowheads="1"/>
            </p:cNvSpPr>
            <p:nvPr/>
          </p:nvSpPr>
          <p:spPr bwMode="auto">
            <a:xfrm rot="10800000">
              <a:off x="0" y="4"/>
              <a:ext cx="289" cy="431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de-DE" sz="1800" b="1"/>
                <a:t>Conclusions and Outlook</a:t>
              </a:r>
            </a:p>
          </p:txBody>
        </p:sp>
        <p:pic>
          <p:nvPicPr>
            <p:cNvPr id="921606" name="Picture 6" descr="faolog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20"/>
              <a:ext cx="295" cy="300"/>
            </a:xfrm>
            <a:prstGeom prst="rect">
              <a:avLst/>
            </a:prstGeom>
            <a:solidFill>
              <a:srgbClr val="FF6600"/>
            </a:solidFill>
            <a:ln/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b="1" dirty="0" smtClean="0"/>
              <a:t>Fast food, soda and obesity</a:t>
            </a:r>
            <a:endParaRPr lang="en-GB" b="1" dirty="0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2856"/>
            <a:ext cx="8686800" cy="4464496"/>
          </a:xfrm>
        </p:spPr>
        <p:txBody>
          <a:bodyPr/>
          <a:lstStyle/>
          <a:p>
            <a:endParaRPr lang="en-US" b="1" dirty="0" smtClean="0"/>
          </a:p>
          <a:p>
            <a:pPr>
              <a:buFontTx/>
              <a:buNone/>
            </a:pPr>
            <a:endParaRPr lang="en-US" b="1" dirty="0">
              <a:solidFill>
                <a:srgbClr val="0066FF"/>
              </a:solidFill>
            </a:endParaRPr>
          </a:p>
        </p:txBody>
      </p:sp>
      <p:pic>
        <p:nvPicPr>
          <p:cNvPr id="1085442" name="Picture 2" descr="C:\Users\JS\AppData\Local\Microsoft\Windows\Temporary Internet Files\Content.Outlook\GFLFT1PF\Weight problems in Mexi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28724"/>
            <a:ext cx="8064896" cy="5368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066FF"/>
                </a:solidFill>
              </a:rPr>
              <a:t>Are </a:t>
            </a:r>
            <a:r>
              <a:rPr lang="en-US" sz="3200" dirty="0" smtClean="0">
                <a:solidFill>
                  <a:srgbClr val="0066FF"/>
                </a:solidFill>
              </a:rPr>
              <a:t>diets </a:t>
            </a:r>
            <a:r>
              <a:rPr lang="en-US" sz="3200" dirty="0">
                <a:solidFill>
                  <a:srgbClr val="0066FF"/>
                </a:solidFill>
              </a:rPr>
              <a:t>converging and how to measure convergence?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/>
              <a:t>The Consumption Similarity Index (CSI)</a:t>
            </a:r>
          </a:p>
        </p:txBody>
      </p:sp>
      <p:sp>
        <p:nvSpPr>
          <p:cNvPr id="1054724" name="Rectangle 4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054725" name="Rectangle 5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graphicFrame>
        <p:nvGraphicFramePr>
          <p:cNvPr id="1054726" name="Object 6"/>
          <p:cNvGraphicFramePr>
            <a:graphicFrameLocks noChangeAspect="1"/>
          </p:cNvGraphicFramePr>
          <p:nvPr/>
        </p:nvGraphicFramePr>
        <p:xfrm>
          <a:off x="847725" y="2997200"/>
          <a:ext cx="7375525" cy="1879600"/>
        </p:xfrm>
        <a:graphic>
          <a:graphicData uri="http://schemas.openxmlformats.org/presentationml/2006/ole">
            <p:oleObj spid="_x0000_s1183746" name="Equation" r:id="rId4" imgW="2019240" imgH="533160" progId="Equation.3">
              <p:embed/>
            </p:oleObj>
          </a:graphicData>
        </a:graphic>
      </p:graphicFrame>
      <p:sp>
        <p:nvSpPr>
          <p:cNvPr id="1054727" name="Rectangle 7"/>
          <p:cNvSpPr>
            <a:spLocks noChangeArrowheads="1"/>
          </p:cNvSpPr>
          <p:nvPr/>
        </p:nvSpPr>
        <p:spPr bwMode="auto">
          <a:xfrm>
            <a:off x="395288" y="5445125"/>
            <a:ext cx="8748712" cy="1127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/>
              <a:t>where i=1 to 95 food items of FAO’s SUA data base; </a:t>
            </a:r>
          </a:p>
          <a:p>
            <a:pPr algn="l"/>
            <a:r>
              <a:rPr lang="en-US" sz="2000"/>
              <a:t>Cal</a:t>
            </a:r>
            <a:r>
              <a:rPr lang="en-US" sz="2000" baseline="-12000"/>
              <a:t>ij</a:t>
            </a:r>
            <a:r>
              <a:rPr lang="en-US" sz="2000"/>
              <a:t> and Cal</a:t>
            </a:r>
            <a:r>
              <a:rPr lang="en-US" sz="2000" baseline="-12000"/>
              <a:t>ik</a:t>
            </a:r>
            <a:r>
              <a:rPr lang="en-US" sz="2000"/>
              <a:t> are the calories from individual products i in country k and j;</a:t>
            </a:r>
          </a:p>
          <a:p>
            <a:pPr algn="l"/>
            <a:r>
              <a:rPr lang="en-US" sz="2000"/>
              <a:t>Cal</a:t>
            </a:r>
            <a:r>
              <a:rPr lang="en-US" sz="2000" baseline="-12000"/>
              <a:t>j</a:t>
            </a:r>
            <a:r>
              <a:rPr lang="en-US" sz="2000" baseline="-25000"/>
              <a:t> </a:t>
            </a:r>
            <a:r>
              <a:rPr lang="en-US" sz="2000"/>
              <a:t>and</a:t>
            </a:r>
            <a:r>
              <a:rPr lang="en-US" sz="2000" baseline="-25000"/>
              <a:t> </a:t>
            </a:r>
            <a:r>
              <a:rPr lang="en-US" sz="2000"/>
              <a:t>Cal</a:t>
            </a:r>
            <a:r>
              <a:rPr lang="en-US" sz="2000" baseline="-12000"/>
              <a:t>k</a:t>
            </a:r>
            <a:r>
              <a:rPr lang="en-US" sz="2000"/>
              <a:t> is the total calorie availability per person in country j and k. 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9" name="Picture 9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10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1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7651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b="1" dirty="0" smtClean="0">
                <a:solidFill>
                  <a:schemeClr val="tx1"/>
                </a:solidFill>
              </a:rPr>
              <a:t>Towards an increasingly homogenous diet?</a:t>
            </a:r>
          </a:p>
        </p:txBody>
      </p:sp>
      <p:pic>
        <p:nvPicPr>
          <p:cNvPr id="60419" name="csi-us.avi">
            <a:hlinkClick r:id="" action="ppaction://media"/>
          </p:cNvPr>
          <p:cNvPicPr/>
          <p:nvPr>
            <a:vide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5174"/>
            <a:ext cx="8748464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28227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04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041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Overview</a:t>
            </a:r>
            <a:endParaRPr lang="en-GB" b="1"/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997152"/>
          </a:xfrm>
        </p:spPr>
        <p:txBody>
          <a:bodyPr/>
          <a:lstStyle/>
          <a:p>
            <a:r>
              <a:rPr lang="en-US" b="1" dirty="0"/>
              <a:t>Part I: </a:t>
            </a:r>
            <a:r>
              <a:rPr lang="en-US" b="1" dirty="0" smtClean="0"/>
              <a:t>What makes a healthy diet?</a:t>
            </a:r>
            <a:endParaRPr lang="en-US" b="1" dirty="0"/>
          </a:p>
          <a:p>
            <a:r>
              <a:rPr lang="en-US" b="1" dirty="0" smtClean="0"/>
              <a:t>Part </a:t>
            </a:r>
            <a:r>
              <a:rPr lang="en-US" b="1" dirty="0"/>
              <a:t>II: </a:t>
            </a:r>
            <a:r>
              <a:rPr lang="en-US" b="1" dirty="0" smtClean="0"/>
              <a:t>What is the nutrition transition?</a:t>
            </a:r>
          </a:p>
          <a:p>
            <a:pPr lvl="1">
              <a:buNone/>
            </a:pPr>
            <a:endParaRPr lang="en-US" b="1" dirty="0" smtClean="0"/>
          </a:p>
          <a:p>
            <a:endParaRPr lang="en-US" b="1" dirty="0">
              <a:solidFill>
                <a:srgbClr val="0066FF"/>
              </a:solidFill>
            </a:endParaRPr>
          </a:p>
          <a:p>
            <a:pPr>
              <a:buFontTx/>
              <a:buNone/>
            </a:pPr>
            <a:endParaRPr lang="en-US" b="1" dirty="0">
              <a:solidFill>
                <a:srgbClr val="0066FF"/>
              </a:solidFill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Overview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733244"/>
            <a:ext cx="8748464" cy="612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93276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42" name="Group 2"/>
          <p:cNvGraphicFramePr>
            <a:graphicFrameLocks noGrp="1"/>
          </p:cNvGraphicFramePr>
          <p:nvPr>
            <p:ph idx="1"/>
          </p:nvPr>
        </p:nvGraphicFramePr>
        <p:xfrm>
          <a:off x="611188" y="1125538"/>
          <a:ext cx="8424862" cy="5447031"/>
        </p:xfrm>
        <a:graphic>
          <a:graphicData uri="http://schemas.openxmlformats.org/drawingml/2006/table">
            <a:tbl>
              <a:tblPr/>
              <a:tblGrid>
                <a:gridCol w="1630362"/>
                <a:gridCol w="1403350"/>
                <a:gridCol w="1095375"/>
                <a:gridCol w="1095375"/>
                <a:gridCol w="1066800"/>
                <a:gridCol w="1066800"/>
                <a:gridCol w="1066800"/>
              </a:tblGrid>
              <a:tr h="3381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Domestic-to-international distortions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EU prices to international prices (ratios)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Internal distortions of relative prices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(relative to EU wheat prices)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381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1986-88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1994-96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2001-03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1986-88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1994-96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2001-03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Wheat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2.14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0.98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Rice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2.43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1.84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1.32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Coarse grains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2.33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1.41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1.2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Oilseeds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0.5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0.9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Potatoes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1.17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0.5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Milk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2.76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2.14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1.84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1.9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1.9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Beef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2.25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1.63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2.54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Pig meat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1.38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1.17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1.25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0.6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Poultry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1.79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2.07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1.55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0.8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1.8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Sheep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2.86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1.59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1.36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Eggs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1.40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1.22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1.04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0.7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Sugar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3.32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2.13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2.75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1.6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1.9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2.8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83160" name="Text Box 120"/>
          <p:cNvSpPr txBox="1">
            <a:spLocks noChangeArrowheads="1"/>
          </p:cNvSpPr>
          <p:nvPr/>
        </p:nvSpPr>
        <p:spPr bwMode="auto">
          <a:xfrm>
            <a:off x="468313" y="188913"/>
            <a:ext cx="8458200" cy="804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/>
              <a:t>The CAP distorts relative prices – </a:t>
            </a:r>
          </a:p>
          <a:p>
            <a:r>
              <a:rPr lang="en-US" sz="1800" b="1"/>
              <a:t>both vis-à-vis world markets and within the bundle of consumption goods</a:t>
            </a:r>
            <a:r>
              <a:rPr lang="en-US"/>
              <a:t> </a:t>
            </a:r>
            <a:endParaRPr lang="de-DE"/>
          </a:p>
        </p:txBody>
      </p:sp>
      <p:sp>
        <p:nvSpPr>
          <p:cNvPr id="983167" name="Oval 127"/>
          <p:cNvSpPr>
            <a:spLocks noChangeArrowheads="1"/>
          </p:cNvSpPr>
          <p:nvPr/>
        </p:nvSpPr>
        <p:spPr bwMode="auto">
          <a:xfrm>
            <a:off x="2555875" y="4149725"/>
            <a:ext cx="792163" cy="792163"/>
          </a:xfrm>
          <a:prstGeom prst="ellipse">
            <a:avLst/>
          </a:prstGeom>
          <a:noFill/>
          <a:ln w="19050" algn="ctr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983168" name="Oval 128"/>
          <p:cNvSpPr>
            <a:spLocks noChangeArrowheads="1"/>
          </p:cNvSpPr>
          <p:nvPr/>
        </p:nvSpPr>
        <p:spPr bwMode="auto">
          <a:xfrm>
            <a:off x="4859338" y="6165850"/>
            <a:ext cx="792162" cy="430213"/>
          </a:xfrm>
          <a:prstGeom prst="ellipse">
            <a:avLst/>
          </a:prstGeom>
          <a:noFill/>
          <a:ln w="19050" algn="ctr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983169" name="Oval 129"/>
          <p:cNvSpPr>
            <a:spLocks noChangeArrowheads="1"/>
          </p:cNvSpPr>
          <p:nvPr/>
        </p:nvSpPr>
        <p:spPr bwMode="auto">
          <a:xfrm>
            <a:off x="4859338" y="4149725"/>
            <a:ext cx="792162" cy="792163"/>
          </a:xfrm>
          <a:prstGeom prst="ellipse">
            <a:avLst/>
          </a:prstGeom>
          <a:noFill/>
          <a:ln w="19050" algn="ctr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983170" name="Oval 130"/>
          <p:cNvSpPr>
            <a:spLocks noChangeArrowheads="1"/>
          </p:cNvSpPr>
          <p:nvPr/>
        </p:nvSpPr>
        <p:spPr bwMode="auto">
          <a:xfrm>
            <a:off x="2555875" y="6165850"/>
            <a:ext cx="792163" cy="430213"/>
          </a:xfrm>
          <a:prstGeom prst="ellipse">
            <a:avLst/>
          </a:prstGeom>
          <a:noFill/>
          <a:ln w="19050" algn="ctr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9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11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key drivers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1236889"/>
            <a:ext cx="8444149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113541" y="260350"/>
            <a:ext cx="7634866" cy="10772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3200" b="1" dirty="0"/>
              <a:t>Global prevalence of Vitamin A Deficiency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5" name="Picture 9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10" descr="fao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6232" name="Object 8"/>
          <p:cNvGraphicFramePr>
            <a:graphicFrameLocks noChangeAspect="1"/>
          </p:cNvGraphicFramePr>
          <p:nvPr/>
        </p:nvGraphicFramePr>
        <p:xfrm>
          <a:off x="395536" y="908050"/>
          <a:ext cx="8748464" cy="5453063"/>
        </p:xfrm>
        <a:graphic>
          <a:graphicData uri="http://schemas.openxmlformats.org/presentationml/2006/ole">
            <p:oleObj spid="_x0000_s1084418" name="Photo Editor Photo" r:id="rId4" imgW="11009524" imgH="6620799" progId="">
              <p:embed/>
            </p:oleObj>
          </a:graphicData>
        </a:graphic>
      </p:graphicFrame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  <p:sp>
        <p:nvSpPr>
          <p:cNvPr id="7" name="Rectangle 6"/>
          <p:cNvSpPr/>
          <p:nvPr/>
        </p:nvSpPr>
        <p:spPr>
          <a:xfrm>
            <a:off x="395536" y="0"/>
            <a:ext cx="874846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shape of things to come ...</a:t>
            </a:r>
          </a:p>
          <a:p>
            <a:r>
              <a:rPr lang="en-US" sz="1400" dirty="0" smtClean="0"/>
              <a:t>				The Economist, December 2003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6234" name="Picture 10" descr="C:\nutrients\oecd_2012\bars\ani_veg\bar_veg_ani_products for 196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41276" y="0"/>
            <a:ext cx="461963" cy="7105650"/>
            <a:chOff x="-26" y="0"/>
            <a:chExt cx="291" cy="4476"/>
          </a:xfrm>
        </p:grpSpPr>
        <p:pic>
          <p:nvPicPr>
            <p:cNvPr id="4" name="Picture 9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4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10" descr="fao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103"/>
              <a:ext cx="249" cy="210"/>
            </a:xfrm>
            <a:prstGeom prst="rect">
              <a:avLst/>
            </a:prstGeom>
            <a:noFill/>
          </p:spPr>
        </p:pic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 rot="10800000">
              <a:off x="-26" y="5"/>
              <a:ext cx="291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anchor="ctr">
              <a:spAutoFit/>
            </a:bodyPr>
            <a:lstStyle/>
            <a:p>
              <a:pPr eaLnBrk="0" hangingPunct="0">
                <a:spcBef>
                  <a:spcPct val="10000"/>
                </a:spcBef>
              </a:pPr>
              <a:r>
                <a:rPr lang="en-US" sz="1800" b="1" dirty="0" smtClean="0"/>
                <a:t>The Nutrition </a:t>
              </a:r>
              <a:r>
                <a:rPr lang="en-US" sz="1800" b="1" dirty="0"/>
                <a:t>T</a:t>
              </a:r>
              <a:r>
                <a:rPr lang="en-US" sz="1800" b="1" dirty="0" smtClean="0"/>
                <a:t>ransition</a:t>
              </a:r>
              <a:endParaRPr lang="en-US" sz="1800" b="1" dirty="0"/>
            </a:p>
          </p:txBody>
        </p:sp>
      </p:grpSp>
      <p:pic>
        <p:nvPicPr>
          <p:cNvPr id="7" name="cal_prot_208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62000" y="571500"/>
            <a:ext cx="7986464" cy="5989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2938</Words>
  <Application>Microsoft Office PowerPoint</Application>
  <PresentationFormat>On-screen Show (4:3)</PresentationFormat>
  <Paragraphs>820</Paragraphs>
  <Slides>62</Slides>
  <Notes>62</Notes>
  <HiddenSlides>0</HiddenSlides>
  <MMClips>4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62</vt:i4>
      </vt:variant>
    </vt:vector>
  </HeadingPairs>
  <TitlesOfParts>
    <vt:vector size="66" baseType="lpstr">
      <vt:lpstr>Default Design</vt:lpstr>
      <vt:lpstr>Photo Editor Photo</vt:lpstr>
      <vt:lpstr>Chart</vt:lpstr>
      <vt:lpstr>Equation</vt:lpstr>
      <vt:lpstr>MOBILISING THE FOOD CHAIN FOR HEALTH  </vt:lpstr>
      <vt:lpstr>Overview</vt:lpstr>
      <vt:lpstr>http://www.fao.org/docrep/005/ac911e/ac911e00.htm</vt:lpstr>
      <vt:lpstr>Slide 4</vt:lpstr>
      <vt:lpstr>http://www.fao.org/docrep/005/ac911e/ac911e00.htm</vt:lpstr>
      <vt:lpstr>Overview</vt:lpstr>
      <vt:lpstr>Slide 7</vt:lpstr>
      <vt:lpstr>Slide 8</vt:lpstr>
      <vt:lpstr>Slide 9</vt:lpstr>
      <vt:lpstr>Slide 10</vt:lpstr>
      <vt:lpstr>Slide 11</vt:lpstr>
      <vt:lpstr>Slide 12</vt:lpstr>
      <vt:lpstr>More fat and more saturated fat</vt:lpstr>
      <vt:lpstr>Slide 14</vt:lpstr>
      <vt:lpstr>Slide 15</vt:lpstr>
      <vt:lpstr>Slide 16</vt:lpstr>
      <vt:lpstr>More Cholesterol </vt:lpstr>
      <vt:lpstr>Slide 18</vt:lpstr>
      <vt:lpstr>Slide 19</vt:lpstr>
      <vt:lpstr>Slide 20</vt:lpstr>
      <vt:lpstr>More sugar, mostly hidden</vt:lpstr>
      <vt:lpstr>Slide 22</vt:lpstr>
      <vt:lpstr>Slide 23</vt:lpstr>
      <vt:lpstr>Slide 24</vt:lpstr>
      <vt:lpstr>Overview</vt:lpstr>
      <vt:lpstr>AT2050/80: provisional nutritional outcomes (global averages/aggregates)</vt:lpstr>
      <vt:lpstr>Slide 27</vt:lpstr>
      <vt:lpstr>Slide 28</vt:lpstr>
      <vt:lpstr>Global estimates of Hunger and Childhood malnutrition  </vt:lpstr>
      <vt:lpstr>Micronutrient malnutrition  </vt:lpstr>
      <vt:lpstr>Burden of Disease attributable to Iron Deficiency (expressed as percent DALYs)</vt:lpstr>
      <vt:lpstr>Overview</vt:lpstr>
      <vt:lpstr>Ageing populations</vt:lpstr>
      <vt:lpstr>Slide 34</vt:lpstr>
      <vt:lpstr>GDP Growth to continue</vt:lpstr>
      <vt:lpstr>Slide 36</vt:lpstr>
      <vt:lpstr>Urbanization</vt:lpstr>
      <vt:lpstr>Rural - Urban differences in Obesity prevalence</vt:lpstr>
      <vt:lpstr>Urban-rural difference in chronic disease risk in developing countries</vt:lpstr>
      <vt:lpstr>Genotypic and phenotypic predisposition</vt:lpstr>
      <vt:lpstr>Agricultural policies?</vt:lpstr>
      <vt:lpstr>Principal policy effects of the CAP 2001/03</vt:lpstr>
      <vt:lpstr>Price tax effect of the CAP by Commodity  (main commodities only)</vt:lpstr>
      <vt:lpstr>Consumer subsidies through the CAP</vt:lpstr>
      <vt:lpstr>CAP Consumer subsidies for milk</vt:lpstr>
      <vt:lpstr>Food taxes?</vt:lpstr>
      <vt:lpstr>Vertical price transmission: The impact of the CAP with high margins</vt:lpstr>
      <vt:lpstr>Slide 48</vt:lpstr>
      <vt:lpstr>How elastic is food demand?</vt:lpstr>
      <vt:lpstr>Impacts of an (ad valorem) tax on food with elastic and inelastic demand</vt:lpstr>
      <vt:lpstr>Policy instruments: Effectiveness of food taxes</vt:lpstr>
      <vt:lpstr>Impacts of a tax on “food” on “overweight/obesity”</vt:lpstr>
      <vt:lpstr>Food taxes: some pros and cons</vt:lpstr>
      <vt:lpstr>Conclusions</vt:lpstr>
      <vt:lpstr>Thank you</vt:lpstr>
      <vt:lpstr>Conclusions and outlook</vt:lpstr>
      <vt:lpstr>Fast food, soda and obesity</vt:lpstr>
      <vt:lpstr>Are diets converging and how to measure convergence?</vt:lpstr>
      <vt:lpstr>Towards an increasingly homogenous diet?</vt:lpstr>
      <vt:lpstr>Slide 60</vt:lpstr>
      <vt:lpstr>Slide 61</vt:lpstr>
      <vt:lpstr>Slide 62</vt:lpstr>
    </vt:vector>
  </TitlesOfParts>
  <Company>FAO of the UN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Josef Schmidhuber</dc:creator>
  <cp:lastModifiedBy>Schmidhuber</cp:lastModifiedBy>
  <cp:revision>1102</cp:revision>
  <dcterms:created xsi:type="dcterms:W3CDTF">2002-11-27T10:08:45Z</dcterms:created>
  <dcterms:modified xsi:type="dcterms:W3CDTF">2012-10-25T06:45:41Z</dcterms:modified>
</cp:coreProperties>
</file>